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sldIdLst>
    <p:sldId id="353" r:id="rId2"/>
    <p:sldId id="354" r:id="rId3"/>
    <p:sldId id="355" r:id="rId4"/>
    <p:sldId id="356" r:id="rId5"/>
    <p:sldId id="357" r:id="rId6"/>
    <p:sldId id="358" r:id="rId7"/>
    <p:sldId id="293" r:id="rId8"/>
    <p:sldId id="324" r:id="rId9"/>
    <p:sldId id="325" r:id="rId10"/>
    <p:sldId id="272" r:id="rId11"/>
    <p:sldId id="326" r:id="rId12"/>
    <p:sldId id="327" r:id="rId13"/>
    <p:sldId id="257" r:id="rId14"/>
    <p:sldId id="258" r:id="rId15"/>
    <p:sldId id="259" r:id="rId16"/>
    <p:sldId id="328" r:id="rId17"/>
    <p:sldId id="260" r:id="rId18"/>
    <p:sldId id="261" r:id="rId19"/>
    <p:sldId id="262" r:id="rId20"/>
    <p:sldId id="263" r:id="rId21"/>
    <p:sldId id="264" r:id="rId22"/>
    <p:sldId id="266" r:id="rId23"/>
    <p:sldId id="273" r:id="rId24"/>
    <p:sldId id="268" r:id="rId25"/>
    <p:sldId id="269" r:id="rId26"/>
    <p:sldId id="270" r:id="rId27"/>
    <p:sldId id="271" r:id="rId28"/>
    <p:sldId id="274" r:id="rId29"/>
    <p:sldId id="275" r:id="rId30"/>
    <p:sldId id="276" r:id="rId31"/>
    <p:sldId id="277" r:id="rId32"/>
    <p:sldId id="278" r:id="rId33"/>
    <p:sldId id="279" r:id="rId34"/>
    <p:sldId id="280" r:id="rId35"/>
    <p:sldId id="281" r:id="rId36"/>
    <p:sldId id="282" r:id="rId37"/>
    <p:sldId id="329" r:id="rId38"/>
    <p:sldId id="283" r:id="rId39"/>
    <p:sldId id="330" r:id="rId40"/>
    <p:sldId id="331" r:id="rId41"/>
    <p:sldId id="284" r:id="rId42"/>
    <p:sldId id="285" r:id="rId43"/>
    <p:sldId id="286" r:id="rId44"/>
    <p:sldId id="287" r:id="rId45"/>
    <p:sldId id="288" r:id="rId46"/>
    <p:sldId id="289" r:id="rId47"/>
    <p:sldId id="290" r:id="rId48"/>
    <p:sldId id="291" r:id="rId49"/>
    <p:sldId id="294"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23" r:id="rId9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76" autoAdjust="0"/>
    <p:restoredTop sz="94660"/>
  </p:normalViewPr>
  <p:slideViewPr>
    <p:cSldViewPr>
      <p:cViewPr>
        <p:scale>
          <a:sx n="66" d="100"/>
          <a:sy n="66" d="100"/>
        </p:scale>
        <p:origin x="-1596" y="-1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31F26E-1C0E-49A3-AECF-81E2B1FADE5F}" type="datetimeFigureOut">
              <a:rPr lang="en-US" smtClean="0"/>
              <a:pPr/>
              <a:t>6/27/2020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6182E0-2D1B-467E-9D6F-4F47EB094BD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3EC9FF9-8026-4FC0-825F-C41AA0B7E793}" type="slidenum">
              <a:rPr lang="en-US" smtClean="0"/>
              <a:pPr/>
              <a:t>58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CD94AA4-78A5-4B67-B51B-E437562C23A9}" type="datetimeFigureOut">
              <a:rPr lang="en-US" smtClean="0"/>
              <a:pPr/>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068BA-C781-40B4-8F26-D0199DE723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D94AA4-78A5-4B67-B51B-E437562C23A9}" type="datetimeFigureOut">
              <a:rPr lang="en-US" smtClean="0"/>
              <a:pPr/>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068BA-C781-40B4-8F26-D0199DE723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D94AA4-78A5-4B67-B51B-E437562C23A9}" type="datetimeFigureOut">
              <a:rPr lang="en-US" smtClean="0"/>
              <a:pPr/>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068BA-C781-40B4-8F26-D0199DE723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CD94AA4-78A5-4B67-B51B-E437562C23A9}" type="datetimeFigureOut">
              <a:rPr lang="en-US" smtClean="0"/>
              <a:pPr/>
              <a:t>6/27/2020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F068BA-C781-40B4-8F26-D0199DE723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CD94AA4-78A5-4B67-B51B-E437562C23A9}" type="datetimeFigureOut">
              <a:rPr lang="en-US" smtClean="0"/>
              <a:pPr/>
              <a:t>6/27/2020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F068BA-C781-40B4-8F26-D0199DE723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D94AA4-78A5-4B67-B51B-E437562C23A9}" type="datetimeFigureOut">
              <a:rPr lang="en-US" smtClean="0"/>
              <a:pPr/>
              <a:t>6/27/2020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F068BA-C781-40B4-8F26-D0199DE723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D94AA4-78A5-4B67-B51B-E437562C23A9}" type="datetimeFigureOut">
              <a:rPr lang="en-US" smtClean="0"/>
              <a:pPr/>
              <a:t>6/27/2020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F068BA-C781-40B4-8F26-D0199DE723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D94AA4-78A5-4B67-B51B-E437562C23A9}" type="datetimeFigureOut">
              <a:rPr lang="en-US" smtClean="0"/>
              <a:pPr/>
              <a:t>6/27/2020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F068BA-C781-40B4-8F26-D0199DE723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D94AA4-78A5-4B67-B51B-E437562C23A9}" type="datetimeFigureOut">
              <a:rPr lang="en-US" smtClean="0"/>
              <a:pPr/>
              <a:t>6/27/2020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F068BA-C781-40B4-8F26-D0199DE7236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D94AA4-78A5-4B67-B51B-E437562C23A9}" type="datetimeFigureOut">
              <a:rPr lang="en-US" smtClean="0"/>
              <a:pPr/>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068BA-C781-40B4-8F26-D0199DE723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D94AA4-78A5-4B67-B51B-E437562C23A9}" type="datetimeFigureOut">
              <a:rPr lang="en-US" smtClean="0"/>
              <a:pPr/>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068BA-C781-40B4-8F26-D0199DE723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D94AA4-78A5-4B67-B51B-E437562C23A9}" type="datetimeFigureOut">
              <a:rPr lang="en-US" smtClean="0"/>
              <a:pPr/>
              <a:t>6/27/2020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F068BA-C781-40B4-8F26-D0199DE723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ctrTitle"/>
          </p:nvPr>
        </p:nvSpPr>
        <p:spPr>
          <a:xfrm>
            <a:off x="1151930" y="3223617"/>
            <a:ext cx="7599164" cy="1759148"/>
          </a:xfrm>
        </p:spPr>
        <p:txBody>
          <a:bodyPr/>
          <a:lstStyle/>
          <a:p>
            <a:pPr algn="l">
              <a:defRPr/>
            </a:pPr>
            <a:r>
              <a:rPr lang="en-US" sz="4300" u="sng" dirty="0" smtClean="0">
                <a:solidFill>
                  <a:srgbClr val="EBEBEB"/>
                </a:solidFill>
                <a:effectLst>
                  <a:outerShdw blurRad="38100" dist="38100" dir="2700000" algn="tl">
                    <a:srgbClr val="000000"/>
                  </a:outerShdw>
                </a:effectLst>
                <a:latin typeface="Cochin" charset="0"/>
                <a:ea typeface="Cochin" charset="0"/>
                <a:cs typeface="Cochin" charset="0"/>
                <a:sym typeface="Cochin" charset="0"/>
              </a:rPr>
              <a:t>ENVIRONMENT EDUCATION</a:t>
            </a:r>
            <a:r>
              <a:rPr lang="en-US" dirty="0" smtClean="0">
                <a:solidFill>
                  <a:srgbClr val="EBEBEB"/>
                </a:solidFill>
                <a:effectLst>
                  <a:outerShdw blurRad="38100" dist="38100" dir="2700000" algn="tl">
                    <a:srgbClr val="000000"/>
                  </a:outerShdw>
                </a:effectLst>
                <a:latin typeface="Cochin" charset="0"/>
                <a:ea typeface="Cochin" charset="0"/>
                <a:cs typeface="Cochin" charset="0"/>
                <a:sym typeface="Cochin" charset="0"/>
              </a:rPr>
              <a:t> </a:t>
            </a:r>
          </a:p>
        </p:txBody>
      </p:sp>
      <p:sp>
        <p:nvSpPr>
          <p:cNvPr id="5122" name="Rectangle 2"/>
          <p:cNvSpPr>
            <a:spLocks noGrp="1" noChangeArrowheads="1"/>
          </p:cNvSpPr>
          <p:nvPr>
            <p:ph type="subTitle" idx="1"/>
          </p:nvPr>
        </p:nvSpPr>
        <p:spPr>
          <a:xfrm>
            <a:off x="821531" y="5036344"/>
            <a:ext cx="7920633" cy="1000125"/>
          </a:xfrm>
        </p:spPr>
        <p:txBody>
          <a:bodyPr>
            <a:normAutofit/>
          </a:bodyPr>
          <a:lstStyle/>
          <a:p>
            <a:pPr>
              <a:lnSpc>
                <a:spcPct val="80000"/>
              </a:lnSpc>
              <a:spcBef>
                <a:spcPct val="0"/>
              </a:spcBef>
              <a:defRPr/>
            </a:pPr>
            <a:r>
              <a:rPr lang="en-US" sz="1800" dirty="0" smtClean="0">
                <a:solidFill>
                  <a:srgbClr val="FFFFFF"/>
                </a:solidFill>
                <a:effectLst>
                  <a:outerShdw blurRad="38100" dist="38100" dir="2700000" algn="tl">
                    <a:srgbClr val="04617B"/>
                  </a:outerShdw>
                </a:effectLst>
                <a:latin typeface="Cochin" charset="0"/>
                <a:ea typeface="Cochin" charset="0"/>
                <a:cs typeface="Cochin" charset="0"/>
                <a:sym typeface="Cochin" charset="0"/>
              </a:rPr>
              <a:t>)</a:t>
            </a:r>
          </a:p>
        </p:txBody>
      </p:sp>
      <p:pic>
        <p:nvPicPr>
          <p:cNvPr id="10244" name="Picture 4" descr="env.jpg"/>
          <p:cNvPicPr>
            <a:picLocks noChangeAspect="1"/>
          </p:cNvPicPr>
          <p:nvPr/>
        </p:nvPicPr>
        <p:blipFill>
          <a:blip r:embed="rId2" cstate="print"/>
          <a:srcRect/>
          <a:stretch>
            <a:fillRect/>
          </a:stretch>
        </p:blipFill>
        <p:spPr bwMode="auto">
          <a:xfrm>
            <a:off x="1668736" y="329283"/>
            <a:ext cx="5260702" cy="3689077"/>
          </a:xfrm>
          <a:prstGeom prst="rect">
            <a:avLst/>
          </a:prstGeom>
          <a:noFill/>
          <a:ln w="9525">
            <a:noFill/>
            <a:miter lim="800000"/>
            <a:headEnd/>
            <a:tailEnd/>
          </a:ln>
        </p:spPr>
      </p:pic>
    </p:spTree>
  </p:cSld>
  <p:clrMapOvr>
    <a:masterClrMapping/>
  </p:clrMapOvr>
  <p:transition spd="med">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solidFill>
            <a:schemeClr val="accent1">
              <a:lumMod val="60000"/>
              <a:lumOff val="40000"/>
            </a:schemeClr>
          </a:solidFill>
        </p:spPr>
        <p:txBody>
          <a:bodyPr>
            <a:normAutofit/>
          </a:bodyPr>
          <a:lstStyle/>
          <a:p>
            <a:pPr>
              <a:defRPr/>
            </a:pPr>
            <a:r>
              <a:rPr lang="en-US" dirty="0" smtClean="0">
                <a:solidFill>
                  <a:srgbClr val="FF0000"/>
                </a:solidFill>
              </a:rPr>
              <a:t>INTRODUCTION</a:t>
            </a:r>
          </a:p>
        </p:txBody>
      </p:sp>
      <p:sp>
        <p:nvSpPr>
          <p:cNvPr id="11267" name="Rectangle 3"/>
          <p:cNvSpPr>
            <a:spLocks noGrp="1" noChangeArrowheads="1"/>
          </p:cNvSpPr>
          <p:nvPr>
            <p:ph idx="1"/>
          </p:nvPr>
        </p:nvSpPr>
        <p:spPr>
          <a:xfrm>
            <a:off x="642938" y="1902023"/>
            <a:ext cx="3598664" cy="4232672"/>
          </a:xfrm>
        </p:spPr>
        <p:txBody>
          <a:bodyPr/>
          <a:lstStyle/>
          <a:p>
            <a:pPr marL="0" indent="0">
              <a:buNone/>
            </a:pPr>
            <a:r>
              <a:rPr lang="en-US" sz="2900" dirty="0" smtClean="0">
                <a:solidFill>
                  <a:srgbClr val="5A5343"/>
                </a:solidFill>
              </a:rPr>
              <a:t>Environment is a sum total of all surroundings of an organism or a group of organisms which provides conditions for its development and growth.</a:t>
            </a:r>
          </a:p>
        </p:txBody>
      </p:sp>
      <p:pic>
        <p:nvPicPr>
          <p:cNvPr id="11268" name="Picture 4" descr="th.jpg"/>
          <p:cNvPicPr>
            <a:picLocks noChangeAspect="1"/>
          </p:cNvPicPr>
          <p:nvPr/>
        </p:nvPicPr>
        <p:blipFill>
          <a:blip r:embed="rId2" cstate="print"/>
          <a:srcRect/>
          <a:stretch>
            <a:fillRect/>
          </a:stretch>
        </p:blipFill>
        <p:spPr bwMode="auto">
          <a:xfrm>
            <a:off x="4499447" y="2303859"/>
            <a:ext cx="4578697" cy="3857625"/>
          </a:xfrm>
          <a:prstGeom prst="rect">
            <a:avLst/>
          </a:prstGeom>
          <a:noFill/>
          <a:ln w="9525">
            <a:noFill/>
            <a:miter lim="800000"/>
            <a:headEnd/>
            <a:tailEnd/>
          </a:ln>
        </p:spPr>
      </p:pic>
    </p:spTree>
  </p:cSld>
  <p:clrMapOvr>
    <a:masterClrMapping/>
  </p:clrMapOvr>
  <p:transition spd="med">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a:solidFill>
            <a:schemeClr val="accent1">
              <a:lumMod val="60000"/>
              <a:lumOff val="40000"/>
            </a:schemeClr>
          </a:solidFill>
        </p:spPr>
        <p:txBody>
          <a:bodyPr>
            <a:normAutofit/>
          </a:bodyPr>
          <a:lstStyle/>
          <a:p>
            <a:pPr>
              <a:defRPr/>
            </a:pPr>
            <a:r>
              <a:rPr lang="en-US" dirty="0" smtClean="0">
                <a:solidFill>
                  <a:srgbClr val="FF0000"/>
                </a:solidFill>
              </a:rPr>
              <a:t>DEFINITIONS</a:t>
            </a:r>
          </a:p>
        </p:txBody>
      </p:sp>
      <p:sp>
        <p:nvSpPr>
          <p:cNvPr id="6147" name="Rectangle 2"/>
          <p:cNvSpPr>
            <a:spLocks noGrp="1" noChangeArrowheads="1"/>
          </p:cNvSpPr>
          <p:nvPr>
            <p:ph idx="1"/>
          </p:nvPr>
        </p:nvSpPr>
        <p:spPr/>
        <p:txBody>
          <a:bodyPr>
            <a:normAutofit/>
          </a:bodyPr>
          <a:lstStyle/>
          <a:p>
            <a:pPr marL="267867" indent="-267867" defTabSz="372782">
              <a:spcBef>
                <a:spcPts val="2391"/>
              </a:spcBef>
              <a:buClr>
                <a:schemeClr val="accent3"/>
              </a:buClr>
              <a:buFont typeface="Wingdings 2"/>
              <a:buChar char=""/>
              <a:defRPr/>
            </a:pPr>
            <a:r>
              <a:rPr lang="en-US" sz="2500" b="1" dirty="0" smtClean="0">
                <a:solidFill>
                  <a:srgbClr val="5A5343"/>
                </a:solidFill>
              </a:rPr>
              <a:t>Wikipedia</a:t>
            </a:r>
            <a:r>
              <a:rPr lang="en-US" sz="2500" dirty="0" smtClean="0">
                <a:solidFill>
                  <a:srgbClr val="5A5343"/>
                </a:solidFill>
              </a:rPr>
              <a:t> defines Environment Education as </a:t>
            </a:r>
            <a:r>
              <a:rPr lang="en-US" sz="2500" dirty="0" err="1" smtClean="0">
                <a:solidFill>
                  <a:srgbClr val="5A5343"/>
                </a:solidFill>
              </a:rPr>
              <a:t>organised</a:t>
            </a:r>
            <a:r>
              <a:rPr lang="en-US" sz="2500" dirty="0" smtClean="0">
                <a:solidFill>
                  <a:srgbClr val="5A5343"/>
                </a:solidFill>
              </a:rPr>
              <a:t> efforts to teach about how natural environments function and particularly, how human beings can manage their </a:t>
            </a:r>
            <a:r>
              <a:rPr lang="en-US" sz="2500" dirty="0" err="1" smtClean="0">
                <a:solidFill>
                  <a:srgbClr val="5A5343"/>
                </a:solidFill>
              </a:rPr>
              <a:t>behaviour</a:t>
            </a:r>
            <a:r>
              <a:rPr lang="en-US" sz="2500" dirty="0" smtClean="0">
                <a:solidFill>
                  <a:srgbClr val="5A5343"/>
                </a:solidFill>
              </a:rPr>
              <a:t> and ecosystems in order to live sustainably.</a:t>
            </a:r>
          </a:p>
          <a:p>
            <a:pPr marL="267867" indent="-267867" defTabSz="372782">
              <a:spcBef>
                <a:spcPts val="2391"/>
              </a:spcBef>
              <a:buClr>
                <a:schemeClr val="accent3"/>
              </a:buClr>
              <a:buFont typeface="Wingdings 2"/>
              <a:buChar char=""/>
              <a:defRPr/>
            </a:pPr>
            <a:r>
              <a:rPr lang="en-US" sz="2500" dirty="0" smtClean="0">
                <a:solidFill>
                  <a:srgbClr val="5A5343"/>
                </a:solidFill>
              </a:rPr>
              <a:t>According to </a:t>
            </a:r>
            <a:r>
              <a:rPr lang="en-US" sz="2500" b="1" dirty="0" smtClean="0">
                <a:solidFill>
                  <a:srgbClr val="5A5343"/>
                </a:solidFill>
              </a:rPr>
              <a:t>Tbilisi Declaration</a:t>
            </a:r>
            <a:r>
              <a:rPr lang="en-US" sz="2500" dirty="0" smtClean="0">
                <a:solidFill>
                  <a:srgbClr val="5A5343"/>
                </a:solidFill>
              </a:rPr>
              <a:t>, “Environmental education is the result of the reorientation and merging of different disciplines and educational experiences which facilitate an integrated perception of the problems of the environment, enabling more rational actions capable of meeting social needs to be taken.”</a:t>
            </a:r>
          </a:p>
        </p:txBody>
      </p:sp>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solidFill>
            <a:schemeClr val="accent1">
              <a:lumMod val="60000"/>
              <a:lumOff val="40000"/>
            </a:schemeClr>
          </a:solidFill>
        </p:spPr>
        <p:txBody>
          <a:bodyPr>
            <a:normAutofit/>
          </a:bodyPr>
          <a:lstStyle/>
          <a:p>
            <a:pPr>
              <a:defRPr/>
            </a:pPr>
            <a:r>
              <a:rPr lang="en-US" dirty="0" smtClean="0">
                <a:solidFill>
                  <a:srgbClr val="FF0000"/>
                </a:solidFill>
              </a:rPr>
              <a:t>OBJECTIVES</a:t>
            </a:r>
          </a:p>
        </p:txBody>
      </p:sp>
      <p:sp>
        <p:nvSpPr>
          <p:cNvPr id="13315" name="Rectangle 3"/>
          <p:cNvSpPr>
            <a:spLocks noGrp="1" noChangeArrowheads="1"/>
          </p:cNvSpPr>
          <p:nvPr>
            <p:ph idx="1"/>
          </p:nvPr>
        </p:nvSpPr>
        <p:spPr>
          <a:xfrm>
            <a:off x="647402" y="1778124"/>
            <a:ext cx="3598664" cy="4777383"/>
          </a:xfrm>
        </p:spPr>
        <p:txBody>
          <a:bodyPr/>
          <a:lstStyle/>
          <a:p>
            <a:pPr marL="388428" indent="-194214" defTabSz="396241">
              <a:spcBef>
                <a:spcPts val="2531"/>
              </a:spcBef>
              <a:buNone/>
            </a:pPr>
            <a:r>
              <a:rPr lang="en-US" sz="2200" b="1" dirty="0" smtClean="0">
                <a:solidFill>
                  <a:srgbClr val="5A5343"/>
                </a:solidFill>
              </a:rPr>
              <a:t>Tbilisi Declaration</a:t>
            </a:r>
            <a:r>
              <a:rPr lang="en-US" sz="2200" dirty="0" smtClean="0">
                <a:solidFill>
                  <a:srgbClr val="5A5343"/>
                </a:solidFill>
              </a:rPr>
              <a:t> (1977) extended the aims and developed the following objectives:</a:t>
            </a:r>
          </a:p>
          <a:p>
            <a:pPr marL="388428" indent="-194214" defTabSz="396241">
              <a:spcBef>
                <a:spcPts val="2531"/>
              </a:spcBef>
              <a:buClr>
                <a:srgbClr val="5A5343"/>
              </a:buClr>
            </a:pPr>
            <a:r>
              <a:rPr lang="en-US" sz="2200" dirty="0" smtClean="0">
                <a:solidFill>
                  <a:srgbClr val="5A5343"/>
                </a:solidFill>
              </a:rPr>
              <a:t>Awareness</a:t>
            </a:r>
          </a:p>
          <a:p>
            <a:pPr marL="388428" indent="-194214" defTabSz="396241">
              <a:spcBef>
                <a:spcPts val="2531"/>
              </a:spcBef>
              <a:buClr>
                <a:srgbClr val="5A5343"/>
              </a:buClr>
            </a:pPr>
            <a:r>
              <a:rPr lang="en-US" sz="2200" dirty="0" smtClean="0">
                <a:solidFill>
                  <a:srgbClr val="5A5343"/>
                </a:solidFill>
              </a:rPr>
              <a:t>Knowledge</a:t>
            </a:r>
          </a:p>
          <a:p>
            <a:pPr marL="388428" indent="-194214" defTabSz="396241">
              <a:spcBef>
                <a:spcPts val="2531"/>
              </a:spcBef>
              <a:buClr>
                <a:srgbClr val="5A5343"/>
              </a:buClr>
            </a:pPr>
            <a:r>
              <a:rPr lang="en-US" sz="2200" dirty="0" smtClean="0">
                <a:solidFill>
                  <a:srgbClr val="5A5343"/>
                </a:solidFill>
              </a:rPr>
              <a:t>Attitudes</a:t>
            </a:r>
          </a:p>
          <a:p>
            <a:pPr marL="388428" indent="-194214" defTabSz="396241">
              <a:spcBef>
                <a:spcPts val="2531"/>
              </a:spcBef>
              <a:buClr>
                <a:srgbClr val="5A5343"/>
              </a:buClr>
            </a:pPr>
            <a:r>
              <a:rPr lang="en-US" sz="2200" dirty="0" smtClean="0">
                <a:solidFill>
                  <a:srgbClr val="5A5343"/>
                </a:solidFill>
              </a:rPr>
              <a:t>Skills</a:t>
            </a:r>
          </a:p>
          <a:p>
            <a:pPr marL="388428" indent="-194214" defTabSz="396241">
              <a:spcBef>
                <a:spcPts val="2531"/>
              </a:spcBef>
              <a:buClr>
                <a:srgbClr val="5A5343"/>
              </a:buClr>
            </a:pPr>
            <a:r>
              <a:rPr lang="en-US" sz="2200" dirty="0" smtClean="0">
                <a:solidFill>
                  <a:srgbClr val="5A5343"/>
                </a:solidFill>
              </a:rPr>
              <a:t>Participation</a:t>
            </a:r>
          </a:p>
        </p:txBody>
      </p:sp>
      <p:pic>
        <p:nvPicPr>
          <p:cNvPr id="13316" name="Picture 4" descr="waterin.jpg"/>
          <p:cNvPicPr>
            <a:picLocks noChangeAspect="1"/>
          </p:cNvPicPr>
          <p:nvPr/>
        </p:nvPicPr>
        <p:blipFill>
          <a:blip r:embed="rId2" cstate="print"/>
          <a:srcRect/>
          <a:stretch>
            <a:fillRect/>
          </a:stretch>
        </p:blipFill>
        <p:spPr bwMode="auto">
          <a:xfrm>
            <a:off x="4518422" y="2046015"/>
            <a:ext cx="3750469" cy="3740423"/>
          </a:xfrm>
          <a:prstGeom prst="rect">
            <a:avLst/>
          </a:prstGeom>
          <a:noFill/>
          <a:ln w="9525">
            <a:noFill/>
            <a:miter lim="800000"/>
            <a:headEnd/>
            <a:tailEnd/>
          </a:ln>
        </p:spPr>
      </p:pic>
    </p:spTree>
  </p:cSld>
  <p:clrMapOvr>
    <a:masterClrMapping/>
  </p:clrMapOvr>
  <p:transition spd="med">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solidFill>
            <a:schemeClr val="accent1">
              <a:lumMod val="60000"/>
              <a:lumOff val="40000"/>
            </a:schemeClr>
          </a:solidFill>
        </p:spPr>
        <p:txBody>
          <a:bodyPr>
            <a:normAutofit/>
          </a:bodyPr>
          <a:lstStyle/>
          <a:p>
            <a:pPr>
              <a:defRPr/>
            </a:pPr>
            <a:r>
              <a:rPr lang="en-US" dirty="0" smtClean="0">
                <a:solidFill>
                  <a:srgbClr val="FF0000"/>
                </a:solidFill>
              </a:rPr>
              <a:t>NEED</a:t>
            </a:r>
            <a:r>
              <a:rPr lang="en-US" dirty="0" smtClean="0">
                <a:solidFill>
                  <a:srgbClr val="5A5343"/>
                </a:solidFill>
              </a:rPr>
              <a:t> </a:t>
            </a:r>
          </a:p>
        </p:txBody>
      </p:sp>
      <p:sp>
        <p:nvSpPr>
          <p:cNvPr id="8196" name="Rectangle 3"/>
          <p:cNvSpPr>
            <a:spLocks noGrp="1" noChangeArrowheads="1"/>
          </p:cNvSpPr>
          <p:nvPr>
            <p:ph idx="1"/>
          </p:nvPr>
        </p:nvSpPr>
        <p:spPr>
          <a:xfrm>
            <a:off x="642938" y="1902023"/>
            <a:ext cx="3598664" cy="4232672"/>
          </a:xfrm>
        </p:spPr>
        <p:txBody>
          <a:bodyPr>
            <a:normAutofit/>
          </a:bodyPr>
          <a:lstStyle/>
          <a:p>
            <a:pPr marL="208713" indent="-208713" defTabSz="357157">
              <a:spcBef>
                <a:spcPts val="2320"/>
              </a:spcBef>
              <a:buClr>
                <a:schemeClr val="accent3"/>
              </a:buClr>
              <a:buFont typeface="Wingdings 2"/>
              <a:buChar char=""/>
              <a:defRPr/>
            </a:pPr>
            <a:r>
              <a:rPr lang="en-US" sz="2000" dirty="0" smtClean="0">
                <a:solidFill>
                  <a:srgbClr val="5A5343"/>
                </a:solidFill>
              </a:rPr>
              <a:t>To protect life-support system</a:t>
            </a:r>
          </a:p>
          <a:p>
            <a:pPr marL="208713" indent="-208713" defTabSz="357157">
              <a:spcBef>
                <a:spcPts val="2320"/>
              </a:spcBef>
              <a:buClr>
                <a:schemeClr val="accent3"/>
              </a:buClr>
              <a:buFont typeface="Wingdings 2"/>
              <a:buChar char=""/>
              <a:defRPr/>
            </a:pPr>
            <a:r>
              <a:rPr lang="en-US" sz="2000" dirty="0" smtClean="0">
                <a:solidFill>
                  <a:srgbClr val="5A5343"/>
                </a:solidFill>
              </a:rPr>
              <a:t>To conserve biological diversity</a:t>
            </a:r>
          </a:p>
          <a:p>
            <a:pPr marL="208713" indent="-208713" defTabSz="357157">
              <a:spcBef>
                <a:spcPts val="2320"/>
              </a:spcBef>
              <a:buClr>
                <a:schemeClr val="accent3"/>
              </a:buClr>
              <a:buFont typeface="Wingdings 2"/>
              <a:buChar char=""/>
              <a:defRPr/>
            </a:pPr>
            <a:r>
              <a:rPr lang="en-US" sz="2000" dirty="0" smtClean="0">
                <a:solidFill>
                  <a:srgbClr val="5A5343"/>
                </a:solidFill>
              </a:rPr>
              <a:t>To achieve food security and improved nutrition </a:t>
            </a:r>
          </a:p>
          <a:p>
            <a:pPr marL="208713" indent="-208713" defTabSz="357157">
              <a:spcBef>
                <a:spcPts val="2320"/>
              </a:spcBef>
              <a:buClr>
                <a:schemeClr val="accent3"/>
              </a:buClr>
              <a:buFont typeface="Wingdings 2"/>
              <a:buChar char=""/>
              <a:defRPr/>
            </a:pPr>
            <a:r>
              <a:rPr lang="en-US" sz="2000" dirty="0" smtClean="0">
                <a:solidFill>
                  <a:srgbClr val="5A5343"/>
                </a:solidFill>
              </a:rPr>
              <a:t>To </a:t>
            </a:r>
            <a:r>
              <a:rPr lang="en-US" sz="2000" dirty="0" err="1" smtClean="0">
                <a:solidFill>
                  <a:srgbClr val="5A5343"/>
                </a:solidFill>
              </a:rPr>
              <a:t>realise</a:t>
            </a:r>
            <a:r>
              <a:rPr lang="en-US" sz="2000" dirty="0" smtClean="0">
                <a:solidFill>
                  <a:srgbClr val="5A5343"/>
                </a:solidFill>
              </a:rPr>
              <a:t> a balance between human population and resource consumption</a:t>
            </a:r>
          </a:p>
          <a:p>
            <a:pPr marL="208713" indent="-208713" defTabSz="357157">
              <a:spcBef>
                <a:spcPts val="2320"/>
              </a:spcBef>
              <a:buClr>
                <a:schemeClr val="accent3"/>
              </a:buClr>
              <a:buFont typeface="Wingdings 2"/>
              <a:buChar char=""/>
              <a:defRPr/>
            </a:pPr>
            <a:r>
              <a:rPr lang="en-US" sz="2000" dirty="0" smtClean="0">
                <a:solidFill>
                  <a:srgbClr val="5A5343"/>
                </a:solidFill>
              </a:rPr>
              <a:t>To protect future generations from environmental problems</a:t>
            </a:r>
          </a:p>
        </p:txBody>
      </p:sp>
      <p:pic>
        <p:nvPicPr>
          <p:cNvPr id="14340" name="Picture 4" descr="reduce.png"/>
          <p:cNvPicPr>
            <a:picLocks noChangeAspect="1"/>
          </p:cNvPicPr>
          <p:nvPr/>
        </p:nvPicPr>
        <p:blipFill>
          <a:blip r:embed="rId2" cstate="print"/>
          <a:srcRect/>
          <a:stretch>
            <a:fillRect/>
          </a:stretch>
        </p:blipFill>
        <p:spPr bwMode="auto">
          <a:xfrm>
            <a:off x="5107781" y="1717849"/>
            <a:ext cx="3750469" cy="4497214"/>
          </a:xfrm>
          <a:prstGeom prst="rect">
            <a:avLst/>
          </a:prstGeom>
          <a:noFill/>
          <a:ln w="9525">
            <a:noFill/>
            <a:miter lim="800000"/>
            <a:headEnd/>
            <a:tailEnd/>
          </a:ln>
        </p:spPr>
      </p:pic>
    </p:spTree>
  </p:cSld>
  <p:clrMapOvr>
    <a:masterClrMapping/>
  </p:clrMapOvr>
  <p:transition spd="med">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e.jpg"/>
          <p:cNvPicPr>
            <a:picLocks noChangeAspect="1"/>
          </p:cNvPicPr>
          <p:nvPr/>
        </p:nvPicPr>
        <p:blipFill>
          <a:blip r:embed="rId2" cstate="print"/>
          <a:srcRect/>
          <a:stretch>
            <a:fillRect/>
          </a:stretch>
        </p:blipFill>
        <p:spPr bwMode="auto">
          <a:xfrm>
            <a:off x="392906" y="0"/>
            <a:ext cx="7929563" cy="6858000"/>
          </a:xfrm>
          <a:prstGeom prst="rect">
            <a:avLst/>
          </a:prstGeom>
          <a:noFill/>
          <a:ln w="9525">
            <a:noFill/>
            <a:miter lim="800000"/>
            <a:headEnd/>
            <a:tailEnd/>
          </a:ln>
        </p:spPr>
      </p:pic>
      <p:sp>
        <p:nvSpPr>
          <p:cNvPr id="9218" name="Title 1"/>
          <p:cNvSpPr>
            <a:spLocks noGrp="1"/>
          </p:cNvSpPr>
          <p:nvPr>
            <p:ph type="title"/>
          </p:nvPr>
        </p:nvSpPr>
        <p:spPr>
          <a:xfrm>
            <a:off x="642938" y="0"/>
            <a:ext cx="7858125" cy="964406"/>
          </a:xfrm>
          <a:solidFill>
            <a:schemeClr val="accent1">
              <a:lumMod val="60000"/>
              <a:lumOff val="40000"/>
            </a:schemeClr>
          </a:solidFill>
        </p:spPr>
        <p:txBody>
          <a:bodyPr>
            <a:normAutofit/>
          </a:bodyPr>
          <a:lstStyle/>
          <a:p>
            <a:pPr>
              <a:defRPr/>
            </a:pPr>
            <a:r>
              <a:rPr lang="en-US" dirty="0" smtClean="0">
                <a:solidFill>
                  <a:srgbClr val="FF0000"/>
                </a:solidFill>
              </a:rPr>
              <a:t>Importance</a:t>
            </a:r>
          </a:p>
        </p:txBody>
      </p:sp>
      <p:sp>
        <p:nvSpPr>
          <p:cNvPr id="15364" name="Content Placeholder 2"/>
          <p:cNvSpPr>
            <a:spLocks noGrp="1"/>
          </p:cNvSpPr>
          <p:nvPr>
            <p:ph idx="1"/>
          </p:nvPr>
        </p:nvSpPr>
        <p:spPr>
          <a:xfrm>
            <a:off x="607219" y="1178719"/>
            <a:ext cx="8268891" cy="5143500"/>
          </a:xfrm>
        </p:spPr>
        <p:txBody>
          <a:bodyPr/>
          <a:lstStyle/>
          <a:p>
            <a:pPr eaLnBrk="1" hangingPunct="1"/>
            <a:r>
              <a:rPr lang="en-US" smtClean="0">
                <a:solidFill>
                  <a:srgbClr val="FFFF00"/>
                </a:solidFill>
              </a:rPr>
              <a:t>Protection of the atmosphere</a:t>
            </a:r>
          </a:p>
          <a:p>
            <a:pPr eaLnBrk="1" hangingPunct="1"/>
            <a:r>
              <a:rPr lang="en-US" smtClean="0">
                <a:solidFill>
                  <a:srgbClr val="FFFF00"/>
                </a:solidFill>
              </a:rPr>
              <a:t>Protection of land resources</a:t>
            </a:r>
          </a:p>
          <a:p>
            <a:pPr eaLnBrk="1" hangingPunct="1"/>
            <a:r>
              <a:rPr lang="en-US" smtClean="0">
                <a:solidFill>
                  <a:srgbClr val="FFFF00"/>
                </a:solidFill>
              </a:rPr>
              <a:t>Conservation of biological diversity</a:t>
            </a:r>
          </a:p>
          <a:p>
            <a:pPr eaLnBrk="1" hangingPunct="1"/>
            <a:r>
              <a:rPr lang="en-US" smtClean="0">
                <a:solidFill>
                  <a:srgbClr val="FFFF00"/>
                </a:solidFill>
              </a:rPr>
              <a:t>Improvement in living condition of poor</a:t>
            </a:r>
          </a:p>
          <a:p>
            <a:pPr eaLnBrk="1" hangingPunct="1"/>
            <a:r>
              <a:rPr lang="en-US" smtClean="0">
                <a:solidFill>
                  <a:srgbClr val="FFFF00"/>
                </a:solidFill>
              </a:rPr>
              <a:t>To protect future generation</a:t>
            </a:r>
          </a:p>
          <a:p>
            <a:pPr eaLnBrk="1" hangingPunct="1"/>
            <a:r>
              <a:rPr lang="en-US" smtClean="0">
                <a:solidFill>
                  <a:srgbClr val="FFFF00"/>
                </a:solidFill>
              </a:rPr>
              <a:t>To maintain balance</a:t>
            </a:r>
          </a:p>
          <a:p>
            <a:pPr eaLnBrk="1" hangingPunct="1"/>
            <a:r>
              <a:rPr lang="en-US" smtClean="0">
                <a:solidFill>
                  <a:srgbClr val="FFFF00"/>
                </a:solidFill>
              </a:rPr>
              <a:t>To create awareness</a:t>
            </a:r>
          </a:p>
          <a:p>
            <a:pPr eaLnBrk="1" hangingPunct="1"/>
            <a:r>
              <a:rPr lang="en-US" smtClean="0">
                <a:solidFill>
                  <a:srgbClr val="FFFF00"/>
                </a:solidFill>
              </a:rPr>
              <a:t>Protection of natural resources</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ir-pollution-causessourceseffects-on-human-healthsolutions-to-stop-it-2-638.jpg"/>
          <p:cNvPicPr>
            <a:picLocks noChangeAspect="1"/>
          </p:cNvPicPr>
          <p:nvPr/>
        </p:nvPicPr>
        <p:blipFill>
          <a:blip r:embed="rId2" cstate="print"/>
          <a:stretch>
            <a:fillRect/>
          </a:stretch>
        </p:blipFill>
        <p:spPr>
          <a:xfrm>
            <a:off x="0" y="0"/>
            <a:ext cx="9144000" cy="6858000"/>
          </a:xfrm>
          <a:prstGeom prst="rect">
            <a:avLst/>
          </a:prstGeom>
        </p:spPr>
      </p:pic>
      <p:sp>
        <p:nvSpPr>
          <p:cNvPr id="6" name="Content Placeholder 5"/>
          <p:cNvSpPr>
            <a:spLocks noGrp="1"/>
          </p:cNvSpPr>
          <p:nvPr>
            <p:ph sz="half" idx="1"/>
          </p:nvPr>
        </p:nvSpPr>
        <p:spPr>
          <a:xfrm>
            <a:off x="457200" y="3581400"/>
            <a:ext cx="3352800" cy="3048000"/>
          </a:xfrm>
        </p:spPr>
        <p:txBody>
          <a:bodyPr/>
          <a:lstStyle/>
          <a:p>
            <a:pPr>
              <a:buNone/>
            </a:pPr>
            <a:endParaRPr lang="en-US" dirty="0">
              <a:solidFill>
                <a:srgbClr val="C00000"/>
              </a:solidFill>
              <a:latin typeface="Cooper Black" pitchFamily="18" charset="0"/>
            </a:endParaRPr>
          </a:p>
        </p:txBody>
      </p:sp>
      <p:sp>
        <p:nvSpPr>
          <p:cNvPr id="7" name="Content Placeholder 6"/>
          <p:cNvSpPr>
            <a:spLocks noGrp="1"/>
          </p:cNvSpPr>
          <p:nvPr>
            <p:ph sz="half" idx="2"/>
          </p:nvPr>
        </p:nvSpPr>
        <p:spPr>
          <a:xfrm>
            <a:off x="5562600" y="3627437"/>
            <a:ext cx="3200400" cy="3078163"/>
          </a:xfrm>
        </p:spPr>
        <p:txBody>
          <a:bodyPr/>
          <a:lstStyle/>
          <a:p>
            <a:pPr>
              <a:buNone/>
            </a:pPr>
            <a:endParaRPr lang="en-US" dirty="0">
              <a:solidFill>
                <a:srgbClr val="C00000"/>
              </a:solidFill>
              <a:latin typeface="Cooper Black"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1026" name="Picture 2" descr="Pollution&#10;An undesirable and unfavorable change in&#10;physical, chemical and biological&#10;characteristics of land air and wate..."/>
          <p:cNvPicPr>
            <a:picLocks noChangeAspect="1" noChangeArrowheads="1"/>
          </p:cNvPicPr>
          <p:nvPr/>
        </p:nvPicPr>
        <p:blipFill>
          <a:blip r:embed="rId2" cstate="print"/>
          <a:srcRect/>
          <a:stretch>
            <a:fillRect/>
          </a:stretch>
        </p:blipFill>
        <p:spPr bwMode="auto">
          <a:xfrm>
            <a:off x="457200" y="381000"/>
            <a:ext cx="8382000" cy="6172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84994" name="Picture 2" descr=" “Environmental pollution” means imbalance in&#10;environment. The materials or substances when&#10;after mixing in air, water or..."/>
          <p:cNvPicPr>
            <a:picLocks noChangeAspect="1" noChangeArrowheads="1"/>
          </p:cNvPicPr>
          <p:nvPr/>
        </p:nvPicPr>
        <p:blipFill>
          <a:blip r:embed="rId2" cstate="print"/>
          <a:srcRect/>
          <a:stretch>
            <a:fillRect/>
          </a:stretch>
        </p:blipFill>
        <p:spPr bwMode="auto">
          <a:xfrm>
            <a:off x="381000" y="304800"/>
            <a:ext cx="8458200" cy="62484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G_20190213_192431.JPG"/>
          <p:cNvPicPr>
            <a:picLocks noChangeAspect="1"/>
          </p:cNvPicPr>
          <p:nvPr/>
        </p:nvPicPr>
        <p:blipFill>
          <a:blip r:embed="rId2" cstate="print"/>
          <a:stretch>
            <a:fillRect/>
          </a:stretch>
        </p:blipFill>
        <p:spPr>
          <a:xfrm>
            <a:off x="0" y="0"/>
            <a:ext cx="9144000" cy="6858000"/>
          </a:xfrm>
          <a:prstGeom prst="rect">
            <a:avLst/>
          </a:prstGeom>
        </p:spPr>
      </p:pic>
      <p:sp>
        <p:nvSpPr>
          <p:cNvPr id="4" name="Title 3"/>
          <p:cNvSpPr>
            <a:spLocks noGrp="1"/>
          </p:cNvSpPr>
          <p:nvPr>
            <p:ph type="title"/>
          </p:nvPr>
        </p:nvSpPr>
        <p:spPr/>
        <p:txBody>
          <a:bodyPr/>
          <a:lstStyle/>
          <a:p>
            <a:r>
              <a:rPr lang="en-US" dirty="0" smtClean="0">
                <a:latin typeface="Cooper Black" pitchFamily="18" charset="0"/>
              </a:rPr>
              <a:t>What is Pollution?</a:t>
            </a:r>
            <a:endParaRPr lang="en-US" dirty="0">
              <a:latin typeface="Cooper Black" pitchFamily="18" charset="0"/>
            </a:endParaRPr>
          </a:p>
        </p:txBody>
      </p:sp>
      <p:sp>
        <p:nvSpPr>
          <p:cNvPr id="5" name="Content Placeholder 4"/>
          <p:cNvSpPr>
            <a:spLocks noGrp="1"/>
          </p:cNvSpPr>
          <p:nvPr>
            <p:ph idx="1"/>
          </p:nvPr>
        </p:nvSpPr>
        <p:spPr/>
        <p:txBody>
          <a:bodyPr>
            <a:normAutofit fontScale="92500" lnSpcReduction="10000"/>
          </a:bodyPr>
          <a:lstStyle/>
          <a:p>
            <a:r>
              <a:rPr lang="en-US" dirty="0" smtClean="0">
                <a:latin typeface="Arial Black" pitchFamily="34" charset="0"/>
              </a:rPr>
              <a:t>Pollution is the introduction of harmful substances or products in the environment.</a:t>
            </a:r>
          </a:p>
          <a:p>
            <a:r>
              <a:rPr lang="en-US" dirty="0" smtClean="0">
                <a:latin typeface="Arial Black" pitchFamily="34" charset="0"/>
              </a:rPr>
              <a:t>There are 4 major types of pollution:-</a:t>
            </a:r>
          </a:p>
          <a:p>
            <a:r>
              <a:rPr lang="en-US" dirty="0" smtClean="0">
                <a:latin typeface="Arial Black" pitchFamily="34" charset="0"/>
              </a:rPr>
              <a:t>Air pollution</a:t>
            </a:r>
          </a:p>
          <a:p>
            <a:r>
              <a:rPr lang="en-US" dirty="0" smtClean="0">
                <a:latin typeface="Arial Black" pitchFamily="34" charset="0"/>
              </a:rPr>
              <a:t>Water pollution</a:t>
            </a:r>
          </a:p>
          <a:p>
            <a:r>
              <a:rPr lang="en-US" dirty="0" smtClean="0">
                <a:latin typeface="Arial Black" pitchFamily="34" charset="0"/>
              </a:rPr>
              <a:t>Land pollution </a:t>
            </a:r>
          </a:p>
          <a:p>
            <a:r>
              <a:rPr lang="en-US" dirty="0" smtClean="0">
                <a:latin typeface="Arial Black" pitchFamily="34" charset="0"/>
              </a:rPr>
              <a:t>Noise pollution</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6018" name="Picture 2" descr="Types of Pollutants&#10;Biodegradable pollutants: Those which&#10;are rapidly decomposed by natural&#10;processes. Eg. Domestic sewag..."/>
          <p:cNvPicPr>
            <a:picLocks noChangeAspect="1" noChangeArrowheads="1"/>
          </p:cNvPicPr>
          <p:nvPr/>
        </p:nvPicPr>
        <p:blipFill>
          <a:blip r:embed="rId2" cstate="print"/>
          <a:srcRect/>
          <a:stretch>
            <a:fillRect/>
          </a:stretch>
        </p:blipFill>
        <p:spPr bwMode="auto">
          <a:xfrm>
            <a:off x="228600" y="304800"/>
            <a:ext cx="8610600" cy="63246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7042" name="Picture 2" descr="Pollutants&#10;1. Solid wastes (sewage,plastic, soot, dust etc. )&#10;2. Gases (carbon dioxide, carbon monoxide,&#10;nitrogen dioxide ..."/>
          <p:cNvPicPr>
            <a:picLocks noChangeAspect="1" noChangeArrowheads="1"/>
          </p:cNvPicPr>
          <p:nvPr/>
        </p:nvPicPr>
        <p:blipFill>
          <a:blip r:embed="rId2" cstate="print"/>
          <a:srcRect/>
          <a:stretch>
            <a:fillRect/>
          </a:stretch>
        </p:blipFill>
        <p:spPr bwMode="auto">
          <a:xfrm>
            <a:off x="457200" y="304800"/>
            <a:ext cx="8305800" cy="61722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9).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latin typeface="Arial Black" pitchFamily="34" charset="0"/>
              </a:rPr>
              <a:t>What is Air Pollution?</a:t>
            </a:r>
            <a:endParaRPr lang="en-US" dirty="0">
              <a:latin typeface="Arial Black" pitchFamily="34" charset="0"/>
            </a:endParaRPr>
          </a:p>
        </p:txBody>
      </p:sp>
      <p:sp>
        <p:nvSpPr>
          <p:cNvPr id="3" name="Content Placeholder 2"/>
          <p:cNvSpPr>
            <a:spLocks noGrp="1"/>
          </p:cNvSpPr>
          <p:nvPr>
            <p:ph idx="1"/>
          </p:nvPr>
        </p:nvSpPr>
        <p:spPr/>
        <p:txBody>
          <a:bodyPr/>
          <a:lstStyle/>
          <a:p>
            <a:r>
              <a:rPr lang="en-US" b="1" dirty="0" smtClean="0"/>
              <a:t>It is defined as any atmospheric condition in which certain substances are present in such concentration that they produce undesirable effects on human and environment</a:t>
            </a:r>
            <a:r>
              <a:rPr lang="en-US" dirty="0" smtClean="0"/>
              <a: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G_20190213_192431.JPG"/>
          <p:cNvPicPr>
            <a:picLocks noChangeAspect="1"/>
          </p:cNvPicPr>
          <p:nvPr/>
        </p:nvPicPr>
        <p:blipFill>
          <a:blip r:embed="rId2" cstate="print"/>
          <a:stretch>
            <a:fillRect/>
          </a:stretch>
        </p:blipFill>
        <p:spPr>
          <a:xfrm>
            <a:off x="0" y="0"/>
            <a:ext cx="9144000" cy="6858000"/>
          </a:xfrm>
          <a:prstGeom prst="rect">
            <a:avLst/>
          </a:prstGeom>
        </p:spPr>
      </p:pic>
      <p:sp>
        <p:nvSpPr>
          <p:cNvPr id="4" name="Title 3"/>
          <p:cNvSpPr>
            <a:spLocks noGrp="1"/>
          </p:cNvSpPr>
          <p:nvPr>
            <p:ph type="title"/>
          </p:nvPr>
        </p:nvSpPr>
        <p:spPr/>
        <p:txBody>
          <a:bodyPr>
            <a:normAutofit/>
          </a:bodyPr>
          <a:lstStyle/>
          <a:p>
            <a:r>
              <a:rPr lang="en-US" dirty="0" smtClean="0">
                <a:latin typeface="Cooper Black" pitchFamily="18" charset="0"/>
              </a:rPr>
              <a:t>Definition of Air Pollution</a:t>
            </a:r>
            <a:endParaRPr lang="en-US" dirty="0">
              <a:latin typeface="Cooper Black" pitchFamily="18" charset="0"/>
            </a:endParaRPr>
          </a:p>
        </p:txBody>
      </p:sp>
      <p:sp>
        <p:nvSpPr>
          <p:cNvPr id="5" name="Content Placeholder 4"/>
          <p:cNvSpPr>
            <a:spLocks noGrp="1"/>
          </p:cNvSpPr>
          <p:nvPr>
            <p:ph idx="1"/>
          </p:nvPr>
        </p:nvSpPr>
        <p:spPr/>
        <p:txBody>
          <a:bodyPr>
            <a:normAutofit lnSpcReduction="10000"/>
          </a:bodyPr>
          <a:lstStyle/>
          <a:p>
            <a:r>
              <a:rPr lang="en-US" dirty="0" smtClean="0"/>
              <a:t>According to WHO, “The presence of materials in such a concentration which is harmful to man and environment.”</a:t>
            </a:r>
          </a:p>
          <a:p>
            <a:r>
              <a:rPr lang="en-US" dirty="0" smtClean="0"/>
              <a:t>According to survey conducted by National Environmental Engineering Research Institute(NEERI), Air which is inhaled by people in metropolitan cities is so harmful that it affects equivalent to smoking 10 to 20 cigarettes daily.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12).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457200" y="274638"/>
            <a:ext cx="8229600" cy="2468562"/>
          </a:xfrm>
        </p:spPr>
        <p:txBody>
          <a:bodyPr/>
          <a:lstStyle/>
          <a:p>
            <a:r>
              <a:rPr lang="en-US" dirty="0" smtClean="0">
                <a:latin typeface="Cooper Black" pitchFamily="18" charset="0"/>
              </a:rPr>
              <a:t>TYPES OF AIR POLLUTION</a:t>
            </a:r>
            <a:endParaRPr lang="en-US" dirty="0">
              <a:latin typeface="Cooper Black"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8066" name="Picture 2" descr="• Gaseous pollutants&#10;1. Carbon monoxide.&#10;2. Nitrogen oxide.&#10;3. Sulphur dioxide etc.&#10;• Particulate substances&#10;• Solid and l..."/>
          <p:cNvPicPr>
            <a:picLocks noChangeAspect="1" noChangeArrowheads="1"/>
          </p:cNvPicPr>
          <p:nvPr/>
        </p:nvPicPr>
        <p:blipFill>
          <a:blip r:embed="rId2" cstate="print"/>
          <a:srcRect/>
          <a:stretch>
            <a:fillRect/>
          </a:stretch>
        </p:blipFill>
        <p:spPr bwMode="auto">
          <a:xfrm>
            <a:off x="457200" y="304800"/>
            <a:ext cx="8382000" cy="64008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IMG_20190213_193048.JPG"/>
          <p:cNvPicPr>
            <a:picLocks noGrp="1" noChangeAspect="1"/>
          </p:cNvPicPr>
          <p:nvPr>
            <p:ph sz="half" idx="1"/>
          </p:nvPr>
        </p:nvPicPr>
        <p:blipFill>
          <a:blip r:embed="rId2" cstate="print"/>
          <a:stretch>
            <a:fillRect/>
          </a:stretch>
        </p:blipFill>
        <p:spPr>
          <a:xfrm>
            <a:off x="0" y="0"/>
            <a:ext cx="9143999" cy="6858000"/>
          </a:xfrm>
        </p:spPr>
      </p:pic>
      <p:sp>
        <p:nvSpPr>
          <p:cNvPr id="4" name="Title 3"/>
          <p:cNvSpPr>
            <a:spLocks noGrp="1"/>
          </p:cNvSpPr>
          <p:nvPr>
            <p:ph type="title"/>
          </p:nvPr>
        </p:nvSpPr>
        <p:spPr>
          <a:xfrm>
            <a:off x="457200" y="0"/>
            <a:ext cx="8229600" cy="1066800"/>
          </a:xfrm>
        </p:spPr>
        <p:txBody>
          <a:bodyPr/>
          <a:lstStyle/>
          <a:p>
            <a:r>
              <a:rPr lang="en-US" dirty="0" smtClean="0">
                <a:latin typeface="Cooper Black" pitchFamily="18" charset="0"/>
              </a:rPr>
              <a:t>Industrial Pollution</a:t>
            </a:r>
            <a:endParaRPr lang="en-US" dirty="0">
              <a:latin typeface="Cooper Black" pitchFamily="18" charset="0"/>
            </a:endParaRPr>
          </a:p>
        </p:txBody>
      </p:sp>
      <p:sp>
        <p:nvSpPr>
          <p:cNvPr id="6" name="Content Placeholder 5"/>
          <p:cNvSpPr>
            <a:spLocks noGrp="1"/>
          </p:cNvSpPr>
          <p:nvPr>
            <p:ph sz="half" idx="2"/>
          </p:nvPr>
        </p:nvSpPr>
        <p:spPr>
          <a:xfrm>
            <a:off x="228600" y="1600200"/>
            <a:ext cx="8458200" cy="4724400"/>
          </a:xfrm>
        </p:spPr>
        <p:txBody>
          <a:bodyPr/>
          <a:lstStyle/>
          <a:p>
            <a:r>
              <a:rPr lang="en-US" dirty="0" smtClean="0"/>
              <a:t>Major pollutant- Sulphur Dioxide and Nitrogen Oxide</a:t>
            </a:r>
          </a:p>
          <a:p>
            <a:r>
              <a:rPr lang="en-US" dirty="0" smtClean="0"/>
              <a:t>Emitted by- cement, steel, paper and sugar industries </a:t>
            </a:r>
          </a:p>
          <a:p>
            <a:r>
              <a:rPr lang="en-US" dirty="0" smtClean="0"/>
              <a:t>Diseases- asthma, heart attack , cancer, etc.</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oper Black" pitchFamily="18" charset="0"/>
              </a:rPr>
              <a:t>Accidental Air Pollution</a:t>
            </a:r>
            <a:endParaRPr lang="en-US" dirty="0">
              <a:latin typeface="Cooper Black" pitchFamily="18" charset="0"/>
            </a:endParaRPr>
          </a:p>
        </p:txBody>
      </p:sp>
      <p:pic>
        <p:nvPicPr>
          <p:cNvPr id="5" name="Content Placeholder 4" descr="images(2)(1).jpg"/>
          <p:cNvPicPr>
            <a:picLocks noGrp="1" noChangeAspect="1"/>
          </p:cNvPicPr>
          <p:nvPr>
            <p:ph sz="half" idx="1"/>
          </p:nvPr>
        </p:nvPicPr>
        <p:blipFill>
          <a:blip r:embed="rId2" cstate="print"/>
          <a:stretch>
            <a:fillRect/>
          </a:stretch>
        </p:blipFill>
        <p:spPr>
          <a:xfrm>
            <a:off x="0" y="1447800"/>
            <a:ext cx="4495800" cy="5410200"/>
          </a:xfrm>
        </p:spPr>
      </p:pic>
      <p:sp>
        <p:nvSpPr>
          <p:cNvPr id="4" name="Content Placeholder 3"/>
          <p:cNvSpPr>
            <a:spLocks noGrp="1"/>
          </p:cNvSpPr>
          <p:nvPr>
            <p:ph sz="half" idx="2"/>
          </p:nvPr>
        </p:nvSpPr>
        <p:spPr/>
        <p:txBody>
          <a:bodyPr/>
          <a:lstStyle/>
          <a:p>
            <a:pPr>
              <a:buNone/>
            </a:pPr>
            <a:r>
              <a:rPr lang="en-US" dirty="0" smtClean="0"/>
              <a:t>Caused by-</a:t>
            </a:r>
          </a:p>
          <a:p>
            <a:pPr>
              <a:buFont typeface="Wingdings" pitchFamily="2" charset="2"/>
              <a:buChar char="q"/>
            </a:pPr>
            <a:r>
              <a:rPr lang="en-US" dirty="0" smtClean="0"/>
              <a:t>Forest fire </a:t>
            </a:r>
          </a:p>
          <a:p>
            <a:pPr>
              <a:buFont typeface="Wingdings" pitchFamily="2" charset="2"/>
              <a:buChar char="q"/>
            </a:pPr>
            <a:r>
              <a:rPr lang="en-US" dirty="0" smtClean="0"/>
              <a:t>Leakage</a:t>
            </a:r>
          </a:p>
          <a:p>
            <a:pPr>
              <a:buFont typeface="Wingdings" pitchFamily="2" charset="2"/>
              <a:buChar char="q"/>
            </a:pPr>
            <a:r>
              <a:rPr lang="en-US" dirty="0" smtClean="0"/>
              <a:t>Blast in industries </a:t>
            </a:r>
          </a:p>
          <a:p>
            <a:pPr>
              <a:buNone/>
            </a:pPr>
            <a:r>
              <a:rPr lang="en-US" dirty="0" smtClean="0"/>
              <a:t> </a:t>
            </a:r>
            <a:endParaRPr lang="en-US" dirty="0"/>
          </a:p>
        </p:txBody>
      </p:sp>
      <p:pic>
        <p:nvPicPr>
          <p:cNvPr id="6" name="Picture 5" descr="images(3).jpg"/>
          <p:cNvPicPr>
            <a:picLocks noChangeAspect="1"/>
          </p:cNvPicPr>
          <p:nvPr/>
        </p:nvPicPr>
        <p:blipFill>
          <a:blip r:embed="rId3" cstate="print"/>
          <a:stretch>
            <a:fillRect/>
          </a:stretch>
        </p:blipFill>
        <p:spPr>
          <a:xfrm>
            <a:off x="4495800" y="3876675"/>
            <a:ext cx="4648200" cy="298132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oper Black" pitchFamily="18" charset="0"/>
              </a:rPr>
              <a:t>Transport related air pollution</a:t>
            </a:r>
            <a:endParaRPr lang="en-US" dirty="0">
              <a:latin typeface="Cooper Black" pitchFamily="18" charset="0"/>
            </a:endParaRPr>
          </a:p>
        </p:txBody>
      </p:sp>
      <p:pic>
        <p:nvPicPr>
          <p:cNvPr id="5" name="Content Placeholder 4" descr="images(4).jpg"/>
          <p:cNvPicPr>
            <a:picLocks noGrp="1" noChangeAspect="1"/>
          </p:cNvPicPr>
          <p:nvPr>
            <p:ph sz="half" idx="1"/>
          </p:nvPr>
        </p:nvPicPr>
        <p:blipFill>
          <a:blip r:embed="rId2" cstate="print"/>
          <a:stretch>
            <a:fillRect/>
          </a:stretch>
        </p:blipFill>
        <p:spPr>
          <a:xfrm>
            <a:off x="0" y="1752600"/>
            <a:ext cx="4648200" cy="4876800"/>
          </a:xfrm>
        </p:spPr>
      </p:pic>
      <p:sp>
        <p:nvSpPr>
          <p:cNvPr id="4" name="Content Placeholder 3"/>
          <p:cNvSpPr>
            <a:spLocks noGrp="1"/>
          </p:cNvSpPr>
          <p:nvPr>
            <p:ph sz="half" idx="2"/>
          </p:nvPr>
        </p:nvSpPr>
        <p:spPr/>
        <p:txBody>
          <a:bodyPr/>
          <a:lstStyle/>
          <a:p>
            <a:r>
              <a:rPr lang="en-US" dirty="0" smtClean="0"/>
              <a:t>Major source- vehicles and automobiles</a:t>
            </a:r>
          </a:p>
          <a:p>
            <a:r>
              <a:rPr lang="en-US" dirty="0" smtClean="0"/>
              <a:t>Major pollutants- oxides of lead, nitrogen and sulphur</a:t>
            </a:r>
          </a:p>
          <a:p>
            <a:r>
              <a:rPr lang="en-US" dirty="0" smtClean="0"/>
              <a:t>Diseases- respiratory</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oper Black" pitchFamily="18" charset="0"/>
              </a:rPr>
              <a:t>Pollution from Thermal Power Plant</a:t>
            </a:r>
            <a:endParaRPr lang="en-US" dirty="0">
              <a:latin typeface="Cooper Black" pitchFamily="18" charset="0"/>
            </a:endParaRPr>
          </a:p>
        </p:txBody>
      </p:sp>
      <p:pic>
        <p:nvPicPr>
          <p:cNvPr id="5" name="Content Placeholder 4" descr="images(5).jpg"/>
          <p:cNvPicPr>
            <a:picLocks noGrp="1" noChangeAspect="1"/>
          </p:cNvPicPr>
          <p:nvPr>
            <p:ph sz="half" idx="1"/>
          </p:nvPr>
        </p:nvPicPr>
        <p:blipFill>
          <a:blip r:embed="rId2" cstate="print"/>
          <a:stretch>
            <a:fillRect/>
          </a:stretch>
        </p:blipFill>
        <p:spPr>
          <a:xfrm>
            <a:off x="0" y="1447800"/>
            <a:ext cx="9144000" cy="5410200"/>
          </a:xfrm>
        </p:spPr>
      </p:pic>
      <p:sp>
        <p:nvSpPr>
          <p:cNvPr id="4" name="Content Placeholder 3"/>
          <p:cNvSpPr>
            <a:spLocks noGrp="1"/>
          </p:cNvSpPr>
          <p:nvPr>
            <p:ph sz="half" idx="2"/>
          </p:nvPr>
        </p:nvSpPr>
        <p:spPr>
          <a:xfrm>
            <a:off x="0" y="2209800"/>
            <a:ext cx="8686800" cy="3916363"/>
          </a:xfrm>
        </p:spPr>
        <p:txBody>
          <a:bodyPr/>
          <a:lstStyle/>
          <a:p>
            <a:r>
              <a:rPr lang="en-US" dirty="0" smtClean="0"/>
              <a:t>Main reason- burning of coal</a:t>
            </a:r>
          </a:p>
          <a:p>
            <a:r>
              <a:rPr lang="en-US" dirty="0" smtClean="0"/>
              <a:t>Major pollutants- carbon dioxide, sulphur dioxide, fly ash, etc.</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oper Black" pitchFamily="18" charset="0"/>
              </a:rPr>
              <a:t>Pollution due to use of Nuclear Energy</a:t>
            </a:r>
            <a:endParaRPr lang="en-US" dirty="0">
              <a:latin typeface="Cooper Black" pitchFamily="18" charset="0"/>
            </a:endParaRPr>
          </a:p>
        </p:txBody>
      </p:sp>
      <p:pic>
        <p:nvPicPr>
          <p:cNvPr id="5" name="Content Placeholder 4" descr="fukishima-explosion-630x381.jpg"/>
          <p:cNvPicPr>
            <a:picLocks noGrp="1" noChangeAspect="1"/>
          </p:cNvPicPr>
          <p:nvPr>
            <p:ph sz="half" idx="2"/>
          </p:nvPr>
        </p:nvPicPr>
        <p:blipFill>
          <a:blip r:embed="rId2" cstate="print"/>
          <a:stretch>
            <a:fillRect/>
          </a:stretch>
        </p:blipFill>
        <p:spPr>
          <a:xfrm>
            <a:off x="0" y="1752600"/>
            <a:ext cx="9144000" cy="510540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kilauea-eruption-973887.jpg"/>
          <p:cNvPicPr>
            <a:picLocks noChangeAspect="1"/>
          </p:cNvPicPr>
          <p:nvPr/>
        </p:nvPicPr>
        <p:blipFill>
          <a:blip r:embed="rId2" cstate="print"/>
          <a:stretch>
            <a:fillRect/>
          </a:stretch>
        </p:blipFill>
        <p:spPr>
          <a:xfrm>
            <a:off x="0" y="1371600"/>
            <a:ext cx="9144000" cy="5486400"/>
          </a:xfrm>
          <a:prstGeom prst="rect">
            <a:avLst/>
          </a:prstGeom>
        </p:spPr>
      </p:pic>
      <p:sp>
        <p:nvSpPr>
          <p:cNvPr id="2" name="Title 1"/>
          <p:cNvSpPr>
            <a:spLocks noGrp="1"/>
          </p:cNvSpPr>
          <p:nvPr>
            <p:ph type="title"/>
          </p:nvPr>
        </p:nvSpPr>
        <p:spPr/>
        <p:txBody>
          <a:bodyPr/>
          <a:lstStyle/>
          <a:p>
            <a:r>
              <a:rPr lang="en-US" dirty="0" smtClean="0">
                <a:latin typeface="Cooper Black" pitchFamily="18" charset="0"/>
              </a:rPr>
              <a:t>Classification of Pollutants</a:t>
            </a:r>
            <a:endParaRPr lang="en-US" dirty="0">
              <a:latin typeface="Cooper Black" pitchFamily="18" charset="0"/>
            </a:endParaRPr>
          </a:p>
        </p:txBody>
      </p:sp>
      <p:sp>
        <p:nvSpPr>
          <p:cNvPr id="3" name="Content Placeholder 2"/>
          <p:cNvSpPr>
            <a:spLocks noGrp="1"/>
          </p:cNvSpPr>
          <p:nvPr>
            <p:ph sz="half" idx="1"/>
          </p:nvPr>
        </p:nvSpPr>
        <p:spPr>
          <a:xfrm>
            <a:off x="0" y="1371600"/>
            <a:ext cx="9144000" cy="5486399"/>
          </a:xfrm>
        </p:spPr>
        <p:txBody>
          <a:bodyPr>
            <a:normAutofit/>
          </a:bodyPr>
          <a:lstStyle/>
          <a:p>
            <a:pPr>
              <a:buNone/>
            </a:pPr>
            <a:r>
              <a:rPr lang="en-US" dirty="0" smtClean="0">
                <a:latin typeface="Arial Black" pitchFamily="34" charset="0"/>
              </a:rPr>
              <a:t>1. PRIMARY POLLUTANT-</a:t>
            </a:r>
          </a:p>
          <a:p>
            <a:pPr>
              <a:buNone/>
            </a:pPr>
            <a:r>
              <a:rPr lang="en-US" dirty="0" smtClean="0">
                <a:latin typeface="Arial Black" pitchFamily="34" charset="0"/>
              </a:rPr>
              <a:t>Emitted directly from their sources or processes</a:t>
            </a:r>
          </a:p>
          <a:p>
            <a:pPr>
              <a:buNone/>
            </a:pPr>
            <a:r>
              <a:rPr lang="en-US" dirty="0" smtClean="0">
                <a:latin typeface="Arial Black" pitchFamily="34" charset="0"/>
              </a:rPr>
              <a:t>2. SECONDARY POLLUTANT-</a:t>
            </a:r>
          </a:p>
          <a:p>
            <a:pPr>
              <a:buNone/>
            </a:pPr>
            <a:r>
              <a:rPr lang="en-US" dirty="0" smtClean="0">
                <a:latin typeface="Arial Black" pitchFamily="34" charset="0"/>
              </a:rPr>
              <a:t>Not emitted directly</a:t>
            </a:r>
          </a:p>
          <a:p>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s(14).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ir-pollution-causessourceseffects-on-human-healthsolutions-to-stop-it-14-638.jpg"/>
          <p:cNvPicPr>
            <a:picLocks noGrp="1" noChangeAspect="1"/>
          </p:cNvPicPr>
          <p:nvPr>
            <p:ph sz="half"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mages(7).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normAutofit fontScale="90000"/>
          </a:bodyPr>
          <a:lstStyle/>
          <a:p>
            <a:r>
              <a:rPr lang="en-US" dirty="0" smtClean="0">
                <a:latin typeface="Cooper Black" pitchFamily="18" charset="0"/>
              </a:rPr>
              <a:t>CAUSES OF AIR POLLUTION</a:t>
            </a:r>
            <a:endParaRPr lang="en-US" dirty="0">
              <a:latin typeface="Cooper Black" pitchFamily="18" charset="0"/>
            </a:endParaRPr>
          </a:p>
        </p:txBody>
      </p:sp>
      <p:sp>
        <p:nvSpPr>
          <p:cNvPr id="6" name="Content Placeholder 5"/>
          <p:cNvSpPr>
            <a:spLocks noGrp="1"/>
          </p:cNvSpPr>
          <p:nvPr>
            <p:ph sz="half" idx="1"/>
          </p:nvPr>
        </p:nvSpPr>
        <p:spPr>
          <a:xfrm>
            <a:off x="457200" y="1600200"/>
            <a:ext cx="8458200" cy="4525963"/>
          </a:xfrm>
        </p:spPr>
        <p:txBody>
          <a:bodyPr/>
          <a:lstStyle/>
          <a:p>
            <a:pPr algn="ctr">
              <a:buNone/>
            </a:pPr>
            <a:r>
              <a:rPr lang="en-US" sz="4000" dirty="0" smtClean="0"/>
              <a:t>“Air pollution is estimated to cause approximately two million premature deaths worldwide per year”</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G_20190212_210525.JPG"/>
          <p:cNvPicPr>
            <a:picLocks noChangeAspect="1"/>
          </p:cNvPicPr>
          <p:nvPr/>
        </p:nvPicPr>
        <p:blipFill>
          <a:blip r:embed="rId2" cstate="print"/>
          <a:stretch>
            <a:fillRect/>
          </a:stretch>
        </p:blipFill>
        <p:spPr>
          <a:xfrm>
            <a:off x="4953000" y="1371600"/>
            <a:ext cx="3962399" cy="5181600"/>
          </a:xfrm>
          <a:prstGeom prst="rect">
            <a:avLst/>
          </a:prstGeom>
        </p:spPr>
      </p:pic>
      <p:sp>
        <p:nvSpPr>
          <p:cNvPr id="8" name="Title 7"/>
          <p:cNvSpPr>
            <a:spLocks noGrp="1"/>
          </p:cNvSpPr>
          <p:nvPr>
            <p:ph type="title"/>
          </p:nvPr>
        </p:nvSpPr>
        <p:spPr/>
        <p:txBody>
          <a:bodyPr>
            <a:normAutofit/>
          </a:bodyPr>
          <a:lstStyle/>
          <a:p>
            <a:r>
              <a:rPr lang="en-US" dirty="0" smtClean="0">
                <a:latin typeface="Cooper Black" pitchFamily="18" charset="0"/>
              </a:rPr>
              <a:t>1. Combustion of Fossil Fuel</a:t>
            </a:r>
            <a:endParaRPr lang="en-US" dirty="0">
              <a:latin typeface="Cooper Black" pitchFamily="18" charset="0"/>
            </a:endParaRPr>
          </a:p>
        </p:txBody>
      </p:sp>
      <p:sp>
        <p:nvSpPr>
          <p:cNvPr id="10" name="Content Placeholder 9"/>
          <p:cNvSpPr>
            <a:spLocks noGrp="1"/>
          </p:cNvSpPr>
          <p:nvPr>
            <p:ph sz="half" idx="2"/>
          </p:nvPr>
        </p:nvSpPr>
        <p:spPr>
          <a:xfrm>
            <a:off x="457200" y="1524000"/>
            <a:ext cx="4040188" cy="4800600"/>
          </a:xfrm>
        </p:spPr>
        <p:txBody>
          <a:bodyPr/>
          <a:lstStyle/>
          <a:p>
            <a:r>
              <a:rPr lang="en-US" dirty="0" smtClean="0">
                <a:latin typeface="Arial Black" pitchFamily="34" charset="0"/>
              </a:rPr>
              <a:t>Sulphur dioxide emitted from burning of fossil fuel like coal, factory combustibles is one major cause of air pollution.</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images(8).jpg"/>
          <p:cNvPicPr>
            <a:picLocks noGrp="1" noChangeAspect="1"/>
          </p:cNvPicPr>
          <p:nvPr>
            <p:ph sz="half" idx="2"/>
          </p:nvPr>
        </p:nvPicPr>
        <p:blipFill>
          <a:blip r:embed="rId2" cstate="print"/>
          <a:stretch>
            <a:fillRect/>
          </a:stretch>
        </p:blipFill>
        <p:spPr>
          <a:xfrm>
            <a:off x="0" y="2895600"/>
            <a:ext cx="9144000" cy="3962400"/>
          </a:xfrm>
        </p:spPr>
      </p:pic>
      <p:sp>
        <p:nvSpPr>
          <p:cNvPr id="7" name="Title 6"/>
          <p:cNvSpPr>
            <a:spLocks noGrp="1"/>
          </p:cNvSpPr>
          <p:nvPr>
            <p:ph type="title"/>
          </p:nvPr>
        </p:nvSpPr>
        <p:spPr/>
        <p:txBody>
          <a:bodyPr/>
          <a:lstStyle/>
          <a:p>
            <a:r>
              <a:rPr lang="en-US" dirty="0" smtClean="0">
                <a:latin typeface="Cooper Black" pitchFamily="18" charset="0"/>
              </a:rPr>
              <a:t>2. Auto Manufacturing</a:t>
            </a:r>
            <a:endParaRPr lang="en-US" dirty="0">
              <a:latin typeface="Cooper Black" pitchFamily="18" charset="0"/>
            </a:endParaRPr>
          </a:p>
        </p:txBody>
      </p:sp>
      <p:sp>
        <p:nvSpPr>
          <p:cNvPr id="8" name="Content Placeholder 7"/>
          <p:cNvSpPr>
            <a:spLocks noGrp="1"/>
          </p:cNvSpPr>
          <p:nvPr>
            <p:ph sz="half" idx="1"/>
          </p:nvPr>
        </p:nvSpPr>
        <p:spPr>
          <a:xfrm>
            <a:off x="457200" y="1600201"/>
            <a:ext cx="8305800" cy="1371599"/>
          </a:xfrm>
        </p:spPr>
        <p:txBody>
          <a:bodyPr>
            <a:normAutofit lnSpcReduction="10000"/>
          </a:bodyPr>
          <a:lstStyle/>
          <a:p>
            <a:pPr>
              <a:buNone/>
            </a:pPr>
            <a:r>
              <a:rPr lang="en-US" dirty="0">
                <a:latin typeface="Arial Black" pitchFamily="34" charset="0"/>
              </a:rPr>
              <a:t>I</a:t>
            </a:r>
            <a:r>
              <a:rPr lang="en-US" dirty="0" smtClean="0">
                <a:latin typeface="Arial Black" pitchFamily="34" charset="0"/>
              </a:rPr>
              <a:t>t has lead to increased use of organic products and heavy metals which contribute heavily to air pollution.</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ages(15).jpg"/>
          <p:cNvPicPr>
            <a:picLocks noGrp="1" noChangeAspect="1"/>
          </p:cNvPicPr>
          <p:nvPr>
            <p:ph sz="half" idx="1"/>
          </p:nvPr>
        </p:nvPicPr>
        <p:blipFill>
          <a:blip r:embed="rId2" cstate="print"/>
          <a:stretch>
            <a:fillRect/>
          </a:stretch>
        </p:blipFill>
        <p:spPr>
          <a:xfrm>
            <a:off x="0" y="0"/>
            <a:ext cx="9144000" cy="6858000"/>
          </a:xfrm>
        </p:spPr>
      </p:pic>
      <p:sp>
        <p:nvSpPr>
          <p:cNvPr id="2" name="Title 1"/>
          <p:cNvSpPr>
            <a:spLocks noGrp="1"/>
          </p:cNvSpPr>
          <p:nvPr>
            <p:ph type="title"/>
          </p:nvPr>
        </p:nvSpPr>
        <p:spPr/>
        <p:txBody>
          <a:bodyPr/>
          <a:lstStyle/>
          <a:p>
            <a:r>
              <a:rPr lang="en-US" dirty="0" smtClean="0">
                <a:latin typeface="Cooper Black" pitchFamily="18" charset="0"/>
              </a:rPr>
              <a:t>3. Automobile  Exhaust</a:t>
            </a:r>
            <a:endParaRPr lang="en-US" dirty="0">
              <a:latin typeface="Cooper Black" pitchFamily="18" charset="0"/>
            </a:endParaRPr>
          </a:p>
        </p:txBody>
      </p:sp>
      <p:sp>
        <p:nvSpPr>
          <p:cNvPr id="4" name="Content Placeholder 3"/>
          <p:cNvSpPr>
            <a:spLocks noGrp="1"/>
          </p:cNvSpPr>
          <p:nvPr>
            <p:ph sz="half" idx="2"/>
          </p:nvPr>
        </p:nvSpPr>
        <p:spPr>
          <a:xfrm>
            <a:off x="0" y="1600200"/>
            <a:ext cx="9144000" cy="2438399"/>
          </a:xfrm>
        </p:spPr>
        <p:txBody>
          <a:bodyPr>
            <a:normAutofit/>
          </a:bodyPr>
          <a:lstStyle/>
          <a:p>
            <a:r>
              <a:rPr lang="en-US" dirty="0" smtClean="0">
                <a:latin typeface="Arial Black" pitchFamily="34" charset="0"/>
              </a:rPr>
              <a:t>Increase in road and air traffic</a:t>
            </a:r>
          </a:p>
          <a:p>
            <a:r>
              <a:rPr lang="en-US" dirty="0" smtClean="0">
                <a:latin typeface="Arial Black" pitchFamily="34" charset="0"/>
              </a:rPr>
              <a:t>Burning of gasoline to power vehicle which are released in the air</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G_20190213_192211.JPG"/>
          <p:cNvPicPr>
            <a:picLocks noGrp="1" noChangeAspect="1"/>
          </p:cNvPicPr>
          <p:nvPr>
            <p:ph sz="half" idx="1"/>
          </p:nvPr>
        </p:nvPicPr>
        <p:blipFill>
          <a:blip r:embed="rId2" cstate="print"/>
          <a:stretch>
            <a:fillRect/>
          </a:stretch>
        </p:blipFill>
        <p:spPr>
          <a:xfrm>
            <a:off x="0" y="0"/>
            <a:ext cx="9144000" cy="6857999"/>
          </a:xfrm>
        </p:spPr>
      </p:pic>
      <p:sp>
        <p:nvSpPr>
          <p:cNvPr id="2" name="Title 1"/>
          <p:cNvSpPr>
            <a:spLocks noGrp="1"/>
          </p:cNvSpPr>
          <p:nvPr>
            <p:ph type="title"/>
          </p:nvPr>
        </p:nvSpPr>
        <p:spPr>
          <a:xfrm>
            <a:off x="457200" y="274638"/>
            <a:ext cx="8229600" cy="1401762"/>
          </a:xfrm>
        </p:spPr>
        <p:txBody>
          <a:bodyPr/>
          <a:lstStyle/>
          <a:p>
            <a:r>
              <a:rPr lang="en-US" dirty="0" smtClean="0">
                <a:latin typeface="Cooper Black" pitchFamily="18" charset="0"/>
              </a:rPr>
              <a:t>4. Factories and Industries</a:t>
            </a:r>
            <a:endParaRPr lang="en-US" dirty="0">
              <a:latin typeface="Cooper Black"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oper Black" pitchFamily="18" charset="0"/>
              </a:rPr>
              <a:t>5. Heat and Power Generation Facilities</a:t>
            </a:r>
            <a:endParaRPr lang="en-US" dirty="0">
              <a:latin typeface="Cooper Black" pitchFamily="18" charset="0"/>
            </a:endParaRPr>
          </a:p>
        </p:txBody>
      </p:sp>
      <p:pic>
        <p:nvPicPr>
          <p:cNvPr id="5" name="Content Placeholder 4" descr="images(16).jpg"/>
          <p:cNvPicPr>
            <a:picLocks noGrp="1" noChangeAspect="1"/>
          </p:cNvPicPr>
          <p:nvPr>
            <p:ph sz="half" idx="1"/>
          </p:nvPr>
        </p:nvPicPr>
        <p:blipFill>
          <a:blip r:embed="rId2" cstate="print"/>
          <a:stretch>
            <a:fillRect/>
          </a:stretch>
        </p:blipFill>
        <p:spPr>
          <a:xfrm>
            <a:off x="152400" y="1600200"/>
            <a:ext cx="4343400" cy="4495799"/>
          </a:xfrm>
        </p:spPr>
      </p:pic>
      <p:sp>
        <p:nvSpPr>
          <p:cNvPr id="4" name="Content Placeholder 3"/>
          <p:cNvSpPr>
            <a:spLocks noGrp="1"/>
          </p:cNvSpPr>
          <p:nvPr>
            <p:ph sz="half" idx="2"/>
          </p:nvPr>
        </p:nvSpPr>
        <p:spPr/>
        <p:txBody>
          <a:bodyPr/>
          <a:lstStyle/>
          <a:p>
            <a:r>
              <a:rPr lang="en-US" dirty="0" smtClean="0">
                <a:latin typeface="Arial Black" pitchFamily="34" charset="0"/>
              </a:rPr>
              <a:t>Thermal power plant emit heat in the atmosphere during combustion.</a:t>
            </a:r>
          </a:p>
          <a:p>
            <a:r>
              <a:rPr lang="en-US" dirty="0" smtClean="0">
                <a:latin typeface="Arial Black" pitchFamily="34" charset="0"/>
              </a:rPr>
              <a:t>Incomplete combustion leads to release of toxic air pollutants.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ages(17).jpg"/>
          <p:cNvPicPr>
            <a:picLocks noGrp="1" noChangeAspect="1"/>
          </p:cNvPicPr>
          <p:nvPr>
            <p:ph sz="half" idx="1"/>
          </p:nvPr>
        </p:nvPicPr>
        <p:blipFill>
          <a:blip r:embed="rId2" cstate="print"/>
          <a:stretch>
            <a:fillRect/>
          </a:stretch>
        </p:blipFill>
        <p:spPr>
          <a:xfrm>
            <a:off x="0" y="0"/>
            <a:ext cx="9144000" cy="6858000"/>
          </a:xfrm>
        </p:spPr>
      </p:pic>
      <p:sp>
        <p:nvSpPr>
          <p:cNvPr id="2" name="Title 1"/>
          <p:cNvSpPr>
            <a:spLocks noGrp="1"/>
          </p:cNvSpPr>
          <p:nvPr>
            <p:ph type="title"/>
          </p:nvPr>
        </p:nvSpPr>
        <p:spPr/>
        <p:txBody>
          <a:bodyPr/>
          <a:lstStyle/>
          <a:p>
            <a:r>
              <a:rPr lang="en-US" dirty="0" smtClean="0">
                <a:latin typeface="Cooper Black" pitchFamily="18" charset="0"/>
              </a:rPr>
              <a:t>6. Petroleum Refineries</a:t>
            </a:r>
            <a:endParaRPr lang="en-US" dirty="0">
              <a:latin typeface="Cooper Black" pitchFamily="18" charset="0"/>
            </a:endParaRPr>
          </a:p>
        </p:txBody>
      </p:sp>
      <p:sp>
        <p:nvSpPr>
          <p:cNvPr id="4" name="Content Placeholder 3"/>
          <p:cNvSpPr>
            <a:spLocks noGrp="1"/>
          </p:cNvSpPr>
          <p:nvPr>
            <p:ph sz="half" idx="2"/>
          </p:nvPr>
        </p:nvSpPr>
        <p:spPr>
          <a:xfrm>
            <a:off x="152400" y="1600201"/>
            <a:ext cx="8534400" cy="1219200"/>
          </a:xfrm>
        </p:spPr>
        <p:txBody>
          <a:bodyPr/>
          <a:lstStyle/>
          <a:p>
            <a:r>
              <a:rPr lang="en-US" dirty="0" smtClean="0">
                <a:latin typeface="Arial Black" pitchFamily="34" charset="0"/>
              </a:rPr>
              <a:t>Release hydrocarbons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G_20190213_192431(1).JPG"/>
          <p:cNvPicPr>
            <a:picLocks noGrp="1" noChangeAspect="1"/>
          </p:cNvPicPr>
          <p:nvPr>
            <p:ph sz="half" idx="1"/>
          </p:nvPr>
        </p:nvPicPr>
        <p:blipFill>
          <a:blip r:embed="rId2" cstate="print"/>
          <a:stretch>
            <a:fillRect/>
          </a:stretch>
        </p:blipFill>
        <p:spPr>
          <a:xfrm>
            <a:off x="0" y="0"/>
            <a:ext cx="9144000" cy="6858000"/>
          </a:xfrm>
        </p:spPr>
      </p:pic>
      <p:sp>
        <p:nvSpPr>
          <p:cNvPr id="4" name="Content Placeholder 3"/>
          <p:cNvSpPr>
            <a:spLocks noGrp="1"/>
          </p:cNvSpPr>
          <p:nvPr>
            <p:ph sz="half" idx="2"/>
          </p:nvPr>
        </p:nvSpPr>
        <p:spPr>
          <a:xfrm>
            <a:off x="0" y="228600"/>
            <a:ext cx="9144000" cy="6324600"/>
          </a:xfrm>
        </p:spPr>
        <p:txBody>
          <a:bodyPr>
            <a:normAutofit/>
          </a:bodyPr>
          <a:lstStyle/>
          <a:p>
            <a:pPr>
              <a:buNone/>
            </a:pPr>
            <a:r>
              <a:rPr lang="en-US" sz="4400" dirty="0" smtClean="0">
                <a:latin typeface="Cooper Black" pitchFamily="18" charset="0"/>
              </a:rPr>
              <a:t>7. Solid Waste Disposal</a:t>
            </a:r>
          </a:p>
          <a:p>
            <a:pPr>
              <a:buNone/>
            </a:pPr>
            <a:r>
              <a:rPr lang="en-US" sz="4400" dirty="0" smtClean="0">
                <a:latin typeface="Cooper Black" pitchFamily="18" charset="0"/>
              </a:rPr>
              <a:t>8. Radioactive waste</a:t>
            </a:r>
          </a:p>
          <a:p>
            <a:pPr>
              <a:buNone/>
            </a:pPr>
            <a:r>
              <a:rPr lang="en-US" sz="4400" dirty="0" smtClean="0">
                <a:latin typeface="Cooper Black" pitchFamily="18" charset="0"/>
              </a:rPr>
              <a:t>9. Deforestation</a:t>
            </a:r>
          </a:p>
          <a:p>
            <a:pPr>
              <a:buNone/>
            </a:pPr>
            <a:r>
              <a:rPr lang="en-US" sz="4400" dirty="0" smtClean="0">
                <a:latin typeface="Cooper Black" pitchFamily="18" charset="0"/>
              </a:rPr>
              <a:t>10.Mining</a:t>
            </a:r>
          </a:p>
          <a:p>
            <a:pPr>
              <a:buNone/>
            </a:pPr>
            <a:r>
              <a:rPr lang="en-US" sz="4400" dirty="0" smtClean="0">
                <a:latin typeface="Cooper Black" pitchFamily="18" charset="0"/>
              </a:rPr>
              <a:t>11. Smoking</a:t>
            </a:r>
          </a:p>
          <a:p>
            <a:pPr>
              <a:buNone/>
            </a:pPr>
            <a:r>
              <a:rPr lang="en-US" sz="4400" dirty="0" smtClean="0">
                <a:latin typeface="Cooper Black" pitchFamily="18" charset="0"/>
              </a:rPr>
              <a:t>12. Smog </a:t>
            </a:r>
            <a:endParaRPr lang="en-US" sz="4400" dirty="0">
              <a:latin typeface="Cooper Black"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9).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685800" y="304800"/>
            <a:ext cx="7772400" cy="1470025"/>
          </a:xfrm>
        </p:spPr>
        <p:txBody>
          <a:bodyPr/>
          <a:lstStyle/>
          <a:p>
            <a:r>
              <a:rPr lang="en-US" dirty="0" smtClean="0">
                <a:latin typeface="Algerian" pitchFamily="82" charset="0"/>
              </a:rPr>
              <a:t>Effects of </a:t>
            </a:r>
            <a:r>
              <a:rPr lang="en-US" dirty="0">
                <a:latin typeface="Algerian" pitchFamily="82" charset="0"/>
              </a:rPr>
              <a:t>A</a:t>
            </a:r>
            <a:r>
              <a:rPr lang="en-US" dirty="0" smtClean="0">
                <a:latin typeface="Algerian" pitchFamily="82" charset="0"/>
              </a:rPr>
              <a:t>ir </a:t>
            </a:r>
            <a:r>
              <a:rPr lang="en-US" dirty="0">
                <a:latin typeface="Algerian" pitchFamily="82" charset="0"/>
              </a:rPr>
              <a:t>P</a:t>
            </a:r>
            <a:r>
              <a:rPr lang="en-US" dirty="0" smtClean="0">
                <a:latin typeface="Algerian" pitchFamily="82" charset="0"/>
              </a:rPr>
              <a:t>ollution</a:t>
            </a:r>
            <a:endParaRPr lang="en-US" dirty="0">
              <a:latin typeface="Algerian" pitchFamily="82" charset="0"/>
            </a:endParaRPr>
          </a:p>
        </p:txBody>
      </p:sp>
      <p:sp>
        <p:nvSpPr>
          <p:cNvPr id="3" name="Subtitle 2"/>
          <p:cNvSpPr>
            <a:spLocks noGrp="1"/>
          </p:cNvSpPr>
          <p:nvPr>
            <p:ph type="subTitle" idx="1"/>
          </p:nvPr>
        </p:nvSpPr>
        <p:spPr>
          <a:xfrm>
            <a:off x="762000" y="2286000"/>
            <a:ext cx="7772400" cy="4038600"/>
          </a:xfrm>
        </p:spPr>
        <p:txBody>
          <a:bodyPr>
            <a:noAutofit/>
          </a:bodyPr>
          <a:lstStyle/>
          <a:p>
            <a:pPr algn="l"/>
            <a:r>
              <a:rPr lang="en-US" b="1" dirty="0" smtClean="0">
                <a:solidFill>
                  <a:schemeClr val="tx1">
                    <a:lumMod val="95000"/>
                    <a:lumOff val="5000"/>
                  </a:schemeClr>
                </a:solidFill>
                <a:latin typeface="Andalus" pitchFamily="18" charset="-78"/>
                <a:cs typeface="Andalus" pitchFamily="18" charset="-78"/>
              </a:rPr>
              <a:t>Air pollution is a global phenomenon. It has the adverse effect on the following:</a:t>
            </a:r>
          </a:p>
          <a:p>
            <a:pPr algn="l">
              <a:buFont typeface="Arial" pitchFamily="34" charset="0"/>
              <a:buChar char="•"/>
            </a:pPr>
            <a:r>
              <a:rPr lang="en-US" b="1" dirty="0" smtClean="0">
                <a:solidFill>
                  <a:schemeClr val="tx1">
                    <a:lumMod val="95000"/>
                    <a:lumOff val="5000"/>
                  </a:schemeClr>
                </a:solidFill>
                <a:latin typeface="Andalus" pitchFamily="18" charset="-78"/>
                <a:cs typeface="Andalus" pitchFamily="18" charset="-78"/>
              </a:rPr>
              <a:t>Effect on Health</a:t>
            </a:r>
          </a:p>
          <a:p>
            <a:pPr algn="l">
              <a:buFont typeface="Arial" pitchFamily="34" charset="0"/>
              <a:buChar char="•"/>
            </a:pPr>
            <a:r>
              <a:rPr lang="en-US" b="1" dirty="0" smtClean="0">
                <a:solidFill>
                  <a:schemeClr val="tx1">
                    <a:lumMod val="95000"/>
                    <a:lumOff val="5000"/>
                  </a:schemeClr>
                </a:solidFill>
                <a:latin typeface="Andalus" pitchFamily="18" charset="-78"/>
                <a:cs typeface="Andalus" pitchFamily="18" charset="-78"/>
              </a:rPr>
              <a:t>Effect on Plant </a:t>
            </a:r>
          </a:p>
          <a:p>
            <a:pPr algn="l">
              <a:buFont typeface="Arial" pitchFamily="34" charset="0"/>
              <a:buChar char="•"/>
            </a:pPr>
            <a:r>
              <a:rPr lang="en-US" b="1" dirty="0" smtClean="0">
                <a:solidFill>
                  <a:schemeClr val="tx1">
                    <a:lumMod val="95000"/>
                    <a:lumOff val="5000"/>
                  </a:schemeClr>
                </a:solidFill>
                <a:latin typeface="Andalus" pitchFamily="18" charset="-78"/>
                <a:cs typeface="Andalus" pitchFamily="18" charset="-78"/>
              </a:rPr>
              <a:t>Effect on Animal</a:t>
            </a:r>
          </a:p>
          <a:p>
            <a:pPr algn="l">
              <a:buFont typeface="Arial" pitchFamily="34" charset="0"/>
              <a:buChar char="•"/>
            </a:pPr>
            <a:r>
              <a:rPr lang="en-US" b="1" dirty="0" smtClean="0">
                <a:solidFill>
                  <a:schemeClr val="tx1">
                    <a:lumMod val="95000"/>
                    <a:lumOff val="5000"/>
                  </a:schemeClr>
                </a:solidFill>
                <a:latin typeface="Andalus" pitchFamily="18" charset="-78"/>
                <a:cs typeface="Andalus" pitchFamily="18" charset="-78"/>
              </a:rPr>
              <a:t>Effect on Environment</a:t>
            </a:r>
          </a:p>
          <a:p>
            <a:pPr algn="l">
              <a:buFont typeface="Arial" pitchFamily="34" charset="0"/>
              <a:buChar char="•"/>
            </a:pPr>
            <a:r>
              <a:rPr lang="en-US" b="1" dirty="0" smtClean="0">
                <a:solidFill>
                  <a:schemeClr val="tx1">
                    <a:lumMod val="95000"/>
                    <a:lumOff val="5000"/>
                  </a:schemeClr>
                </a:solidFill>
                <a:latin typeface="Andalus" pitchFamily="18" charset="-78"/>
                <a:cs typeface="Andalus" pitchFamily="18" charset="-78"/>
              </a:rPr>
              <a:t>Effect on Buildings</a:t>
            </a:r>
          </a:p>
          <a:p>
            <a:pPr>
              <a:buFont typeface="Arial" pitchFamily="34" charset="0"/>
              <a:buChar char="•"/>
            </a:pPr>
            <a:endParaRPr lang="en-US" b="1"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9).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latin typeface="Algerian" pitchFamily="82" charset="0"/>
              </a:rPr>
              <a:t>Effect on health</a:t>
            </a:r>
            <a:endParaRPr lang="en-US" dirty="0"/>
          </a:p>
        </p:txBody>
      </p:sp>
      <p:sp>
        <p:nvSpPr>
          <p:cNvPr id="3" name="Content Placeholder 2"/>
          <p:cNvSpPr>
            <a:spLocks noGrp="1"/>
          </p:cNvSpPr>
          <p:nvPr>
            <p:ph idx="1"/>
          </p:nvPr>
        </p:nvSpPr>
        <p:spPr>
          <a:xfrm>
            <a:off x="838200" y="2286000"/>
            <a:ext cx="7848600" cy="3840163"/>
          </a:xfrm>
        </p:spPr>
        <p:txBody>
          <a:bodyPr/>
          <a:lstStyle/>
          <a:p>
            <a:r>
              <a:rPr lang="en-US" b="1" dirty="0" smtClean="0">
                <a:latin typeface="Andalus" pitchFamily="18" charset="-78"/>
                <a:cs typeface="Andalus" pitchFamily="18" charset="-78"/>
              </a:rPr>
              <a:t>Bronchitis, lung infection/cancer, asthma, heart disease,</a:t>
            </a:r>
          </a:p>
          <a:p>
            <a:r>
              <a:rPr lang="en-US" b="1" dirty="0" smtClean="0">
                <a:latin typeface="Andalus" pitchFamily="18" charset="-78"/>
                <a:cs typeface="Andalus" pitchFamily="18" charset="-78"/>
              </a:rPr>
              <a:t>Irritation to eyes, nose, throat,</a:t>
            </a:r>
          </a:p>
          <a:p>
            <a:r>
              <a:rPr lang="en-US" b="1" dirty="0" smtClean="0">
                <a:latin typeface="Andalus" pitchFamily="18" charset="-78"/>
                <a:cs typeface="Andalus" pitchFamily="18" charset="-78"/>
              </a:rPr>
              <a:t>Chronic   respiratory, heart diseases and can lead to failure in lungs and kidney.</a:t>
            </a:r>
            <a:endParaRPr lang="en-US"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ir pollution.jpg"/>
          <p:cNvPicPr>
            <a:picLocks noGrp="1" noChangeAspect="1"/>
          </p:cNvPicPr>
          <p:nvPr>
            <p:ph idx="1"/>
          </p:nvPr>
        </p:nvPicPr>
        <p:blipFill>
          <a:blip r:embed="rId2" cstate="print"/>
          <a:srcRect t="2438" b="13452"/>
          <a:stretch>
            <a:fillRect/>
          </a:stretch>
        </p:blipFill>
        <p:spPr>
          <a:xfrm>
            <a:off x="0" y="0"/>
            <a:ext cx="9143999" cy="68580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G_20190213_192431(1).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latin typeface="Algerian" pitchFamily="82" charset="0"/>
              </a:rPr>
              <a:t>Effect on Plants</a:t>
            </a:r>
            <a:endParaRPr lang="en-US" dirty="0">
              <a:latin typeface="Algerian" pitchFamily="82" charset="0"/>
            </a:endParaRPr>
          </a:p>
        </p:txBody>
      </p:sp>
      <p:sp>
        <p:nvSpPr>
          <p:cNvPr id="3" name="Content Placeholder 2"/>
          <p:cNvSpPr>
            <a:spLocks noGrp="1"/>
          </p:cNvSpPr>
          <p:nvPr>
            <p:ph idx="1"/>
          </p:nvPr>
        </p:nvSpPr>
        <p:spPr>
          <a:xfrm>
            <a:off x="381000" y="1600200"/>
            <a:ext cx="8229600" cy="4525963"/>
          </a:xfrm>
        </p:spPr>
        <p:txBody>
          <a:bodyPr/>
          <a:lstStyle/>
          <a:p>
            <a:r>
              <a:rPr lang="en-US" dirty="0" smtClean="0">
                <a:latin typeface="Andalus" pitchFamily="18" charset="-78"/>
                <a:cs typeface="Andalus" pitchFamily="18" charset="-78"/>
              </a:rPr>
              <a:t>Chlorosis,</a:t>
            </a:r>
          </a:p>
          <a:p>
            <a:r>
              <a:rPr lang="en-US" dirty="0" smtClean="0">
                <a:latin typeface="Andalus" pitchFamily="18" charset="-78"/>
                <a:cs typeface="Andalus" pitchFamily="18" charset="-78"/>
              </a:rPr>
              <a:t>Acid rain,</a:t>
            </a:r>
          </a:p>
          <a:p>
            <a:r>
              <a:rPr lang="en-US" dirty="0" smtClean="0">
                <a:latin typeface="Andalus" pitchFamily="18" charset="-78"/>
                <a:cs typeface="Andalus" pitchFamily="18" charset="-78"/>
              </a:rPr>
              <a:t>Acid rain further makes the soil impure or can kill the nutrients of the soil,</a:t>
            </a:r>
          </a:p>
          <a:p>
            <a:r>
              <a:rPr lang="en-US" dirty="0" smtClean="0">
                <a:latin typeface="Andalus" pitchFamily="18" charset="-78"/>
                <a:cs typeface="Andalus" pitchFamily="18" charset="-78"/>
              </a:rPr>
              <a:t>Slow or reduction in plants growth,</a:t>
            </a:r>
          </a:p>
          <a:p>
            <a:r>
              <a:rPr lang="en-US" dirty="0" smtClean="0">
                <a:latin typeface="Andalus" pitchFamily="18" charset="-78"/>
                <a:cs typeface="Andalus" pitchFamily="18" charset="-78"/>
              </a:rPr>
              <a:t>Hamper normal respiration of the plants.</a:t>
            </a:r>
          </a:p>
          <a:p>
            <a:endParaRPr lang="en-US"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9090" name="Picture 2" descr="Environmental effects&#10; Damage to vegetation[ ACID RAIN]&#10; Deterioration of air quality&#10; Aesthetic insults&#10; Change in cl..."/>
          <p:cNvPicPr>
            <a:picLocks noChangeAspect="1" noChangeArrowheads="1"/>
          </p:cNvPicPr>
          <p:nvPr/>
        </p:nvPicPr>
        <p:blipFill>
          <a:blip r:embed="rId2" cstate="print"/>
          <a:srcRect/>
          <a:stretch>
            <a:fillRect/>
          </a:stretch>
        </p:blipFill>
        <p:spPr bwMode="auto">
          <a:xfrm>
            <a:off x="457200" y="228600"/>
            <a:ext cx="8229600" cy="60960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cidification.png"/>
          <p:cNvPicPr>
            <a:picLocks noGrp="1" noChangeAspect="1"/>
          </p:cNvPicPr>
          <p:nvPr>
            <p:ph idx="1"/>
          </p:nvPr>
        </p:nvPicPr>
        <p:blipFill>
          <a:blip r:embed="rId2" cstate="print"/>
          <a:stretch>
            <a:fillRect/>
          </a:stretch>
        </p:blipFill>
        <p:spPr>
          <a:xfrm>
            <a:off x="0" y="0"/>
            <a:ext cx="9144000" cy="68580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0114" name="Picture 2" descr="Acid Rain…&#10; "/>
          <p:cNvPicPr>
            <a:picLocks noChangeAspect="1" noChangeArrowheads="1"/>
          </p:cNvPicPr>
          <p:nvPr/>
        </p:nvPicPr>
        <p:blipFill>
          <a:blip r:embed="rId2" cstate="print"/>
          <a:srcRect/>
          <a:stretch>
            <a:fillRect/>
          </a:stretch>
        </p:blipFill>
        <p:spPr bwMode="auto">
          <a:xfrm>
            <a:off x="381000" y="228600"/>
            <a:ext cx="8534400" cy="63246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1138" name="Picture 2" descr="Green House Effect&#10;The capacity of certain gases in the&#10;atmosphere to trap heat emitted from&#10;Earth’s surface, thereby insu..."/>
          <p:cNvPicPr>
            <a:picLocks noChangeAspect="1" noChangeArrowheads="1"/>
          </p:cNvPicPr>
          <p:nvPr/>
        </p:nvPicPr>
        <p:blipFill>
          <a:blip r:embed="rId2" cstate="print"/>
          <a:srcRect/>
          <a:stretch>
            <a:fillRect/>
          </a:stretch>
        </p:blipFill>
        <p:spPr bwMode="auto">
          <a:xfrm>
            <a:off x="381000" y="228600"/>
            <a:ext cx="8610600" cy="64008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IMG_20190213_192431(1).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latin typeface="Algerian" pitchFamily="82" charset="0"/>
              </a:rPr>
              <a:t>Effect on Animals</a:t>
            </a:r>
            <a:endParaRPr lang="en-US" dirty="0">
              <a:latin typeface="Algerian" pitchFamily="82" charset="0"/>
            </a:endParaRPr>
          </a:p>
        </p:txBody>
      </p:sp>
      <p:sp>
        <p:nvSpPr>
          <p:cNvPr id="3" name="Content Placeholder 2"/>
          <p:cNvSpPr>
            <a:spLocks noGrp="1"/>
          </p:cNvSpPr>
          <p:nvPr>
            <p:ph idx="1"/>
          </p:nvPr>
        </p:nvSpPr>
        <p:spPr>
          <a:xfrm>
            <a:off x="457200" y="1600200"/>
            <a:ext cx="8229600" cy="4724400"/>
          </a:xfrm>
        </p:spPr>
        <p:txBody>
          <a:bodyPr/>
          <a:lstStyle/>
          <a:p>
            <a:r>
              <a:rPr lang="en-US" dirty="0" smtClean="0">
                <a:latin typeface="Andalus" pitchFamily="18" charset="-78"/>
                <a:cs typeface="Andalus" pitchFamily="18" charset="-78"/>
              </a:rPr>
              <a:t>Respiratory problems,</a:t>
            </a:r>
          </a:p>
          <a:p>
            <a:r>
              <a:rPr lang="en-US" dirty="0" smtClean="0">
                <a:latin typeface="Andalus" pitchFamily="18" charset="-78"/>
                <a:cs typeface="Andalus" pitchFamily="18" charset="-78"/>
              </a:rPr>
              <a:t>Climate change due to air pollution is difficult to be adopted by animals,</a:t>
            </a:r>
          </a:p>
          <a:p>
            <a:r>
              <a:rPr lang="en-US" dirty="0" smtClean="0">
                <a:latin typeface="Andalus" pitchFamily="18" charset="-78"/>
                <a:cs typeface="Andalus" pitchFamily="18" charset="-78"/>
              </a:rPr>
              <a:t>Weakening of lungs,</a:t>
            </a:r>
          </a:p>
          <a:p>
            <a:r>
              <a:rPr lang="en-US" dirty="0" smtClean="0">
                <a:latin typeface="Andalus" pitchFamily="18" charset="-78"/>
                <a:cs typeface="Andalus" pitchFamily="18" charset="-78"/>
              </a:rPr>
              <a:t>Polar and sea animals are at high risk due to global warming,</a:t>
            </a:r>
          </a:p>
          <a:p>
            <a:r>
              <a:rPr lang="en-US" dirty="0">
                <a:latin typeface="Andalus" pitchFamily="18" charset="-78"/>
                <a:cs typeface="Andalus" pitchFamily="18" charset="-78"/>
              </a:rPr>
              <a:t>A</a:t>
            </a:r>
            <a:r>
              <a:rPr lang="en-US" dirty="0" smtClean="0">
                <a:latin typeface="Andalus" pitchFamily="18" charset="-78"/>
                <a:cs typeface="Andalus" pitchFamily="18" charset="-78"/>
              </a:rPr>
              <a:t>cid rain has also adverse effect on animals’ skin.</a:t>
            </a:r>
            <a:endParaRPr lang="en-US"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images (1).jpg"/>
          <p:cNvPicPr>
            <a:picLocks noGrp="1" noChangeAspect="1"/>
          </p:cNvPicPr>
          <p:nvPr>
            <p:ph idx="1"/>
          </p:nvPr>
        </p:nvPicPr>
        <p:blipFill>
          <a:blip r:embed="rId2" cstate="print"/>
          <a:stretch>
            <a:fillRect/>
          </a:stretch>
        </p:blipFill>
        <p:spPr>
          <a:xfrm>
            <a:off x="2590800" y="4343400"/>
            <a:ext cx="3962400" cy="1981200"/>
          </a:xfrm>
          <a:prstGeom prst="rect">
            <a:avLst/>
          </a:prstGeom>
          <a:ln w="88900" cap="sq" cmpd="thickThin">
            <a:solidFill>
              <a:srgbClr val="000000"/>
            </a:solidFill>
            <a:prstDash val="solid"/>
            <a:miter lim="800000"/>
          </a:ln>
          <a:effectLst>
            <a:innerShdw blurRad="76200">
              <a:srgbClr val="000000"/>
            </a:innerShdw>
          </a:effectLst>
        </p:spPr>
      </p:pic>
      <p:pic>
        <p:nvPicPr>
          <p:cNvPr id="9" name="Picture 8" descr="images (2).jpg"/>
          <p:cNvPicPr>
            <a:picLocks noChangeAspect="1"/>
          </p:cNvPicPr>
          <p:nvPr/>
        </p:nvPicPr>
        <p:blipFill>
          <a:blip r:embed="rId3" cstate="print"/>
          <a:stretch>
            <a:fillRect/>
          </a:stretch>
        </p:blipFill>
        <p:spPr>
          <a:xfrm>
            <a:off x="990600" y="609600"/>
            <a:ext cx="3733800" cy="3200400"/>
          </a:xfrm>
          <a:prstGeom prst="rect">
            <a:avLst/>
          </a:prstGeom>
          <a:ln w="88900" cap="sq" cmpd="thickThin">
            <a:solidFill>
              <a:srgbClr val="000000"/>
            </a:solidFill>
            <a:prstDash val="solid"/>
            <a:miter lim="800000"/>
          </a:ln>
          <a:effectLst>
            <a:innerShdw blurRad="76200">
              <a:srgbClr val="000000"/>
            </a:innerShdw>
          </a:effectLst>
        </p:spPr>
      </p:pic>
      <p:pic>
        <p:nvPicPr>
          <p:cNvPr id="10" name="Picture 9" descr="images.jpg"/>
          <p:cNvPicPr>
            <a:picLocks noChangeAspect="1"/>
          </p:cNvPicPr>
          <p:nvPr/>
        </p:nvPicPr>
        <p:blipFill>
          <a:blip r:embed="rId4" cstate="print"/>
          <a:stretch>
            <a:fillRect/>
          </a:stretch>
        </p:blipFill>
        <p:spPr>
          <a:xfrm>
            <a:off x="5562600" y="533400"/>
            <a:ext cx="3067050" cy="333267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IMG_20190213_192431(1).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t>Effect on Environment</a:t>
            </a:r>
            <a:endParaRPr lang="en-US" dirty="0"/>
          </a:p>
        </p:txBody>
      </p:sp>
      <p:sp>
        <p:nvSpPr>
          <p:cNvPr id="3" name="Content Placeholder 2"/>
          <p:cNvSpPr>
            <a:spLocks noGrp="1"/>
          </p:cNvSpPr>
          <p:nvPr>
            <p:ph idx="1"/>
          </p:nvPr>
        </p:nvSpPr>
        <p:spPr/>
        <p:txBody>
          <a:bodyPr/>
          <a:lstStyle/>
          <a:p>
            <a:r>
              <a:rPr lang="en-US" dirty="0" smtClean="0"/>
              <a:t>Ocean acidification,</a:t>
            </a:r>
          </a:p>
          <a:p>
            <a:r>
              <a:rPr lang="en-US" dirty="0" smtClean="0"/>
              <a:t>Acid rain,</a:t>
            </a:r>
          </a:p>
          <a:p>
            <a:r>
              <a:rPr lang="en-US" dirty="0" smtClean="0"/>
              <a:t>SMOG,</a:t>
            </a:r>
          </a:p>
          <a:p>
            <a:r>
              <a:rPr lang="en-US" dirty="0" smtClean="0"/>
              <a:t>Global warming,</a:t>
            </a:r>
          </a:p>
          <a:p>
            <a:r>
              <a:rPr lang="en-US" dirty="0" smtClean="0"/>
              <a:t>Reduced visibility,</a:t>
            </a:r>
          </a:p>
          <a:p>
            <a:r>
              <a:rPr lang="en-US" dirty="0" smtClean="0"/>
              <a:t>Infertile land,</a:t>
            </a:r>
          </a:p>
          <a:p>
            <a:r>
              <a:rPr lang="en-US" dirty="0" smtClean="0"/>
              <a:t>Climate change.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atural-resources.jpg"/>
          <p:cNvPicPr>
            <a:picLocks noGrp="1" noChangeAspect="1"/>
          </p:cNvPicPr>
          <p:nvPr>
            <p:ph idx="1"/>
          </p:nvPr>
        </p:nvPicPr>
        <p:blipFill>
          <a:blip r:embed="rId2" cstate="print"/>
          <a:stretch>
            <a:fillRect/>
          </a:stretch>
        </p:blipFill>
        <p:spPr>
          <a:xfrm>
            <a:off x="0" y="1"/>
            <a:ext cx="9144000" cy="68580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imate-change-impact-on-heritage-buildings-mds-univ-conference-1-7-728.jpg"/>
          <p:cNvPicPr>
            <a:picLocks noChangeAspect="1"/>
          </p:cNvPicPr>
          <p:nvPr/>
        </p:nvPicPr>
        <p:blipFill>
          <a:blip r:embed="rId2" cstate="print"/>
          <a:srcRect l="4396" t="26739" r="7692" b="5861"/>
          <a:stretch>
            <a:fillRect/>
          </a:stretch>
        </p:blipFill>
        <p:spPr>
          <a:xfrm>
            <a:off x="1447800" y="3505200"/>
            <a:ext cx="6096000" cy="3200400"/>
          </a:xfrm>
          <a:prstGeom prst="rect">
            <a:avLst/>
          </a:prstGeom>
        </p:spPr>
      </p:pic>
      <p:sp>
        <p:nvSpPr>
          <p:cNvPr id="2" name="Title 1"/>
          <p:cNvSpPr>
            <a:spLocks noGrp="1"/>
          </p:cNvSpPr>
          <p:nvPr>
            <p:ph type="title"/>
          </p:nvPr>
        </p:nvSpPr>
        <p:spPr>
          <a:xfrm>
            <a:off x="457200" y="0"/>
            <a:ext cx="8229600" cy="1143000"/>
          </a:xfrm>
        </p:spPr>
        <p:txBody>
          <a:bodyPr/>
          <a:lstStyle/>
          <a:p>
            <a:r>
              <a:rPr lang="en-US" dirty="0" smtClean="0">
                <a:latin typeface="Algerian" pitchFamily="82" charset="0"/>
              </a:rPr>
              <a:t>Effect on Buildings</a:t>
            </a:r>
            <a:endParaRPr lang="en-US" dirty="0">
              <a:latin typeface="Algerian" pitchFamily="82" charset="0"/>
            </a:endParaRPr>
          </a:p>
        </p:txBody>
      </p:sp>
      <p:sp>
        <p:nvSpPr>
          <p:cNvPr id="3" name="Content Placeholder 2"/>
          <p:cNvSpPr>
            <a:spLocks noGrp="1"/>
          </p:cNvSpPr>
          <p:nvPr>
            <p:ph idx="1"/>
          </p:nvPr>
        </p:nvSpPr>
        <p:spPr>
          <a:xfrm>
            <a:off x="457200" y="1371600"/>
            <a:ext cx="8229600" cy="4525963"/>
          </a:xfrm>
        </p:spPr>
        <p:txBody>
          <a:bodyPr/>
          <a:lstStyle/>
          <a:p>
            <a:r>
              <a:rPr lang="en-US" dirty="0" smtClean="0">
                <a:latin typeface="Andalus" pitchFamily="18" charset="-78"/>
                <a:cs typeface="Andalus" pitchFamily="18" charset="-78"/>
              </a:rPr>
              <a:t>Acid rain cause discoloration, material loss and structural failure,</a:t>
            </a:r>
          </a:p>
          <a:p>
            <a:r>
              <a:rPr lang="en-US" dirty="0" smtClean="0">
                <a:latin typeface="Andalus" pitchFamily="18" charset="-78"/>
                <a:cs typeface="Andalus" pitchFamily="18" charset="-78"/>
              </a:rPr>
              <a:t>Damage ferrous  and non ferrous material like aluminum copper and silver.</a:t>
            </a:r>
            <a:endParaRPr lang="en-US"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IMG_20190213_192431(1).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t>Controlling </a:t>
            </a:r>
            <a:r>
              <a:rPr lang="en-US" dirty="0"/>
              <a:t>A</a:t>
            </a:r>
            <a:r>
              <a:rPr lang="en-US" dirty="0" smtClean="0"/>
              <a:t>ir Pollution</a:t>
            </a:r>
            <a:endParaRPr lang="en-US" dirty="0"/>
          </a:p>
        </p:txBody>
      </p:sp>
      <p:sp>
        <p:nvSpPr>
          <p:cNvPr id="3" name="Content Placeholder 2"/>
          <p:cNvSpPr>
            <a:spLocks noGrp="1"/>
          </p:cNvSpPr>
          <p:nvPr>
            <p:ph idx="1"/>
          </p:nvPr>
        </p:nvSpPr>
        <p:spPr>
          <a:xfrm>
            <a:off x="457200" y="1600200"/>
            <a:ext cx="8229600" cy="4800600"/>
          </a:xfrm>
        </p:spPr>
        <p:txBody>
          <a:bodyPr>
            <a:normAutofit lnSpcReduction="10000"/>
          </a:bodyPr>
          <a:lstStyle/>
          <a:p>
            <a:r>
              <a:rPr lang="en-US" dirty="0" smtClean="0">
                <a:latin typeface="Andalus" pitchFamily="18" charset="-78"/>
                <a:cs typeface="Andalus" pitchFamily="18" charset="-78"/>
              </a:rPr>
              <a:t>Legal efforts are being formed. such as AIR ACT,1981.</a:t>
            </a:r>
          </a:p>
          <a:p>
            <a:r>
              <a:rPr lang="en-US" dirty="0" smtClean="0">
                <a:latin typeface="Andalus" pitchFamily="18" charset="-78"/>
                <a:cs typeface="Andalus" pitchFamily="18" charset="-78"/>
              </a:rPr>
              <a:t>Standards laid down by State Board.</a:t>
            </a:r>
          </a:p>
          <a:p>
            <a:r>
              <a:rPr lang="en-US" dirty="0" smtClean="0">
                <a:latin typeface="Andalus" pitchFamily="18" charset="-78"/>
                <a:cs typeface="Andalus" pitchFamily="18" charset="-78"/>
              </a:rPr>
              <a:t>Failing person can be imprisoned for 1-1/2 to 6 months or fine 5000rs per day,</a:t>
            </a:r>
          </a:p>
          <a:p>
            <a:endParaRPr lang="en-US" dirty="0" smtClean="0">
              <a:latin typeface="Andalus" pitchFamily="18" charset="-78"/>
              <a:cs typeface="Andalus" pitchFamily="18" charset="-78"/>
            </a:endParaRPr>
          </a:p>
          <a:p>
            <a:r>
              <a:rPr lang="en-US" dirty="0" smtClean="0">
                <a:latin typeface="Andalus" pitchFamily="18" charset="-78"/>
                <a:cs typeface="Andalus" pitchFamily="18" charset="-78"/>
              </a:rPr>
              <a:t>CLEAN – India programme- to provide awareness to achieve the aim of sustainable development</a:t>
            </a:r>
            <a:endParaRPr lang="en-US"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IMG_20190213_192431(1).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normAutofit fontScale="90000"/>
          </a:bodyPr>
          <a:lstStyle/>
          <a:p>
            <a:r>
              <a:rPr lang="en-US" dirty="0" smtClean="0">
                <a:latin typeface="Algerian" pitchFamily="82" charset="0"/>
              </a:rPr>
              <a:t>Efforts at </a:t>
            </a:r>
            <a:r>
              <a:rPr lang="en-US" dirty="0">
                <a:latin typeface="Algerian" pitchFamily="82" charset="0"/>
              </a:rPr>
              <a:t>I</a:t>
            </a:r>
            <a:r>
              <a:rPr lang="en-US" dirty="0" smtClean="0">
                <a:latin typeface="Algerian" pitchFamily="82" charset="0"/>
              </a:rPr>
              <a:t>ndividual levels</a:t>
            </a:r>
            <a:endParaRPr lang="en-US" dirty="0">
              <a:latin typeface="Algerian" pitchFamily="82" charset="0"/>
            </a:endParaRPr>
          </a:p>
        </p:txBody>
      </p:sp>
      <p:sp>
        <p:nvSpPr>
          <p:cNvPr id="3" name="Content Placeholder 2"/>
          <p:cNvSpPr>
            <a:spLocks noGrp="1"/>
          </p:cNvSpPr>
          <p:nvPr>
            <p:ph idx="1"/>
          </p:nvPr>
        </p:nvSpPr>
        <p:spPr/>
        <p:txBody>
          <a:bodyPr>
            <a:normAutofit lnSpcReduction="10000"/>
          </a:bodyPr>
          <a:lstStyle/>
          <a:p>
            <a:r>
              <a:rPr lang="en-US" dirty="0" smtClean="0">
                <a:latin typeface="Andalus" pitchFamily="18" charset="-78"/>
                <a:cs typeface="Andalus" pitchFamily="18" charset="-78"/>
              </a:rPr>
              <a:t>Use of public transportation/car pooling,</a:t>
            </a:r>
          </a:p>
          <a:p>
            <a:r>
              <a:rPr lang="en-US" dirty="0" smtClean="0">
                <a:latin typeface="Andalus" pitchFamily="18" charset="-78"/>
                <a:cs typeface="Andalus" pitchFamily="18" charset="-78"/>
              </a:rPr>
              <a:t>Use of CNG in vehicles,</a:t>
            </a:r>
          </a:p>
          <a:p>
            <a:r>
              <a:rPr lang="en-US" dirty="0" smtClean="0">
                <a:latin typeface="Andalus" pitchFamily="18" charset="-78"/>
                <a:cs typeface="Andalus" pitchFamily="18" charset="-78"/>
              </a:rPr>
              <a:t>Use of solar energy,</a:t>
            </a:r>
          </a:p>
          <a:p>
            <a:r>
              <a:rPr lang="en-US" dirty="0" smtClean="0">
                <a:latin typeface="Andalus" pitchFamily="18" charset="-78"/>
                <a:cs typeface="Andalus" pitchFamily="18" charset="-78"/>
              </a:rPr>
              <a:t>Industries should be located on the outskirts of the city,</a:t>
            </a:r>
          </a:p>
          <a:p>
            <a:r>
              <a:rPr lang="en-US" dirty="0" smtClean="0">
                <a:latin typeface="Andalus" pitchFamily="18" charset="-78"/>
                <a:cs typeface="Andalus" pitchFamily="18" charset="-78"/>
              </a:rPr>
              <a:t>Dried leaves should be used as compost,</a:t>
            </a:r>
          </a:p>
          <a:p>
            <a:r>
              <a:rPr lang="en-US" dirty="0" smtClean="0">
                <a:latin typeface="Andalus" pitchFamily="18" charset="-78"/>
                <a:cs typeface="Andalus" pitchFamily="18" charset="-78"/>
              </a:rPr>
              <a:t>Switch of light, fans air conditioners,</a:t>
            </a:r>
          </a:p>
          <a:p>
            <a:r>
              <a:rPr lang="en-US" dirty="0" smtClean="0">
                <a:latin typeface="Andalus" pitchFamily="18" charset="-78"/>
                <a:cs typeface="Andalus" pitchFamily="18" charset="-78"/>
              </a:rPr>
              <a:t>More and more tree plantation</a:t>
            </a:r>
            <a:r>
              <a:rPr lang="en-US" dirty="0" smtClean="0"/>
              <a:t>.</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ir-pollution-22-728.jpg"/>
          <p:cNvPicPr>
            <a:picLocks noGrp="1" noChangeAspect="1"/>
          </p:cNvPicPr>
          <p:nvPr>
            <p:ph idx="1"/>
          </p:nvPr>
        </p:nvPicPr>
        <p:blipFill>
          <a:blip r:embed="rId2" cstate="print"/>
          <a:stretch>
            <a:fillRect/>
          </a:stretch>
        </p:blipFill>
        <p:spPr>
          <a:xfrm>
            <a:off x="0" y="0"/>
            <a:ext cx="9144000" cy="68580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geed-162-my-powerpoint-presentation-about-air-pollution-11-728.jpg"/>
          <p:cNvPicPr>
            <a:picLocks noChangeAspect="1" noChangeArrowheads="1"/>
          </p:cNvPicPr>
          <p:nvPr/>
        </p:nvPicPr>
        <p:blipFill>
          <a:blip r:embed="rId2" cstate="print"/>
          <a:srcRect/>
          <a:stretch>
            <a:fillRect/>
          </a:stretch>
        </p:blipFill>
        <p:spPr bwMode="auto">
          <a:xfrm>
            <a:off x="381000" y="533400"/>
            <a:ext cx="4191000" cy="6076950"/>
          </a:xfrm>
          <a:prstGeom prst="rect">
            <a:avLst/>
          </a:prstGeom>
          <a:noFill/>
        </p:spPr>
      </p:pic>
      <p:pic>
        <p:nvPicPr>
          <p:cNvPr id="3" name="Content Placeholder 3" descr="tumblr_mjrqplesVU1raey52o1_1280 (1).gif"/>
          <p:cNvPicPr>
            <a:picLocks noGrp="1" noChangeAspect="1"/>
          </p:cNvPicPr>
          <p:nvPr>
            <p:ph sz="quarter" idx="1"/>
          </p:nvPr>
        </p:nvPicPr>
        <p:blipFill>
          <a:blip r:embed="rId3" cstate="print"/>
          <a:stretch>
            <a:fillRect/>
          </a:stretch>
        </p:blipFill>
        <p:spPr>
          <a:xfrm>
            <a:off x="4648200" y="609600"/>
            <a:ext cx="4038600" cy="5791200"/>
          </a:xfrm>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a:t>
            </a:r>
            <a:r>
              <a:rPr lang="en-US" b="1" dirty="0" smtClean="0">
                <a:solidFill>
                  <a:srgbClr val="FF0000"/>
                </a:solidFill>
              </a:rPr>
              <a:t>I</a:t>
            </a:r>
            <a:r>
              <a:rPr lang="en-US" b="1" dirty="0" smtClean="0"/>
              <a:t>R </a:t>
            </a:r>
            <a:r>
              <a:rPr lang="en-US" b="1" dirty="0" smtClean="0">
                <a:solidFill>
                  <a:srgbClr val="FF0000"/>
                </a:solidFill>
              </a:rPr>
              <a:t>P</a:t>
            </a:r>
            <a:r>
              <a:rPr lang="en-US" b="1" dirty="0" smtClean="0"/>
              <a:t>O</a:t>
            </a:r>
            <a:r>
              <a:rPr lang="en-US" b="1" dirty="0" smtClean="0">
                <a:solidFill>
                  <a:srgbClr val="FF0000"/>
                </a:solidFill>
              </a:rPr>
              <a:t>L</a:t>
            </a:r>
            <a:r>
              <a:rPr lang="en-US" b="1" dirty="0" smtClean="0"/>
              <a:t>L</a:t>
            </a:r>
            <a:r>
              <a:rPr lang="en-US" b="1" dirty="0" smtClean="0">
                <a:solidFill>
                  <a:srgbClr val="FF0000"/>
                </a:solidFill>
              </a:rPr>
              <a:t>U</a:t>
            </a:r>
            <a:r>
              <a:rPr lang="en-US" b="1" dirty="0" smtClean="0"/>
              <a:t>T</a:t>
            </a:r>
            <a:r>
              <a:rPr lang="en-US" b="1" dirty="0" smtClean="0">
                <a:solidFill>
                  <a:srgbClr val="FF0000"/>
                </a:solidFill>
              </a:rPr>
              <a:t>A</a:t>
            </a:r>
            <a:r>
              <a:rPr lang="en-US" b="1" dirty="0" smtClean="0"/>
              <a:t>N</a:t>
            </a:r>
            <a:r>
              <a:rPr lang="en-US" b="1" dirty="0" smtClean="0">
                <a:solidFill>
                  <a:srgbClr val="FF0000"/>
                </a:solidFill>
              </a:rPr>
              <a:t>T</a:t>
            </a:r>
            <a:r>
              <a:rPr lang="en-US" b="1" dirty="0" smtClean="0"/>
              <a:t>S</a:t>
            </a:r>
            <a:endParaRPr lang="en-US" b="1" dirty="0"/>
          </a:p>
        </p:txBody>
      </p:sp>
      <p:pic>
        <p:nvPicPr>
          <p:cNvPr id="1026" name="Picture 2" descr="C:\Users\User\Desktop\air-pollution-5-728.jpg"/>
          <p:cNvPicPr>
            <a:picLocks noGrp="1" noChangeAspect="1" noChangeArrowheads="1"/>
          </p:cNvPicPr>
          <p:nvPr>
            <p:ph sz="quarter" idx="1"/>
          </p:nvPr>
        </p:nvPicPr>
        <p:blipFill>
          <a:blip r:embed="rId2" cstate="print"/>
          <a:srcRect/>
          <a:stretch>
            <a:fillRect/>
          </a:stretch>
        </p:blipFill>
        <p:spPr bwMode="auto">
          <a:xfrm>
            <a:off x="2692400" y="1524000"/>
            <a:ext cx="5842000" cy="4381500"/>
          </a:xfrm>
          <a:prstGeom prst="rect">
            <a:avLst/>
          </a:prstGeom>
          <a:noFill/>
        </p:spPr>
      </p:pic>
      <p:sp>
        <p:nvSpPr>
          <p:cNvPr id="5" name="TextBox 4"/>
          <p:cNvSpPr txBox="1"/>
          <p:nvPr/>
        </p:nvSpPr>
        <p:spPr>
          <a:xfrm>
            <a:off x="228600" y="1143000"/>
            <a:ext cx="2362200" cy="5262979"/>
          </a:xfrm>
          <a:prstGeom prst="rect">
            <a:avLst/>
          </a:prstGeom>
          <a:noFill/>
        </p:spPr>
        <p:txBody>
          <a:bodyPr wrap="square" rtlCol="0">
            <a:spAutoFit/>
          </a:bodyPr>
          <a:lstStyle/>
          <a:p>
            <a:r>
              <a:rPr lang="en-US" sz="2800" b="1" i="1" dirty="0" smtClean="0"/>
              <a:t>Air  pollutant is a substance in the air that can causes harm to humans and the environment.</a:t>
            </a:r>
            <a:endParaRPr lang="en-US" sz="2800" b="1" i="1" dirty="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FFFF00"/>
          </a:solidFill>
        </p:spPr>
        <p:txBody>
          <a:bodyPr/>
          <a:lstStyle/>
          <a:p>
            <a:r>
              <a:rPr lang="en-US" b="1" dirty="0" smtClean="0">
                <a:solidFill>
                  <a:srgbClr val="FF0000"/>
                </a:solidFill>
              </a:rPr>
              <a:t>MAJOR POLLUTANTS</a:t>
            </a:r>
            <a:endParaRPr lang="en-US" b="1" dirty="0">
              <a:solidFill>
                <a:srgbClr val="FF0000"/>
              </a:solidFill>
            </a:endParaRPr>
          </a:p>
        </p:txBody>
      </p:sp>
      <p:sp>
        <p:nvSpPr>
          <p:cNvPr id="3" name="Content Placeholder 2"/>
          <p:cNvSpPr>
            <a:spLocks noGrp="1"/>
          </p:cNvSpPr>
          <p:nvPr>
            <p:ph sz="quarter" idx="1"/>
          </p:nvPr>
        </p:nvSpPr>
        <p:spPr>
          <a:xfrm>
            <a:off x="457200" y="1219200"/>
            <a:ext cx="8229600" cy="4906963"/>
          </a:xfrm>
        </p:spPr>
        <p:txBody>
          <a:bodyPr/>
          <a:lstStyle/>
          <a:p>
            <a:pPr marL="514350" indent="-514350">
              <a:buAutoNum type="arabicPeriod"/>
            </a:pPr>
            <a:r>
              <a:rPr lang="en-US" b="1" u="sng" dirty="0" smtClean="0">
                <a:solidFill>
                  <a:srgbClr val="FF0000"/>
                </a:solidFill>
              </a:rPr>
              <a:t>CARBON COMPOUNDS </a:t>
            </a:r>
            <a:r>
              <a:rPr lang="en-US" dirty="0" smtClean="0"/>
              <a:t>: It consists of carbon monoxide and carbon dioxide. </a:t>
            </a:r>
          </a:p>
          <a:p>
            <a:pPr marL="514350" indent="-514350">
              <a:buFont typeface="Wingdings" pitchFamily="2" charset="2"/>
              <a:buChar char="q"/>
            </a:pPr>
            <a:r>
              <a:rPr lang="en-US" dirty="0" smtClean="0"/>
              <a:t>      (CO) is a colourless , odourless and a very poisonous gas. </a:t>
            </a:r>
          </a:p>
          <a:p>
            <a:pPr marL="514350" indent="-514350">
              <a:buFont typeface="Wingdings" pitchFamily="2" charset="2"/>
              <a:buChar char="q"/>
            </a:pPr>
            <a:r>
              <a:rPr lang="en-US" dirty="0" smtClean="0"/>
              <a:t>      Incomplete combustion of fossil fuels and vehicular exhaust .</a:t>
            </a:r>
          </a:p>
          <a:p>
            <a:pPr marL="514350" indent="-514350">
              <a:buNone/>
            </a:pPr>
            <a:endParaRPr lang="en-US" dirty="0" smtClean="0"/>
          </a:p>
          <a:p>
            <a:pPr marL="514350" indent="-514350">
              <a:buNone/>
            </a:pPr>
            <a:r>
              <a:rPr lang="en-US" dirty="0" smtClean="0"/>
              <a:t>2. </a:t>
            </a:r>
            <a:r>
              <a:rPr lang="en-US" b="1" u="sng" dirty="0" smtClean="0">
                <a:solidFill>
                  <a:srgbClr val="FF0000"/>
                </a:solidFill>
              </a:rPr>
              <a:t>SULPHUR COMPOUNDS </a:t>
            </a:r>
            <a:r>
              <a:rPr lang="en-US" dirty="0" smtClean="0"/>
              <a:t>: It produced during smelting of metallic ores like zinc and copper.</a:t>
            </a:r>
          </a:p>
          <a:p>
            <a:pPr marL="514350" indent="-514350">
              <a:buNone/>
            </a:pPr>
            <a:endParaRPr lang="en-US" dirty="0" smtClean="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09600"/>
            <a:ext cx="8229600" cy="5516563"/>
          </a:xfrm>
        </p:spPr>
        <p:txBody>
          <a:bodyPr>
            <a:normAutofit fontScale="92500"/>
          </a:bodyPr>
          <a:lstStyle/>
          <a:p>
            <a:pPr>
              <a:buFont typeface="Wingdings" pitchFamily="2" charset="2"/>
              <a:buChar char="q"/>
            </a:pPr>
            <a:r>
              <a:rPr lang="en-US" dirty="0" smtClean="0"/>
              <a:t>  Sulphur released from volcanic eruption, coal pits, forms sulphuric acid which causes acid rain.</a:t>
            </a:r>
          </a:p>
          <a:p>
            <a:pPr>
              <a:buNone/>
            </a:pPr>
            <a:r>
              <a:rPr lang="en-US" dirty="0" smtClean="0"/>
              <a:t>3. </a:t>
            </a:r>
            <a:r>
              <a:rPr lang="en-US" b="1" u="sng" dirty="0" smtClean="0">
                <a:solidFill>
                  <a:srgbClr val="FF0000"/>
                </a:solidFill>
              </a:rPr>
              <a:t>CHLOROFLUROCARBONS (CFCs) : </a:t>
            </a:r>
            <a:r>
              <a:rPr lang="en-US" dirty="0" smtClean="0"/>
              <a:t>These are used as coolant  like Refrigerators, Air conditioners. </a:t>
            </a:r>
          </a:p>
          <a:p>
            <a:pPr>
              <a:buNone/>
            </a:pPr>
            <a:r>
              <a:rPr lang="en-US" dirty="0" smtClean="0"/>
              <a:t>4. </a:t>
            </a:r>
            <a:r>
              <a:rPr lang="en-US" b="1" u="sng" dirty="0" smtClean="0">
                <a:solidFill>
                  <a:srgbClr val="FF0000"/>
                </a:solidFill>
              </a:rPr>
              <a:t>Volatile Organic Compounds</a:t>
            </a:r>
            <a:r>
              <a:rPr lang="en-US" dirty="0" smtClean="0"/>
              <a:t>: VOCs are other major air pollutants.</a:t>
            </a:r>
          </a:p>
          <a:p>
            <a:pPr>
              <a:buFont typeface="Wingdings" pitchFamily="2" charset="2"/>
              <a:buChar char="q"/>
            </a:pPr>
            <a:r>
              <a:rPr lang="en-US" dirty="0" smtClean="0"/>
              <a:t>     Methane contributes a lot to enhanced global warming.</a:t>
            </a:r>
          </a:p>
          <a:p>
            <a:pPr>
              <a:buFont typeface="Wingdings" pitchFamily="2" charset="2"/>
              <a:buChar char="q"/>
            </a:pPr>
            <a:r>
              <a:rPr lang="en-US" dirty="0" smtClean="0"/>
              <a:t> Produced by burning fuels such as wood, coal,  oil. Solvents like paints, glues etc.</a:t>
            </a:r>
          </a:p>
          <a:p>
            <a:pPr>
              <a:buNone/>
            </a:pPr>
            <a:endParaRPr lang="en-US" dirty="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ir-pollution-22-638.jpg"/>
          <p:cNvPicPr>
            <a:picLocks noGrp="1" noChangeAspect="1"/>
          </p:cNvPicPr>
          <p:nvPr>
            <p:ph sz="quarter" idx="1"/>
          </p:nvPr>
        </p:nvPicPr>
        <p:blipFill>
          <a:blip r:embed="rId2" cstate="print"/>
          <a:stretch>
            <a:fillRect/>
          </a:stretch>
        </p:blipFill>
        <p:spPr>
          <a:xfrm>
            <a:off x="0" y="0"/>
            <a:ext cx="9144000" cy="6865166"/>
          </a:xfrm>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ir-pollution-causes-and-effects-4-638.jpg"/>
          <p:cNvPicPr>
            <a:picLocks noGrp="1" noChangeAspect="1"/>
          </p:cNvPicPr>
          <p:nvPr>
            <p:ph sz="quarter" idx="1"/>
          </p:nvPr>
        </p:nvPicPr>
        <p:blipFill>
          <a:blip r:embed="rId2" cstate="print"/>
          <a:stretch>
            <a:fillRect/>
          </a:stretch>
        </p:blipFill>
        <p:spPr>
          <a:xfrm>
            <a:off x="0" y="0"/>
            <a:ext cx="9144001" cy="6865167"/>
          </a:xfrm>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81000"/>
            <a:ext cx="8534400" cy="606552"/>
          </a:xfrm>
        </p:spPr>
        <p:txBody>
          <a:bodyPr>
            <a:normAutofit fontScale="90000"/>
          </a:bodyPr>
          <a:lstStyle/>
          <a:p>
            <a:r>
              <a:rPr lang="en-US" b="1" dirty="0" smtClean="0">
                <a:solidFill>
                  <a:srgbClr val="FF0000"/>
                </a:solidFill>
              </a:rPr>
              <a:t>2. VARIOUS FACTORIES AND INDUSTRIES</a:t>
            </a:r>
            <a:endParaRPr lang="en-US" b="1" dirty="0">
              <a:solidFill>
                <a:srgbClr val="FF0000"/>
              </a:solidFill>
            </a:endParaRPr>
          </a:p>
        </p:txBody>
      </p:sp>
      <p:pic>
        <p:nvPicPr>
          <p:cNvPr id="1026" name="Picture 2" descr="C:\Users\User\Desktop\air-pollution-causessourceseffects-on-human-healthsolutions-to-stop-it-7-638.jpg"/>
          <p:cNvPicPr>
            <a:picLocks noGrp="1" noChangeAspect="1" noChangeArrowheads="1"/>
          </p:cNvPicPr>
          <p:nvPr>
            <p:ph sz="quarter" idx="1"/>
          </p:nvPr>
        </p:nvPicPr>
        <p:blipFill>
          <a:blip r:embed="rId2" cstate="print"/>
          <a:srcRect/>
          <a:stretch>
            <a:fillRect/>
          </a:stretch>
        </p:blipFill>
        <p:spPr bwMode="auto">
          <a:xfrm>
            <a:off x="381000" y="1752600"/>
            <a:ext cx="3733800" cy="4525963"/>
          </a:xfrm>
          <a:prstGeom prst="rect">
            <a:avLst/>
          </a:prstGeom>
          <a:noFill/>
        </p:spPr>
      </p:pic>
      <p:pic>
        <p:nvPicPr>
          <p:cNvPr id="1027" name="Picture 3" descr="C:\Users\User\Desktop\tumblr_mjrqplesVU1raey52o1_1280 (1).gif"/>
          <p:cNvPicPr>
            <a:picLocks noChangeAspect="1" noChangeArrowheads="1"/>
          </p:cNvPicPr>
          <p:nvPr/>
        </p:nvPicPr>
        <p:blipFill>
          <a:blip r:embed="rId3" cstate="print"/>
          <a:srcRect/>
          <a:stretch>
            <a:fillRect/>
          </a:stretch>
        </p:blipFill>
        <p:spPr bwMode="auto">
          <a:xfrm>
            <a:off x="2743200" y="1752600"/>
            <a:ext cx="6095999" cy="4572000"/>
          </a:xfrm>
          <a:prstGeom prst="rect">
            <a:avLst/>
          </a:prstGeom>
          <a:noFill/>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3. AUTOMOBILES EXHAUST</a:t>
            </a:r>
            <a:endParaRPr lang="en-US" b="1" dirty="0">
              <a:solidFill>
                <a:srgbClr val="FF0000"/>
              </a:solidFill>
            </a:endParaRPr>
          </a:p>
        </p:txBody>
      </p:sp>
      <p:pic>
        <p:nvPicPr>
          <p:cNvPr id="2050" name="Picture 2" descr="C:\Users\User\Desktop\air-pollution-causessourceseffects-on-human-healthsolutions-to-stop-it-8-638.jpg"/>
          <p:cNvPicPr>
            <a:picLocks noGrp="1" noChangeAspect="1" noChangeArrowheads="1"/>
          </p:cNvPicPr>
          <p:nvPr>
            <p:ph sz="quarter" idx="1"/>
          </p:nvPr>
        </p:nvPicPr>
        <p:blipFill>
          <a:blip r:embed="rId2" cstate="print"/>
          <a:srcRect/>
          <a:stretch>
            <a:fillRect/>
          </a:stretch>
        </p:blipFill>
        <p:spPr bwMode="auto">
          <a:xfrm>
            <a:off x="304800" y="1676400"/>
            <a:ext cx="4267200" cy="4525963"/>
          </a:xfrm>
          <a:prstGeom prst="rect">
            <a:avLst/>
          </a:prstGeom>
          <a:noFill/>
        </p:spPr>
      </p:pic>
      <p:pic>
        <p:nvPicPr>
          <p:cNvPr id="2051" name="Picture 3" descr="C:\Users\User\Desktop\air-pollution-its-causeseffects-and-pollutants-54-638.jpg"/>
          <p:cNvPicPr>
            <a:picLocks noChangeAspect="1" noChangeArrowheads="1"/>
          </p:cNvPicPr>
          <p:nvPr/>
        </p:nvPicPr>
        <p:blipFill>
          <a:blip r:embed="rId3" cstate="print"/>
          <a:srcRect/>
          <a:stretch>
            <a:fillRect/>
          </a:stretch>
        </p:blipFill>
        <p:spPr bwMode="auto">
          <a:xfrm>
            <a:off x="4876800" y="1703612"/>
            <a:ext cx="3886200" cy="4697188"/>
          </a:xfrm>
          <a:prstGeom prst="rect">
            <a:avLst/>
          </a:prstGeom>
          <a:noFill/>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ir-pollution-its-causeseffects-and-pollutants-57-638.jpg"/>
          <p:cNvPicPr>
            <a:picLocks noGrp="1" noChangeAspect="1"/>
          </p:cNvPicPr>
          <p:nvPr>
            <p:ph sz="quarter" idx="1"/>
          </p:nvPr>
        </p:nvPicPr>
        <p:blipFill>
          <a:blip r:embed="rId2" cstate="print"/>
          <a:stretch>
            <a:fillRect/>
          </a:stretch>
        </p:blipFill>
        <p:spPr>
          <a:xfrm>
            <a:off x="0" y="0"/>
            <a:ext cx="9144000" cy="6865166"/>
          </a:xfrm>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ir-pollution-its-causeseffects-and-pollutants-58-638.jpg"/>
          <p:cNvPicPr>
            <a:picLocks noGrp="1" noChangeAspect="1"/>
          </p:cNvPicPr>
          <p:nvPr>
            <p:ph sz="quarter" idx="1"/>
          </p:nvPr>
        </p:nvPicPr>
        <p:blipFill>
          <a:blip r:embed="rId3" cstate="print"/>
          <a:stretch>
            <a:fillRect/>
          </a:stretch>
        </p:blipFill>
        <p:spPr>
          <a:xfrm>
            <a:off x="-1" y="0"/>
            <a:ext cx="9134455" cy="6858000"/>
          </a:xfrm>
        </p:spPr>
      </p:pic>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ir-pollution-its-causeseffects-and-pollutants-56-638.jpg"/>
          <p:cNvPicPr>
            <a:picLocks noGrp="1" noChangeAspect="1"/>
          </p:cNvPicPr>
          <p:nvPr>
            <p:ph sz="quarter" idx="1"/>
          </p:nvPr>
        </p:nvPicPr>
        <p:blipFill>
          <a:blip r:embed="rId2" cstate="print"/>
          <a:stretch>
            <a:fillRect/>
          </a:stretch>
        </p:blipFill>
        <p:spPr>
          <a:xfrm>
            <a:off x="0" y="0"/>
            <a:ext cx="9337443" cy="7010400"/>
          </a:xfrm>
        </p:spPr>
      </p:pic>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6. AUTO MANUFACTURING </a:t>
            </a:r>
            <a:endParaRPr lang="en-US" b="1" dirty="0">
              <a:solidFill>
                <a:srgbClr val="FF0000"/>
              </a:solidFill>
            </a:endParaRPr>
          </a:p>
        </p:txBody>
      </p:sp>
      <p:sp>
        <p:nvSpPr>
          <p:cNvPr id="3" name="Content Placeholder 2"/>
          <p:cNvSpPr>
            <a:spLocks noGrp="1"/>
          </p:cNvSpPr>
          <p:nvPr>
            <p:ph sz="quarter" idx="1"/>
          </p:nvPr>
        </p:nvSpPr>
        <p:spPr/>
        <p:txBody>
          <a:bodyPr/>
          <a:lstStyle/>
          <a:p>
            <a:r>
              <a:rPr lang="en-US" b="1" dirty="0" smtClean="0"/>
              <a:t>THE INCREASED PRODUCTION OF VEHICLES HAS LED TO THE INCREASE OF USAGE OF ORGANIC PRODUCTS AND HEAVY METALS.</a:t>
            </a:r>
          </a:p>
          <a:p>
            <a:endParaRPr lang="en-US" b="1" dirty="0"/>
          </a:p>
        </p:txBody>
      </p:sp>
      <p:pic>
        <p:nvPicPr>
          <p:cNvPr id="4099" name="Picture 3" descr="C:\Users\User\Desktop\assembling-cars-stock-picture-1884482.jpg"/>
          <p:cNvPicPr>
            <a:picLocks noChangeAspect="1" noChangeArrowheads="1"/>
          </p:cNvPicPr>
          <p:nvPr/>
        </p:nvPicPr>
        <p:blipFill>
          <a:blip r:embed="rId2" cstate="print"/>
          <a:srcRect/>
          <a:stretch>
            <a:fillRect/>
          </a:stretch>
        </p:blipFill>
        <p:spPr bwMode="auto">
          <a:xfrm>
            <a:off x="762000" y="3276600"/>
            <a:ext cx="7391400" cy="3312411"/>
          </a:xfrm>
          <a:prstGeom prst="rect">
            <a:avLst/>
          </a:prstGeom>
          <a:noFill/>
        </p:spPr>
      </p:pic>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solidFill>
                  <a:srgbClr val="FF0000"/>
                </a:solidFill>
              </a:rPr>
              <a:t>HEAT AND POWER GENERATION FACILITIES</a:t>
            </a:r>
            <a:endParaRPr lang="en-US" sz="2400" b="1" dirty="0">
              <a:solidFill>
                <a:srgbClr val="FF0000"/>
              </a:solidFill>
            </a:endParaRPr>
          </a:p>
        </p:txBody>
      </p:sp>
      <p:pic>
        <p:nvPicPr>
          <p:cNvPr id="3074" name="Picture 2" descr="C:\Users\User\Desktop\air-pollution-causessourceseffects-on-human-healthsolutions-to-stop-it-9-638.jpg"/>
          <p:cNvPicPr>
            <a:picLocks noGrp="1" noChangeAspect="1" noChangeArrowheads="1"/>
          </p:cNvPicPr>
          <p:nvPr>
            <p:ph sz="quarter" idx="1"/>
          </p:nvPr>
        </p:nvPicPr>
        <p:blipFill>
          <a:blip r:embed="rId2" cstate="print"/>
          <a:stretch>
            <a:fillRect/>
          </a:stretch>
        </p:blipFill>
        <p:spPr bwMode="auto">
          <a:xfrm>
            <a:off x="3428999" y="1531937"/>
            <a:ext cx="2362201" cy="5051311"/>
          </a:xfrm>
          <a:prstGeom prst="rect">
            <a:avLst/>
          </a:prstGeom>
          <a:noFill/>
        </p:spPr>
      </p:pic>
      <p:sp>
        <p:nvSpPr>
          <p:cNvPr id="5" name="TextBox 4"/>
          <p:cNvSpPr txBox="1"/>
          <p:nvPr/>
        </p:nvSpPr>
        <p:spPr>
          <a:xfrm>
            <a:off x="6096000" y="2057400"/>
            <a:ext cx="2209800" cy="3785652"/>
          </a:xfrm>
          <a:prstGeom prst="rect">
            <a:avLst/>
          </a:prstGeom>
          <a:noFill/>
        </p:spPr>
        <p:txBody>
          <a:bodyPr wrap="square" rtlCol="0">
            <a:spAutoFit/>
          </a:bodyPr>
          <a:lstStyle/>
          <a:p>
            <a:r>
              <a:rPr lang="en-US" sz="2400" b="1" dirty="0" smtClean="0"/>
              <a:t>During the  process of combustion of waste leads to the release of toxic air pollutants like carbon  monoxide, methane etc.</a:t>
            </a:r>
            <a:endParaRPr lang="en-US" sz="2400" b="1" dirty="0"/>
          </a:p>
        </p:txBody>
      </p:sp>
      <p:pic>
        <p:nvPicPr>
          <p:cNvPr id="3075" name="Picture 3" descr="C:\Users\User\Desktop\Air-pollution-xxx.jpg"/>
          <p:cNvPicPr>
            <a:picLocks noChangeAspect="1" noChangeArrowheads="1"/>
          </p:cNvPicPr>
          <p:nvPr/>
        </p:nvPicPr>
        <p:blipFill>
          <a:blip r:embed="rId3" cstate="print"/>
          <a:srcRect/>
          <a:stretch>
            <a:fillRect/>
          </a:stretch>
        </p:blipFill>
        <p:spPr bwMode="auto">
          <a:xfrm>
            <a:off x="228600" y="1676400"/>
            <a:ext cx="2971800" cy="4800600"/>
          </a:xfrm>
          <a:prstGeom prst="rect">
            <a:avLst/>
          </a:prstGeom>
          <a:noFill/>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b="1" dirty="0" smtClean="0">
                <a:solidFill>
                  <a:srgbClr val="FF0000"/>
                </a:solidFill>
              </a:rPr>
              <a:t>EFFECTS OF AIR POLLUTION</a:t>
            </a:r>
            <a:endParaRPr lang="en-US" b="1" dirty="0">
              <a:solidFill>
                <a:srgbClr val="FF0000"/>
              </a:solidFill>
            </a:endParaRPr>
          </a:p>
        </p:txBody>
      </p:sp>
      <p:sp>
        <p:nvSpPr>
          <p:cNvPr id="3" name="Content Placeholder 2"/>
          <p:cNvSpPr>
            <a:spLocks noGrp="1"/>
          </p:cNvSpPr>
          <p:nvPr>
            <p:ph sz="quarter" idx="1"/>
          </p:nvPr>
        </p:nvSpPr>
        <p:spPr/>
        <p:txBody>
          <a:bodyPr/>
          <a:lstStyle/>
          <a:p>
            <a:pPr algn="just">
              <a:buFont typeface="Wingdings" pitchFamily="2" charset="2"/>
              <a:buChar char="Ø"/>
            </a:pPr>
            <a:r>
              <a:rPr lang="en-US" b="1" u="sng" dirty="0" smtClean="0">
                <a:solidFill>
                  <a:srgbClr val="FF0000"/>
                </a:solidFill>
              </a:rPr>
              <a:t>HEALTH  EFFECTS </a:t>
            </a:r>
            <a:r>
              <a:rPr lang="en-US" b="1" u="sng" dirty="0" smtClean="0"/>
              <a:t>:</a:t>
            </a:r>
            <a:r>
              <a:rPr lang="en-US" b="1" dirty="0" smtClean="0"/>
              <a:t>  Diseases such as lung cancer, heart diseases, respiratory diseases, irritation to the eyes</a:t>
            </a:r>
          </a:p>
          <a:p>
            <a:pPr algn="just">
              <a:buNone/>
            </a:pPr>
            <a:endParaRPr lang="en-US" b="1" dirty="0" smtClean="0"/>
          </a:p>
          <a:p>
            <a:pPr algn="just">
              <a:buFont typeface="Wingdings" pitchFamily="2" charset="2"/>
              <a:buChar char="Ø"/>
            </a:pPr>
            <a:r>
              <a:rPr lang="en-US" b="1" u="sng" dirty="0" smtClean="0">
                <a:solidFill>
                  <a:srgbClr val="FF0000"/>
                </a:solidFill>
              </a:rPr>
              <a:t>Effects on Plants </a:t>
            </a:r>
            <a:r>
              <a:rPr lang="en-US" b="1" dirty="0" smtClean="0"/>
              <a:t>: Due to harmful pollutants the colour  of leaf becomes yellow.</a:t>
            </a:r>
          </a:p>
          <a:p>
            <a:pPr algn="just">
              <a:buFont typeface="Wingdings" pitchFamily="2" charset="2"/>
              <a:buChar char="v"/>
            </a:pPr>
            <a:r>
              <a:rPr lang="en-US" b="1" u="sng" dirty="0" smtClean="0"/>
              <a:t> </a:t>
            </a:r>
            <a:r>
              <a:rPr lang="en-US" b="1" dirty="0" smtClean="0"/>
              <a:t>some plants even show reduction in growth</a:t>
            </a:r>
            <a:r>
              <a:rPr lang="en-US" b="1" u="sng" dirty="0" smtClean="0"/>
              <a:t>.</a:t>
            </a:r>
          </a:p>
          <a:p>
            <a:pPr algn="just">
              <a:buNone/>
            </a:pPr>
            <a:endParaRPr lang="en-US" b="1" u="sng" dirty="0" smtClean="0"/>
          </a:p>
          <a:p>
            <a:pPr algn="just">
              <a:buNone/>
            </a:pPr>
            <a:endParaRPr lang="en-US" b="1" u="sng" dirty="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8229600" cy="5668963"/>
          </a:xfrm>
        </p:spPr>
        <p:txBody>
          <a:bodyPr>
            <a:normAutofit/>
          </a:bodyPr>
          <a:lstStyle/>
          <a:p>
            <a:pPr>
              <a:buFont typeface="Wingdings" pitchFamily="2" charset="2"/>
              <a:buChar char="Ø"/>
            </a:pPr>
            <a:r>
              <a:rPr lang="en-US" sz="2400" b="1" u="sng" dirty="0" smtClean="0"/>
              <a:t> </a:t>
            </a:r>
            <a:r>
              <a:rPr lang="en-US" sz="2400" b="1" u="sng" dirty="0" smtClean="0">
                <a:solidFill>
                  <a:srgbClr val="FF0000"/>
                </a:solidFill>
              </a:rPr>
              <a:t>EFFECTS ON ANIMALS </a:t>
            </a:r>
            <a:r>
              <a:rPr lang="en-US" sz="2400" b="1" u="sng" dirty="0" smtClean="0"/>
              <a:t>:  </a:t>
            </a:r>
            <a:r>
              <a:rPr lang="en-US" sz="2400" b="1" dirty="0" smtClean="0"/>
              <a:t>Air Pollution can cause respiratory Problems in animals.</a:t>
            </a:r>
          </a:p>
          <a:p>
            <a:pPr>
              <a:buFont typeface="Wingdings" pitchFamily="2" charset="2"/>
              <a:buChar char="Ø"/>
            </a:pPr>
            <a:endParaRPr lang="en-US" sz="2400" b="1" dirty="0" smtClean="0"/>
          </a:p>
          <a:p>
            <a:pPr>
              <a:buFont typeface="Wingdings" pitchFamily="2" charset="2"/>
              <a:buChar char="v"/>
            </a:pPr>
            <a:r>
              <a:rPr lang="en-US" sz="2400" b="1" dirty="0" smtClean="0"/>
              <a:t>  Sea animals are also affect due to climate changes.</a:t>
            </a:r>
          </a:p>
          <a:p>
            <a:pPr>
              <a:buNone/>
            </a:pPr>
            <a:endParaRPr lang="en-US" sz="2400" b="1" dirty="0" smtClean="0"/>
          </a:p>
          <a:p>
            <a:pPr>
              <a:buFont typeface="Wingdings" pitchFamily="2" charset="2"/>
              <a:buChar char="Ø"/>
            </a:pPr>
            <a:r>
              <a:rPr lang="en-US" sz="2400" b="1" dirty="0" smtClean="0"/>
              <a:t> </a:t>
            </a:r>
            <a:r>
              <a:rPr lang="en-US" sz="2400" b="1" u="sng" dirty="0" smtClean="0">
                <a:solidFill>
                  <a:srgbClr val="FF0000"/>
                </a:solidFill>
              </a:rPr>
              <a:t>ENVIRONMENTAL EFFECTS </a:t>
            </a:r>
            <a:r>
              <a:rPr lang="en-US" sz="2400" b="1" dirty="0" smtClean="0"/>
              <a:t>: Major causes of various environmental disorders including:</a:t>
            </a:r>
          </a:p>
          <a:p>
            <a:pPr>
              <a:buFont typeface="Wingdings" pitchFamily="2" charset="2"/>
              <a:buChar char="v"/>
            </a:pPr>
            <a:r>
              <a:rPr lang="en-US" sz="2400" b="1" dirty="0" smtClean="0"/>
              <a:t>     ACID RAIN</a:t>
            </a:r>
          </a:p>
          <a:p>
            <a:pPr>
              <a:buFont typeface="Wingdings" pitchFamily="2" charset="2"/>
              <a:buChar char="v"/>
            </a:pPr>
            <a:r>
              <a:rPr lang="en-US" sz="2400" b="1" dirty="0" smtClean="0"/>
              <a:t>     OCEAN ACIDIFICATION</a:t>
            </a:r>
          </a:p>
          <a:p>
            <a:pPr>
              <a:buFont typeface="Wingdings" pitchFamily="2" charset="2"/>
              <a:buChar char="v"/>
            </a:pPr>
            <a:r>
              <a:rPr lang="en-US" sz="2400" b="1" dirty="0" smtClean="0"/>
              <a:t>     GLOBAL WARMING</a:t>
            </a:r>
          </a:p>
          <a:p>
            <a:pPr>
              <a:buFont typeface="Wingdings" pitchFamily="2" charset="2"/>
              <a:buChar char="v"/>
            </a:pPr>
            <a:r>
              <a:rPr lang="en-US" sz="2400" b="1" dirty="0" smtClean="0"/>
              <a:t>      DEPLETION OF OZONE LAYER</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er\Desktop\maxresdefault (1).jpg"/>
          <p:cNvPicPr>
            <a:picLocks noGrp="1" noChangeAspect="1" noChangeArrowheads="1"/>
          </p:cNvPicPr>
          <p:nvPr>
            <p:ph sz="quarter" idx="1"/>
          </p:nvPr>
        </p:nvPicPr>
        <p:blipFill>
          <a:blip r:embed="rId2" cstate="print"/>
          <a:srcRect/>
          <a:stretch>
            <a:fillRect/>
          </a:stretch>
        </p:blipFill>
        <p:spPr bwMode="auto">
          <a:xfrm>
            <a:off x="489744" y="1527175"/>
            <a:ext cx="8128000" cy="4572000"/>
          </a:xfrm>
          <a:prstGeom prst="rect">
            <a:avLst/>
          </a:prstGeom>
          <a:noFill/>
        </p:spPr>
      </p:pic>
      <p:pic>
        <p:nvPicPr>
          <p:cNvPr id="5123" name="Picture 3" descr="C:\Users\User\Desktop\maxresdefault (1).jpg"/>
          <p:cNvPicPr>
            <a:picLocks noChangeAspect="1" noChangeArrowheads="1"/>
          </p:cNvPicPr>
          <p:nvPr/>
        </p:nvPicPr>
        <p:blipFill>
          <a:blip r:embed="rId2" cstate="print"/>
          <a:srcRect/>
          <a:stretch>
            <a:fillRect/>
          </a:stretch>
        </p:blipFill>
        <p:spPr bwMode="auto">
          <a:xfrm>
            <a:off x="0" y="228600"/>
            <a:ext cx="9144000" cy="6324600"/>
          </a:xfrm>
          <a:prstGeom prst="rect">
            <a:avLst/>
          </a:prstGeom>
          <a:noFill/>
        </p:spPr>
      </p:pic>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rgbClr val="FFFF00"/>
          </a:solidFill>
        </p:spPr>
        <p:txBody>
          <a:bodyPr/>
          <a:lstStyle/>
          <a:p>
            <a:r>
              <a:rPr lang="en-US" b="1" dirty="0" smtClean="0">
                <a:solidFill>
                  <a:srgbClr val="FF0000"/>
                </a:solidFill>
              </a:rPr>
              <a:t>CONTROLLING AIR POLLUTION</a:t>
            </a:r>
            <a:endParaRPr lang="en-US" b="1" dirty="0">
              <a:solidFill>
                <a:srgbClr val="FF0000"/>
              </a:solidFill>
            </a:endParaRPr>
          </a:p>
        </p:txBody>
      </p:sp>
      <p:sp>
        <p:nvSpPr>
          <p:cNvPr id="3" name="Content Placeholder 2"/>
          <p:cNvSpPr>
            <a:spLocks noGrp="1"/>
          </p:cNvSpPr>
          <p:nvPr>
            <p:ph sz="quarter" idx="1"/>
          </p:nvPr>
        </p:nvSpPr>
        <p:spPr>
          <a:xfrm>
            <a:off x="457200" y="1524000"/>
            <a:ext cx="8229600" cy="4602163"/>
          </a:xfrm>
        </p:spPr>
        <p:txBody>
          <a:bodyPr>
            <a:normAutofit lnSpcReduction="10000"/>
          </a:bodyPr>
          <a:lstStyle/>
          <a:p>
            <a:pPr marL="514350" indent="-514350">
              <a:buAutoNum type="arabicPeriod"/>
            </a:pPr>
            <a:r>
              <a:rPr lang="en-US" b="1" dirty="0" smtClean="0"/>
              <a:t>THE AIR (</a:t>
            </a:r>
            <a:r>
              <a:rPr lang="en-US" b="1" dirty="0" smtClean="0">
                <a:solidFill>
                  <a:srgbClr val="FF0000"/>
                </a:solidFill>
              </a:rPr>
              <a:t>Prevention and control of pollution</a:t>
            </a:r>
            <a:r>
              <a:rPr lang="en-US" b="1" dirty="0" smtClean="0"/>
              <a:t>) Act 1981: To prevent , control  of air pollution.</a:t>
            </a:r>
          </a:p>
          <a:p>
            <a:pPr marL="514350" indent="-514350">
              <a:buAutoNum type="arabicPeriod"/>
            </a:pPr>
            <a:r>
              <a:rPr lang="en-US" b="1" dirty="0" smtClean="0">
                <a:solidFill>
                  <a:srgbClr val="FF0000"/>
                </a:solidFill>
              </a:rPr>
              <a:t>The Clean India Programme </a:t>
            </a:r>
            <a:r>
              <a:rPr lang="en-US" b="1" dirty="0" smtClean="0"/>
              <a:t>:  is a nationwide programme on environmental assessment , awareness, action involving school students and communities.</a:t>
            </a:r>
          </a:p>
          <a:p>
            <a:pPr marL="514350" indent="-514350">
              <a:buAutoNum type="arabicPeriod"/>
            </a:pPr>
            <a:r>
              <a:rPr lang="en-US" b="1" dirty="0" smtClean="0"/>
              <a:t> </a:t>
            </a:r>
            <a:r>
              <a:rPr lang="en-US" b="1" dirty="0" smtClean="0">
                <a:solidFill>
                  <a:srgbClr val="FF0000"/>
                </a:solidFill>
              </a:rPr>
              <a:t>Other efforts at individual level</a:t>
            </a:r>
          </a:p>
          <a:p>
            <a:pPr marL="514350" indent="-514350">
              <a:buNone/>
            </a:pPr>
            <a:r>
              <a:rPr lang="en-US" b="1" dirty="0" smtClean="0"/>
              <a:t> </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8229600" cy="6172200"/>
          </a:xfrm>
        </p:spPr>
        <p:txBody>
          <a:bodyPr>
            <a:normAutofit lnSpcReduction="10000"/>
          </a:bodyPr>
          <a:lstStyle/>
          <a:p>
            <a:pPr>
              <a:buFont typeface="Wingdings" pitchFamily="2" charset="2"/>
              <a:buChar char="q"/>
            </a:pPr>
            <a:r>
              <a:rPr lang="en-US" dirty="0" smtClean="0"/>
              <a:t> Public transport should be preferred to personal vehicles. </a:t>
            </a:r>
          </a:p>
          <a:p>
            <a:pPr>
              <a:buFont typeface="Wingdings" pitchFamily="2" charset="2"/>
              <a:buChar char="q"/>
            </a:pPr>
            <a:r>
              <a:rPr lang="en-US" dirty="0" smtClean="0"/>
              <a:t> For going to a nearby place, walking or cycles should be preferred.</a:t>
            </a:r>
          </a:p>
          <a:p>
            <a:pPr>
              <a:buFont typeface="Wingdings" pitchFamily="2" charset="2"/>
              <a:buChar char="q"/>
            </a:pPr>
            <a:r>
              <a:rPr lang="en-US" dirty="0" smtClean="0"/>
              <a:t> Sulphur free fuel like CNG </a:t>
            </a:r>
          </a:p>
          <a:p>
            <a:pPr>
              <a:buFont typeface="Wingdings" pitchFamily="2" charset="2"/>
              <a:buChar char="q"/>
            </a:pPr>
            <a:r>
              <a:rPr lang="en-US" dirty="0" smtClean="0"/>
              <a:t> Try to use alternative energy like solar energy, hydroelectric energy and wind energy.</a:t>
            </a:r>
          </a:p>
          <a:p>
            <a:pPr>
              <a:buFont typeface="Wingdings" pitchFamily="2" charset="2"/>
              <a:buChar char="q"/>
            </a:pPr>
            <a:r>
              <a:rPr lang="en-US" dirty="0" smtClean="0"/>
              <a:t>  Dried leaves and kitchen waste must be utilized as compost instead of burning them.</a:t>
            </a:r>
          </a:p>
          <a:p>
            <a:pPr>
              <a:buFont typeface="Wingdings" pitchFamily="2" charset="2"/>
              <a:buChar char="q"/>
            </a:pPr>
            <a:r>
              <a:rPr lang="en-US" dirty="0" smtClean="0"/>
              <a:t> Switch off lights, fans, Acs,  when not in use.</a:t>
            </a:r>
          </a:p>
          <a:p>
            <a:pPr>
              <a:buFont typeface="Wingdings" pitchFamily="2" charset="2"/>
              <a:buChar char="q"/>
            </a:pPr>
            <a:r>
              <a:rPr lang="en-US" dirty="0" smtClean="0"/>
              <a:t> A large no. of trees should be planted. Trees help in purifying the air.</a:t>
            </a:r>
          </a:p>
          <a:p>
            <a:pPr>
              <a:buFont typeface="Wingdings" pitchFamily="2" charset="2"/>
              <a:buChar char="q"/>
            </a:pPr>
            <a:endParaRPr lang="en-US" dirty="0"/>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3352800"/>
          </a:xfrm>
        </p:spPr>
        <p:txBody>
          <a:bodyPr>
            <a:noAutofit/>
          </a:bodyPr>
          <a:lstStyle/>
          <a:p>
            <a:r>
              <a:rPr lang="en-US" sz="9600" dirty="0" smtClean="0">
                <a:latin typeface="Algerian" pitchFamily="82" charset="0"/>
              </a:rPr>
              <a:t>LAND POLLUTION</a:t>
            </a:r>
            <a:endParaRPr lang="en-US" sz="9600" dirty="0">
              <a:latin typeface="Algerian" pitchFamily="82" charset="0"/>
            </a:endParaRP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8000" dirty="0" smtClean="0">
                <a:latin typeface="Algerian" pitchFamily="82" charset="0"/>
              </a:rPr>
              <a:t>INTRODUCTION</a:t>
            </a:r>
            <a:endParaRPr lang="en-US" sz="8000" dirty="0">
              <a:latin typeface="Algerian" pitchFamily="82" charset="0"/>
            </a:endParaRPr>
          </a:p>
        </p:txBody>
      </p:sp>
      <p:sp>
        <p:nvSpPr>
          <p:cNvPr id="3" name="Content Placeholder 2"/>
          <p:cNvSpPr>
            <a:spLocks noGrp="1"/>
          </p:cNvSpPr>
          <p:nvPr>
            <p:ph idx="1"/>
          </p:nvPr>
        </p:nvSpPr>
        <p:spPr/>
        <p:txBody>
          <a:bodyPr>
            <a:noAutofit/>
          </a:bodyPr>
          <a:lstStyle/>
          <a:p>
            <a:pPr>
              <a:buNone/>
            </a:pPr>
            <a:r>
              <a:rPr lang="en-US" sz="3600" dirty="0" smtClean="0">
                <a:solidFill>
                  <a:srgbClr val="002060"/>
                </a:solidFill>
                <a:latin typeface="Footlight MT Light" pitchFamily="18" charset="0"/>
              </a:rPr>
              <a:t>Historically, land was used to dump all </a:t>
            </a:r>
          </a:p>
          <a:p>
            <a:pPr>
              <a:buNone/>
            </a:pPr>
            <a:r>
              <a:rPr lang="en-US" sz="3600" dirty="0" smtClean="0">
                <a:solidFill>
                  <a:srgbClr val="002060"/>
                </a:solidFill>
                <a:latin typeface="Footlight MT Light" pitchFamily="18" charset="0"/>
              </a:rPr>
              <a:t>sort of waste. No efforts were made to </a:t>
            </a:r>
          </a:p>
          <a:p>
            <a:pPr>
              <a:buNone/>
            </a:pPr>
            <a:r>
              <a:rPr lang="en-US" sz="3600" dirty="0" smtClean="0">
                <a:solidFill>
                  <a:srgbClr val="002060"/>
                </a:solidFill>
                <a:latin typeface="Footlight MT Light" pitchFamily="18" charset="0"/>
              </a:rPr>
              <a:t>clean the land. In 1970s the tide of land </a:t>
            </a:r>
          </a:p>
          <a:p>
            <a:pPr>
              <a:buNone/>
            </a:pPr>
            <a:r>
              <a:rPr lang="en-US" sz="3600" dirty="0" smtClean="0">
                <a:solidFill>
                  <a:srgbClr val="002060"/>
                </a:solidFill>
                <a:latin typeface="Footlight MT Light" pitchFamily="18" charset="0"/>
              </a:rPr>
              <a:t>pollution swept the whole world and there </a:t>
            </a:r>
          </a:p>
          <a:p>
            <a:pPr>
              <a:buNone/>
            </a:pPr>
            <a:r>
              <a:rPr lang="en-US" sz="3600" dirty="0" smtClean="0">
                <a:solidFill>
                  <a:srgbClr val="002060"/>
                </a:solidFill>
                <a:latin typeface="Footlight MT Light" pitchFamily="18" charset="0"/>
              </a:rPr>
              <a:t>was much public concern about the </a:t>
            </a:r>
          </a:p>
          <a:p>
            <a:pPr>
              <a:buNone/>
            </a:pPr>
            <a:r>
              <a:rPr lang="en-US" sz="3600" dirty="0" smtClean="0">
                <a:solidFill>
                  <a:srgbClr val="002060"/>
                </a:solidFill>
                <a:latin typeface="Footlight MT Light" pitchFamily="18" charset="0"/>
              </a:rPr>
              <a:t>pollution of the land.</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latin typeface="Algerian" pitchFamily="82" charset="0"/>
              </a:rPr>
              <a:t>MEANING AND DEFINATION</a:t>
            </a:r>
            <a:endParaRPr lang="en-US" sz="4800" dirty="0">
              <a:latin typeface="Algerian" pitchFamily="82" charset="0"/>
            </a:endParaRPr>
          </a:p>
        </p:txBody>
      </p:sp>
      <p:sp>
        <p:nvSpPr>
          <p:cNvPr id="3" name="Content Placeholder 2"/>
          <p:cNvSpPr>
            <a:spLocks noGrp="1"/>
          </p:cNvSpPr>
          <p:nvPr>
            <p:ph sz="half" idx="1"/>
          </p:nvPr>
        </p:nvSpPr>
        <p:spPr>
          <a:xfrm>
            <a:off x="152400" y="1722437"/>
            <a:ext cx="4114800" cy="4525963"/>
          </a:xfrm>
        </p:spPr>
        <p:txBody>
          <a:bodyPr>
            <a:normAutofit/>
          </a:bodyPr>
          <a:lstStyle/>
          <a:p>
            <a:r>
              <a:rPr lang="en-US" sz="3400" dirty="0" smtClean="0">
                <a:solidFill>
                  <a:srgbClr val="002060"/>
                </a:solidFill>
                <a:latin typeface="Footlight MT Light" pitchFamily="18" charset="0"/>
              </a:rPr>
              <a:t>For a layman, </a:t>
            </a:r>
          </a:p>
          <a:p>
            <a:pPr>
              <a:buNone/>
            </a:pPr>
            <a:r>
              <a:rPr lang="en-US" sz="3400" dirty="0" smtClean="0">
                <a:solidFill>
                  <a:srgbClr val="002060"/>
                </a:solidFill>
                <a:latin typeface="Footlight MT Light" pitchFamily="18" charset="0"/>
              </a:rPr>
              <a:t>   “Land pollution is </a:t>
            </a:r>
          </a:p>
          <a:p>
            <a:pPr>
              <a:buNone/>
            </a:pPr>
            <a:r>
              <a:rPr lang="en-US" sz="3400" dirty="0" smtClean="0">
                <a:solidFill>
                  <a:srgbClr val="002060"/>
                </a:solidFill>
                <a:latin typeface="Footlight MT Light" pitchFamily="18" charset="0"/>
              </a:rPr>
              <a:t>    the pollution of </a:t>
            </a:r>
          </a:p>
          <a:p>
            <a:pPr>
              <a:buNone/>
            </a:pPr>
            <a:r>
              <a:rPr lang="en-US" sz="3400" dirty="0" smtClean="0">
                <a:solidFill>
                  <a:srgbClr val="002060"/>
                </a:solidFill>
                <a:latin typeface="Footlight MT Light" pitchFamily="18" charset="0"/>
              </a:rPr>
              <a:t>    our earth’s land </a:t>
            </a:r>
          </a:p>
          <a:p>
            <a:pPr>
              <a:buNone/>
            </a:pPr>
            <a:r>
              <a:rPr lang="en-US" sz="3400" dirty="0" smtClean="0">
                <a:solidFill>
                  <a:srgbClr val="002060"/>
                </a:solidFill>
                <a:latin typeface="Footlight MT Light" pitchFamily="18" charset="0"/>
              </a:rPr>
              <a:t>    surface</a:t>
            </a:r>
            <a:r>
              <a:rPr lang="en-US" sz="3400" dirty="0" smtClean="0">
                <a:solidFill>
                  <a:srgbClr val="002060"/>
                </a:solidFill>
              </a:rPr>
              <a:t>.</a:t>
            </a:r>
            <a:endParaRPr lang="en-US" sz="3400" dirty="0">
              <a:solidFill>
                <a:srgbClr val="002060"/>
              </a:solidFill>
            </a:endParaRPr>
          </a:p>
        </p:txBody>
      </p:sp>
      <p:sp>
        <p:nvSpPr>
          <p:cNvPr id="4" name="Content Placeholder 3"/>
          <p:cNvSpPr>
            <a:spLocks noGrp="1"/>
          </p:cNvSpPr>
          <p:nvPr>
            <p:ph sz="half" idx="2"/>
          </p:nvPr>
        </p:nvSpPr>
        <p:spPr>
          <a:xfrm>
            <a:off x="4191000" y="1722437"/>
            <a:ext cx="4724400" cy="4525963"/>
          </a:xfrm>
        </p:spPr>
        <p:txBody>
          <a:bodyPr>
            <a:noAutofit/>
          </a:bodyPr>
          <a:lstStyle/>
          <a:p>
            <a:r>
              <a:rPr lang="en-US" sz="3400" dirty="0" smtClean="0">
                <a:solidFill>
                  <a:srgbClr val="002060"/>
                </a:solidFill>
                <a:latin typeface="Footlight MT Light" pitchFamily="18" charset="0"/>
              </a:rPr>
              <a:t>Soil pollution is the </a:t>
            </a:r>
          </a:p>
          <a:p>
            <a:pPr>
              <a:buNone/>
            </a:pPr>
            <a:r>
              <a:rPr lang="en-US" sz="3400" dirty="0" smtClean="0">
                <a:solidFill>
                  <a:srgbClr val="002060"/>
                </a:solidFill>
                <a:latin typeface="Footlight MT Light" pitchFamily="18" charset="0"/>
              </a:rPr>
              <a:t>   contamination of soil  </a:t>
            </a:r>
          </a:p>
          <a:p>
            <a:pPr>
              <a:buNone/>
            </a:pPr>
            <a:r>
              <a:rPr lang="en-US" sz="3400" dirty="0" smtClean="0">
                <a:solidFill>
                  <a:srgbClr val="002060"/>
                </a:solidFill>
                <a:latin typeface="Footlight MT Light" pitchFamily="18" charset="0"/>
              </a:rPr>
              <a:t>   by considerable </a:t>
            </a:r>
          </a:p>
          <a:p>
            <a:pPr>
              <a:buNone/>
            </a:pPr>
            <a:r>
              <a:rPr lang="en-US" sz="3400" dirty="0" smtClean="0">
                <a:solidFill>
                  <a:srgbClr val="002060"/>
                </a:solidFill>
                <a:latin typeface="Footlight MT Light" pitchFamily="18" charset="0"/>
              </a:rPr>
              <a:t>   quantities of chemicals </a:t>
            </a:r>
          </a:p>
          <a:p>
            <a:pPr>
              <a:buNone/>
            </a:pPr>
            <a:r>
              <a:rPr lang="en-US" sz="3400" dirty="0" smtClean="0">
                <a:solidFill>
                  <a:srgbClr val="002060"/>
                </a:solidFill>
                <a:latin typeface="Footlight MT Light" pitchFamily="18" charset="0"/>
              </a:rPr>
              <a:t>   or other substances.</a:t>
            </a:r>
            <a:endParaRPr lang="en-US" sz="3400" dirty="0">
              <a:solidFill>
                <a:srgbClr val="002060"/>
              </a:solidFill>
              <a:latin typeface="Footlight MT Light" pitchFamily="18" charset="0"/>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485106"/>
          </a:xfrm>
        </p:spPr>
        <p:txBody>
          <a:bodyPr>
            <a:noAutofit/>
          </a:bodyPr>
          <a:lstStyle/>
          <a:p>
            <a:pPr algn="ctr"/>
            <a:r>
              <a:rPr lang="en-US" sz="5400" dirty="0" smtClean="0">
                <a:latin typeface="Algerian" pitchFamily="82" charset="0"/>
              </a:rPr>
              <a:t>SOURCES OF LAND POLLUTION</a:t>
            </a:r>
            <a:endParaRPr lang="en-US" sz="5400" dirty="0">
              <a:latin typeface="Algerian" pitchFamily="82" charset="0"/>
            </a:endParaRPr>
          </a:p>
        </p:txBody>
      </p:sp>
      <p:sp>
        <p:nvSpPr>
          <p:cNvPr id="3" name="Content Placeholder 2"/>
          <p:cNvSpPr>
            <a:spLocks noGrp="1"/>
          </p:cNvSpPr>
          <p:nvPr>
            <p:ph idx="1"/>
          </p:nvPr>
        </p:nvSpPr>
        <p:spPr>
          <a:xfrm>
            <a:off x="457200" y="1905000"/>
            <a:ext cx="8229600" cy="4648200"/>
          </a:xfrm>
        </p:spPr>
        <p:txBody>
          <a:bodyPr>
            <a:noAutofit/>
          </a:bodyPr>
          <a:lstStyle/>
          <a:p>
            <a:r>
              <a:rPr lang="en-US" sz="3200" dirty="0" smtClean="0">
                <a:solidFill>
                  <a:srgbClr val="002060"/>
                </a:solidFill>
                <a:latin typeface="Footlight MT Light" pitchFamily="18" charset="0"/>
              </a:rPr>
              <a:t>Herbicides and Pesticides</a:t>
            </a:r>
          </a:p>
          <a:p>
            <a:r>
              <a:rPr lang="en-US" sz="3200" dirty="0" smtClean="0">
                <a:solidFill>
                  <a:srgbClr val="002060"/>
                </a:solidFill>
                <a:latin typeface="Footlight MT Light" pitchFamily="18" charset="0"/>
              </a:rPr>
              <a:t>Industrial Wastes</a:t>
            </a:r>
          </a:p>
          <a:p>
            <a:r>
              <a:rPr lang="en-US" sz="3200" dirty="0" smtClean="0">
                <a:solidFill>
                  <a:srgbClr val="002060"/>
                </a:solidFill>
                <a:latin typeface="Footlight MT Light" pitchFamily="18" charset="0"/>
              </a:rPr>
              <a:t>Urban Waste</a:t>
            </a:r>
          </a:p>
          <a:p>
            <a:r>
              <a:rPr lang="en-US" sz="3200" dirty="0" smtClean="0">
                <a:solidFill>
                  <a:srgbClr val="002060"/>
                </a:solidFill>
                <a:latin typeface="Footlight MT Light" pitchFamily="18" charset="0"/>
              </a:rPr>
              <a:t>Radioactive Pollutants</a:t>
            </a:r>
          </a:p>
          <a:p>
            <a:r>
              <a:rPr lang="en-US" sz="3200" dirty="0" smtClean="0">
                <a:solidFill>
                  <a:srgbClr val="002060"/>
                </a:solidFill>
                <a:latin typeface="Footlight MT Light" pitchFamily="18" charset="0"/>
              </a:rPr>
              <a:t>Acid Rains</a:t>
            </a:r>
          </a:p>
          <a:p>
            <a:r>
              <a:rPr lang="en-US" sz="3200" dirty="0" smtClean="0">
                <a:solidFill>
                  <a:srgbClr val="002060"/>
                </a:solidFill>
                <a:latin typeface="Footlight MT Light" pitchFamily="18" charset="0"/>
              </a:rPr>
              <a:t>Chemical and Metallic Pollutants</a:t>
            </a:r>
          </a:p>
          <a:p>
            <a:r>
              <a:rPr lang="en-US" sz="3200" dirty="0" smtClean="0">
                <a:solidFill>
                  <a:srgbClr val="002060"/>
                </a:solidFill>
                <a:latin typeface="Footlight MT Light" pitchFamily="18" charset="0"/>
              </a:rPr>
              <a:t>Sewage Sludge</a:t>
            </a:r>
          </a:p>
          <a:p>
            <a:r>
              <a:rPr lang="en-US" sz="3200" dirty="0" smtClean="0">
                <a:solidFill>
                  <a:srgbClr val="002060"/>
                </a:solidFill>
                <a:latin typeface="Footlight MT Light" pitchFamily="18" charset="0"/>
              </a:rPr>
              <a:t>Heavy Metals</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dirty="0" smtClean="0">
                <a:latin typeface="Algerian" pitchFamily="82" charset="0"/>
              </a:rPr>
              <a:t>CAUSES OF LAND POLLUTION</a:t>
            </a:r>
            <a:endParaRPr lang="en-US" sz="5400" dirty="0">
              <a:latin typeface="Algerian" pitchFamily="82" charset="0"/>
            </a:endParaRPr>
          </a:p>
        </p:txBody>
      </p:sp>
      <p:sp>
        <p:nvSpPr>
          <p:cNvPr id="3" name="Content Placeholder 2"/>
          <p:cNvSpPr>
            <a:spLocks noGrp="1"/>
          </p:cNvSpPr>
          <p:nvPr>
            <p:ph idx="1"/>
          </p:nvPr>
        </p:nvSpPr>
        <p:spPr/>
        <p:txBody>
          <a:bodyPr>
            <a:noAutofit/>
          </a:bodyPr>
          <a:lstStyle/>
          <a:p>
            <a:r>
              <a:rPr lang="en-US" sz="3200" dirty="0" smtClean="0">
                <a:solidFill>
                  <a:srgbClr val="002060"/>
                </a:solidFill>
                <a:latin typeface="Footlight MT Light" pitchFamily="18" charset="0"/>
              </a:rPr>
              <a:t>Urbanization</a:t>
            </a:r>
          </a:p>
          <a:p>
            <a:r>
              <a:rPr lang="en-US" sz="3200" dirty="0" smtClean="0">
                <a:solidFill>
                  <a:srgbClr val="002060"/>
                </a:solidFill>
                <a:latin typeface="Footlight MT Light" pitchFamily="18" charset="0"/>
              </a:rPr>
              <a:t>Scrap Metal</a:t>
            </a:r>
          </a:p>
          <a:p>
            <a:r>
              <a:rPr lang="en-US" sz="3200" dirty="0" smtClean="0">
                <a:solidFill>
                  <a:srgbClr val="002060"/>
                </a:solidFill>
                <a:latin typeface="Footlight MT Light" pitchFamily="18" charset="0"/>
              </a:rPr>
              <a:t>Non-biodegradable Waste</a:t>
            </a:r>
          </a:p>
          <a:p>
            <a:r>
              <a:rPr lang="en-US" sz="3200" dirty="0" smtClean="0">
                <a:solidFill>
                  <a:srgbClr val="002060"/>
                </a:solidFill>
                <a:latin typeface="Footlight MT Light" pitchFamily="18" charset="0"/>
              </a:rPr>
              <a:t>Plastic Products</a:t>
            </a:r>
          </a:p>
          <a:p>
            <a:r>
              <a:rPr lang="en-US" sz="3200" dirty="0" smtClean="0">
                <a:solidFill>
                  <a:srgbClr val="002060"/>
                </a:solidFill>
                <a:latin typeface="Footlight MT Light" pitchFamily="18" charset="0"/>
              </a:rPr>
              <a:t>Deforestation</a:t>
            </a:r>
          </a:p>
          <a:p>
            <a:r>
              <a:rPr lang="en-US" sz="3200" dirty="0" smtClean="0">
                <a:solidFill>
                  <a:srgbClr val="002060"/>
                </a:solidFill>
                <a:latin typeface="Footlight MT Light" pitchFamily="18" charset="0"/>
              </a:rPr>
              <a:t>Garbage</a:t>
            </a:r>
          </a:p>
          <a:p>
            <a:r>
              <a:rPr lang="en-US" sz="3200" dirty="0" smtClean="0">
                <a:solidFill>
                  <a:srgbClr val="002060"/>
                </a:solidFill>
                <a:latin typeface="Footlight MT Light" pitchFamily="18" charset="0"/>
              </a:rPr>
              <a:t>Fertilizers</a:t>
            </a:r>
          </a:p>
          <a:p>
            <a:r>
              <a:rPr lang="en-US" sz="3200" dirty="0" smtClean="0">
                <a:solidFill>
                  <a:srgbClr val="002060"/>
                </a:solidFill>
                <a:latin typeface="Footlight MT Light" pitchFamily="18" charset="0"/>
              </a:rPr>
              <a:t>Water Lodging</a:t>
            </a:r>
            <a:endParaRPr lang="en-US" sz="3200" dirty="0">
              <a:solidFill>
                <a:srgbClr val="002060"/>
              </a:solidFill>
              <a:latin typeface="Footlight MT Light" pitchFamily="18" charset="0"/>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dirty="0" smtClean="0">
                <a:latin typeface="Algerian" pitchFamily="82" charset="0"/>
              </a:rPr>
              <a:t>EFFECTS OF LAND POLLUTION</a:t>
            </a:r>
            <a:endParaRPr lang="en-US" sz="5400" dirty="0">
              <a:latin typeface="Algerian" pitchFamily="82" charset="0"/>
            </a:endParaRPr>
          </a:p>
        </p:txBody>
      </p:sp>
      <p:sp>
        <p:nvSpPr>
          <p:cNvPr id="3" name="Content Placeholder 2"/>
          <p:cNvSpPr>
            <a:spLocks noGrp="1"/>
          </p:cNvSpPr>
          <p:nvPr>
            <p:ph idx="1"/>
          </p:nvPr>
        </p:nvSpPr>
        <p:spPr/>
        <p:txBody>
          <a:bodyPr>
            <a:normAutofit lnSpcReduction="10000"/>
          </a:bodyPr>
          <a:lstStyle/>
          <a:p>
            <a:r>
              <a:rPr lang="en-US" dirty="0" smtClean="0">
                <a:solidFill>
                  <a:srgbClr val="002060"/>
                </a:solidFill>
                <a:latin typeface="Footlight MT Light" pitchFamily="18" charset="0"/>
              </a:rPr>
              <a:t>Loss of Soil Fertility</a:t>
            </a:r>
          </a:p>
          <a:p>
            <a:r>
              <a:rPr lang="en-US" dirty="0" smtClean="0">
                <a:solidFill>
                  <a:srgbClr val="002060"/>
                </a:solidFill>
                <a:latin typeface="Footlight MT Light" pitchFamily="18" charset="0"/>
              </a:rPr>
              <a:t>Effect on Respiratory System</a:t>
            </a:r>
          </a:p>
          <a:p>
            <a:r>
              <a:rPr lang="en-US" smtClean="0">
                <a:solidFill>
                  <a:srgbClr val="002060"/>
                </a:solidFill>
                <a:latin typeface="Footlight MT Light" pitchFamily="18" charset="0"/>
              </a:rPr>
              <a:t>Effect on </a:t>
            </a:r>
            <a:r>
              <a:rPr lang="en-US" dirty="0" smtClean="0">
                <a:solidFill>
                  <a:srgbClr val="002060"/>
                </a:solidFill>
                <a:latin typeface="Footlight MT Light" pitchFamily="18" charset="0"/>
              </a:rPr>
              <a:t>Pesticides</a:t>
            </a:r>
          </a:p>
          <a:p>
            <a:r>
              <a:rPr lang="en-US" dirty="0" smtClean="0">
                <a:solidFill>
                  <a:srgbClr val="002060"/>
                </a:solidFill>
                <a:latin typeface="Footlight MT Light" pitchFamily="18" charset="0"/>
              </a:rPr>
              <a:t>Skin Problems</a:t>
            </a:r>
          </a:p>
          <a:p>
            <a:r>
              <a:rPr lang="en-US" dirty="0" smtClean="0">
                <a:solidFill>
                  <a:srgbClr val="002060"/>
                </a:solidFill>
                <a:latin typeface="Footlight MT Light" pitchFamily="18" charset="0"/>
              </a:rPr>
              <a:t>Effect on Flora and Fauna</a:t>
            </a:r>
          </a:p>
          <a:p>
            <a:r>
              <a:rPr lang="en-US" dirty="0" smtClean="0">
                <a:solidFill>
                  <a:srgbClr val="002060"/>
                </a:solidFill>
                <a:latin typeface="Footlight MT Light" pitchFamily="18" charset="0"/>
              </a:rPr>
              <a:t>Dangerous Diseases</a:t>
            </a:r>
          </a:p>
          <a:p>
            <a:r>
              <a:rPr lang="en-US" dirty="0" smtClean="0">
                <a:solidFill>
                  <a:srgbClr val="002060"/>
                </a:solidFill>
                <a:latin typeface="Footlight MT Light" pitchFamily="18" charset="0"/>
              </a:rPr>
              <a:t>Birth Effects</a:t>
            </a:r>
          </a:p>
          <a:p>
            <a:r>
              <a:rPr lang="en-US" dirty="0" smtClean="0">
                <a:solidFill>
                  <a:srgbClr val="002060"/>
                </a:solidFill>
                <a:latin typeface="Footlight MT Light" pitchFamily="18" charset="0"/>
              </a:rPr>
              <a:t>Water</a:t>
            </a:r>
            <a:endParaRPr lang="en-US" dirty="0">
              <a:solidFill>
                <a:srgbClr val="002060"/>
              </a:solidFill>
              <a:latin typeface="Footlight MT Light" pitchFamily="18" charset="0"/>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dirty="0" smtClean="0">
                <a:latin typeface="Algerian" pitchFamily="82" charset="0"/>
              </a:rPr>
              <a:t>CONTROLLING LAND POLLUTION</a:t>
            </a:r>
            <a:endParaRPr lang="en-US" sz="5400" dirty="0">
              <a:latin typeface="Algerian" pitchFamily="82" charset="0"/>
            </a:endParaRPr>
          </a:p>
        </p:txBody>
      </p:sp>
      <p:sp>
        <p:nvSpPr>
          <p:cNvPr id="3" name="Content Placeholder 2"/>
          <p:cNvSpPr>
            <a:spLocks noGrp="1"/>
          </p:cNvSpPr>
          <p:nvPr>
            <p:ph idx="1"/>
          </p:nvPr>
        </p:nvSpPr>
        <p:spPr/>
        <p:txBody>
          <a:bodyPr>
            <a:normAutofit/>
          </a:bodyPr>
          <a:lstStyle/>
          <a:p>
            <a:r>
              <a:rPr lang="en-US" sz="3200" dirty="0" smtClean="0">
                <a:solidFill>
                  <a:srgbClr val="002060"/>
                </a:solidFill>
                <a:latin typeface="Footlight MT Light" pitchFamily="18" charset="0"/>
              </a:rPr>
              <a:t>Reducing Fertilizers and Pesticides use</a:t>
            </a:r>
          </a:p>
          <a:p>
            <a:r>
              <a:rPr lang="en-US" sz="3200" dirty="0" smtClean="0">
                <a:solidFill>
                  <a:srgbClr val="002060"/>
                </a:solidFill>
                <a:latin typeface="Footlight MT Light" pitchFamily="18" charset="0"/>
              </a:rPr>
              <a:t>Reusing the Materials</a:t>
            </a:r>
          </a:p>
          <a:p>
            <a:r>
              <a:rPr lang="en-US" sz="3200" dirty="0" smtClean="0">
                <a:solidFill>
                  <a:srgbClr val="002060"/>
                </a:solidFill>
                <a:latin typeface="Footlight MT Light" pitchFamily="18" charset="0"/>
              </a:rPr>
              <a:t>Landfills</a:t>
            </a:r>
          </a:p>
          <a:p>
            <a:r>
              <a:rPr lang="en-US" sz="3200" dirty="0" smtClean="0">
                <a:solidFill>
                  <a:srgbClr val="002060"/>
                </a:solidFill>
                <a:latin typeface="Footlight MT Light" pitchFamily="18" charset="0"/>
              </a:rPr>
              <a:t>Reducing Weed Growth</a:t>
            </a:r>
          </a:p>
          <a:p>
            <a:r>
              <a:rPr lang="en-US" sz="3200" dirty="0" smtClean="0">
                <a:solidFill>
                  <a:srgbClr val="002060"/>
                </a:solidFill>
                <a:latin typeface="Footlight MT Light" pitchFamily="18" charset="0"/>
              </a:rPr>
              <a:t>Reforestation</a:t>
            </a:r>
          </a:p>
          <a:p>
            <a:r>
              <a:rPr lang="en-US" sz="3200" dirty="0" smtClean="0">
                <a:solidFill>
                  <a:srgbClr val="002060"/>
                </a:solidFill>
                <a:latin typeface="Footlight MT Light" pitchFamily="18" charset="0"/>
              </a:rPr>
              <a:t>Using Different Methods in Harvesting</a:t>
            </a:r>
          </a:p>
          <a:p>
            <a:r>
              <a:rPr lang="en-US" sz="3200" dirty="0" smtClean="0">
                <a:solidFill>
                  <a:srgbClr val="002060"/>
                </a:solidFill>
                <a:latin typeface="Footlight MT Light" pitchFamily="18" charset="0"/>
              </a:rPr>
              <a:t>Recycling and Recovery Materials</a:t>
            </a:r>
            <a:endParaRPr lang="en-US" sz="3200" dirty="0">
              <a:solidFill>
                <a:srgbClr val="002060"/>
              </a:solidFill>
              <a:latin typeface="Footlight MT Light" pitchFamily="18" charset="0"/>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2162" name="Picture 2" descr="Water Pollution&#10; Contamination of water by addition of&#10;undesirable organic, inorganic or biological&#10;substances to water s..."/>
          <p:cNvPicPr>
            <a:picLocks noChangeAspect="1" noChangeArrowheads="1"/>
          </p:cNvPicPr>
          <p:nvPr/>
        </p:nvPicPr>
        <p:blipFill>
          <a:blip r:embed="rId2" cstate="print"/>
          <a:srcRect/>
          <a:stretch>
            <a:fillRect/>
          </a:stretch>
        </p:blipFill>
        <p:spPr bwMode="auto">
          <a:xfrm>
            <a:off x="304800" y="228600"/>
            <a:ext cx="8458200" cy="6324600"/>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3186" name="Picture 2" descr="Sources of water pollution&#10; Community waste waters&#10; Industrial wastes&#10; Agricultural sources&#10; Thermal pollution&#10; Under..."/>
          <p:cNvPicPr>
            <a:picLocks noChangeAspect="1" noChangeArrowheads="1"/>
          </p:cNvPicPr>
          <p:nvPr/>
        </p:nvPicPr>
        <p:blipFill>
          <a:blip r:embed="rId2" cstate="print"/>
          <a:srcRect/>
          <a:stretch>
            <a:fillRect/>
          </a:stretch>
        </p:blipFill>
        <p:spPr bwMode="auto">
          <a:xfrm>
            <a:off x="381000" y="228600"/>
            <a:ext cx="8305800" cy="6324600"/>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4210" name="Picture 2" descr="SOURCES OF&#10;WATER POLLUTION&#10;DOEMESTIC&#10;WASTEAGRICULTURAL&#10;WASTE&#10;NON&#10;BIODEGRADABLE&#10;WASTE&#10;INDUSTRIAL&#10;WASTE&#10;OIL SPILLAGE&#10;AT SEA&#10;..."/>
          <p:cNvPicPr>
            <a:picLocks noChangeAspect="1" noChangeArrowheads="1"/>
          </p:cNvPicPr>
          <p:nvPr/>
        </p:nvPicPr>
        <p:blipFill>
          <a:blip r:embed="rId2" cstate="print"/>
          <a:srcRect/>
          <a:stretch>
            <a:fillRect/>
          </a:stretch>
        </p:blipFill>
        <p:spPr bwMode="auto">
          <a:xfrm>
            <a:off x="381000" y="228600"/>
            <a:ext cx="8534400" cy="6400800"/>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5234" name="Picture 2" descr="Heavy metal poisoning causes diseases in animals&#10;Inorganic nitrates promote excessive plant growth in&#10;lakes and reservoi..."/>
          <p:cNvPicPr>
            <a:picLocks noChangeAspect="1" noChangeArrowheads="1"/>
          </p:cNvPicPr>
          <p:nvPr/>
        </p:nvPicPr>
        <p:blipFill>
          <a:blip r:embed="rId2" cstate="print"/>
          <a:srcRect/>
          <a:stretch>
            <a:fillRect/>
          </a:stretch>
        </p:blipFill>
        <p:spPr bwMode="auto">
          <a:xfrm>
            <a:off x="533400" y="228600"/>
            <a:ext cx="8153400" cy="6172200"/>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6258" name="Picture 2" descr="Increased turbidity due to suspended particles.&#10;Unpleasant odours and bad taste&#10;Soaps and alkalies cause foam formation..."/>
          <p:cNvPicPr>
            <a:picLocks noChangeAspect="1" noChangeArrowheads="1"/>
          </p:cNvPicPr>
          <p:nvPr/>
        </p:nvPicPr>
        <p:blipFill>
          <a:blip r:embed="rId2" cstate="print"/>
          <a:srcRect/>
          <a:stretch>
            <a:fillRect/>
          </a:stretch>
        </p:blipFill>
        <p:spPr bwMode="auto">
          <a:xfrm>
            <a:off x="457200" y="304800"/>
            <a:ext cx="8229600" cy="6096000"/>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7282" name="Picture 2" descr="Eutrophication&#10; DISCHARGE OF AGRICULTURAL&#10;WASTE INTO THE WATER&#10;SYSTEM INCRESAES ALGAE&#10;PLANT.&#10; DECOMPOSITION OF ALGAE&#10;TAK..."/>
          <p:cNvPicPr>
            <a:picLocks noChangeAspect="1" noChangeArrowheads="1"/>
          </p:cNvPicPr>
          <p:nvPr/>
        </p:nvPicPr>
        <p:blipFill>
          <a:blip r:embed="rId2" cstate="print"/>
          <a:srcRect/>
          <a:stretch>
            <a:fillRect/>
          </a:stretch>
        </p:blipFill>
        <p:spPr bwMode="auto">
          <a:xfrm>
            <a:off x="457200" y="304800"/>
            <a:ext cx="8305800" cy="6096000"/>
          </a:xfrm>
          <a:prstGeom prst="rect">
            <a:avLst/>
          </a:prstGeom>
          <a:noFill/>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8306" name="Picture 2" descr="Biomagnification&#10; "/>
          <p:cNvPicPr>
            <a:picLocks noChangeAspect="1" noChangeArrowheads="1"/>
          </p:cNvPicPr>
          <p:nvPr/>
        </p:nvPicPr>
        <p:blipFill>
          <a:blip r:embed="rId2" cstate="print"/>
          <a:srcRect/>
          <a:stretch>
            <a:fillRect/>
          </a:stretch>
        </p:blipFill>
        <p:spPr bwMode="auto">
          <a:xfrm>
            <a:off x="381000" y="304800"/>
            <a:ext cx="8305800" cy="6172200"/>
          </a:xfrm>
          <a:prstGeom prst="rect">
            <a:avLst/>
          </a:prstGeom>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9330" name="Picture 2" descr="Oil Spills&#10; "/>
          <p:cNvPicPr>
            <a:picLocks noChangeAspect="1" noChangeArrowheads="1"/>
          </p:cNvPicPr>
          <p:nvPr/>
        </p:nvPicPr>
        <p:blipFill>
          <a:blip r:embed="rId2" cstate="print"/>
          <a:srcRect/>
          <a:stretch>
            <a:fillRect/>
          </a:stretch>
        </p:blipFill>
        <p:spPr bwMode="auto">
          <a:xfrm>
            <a:off x="304800" y="0"/>
            <a:ext cx="8686800" cy="6858000"/>
          </a:xfrm>
          <a:prstGeom prst="rect">
            <a:avLst/>
          </a:prstGeom>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0354" name="Picture 2" descr="Control of water pollution&#10; "/>
          <p:cNvPicPr>
            <a:picLocks noChangeAspect="1" noChangeArrowheads="1"/>
          </p:cNvPicPr>
          <p:nvPr/>
        </p:nvPicPr>
        <p:blipFill>
          <a:blip r:embed="rId2" cstate="print"/>
          <a:srcRect/>
          <a:stretch>
            <a:fillRect/>
          </a:stretch>
        </p:blipFill>
        <p:spPr bwMode="auto">
          <a:xfrm>
            <a:off x="304800" y="228600"/>
            <a:ext cx="8610600" cy="6248400"/>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1378" name="Picture 2" descr="The Water (Prevention and Control of&#10;Pollution) Act (1974)&#10;• Establishes an institutional structure for preventing and&#10;aba..."/>
          <p:cNvPicPr>
            <a:picLocks noChangeAspect="1" noChangeArrowheads="1"/>
          </p:cNvPicPr>
          <p:nvPr/>
        </p:nvPicPr>
        <p:blipFill>
          <a:blip r:embed="rId2" cstate="print"/>
          <a:srcRect/>
          <a:stretch>
            <a:fillRect/>
          </a:stretch>
        </p:blipFill>
        <p:spPr bwMode="auto">
          <a:xfrm>
            <a:off x="304800" y="228600"/>
            <a:ext cx="8610600" cy="6172200"/>
          </a:xfrm>
          <a:prstGeom prst="rect">
            <a:avLst/>
          </a:prstGeo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402" name="Picture 2" descr="Soil pollution&#10;• Undesirable change in the physical,&#10;chemical or biological property which&#10;adversely affects its productiv..."/>
          <p:cNvPicPr>
            <a:picLocks noChangeAspect="1" noChangeArrowheads="1"/>
          </p:cNvPicPr>
          <p:nvPr/>
        </p:nvPicPr>
        <p:blipFill>
          <a:blip r:embed="rId2" cstate="print"/>
          <a:srcRect/>
          <a:stretch>
            <a:fillRect/>
          </a:stretch>
        </p:blipFill>
        <p:spPr bwMode="auto">
          <a:xfrm>
            <a:off x="381000" y="228600"/>
            <a:ext cx="8305800" cy="6172200"/>
          </a:xfrm>
          <a:prstGeom prst="rect">
            <a:avLst/>
          </a:prstGeom>
          <a:noFill/>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3426" name="Picture 2" descr="Control of soil pollution&#10;Proper disposal of industrial and&#10;agricultural wastes&#10;Recycling and recovery of materials&#10;Min..."/>
          <p:cNvPicPr>
            <a:picLocks noChangeAspect="1" noChangeArrowheads="1"/>
          </p:cNvPicPr>
          <p:nvPr/>
        </p:nvPicPr>
        <p:blipFill>
          <a:blip r:embed="rId2" cstate="print"/>
          <a:srcRect/>
          <a:stretch>
            <a:fillRect/>
          </a:stretch>
        </p:blipFill>
        <p:spPr bwMode="auto">
          <a:xfrm>
            <a:off x="381000" y="228600"/>
            <a:ext cx="8305800" cy="6096000"/>
          </a:xfrm>
          <a:prstGeom prst="rect">
            <a:avLst/>
          </a:prstGeo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5474" name="Picture 2" descr="Laws regarding solid waste..&#10; The Municipal Solid Wastes (Management and Handling)&#10;Rules, (2000)&#10; Apply to every municip..."/>
          <p:cNvPicPr>
            <a:picLocks noChangeAspect="1" noChangeArrowheads="1"/>
          </p:cNvPicPr>
          <p:nvPr/>
        </p:nvPicPr>
        <p:blipFill>
          <a:blip r:embed="rId2" cstate="print"/>
          <a:srcRect/>
          <a:stretch>
            <a:fillRect/>
          </a:stretch>
        </p:blipFill>
        <p:spPr bwMode="auto">
          <a:xfrm>
            <a:off x="457200" y="228600"/>
            <a:ext cx="8229600" cy="6324600"/>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4450" name="Picture 2" descr="Radioactive pollution&#10;Physical pollution that affects air, water and&#10;soil. Caused by ionizing radiations of harmful&#10;natur..."/>
          <p:cNvPicPr>
            <a:picLocks noChangeAspect="1" noChangeArrowheads="1"/>
          </p:cNvPicPr>
          <p:nvPr/>
        </p:nvPicPr>
        <p:blipFill>
          <a:blip r:embed="rId2" cstate="print"/>
          <a:srcRect/>
          <a:stretch>
            <a:fillRect/>
          </a:stretch>
        </p:blipFill>
        <p:spPr bwMode="auto">
          <a:xfrm>
            <a:off x="381000" y="228600"/>
            <a:ext cx="8458200" cy="6096000"/>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6498" name="Picture 2" descr="Man made sources&#10;Nuclear weapons&#10;Reactors and Nuclear fuel&#10;Waste waters containing these wastes&#10;X-rays used in medical..."/>
          <p:cNvPicPr>
            <a:picLocks noChangeAspect="1" noChangeArrowheads="1"/>
          </p:cNvPicPr>
          <p:nvPr/>
        </p:nvPicPr>
        <p:blipFill>
          <a:blip r:embed="rId2" cstate="print"/>
          <a:srcRect/>
          <a:stretch>
            <a:fillRect/>
          </a:stretch>
        </p:blipFill>
        <p:spPr bwMode="auto">
          <a:xfrm>
            <a:off x="304800" y="228600"/>
            <a:ext cx="8458200" cy="6324600"/>
          </a:xfrm>
          <a:prstGeom prst="rect">
            <a:avLst/>
          </a:prstGeom>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7522" name="Picture 2" descr="Effects&#10;Mutation&#10;Cancer&#10;Radioactive substances in food chain cause&#10;retarded growth and bone cancer.&#10;Increases infant m..."/>
          <p:cNvPicPr>
            <a:picLocks noChangeAspect="1" noChangeArrowheads="1"/>
          </p:cNvPicPr>
          <p:nvPr/>
        </p:nvPicPr>
        <p:blipFill>
          <a:blip r:embed="rId2" cstate="print"/>
          <a:srcRect/>
          <a:stretch>
            <a:fillRect/>
          </a:stretch>
        </p:blipFill>
        <p:spPr bwMode="auto">
          <a:xfrm>
            <a:off x="609600" y="228600"/>
            <a:ext cx="8077200" cy="6172200"/>
          </a:xfrm>
          <a:prstGeom prst="rect">
            <a:avLst/>
          </a:prstGeom>
          <a:noFill/>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8546" name="Picture 2" descr="Control measures&#10;Prevention of leakage of radioactive elements&#10;from nuclear reactors.&#10;Proper storage and disposal of nuc..."/>
          <p:cNvPicPr>
            <a:picLocks noChangeAspect="1" noChangeArrowheads="1"/>
          </p:cNvPicPr>
          <p:nvPr/>
        </p:nvPicPr>
        <p:blipFill>
          <a:blip r:embed="rId2" cstate="print"/>
          <a:srcRect/>
          <a:stretch>
            <a:fillRect/>
          </a:stretch>
        </p:blipFill>
        <p:spPr bwMode="auto">
          <a:xfrm>
            <a:off x="457200" y="228600"/>
            <a:ext cx="8382000" cy="6324600"/>
          </a:xfrm>
          <a:prstGeom prst="rect">
            <a:avLst/>
          </a:prstGeom>
          <a:noFill/>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9570" name="Picture 2" descr="Laws regarding nuclear&#10;pollution&#10;The Atomic Energy Act (1982)&#10;Deals with the radioactive waste&#10; "/>
          <p:cNvPicPr>
            <a:picLocks noChangeAspect="1" noChangeArrowheads="1"/>
          </p:cNvPicPr>
          <p:nvPr/>
        </p:nvPicPr>
        <p:blipFill>
          <a:blip r:embed="rId2" cstate="print"/>
          <a:srcRect/>
          <a:stretch>
            <a:fillRect/>
          </a:stretch>
        </p:blipFill>
        <p:spPr bwMode="auto">
          <a:xfrm>
            <a:off x="381000" y="304800"/>
            <a:ext cx="8305800" cy="6248400"/>
          </a:xfrm>
          <a:prstGeom prst="rect">
            <a:avLst/>
          </a:prstGeo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0594" name="Picture 2" descr="Pollution impact on animals&#10; "/>
          <p:cNvPicPr>
            <a:picLocks noChangeAspect="1" noChangeArrowheads="1"/>
          </p:cNvPicPr>
          <p:nvPr/>
        </p:nvPicPr>
        <p:blipFill>
          <a:blip r:embed="rId2" cstate="print"/>
          <a:srcRect/>
          <a:stretch>
            <a:fillRect/>
          </a:stretch>
        </p:blipFill>
        <p:spPr bwMode="auto">
          <a:xfrm>
            <a:off x="457200" y="228600"/>
            <a:ext cx="8305800" cy="6248400"/>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1618" name="Picture 2" descr="Thank you&#10; "/>
          <p:cNvPicPr>
            <a:picLocks noChangeAspect="1" noChangeArrowheads="1"/>
          </p:cNvPicPr>
          <p:nvPr/>
        </p:nvPicPr>
        <p:blipFill>
          <a:blip r:embed="rId2" cstate="print"/>
          <a:srcRect/>
          <a:stretch>
            <a:fillRect/>
          </a:stretch>
        </p:blipFill>
        <p:spPr bwMode="auto">
          <a:xfrm>
            <a:off x="304800" y="304800"/>
            <a:ext cx="8534400" cy="6248400"/>
          </a:xfrm>
          <a:prstGeom prst="rect">
            <a:avLst/>
          </a:prstGeo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7200" dirty="0" smtClean="0">
                <a:latin typeface="Algerian" pitchFamily="82" charset="0"/>
              </a:rPr>
              <a:t>CONCLUSION</a:t>
            </a:r>
            <a:endParaRPr lang="en-US" sz="7200" dirty="0">
              <a:latin typeface="Algerian" pitchFamily="82" charset="0"/>
            </a:endParaRPr>
          </a:p>
        </p:txBody>
      </p:sp>
      <p:sp>
        <p:nvSpPr>
          <p:cNvPr id="3" name="Content Placeholder 2"/>
          <p:cNvSpPr>
            <a:spLocks noGrp="1"/>
          </p:cNvSpPr>
          <p:nvPr>
            <p:ph idx="1"/>
          </p:nvPr>
        </p:nvSpPr>
        <p:spPr/>
        <p:txBody>
          <a:bodyPr>
            <a:normAutofit/>
          </a:bodyPr>
          <a:lstStyle/>
          <a:p>
            <a:pPr>
              <a:buNone/>
            </a:pPr>
            <a:r>
              <a:rPr lang="en-US" sz="3600" dirty="0" smtClean="0">
                <a:solidFill>
                  <a:srgbClr val="002060"/>
                </a:solidFill>
                <a:latin typeface="Footlight MT Light" pitchFamily="18" charset="0"/>
              </a:rPr>
              <a:t>Clearly the problems associated with the </a:t>
            </a:r>
          </a:p>
          <a:p>
            <a:pPr>
              <a:buNone/>
            </a:pPr>
            <a:r>
              <a:rPr lang="en-US" sz="3600" smtClean="0">
                <a:solidFill>
                  <a:srgbClr val="002060"/>
                </a:solidFill>
                <a:latin typeface="Footlight MT Light" pitchFamily="18" charset="0"/>
              </a:rPr>
              <a:t>pollution </a:t>
            </a:r>
            <a:r>
              <a:rPr lang="en-US" sz="3600" dirty="0" smtClean="0">
                <a:solidFill>
                  <a:srgbClr val="002060"/>
                </a:solidFill>
                <a:latin typeface="Footlight MT Light" pitchFamily="18" charset="0"/>
              </a:rPr>
              <a:t>have the capabilities</a:t>
            </a:r>
          </a:p>
          <a:p>
            <a:pPr>
              <a:buNone/>
            </a:pPr>
            <a:r>
              <a:rPr lang="en-US" sz="3600" dirty="0" smtClean="0">
                <a:solidFill>
                  <a:srgbClr val="002060"/>
                </a:solidFill>
                <a:latin typeface="Footlight MT Light" pitchFamily="18" charset="0"/>
              </a:rPr>
              <a:t>to disrupt life on our planet to a great </a:t>
            </a:r>
          </a:p>
          <a:p>
            <a:pPr>
              <a:buNone/>
            </a:pPr>
            <a:r>
              <a:rPr lang="en-US" sz="3600" dirty="0" smtClean="0">
                <a:solidFill>
                  <a:srgbClr val="002060"/>
                </a:solidFill>
                <a:latin typeface="Footlight MT Light" pitchFamily="18" charset="0"/>
              </a:rPr>
              <a:t>extent. Time has come when we must </a:t>
            </a:r>
          </a:p>
          <a:p>
            <a:pPr>
              <a:buNone/>
            </a:pPr>
            <a:r>
              <a:rPr lang="en-US" sz="3600" dirty="0" smtClean="0">
                <a:solidFill>
                  <a:srgbClr val="002060"/>
                </a:solidFill>
                <a:latin typeface="Footlight MT Light" pitchFamily="18" charset="0"/>
              </a:rPr>
              <a:t>learn about the ways of disposing wastes, </a:t>
            </a:r>
          </a:p>
          <a:p>
            <a:pPr>
              <a:buNone/>
            </a:pPr>
            <a:r>
              <a:rPr lang="en-US" sz="3600" dirty="0" smtClean="0">
                <a:solidFill>
                  <a:srgbClr val="002060"/>
                </a:solidFill>
                <a:latin typeface="Footlight MT Light" pitchFamily="18" charset="0"/>
              </a:rPr>
              <a:t>using recycling and reusing techniques</a:t>
            </a:r>
            <a:endParaRPr lang="en-US" sz="3600" dirty="0">
              <a:solidFill>
                <a:srgbClr val="002060"/>
              </a:solidFill>
              <a:latin typeface="Footlight MT Light" pitchFamily="18" charset="0"/>
            </a:endParaRP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194</TotalTime>
  <Words>1580</Words>
  <Application>Microsoft Office PowerPoint</Application>
  <PresentationFormat>On-screen Show (4:3)</PresentationFormat>
  <Paragraphs>241</Paragraphs>
  <Slides>94</Slides>
  <Notes>1</Notes>
  <HiddenSlides>0</HiddenSlides>
  <MMClips>0</MMClips>
  <ScaleCrop>false</ScaleCrop>
  <HeadingPairs>
    <vt:vector size="4" baseType="variant">
      <vt:variant>
        <vt:lpstr>Theme</vt:lpstr>
      </vt:variant>
      <vt:variant>
        <vt:i4>1</vt:i4>
      </vt:variant>
      <vt:variant>
        <vt:lpstr>Slide Titles</vt:lpstr>
      </vt:variant>
      <vt:variant>
        <vt:i4>94</vt:i4>
      </vt:variant>
    </vt:vector>
  </HeadingPairs>
  <TitlesOfParts>
    <vt:vector size="95" baseType="lpstr">
      <vt:lpstr>Office Theme</vt:lpstr>
      <vt:lpstr>ENVIRONMENT EDUCATION </vt:lpstr>
      <vt:lpstr>INTRODUCTION</vt:lpstr>
      <vt:lpstr>DEFINITIONS</vt:lpstr>
      <vt:lpstr>OBJECTIVES</vt:lpstr>
      <vt:lpstr>NEED </vt:lpstr>
      <vt:lpstr>Importance</vt:lpstr>
      <vt:lpstr>Slide 7</vt:lpstr>
      <vt:lpstr>Slide 8</vt:lpstr>
      <vt:lpstr>Slide 9</vt:lpstr>
      <vt:lpstr>What is Pollution?</vt:lpstr>
      <vt:lpstr>Slide 11</vt:lpstr>
      <vt:lpstr>Slide 12</vt:lpstr>
      <vt:lpstr>What is Air Pollution?</vt:lpstr>
      <vt:lpstr>Definition of Air Pollution</vt:lpstr>
      <vt:lpstr>TYPES OF AIR POLLUTION</vt:lpstr>
      <vt:lpstr>Slide 16</vt:lpstr>
      <vt:lpstr>Industrial Pollution</vt:lpstr>
      <vt:lpstr>Accidental Air Pollution</vt:lpstr>
      <vt:lpstr>Transport related air pollution</vt:lpstr>
      <vt:lpstr>Pollution from Thermal Power Plant</vt:lpstr>
      <vt:lpstr>Pollution due to use of Nuclear Energy</vt:lpstr>
      <vt:lpstr>Classification of Pollutants</vt:lpstr>
      <vt:lpstr>Slide 23</vt:lpstr>
      <vt:lpstr>Slide 24</vt:lpstr>
      <vt:lpstr>CAUSES OF AIR POLLUTION</vt:lpstr>
      <vt:lpstr>1. Combustion of Fossil Fuel</vt:lpstr>
      <vt:lpstr>2. Auto Manufacturing</vt:lpstr>
      <vt:lpstr>3. Automobile  Exhaust</vt:lpstr>
      <vt:lpstr>4. Factories and Industries</vt:lpstr>
      <vt:lpstr>5. Heat and Power Generation Facilities</vt:lpstr>
      <vt:lpstr>6. Petroleum Refineries</vt:lpstr>
      <vt:lpstr>Slide 32</vt:lpstr>
      <vt:lpstr>Effects of Air Pollution</vt:lpstr>
      <vt:lpstr>Effect on health</vt:lpstr>
      <vt:lpstr>Slide 35</vt:lpstr>
      <vt:lpstr>Effect on Plants</vt:lpstr>
      <vt:lpstr>Slide 37</vt:lpstr>
      <vt:lpstr>Slide 38</vt:lpstr>
      <vt:lpstr>Slide 39</vt:lpstr>
      <vt:lpstr>Slide 40</vt:lpstr>
      <vt:lpstr>Effect on Animals</vt:lpstr>
      <vt:lpstr>Slide 42</vt:lpstr>
      <vt:lpstr>Effect on Environment</vt:lpstr>
      <vt:lpstr>Slide 44</vt:lpstr>
      <vt:lpstr>Effect on Buildings</vt:lpstr>
      <vt:lpstr>Controlling Air Pollution</vt:lpstr>
      <vt:lpstr>Efforts at Individual levels</vt:lpstr>
      <vt:lpstr>Slide 48</vt:lpstr>
      <vt:lpstr>Slide 49</vt:lpstr>
      <vt:lpstr>AIR POLLUTANTS</vt:lpstr>
      <vt:lpstr>MAJOR POLLUTANTS</vt:lpstr>
      <vt:lpstr>Slide 52</vt:lpstr>
      <vt:lpstr>Slide 53</vt:lpstr>
      <vt:lpstr>Slide 54</vt:lpstr>
      <vt:lpstr>2. VARIOUS FACTORIES AND INDUSTRIES</vt:lpstr>
      <vt:lpstr>3. AUTOMOBILES EXHAUST</vt:lpstr>
      <vt:lpstr>Slide 57</vt:lpstr>
      <vt:lpstr>Slide 58</vt:lpstr>
      <vt:lpstr>Slide 59</vt:lpstr>
      <vt:lpstr>6. AUTO MANUFACTURING </vt:lpstr>
      <vt:lpstr>HEAT AND POWER GENERATION FACILITIES</vt:lpstr>
      <vt:lpstr>EFFECTS OF AIR POLLUTION</vt:lpstr>
      <vt:lpstr>Slide 63</vt:lpstr>
      <vt:lpstr>Slide 64</vt:lpstr>
      <vt:lpstr>CONTROLLING AIR POLLUTION</vt:lpstr>
      <vt:lpstr>Slide 66</vt:lpstr>
      <vt:lpstr>LAND POLLUTION</vt:lpstr>
      <vt:lpstr>INTRODUCTION</vt:lpstr>
      <vt:lpstr>MEANING AND DEFINATION</vt:lpstr>
      <vt:lpstr>SOURCES OF LAND POLLUTION</vt:lpstr>
      <vt:lpstr>CAUSES OF LAND POLLUTION</vt:lpstr>
      <vt:lpstr>EFFECTS OF LAND POLLUTION</vt:lpstr>
      <vt:lpstr>CONTROLLING LAND POLLUTION</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KAJAL HINDWAN</dc:creator>
  <cp:lastModifiedBy>sunnybrar</cp:lastModifiedBy>
  <cp:revision>24</cp:revision>
  <dcterms:created xsi:type="dcterms:W3CDTF">2019-02-12T14:21:54Z</dcterms:created>
  <dcterms:modified xsi:type="dcterms:W3CDTF">2020-06-27T05:00:01Z</dcterms:modified>
</cp:coreProperties>
</file>