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55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95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49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2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3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8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 fontScale="95833" lnSpcReduction="20000"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29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 fontScale="95833" lnSpcReduction="20000"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31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3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58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4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59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0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5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4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Placeholder 2097156"/>
          <p:cNvPicPr>
            <a:picLocks noGrp="1"/>
          </p:cNvPicPr>
          <p:nvPr>
            <p:ph type="pic" idx="1"/>
          </p:nvPr>
        </p:nvPicPr>
        <p:blipFill>
          <a:blip r:embed="rId2"/>
          <a:srcRect l="2508" r="2508"/>
          <a:stretch>
            <a:fillRect/>
          </a:stretch>
        </p:blipFill>
        <p:spPr>
          <a:xfrm>
            <a:off x="0" y="0"/>
            <a:ext cx="4629150" cy="6900172"/>
          </a:xfrm>
        </p:spPr>
      </p:pic>
      <p:sp>
        <p:nvSpPr>
          <p:cNvPr id="1048608" name="Text Placeholder 1048607"/>
          <p:cNvSpPr>
            <a:spLocks noGrp="1"/>
          </p:cNvSpPr>
          <p:nvPr>
            <p:ph type="body" sz="half" idx="2"/>
          </p:nvPr>
        </p:nvSpPr>
        <p:spPr>
          <a:xfrm>
            <a:off x="4629149" y="797341"/>
            <a:ext cx="4746223" cy="6111922"/>
          </a:xfrm>
        </p:spPr>
        <p:txBody>
          <a:bodyPr/>
          <a:lstStyle/>
          <a:p>
            <a:r>
              <a:rPr lang="en-US" sz="8000">
                <a:solidFill>
                  <a:srgbClr val="FFC000"/>
                </a:solidFill>
              </a:rPr>
              <a:t>TOPIC: TYPES OF TEST ITEMS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04860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1. MULTIPLE CHOICE TEST ITEMS :</a:t>
            </a:r>
          </a:p>
        </p:txBody>
      </p:sp>
      <p:pic>
        <p:nvPicPr>
          <p:cNvPr id="2097158" name="Picture 209715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1690687"/>
            <a:ext cx="8371103" cy="50832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04860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</a:t>
            </a:r>
          </a:p>
        </p:txBody>
      </p:sp>
      <p:pic>
        <p:nvPicPr>
          <p:cNvPr id="2097159" name="Picture 209715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11351" y="4728"/>
            <a:ext cx="9256038" cy="6849831"/>
          </a:xfrm>
          <a:prstGeom prst="rect">
            <a:avLst/>
          </a:prstGeom>
        </p:spPr>
      </p:pic>
      <p:sp>
        <p:nvSpPr>
          <p:cNvPr id="1048611" name="TextBox 1048610"/>
          <p:cNvSpPr txBox="1"/>
          <p:nvPr/>
        </p:nvSpPr>
        <p:spPr>
          <a:xfrm>
            <a:off x="339719" y="1359218"/>
            <a:ext cx="8464561" cy="6629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C00000"/>
                </a:solidFill>
              </a:rPr>
              <a:t>TYPES OF MULTIPLE CHOICE TEST ITEMS :</a:t>
            </a:r>
          </a:p>
        </p:txBody>
      </p:sp>
      <p:sp>
        <p:nvSpPr>
          <p:cNvPr id="1048612" name="TextBox 1048611"/>
          <p:cNvSpPr txBox="1"/>
          <p:nvPr/>
        </p:nvSpPr>
        <p:spPr>
          <a:xfrm>
            <a:off x="328698" y="2424737"/>
            <a:ext cx="8172122" cy="3469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u"/>
            </a:pPr>
            <a:r>
              <a:rPr lang="en-US" sz="2800">
                <a:solidFill>
                  <a:srgbClr val="000000"/>
                </a:solidFill>
              </a:rPr>
              <a:t>ONE RIGHT ANSWER  TYPE</a:t>
            </a:r>
          </a:p>
          <a:p>
            <a:pPr marL="0" indent="0">
              <a:buNone/>
            </a:pPr>
            <a:endParaRPr lang="en-US" sz="2800">
              <a:solidFill>
                <a:srgbClr val="000000"/>
              </a:solidFill>
            </a:endParaRPr>
          </a:p>
          <a:p>
            <a:pPr marL="457200" indent="-457200">
              <a:buFont typeface="Wingdings" charset="2"/>
              <a:buChar char="u"/>
            </a:pPr>
            <a:r>
              <a:rPr lang="en-US" sz="2800">
                <a:solidFill>
                  <a:srgbClr val="000000"/>
                </a:solidFill>
              </a:rPr>
              <a:t>BEST ANSWER TYPE</a:t>
            </a:r>
          </a:p>
          <a:p>
            <a:pPr marL="0" indent="0">
              <a:buNone/>
            </a:pPr>
            <a:r>
              <a:rPr lang="en-US" sz="2800">
                <a:solidFill>
                  <a:srgbClr val="000000"/>
                </a:solidFill>
              </a:rPr>
              <a:t> </a:t>
            </a:r>
          </a:p>
          <a:p>
            <a:pPr marL="457200" indent="-457200">
              <a:buFont typeface="Wingdings" charset="2"/>
              <a:buChar char="u"/>
            </a:pPr>
            <a:r>
              <a:rPr lang="en-US" sz="2800">
                <a:solidFill>
                  <a:srgbClr val="000000"/>
                </a:solidFill>
              </a:rPr>
              <a:t>WORST ANSWER TYPE</a:t>
            </a:r>
          </a:p>
          <a:p>
            <a:pPr marL="0" indent="0">
              <a:buNone/>
            </a:pPr>
            <a:r>
              <a:rPr lang="en-US" sz="2800">
                <a:solidFill>
                  <a:srgbClr val="000000"/>
                </a:solidFill>
              </a:rPr>
              <a:t> </a:t>
            </a:r>
          </a:p>
          <a:p>
            <a:pPr marL="457200" indent="-457200">
              <a:buFont typeface="Wingdings" charset="2"/>
              <a:buChar char="u"/>
            </a:pPr>
            <a:r>
              <a:rPr lang="en-US" sz="2800">
                <a:solidFill>
                  <a:srgbClr val="000000"/>
                </a:solidFill>
              </a:rPr>
              <a:t>ANALOGY  TYPE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0486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60" name="Picture 209715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15362"/>
            <a:ext cx="8286749" cy="6227276"/>
          </a:xfrm>
          <a:prstGeom prst="rect">
            <a:avLst/>
          </a:prstGeom>
        </p:spPr>
      </p:pic>
      <p:pic>
        <p:nvPicPr>
          <p:cNvPr id="2097161" name="Picture 209716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9506" y="-63471"/>
            <a:ext cx="8675868" cy="69992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0486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62" name="Picture 209716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03170" y="-139580"/>
            <a:ext cx="9377750" cy="7357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0486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63" name="Picture 209716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883"/>
            <a:ext cx="9238993" cy="6929883"/>
          </a:xfrm>
          <a:prstGeom prst="rect">
            <a:avLst/>
          </a:prstGeom>
        </p:spPr>
      </p:pic>
      <p:sp>
        <p:nvSpPr>
          <p:cNvPr id="1048616" name="TextBox 1048615"/>
          <p:cNvSpPr txBox="1"/>
          <p:nvPr/>
        </p:nvSpPr>
        <p:spPr>
          <a:xfrm>
            <a:off x="111494" y="202249"/>
            <a:ext cx="8921010" cy="1488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2060"/>
                </a:solidFill>
              </a:rPr>
              <a:t>2.</a:t>
            </a:r>
            <a:r>
              <a:rPr lang="en-US" sz="4000">
                <a:solidFill>
                  <a:srgbClr val="002060"/>
                </a:solidFill>
              </a:rPr>
              <a:t>TRUE/FALSE OR ALTERNATE RESPONSE ITEMS :</a:t>
            </a:r>
          </a:p>
        </p:txBody>
      </p:sp>
      <p:sp>
        <p:nvSpPr>
          <p:cNvPr id="1048617" name="TextBox 1048616"/>
          <p:cNvSpPr txBox="1"/>
          <p:nvPr/>
        </p:nvSpPr>
        <p:spPr>
          <a:xfrm>
            <a:off x="111494" y="1566797"/>
            <a:ext cx="8777701" cy="1539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In alternative  category items can be written in several forms :true-false , right -wrong , correct -incorrect  and  two optional multiple choice  </a:t>
            </a:r>
          </a:p>
        </p:txBody>
      </p:sp>
      <p:sp>
        <p:nvSpPr>
          <p:cNvPr id="1048618" name="TextBox 1048617"/>
          <p:cNvSpPr txBox="1"/>
          <p:nvPr/>
        </p:nvSpPr>
        <p:spPr>
          <a:xfrm>
            <a:off x="342034" y="3106037"/>
            <a:ext cx="7946523" cy="574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800">
                <a:solidFill>
                  <a:srgbClr val="7030A0"/>
                </a:solidFill>
              </a:rPr>
              <a:t>TYPES OF TRUE/FALSE RESPONSE ITEMS </a:t>
            </a:r>
          </a:p>
        </p:txBody>
      </p:sp>
      <p:sp>
        <p:nvSpPr>
          <p:cNvPr id="1048619" name="TextBox 1048618"/>
          <p:cNvSpPr txBox="1"/>
          <p:nvPr/>
        </p:nvSpPr>
        <p:spPr>
          <a:xfrm>
            <a:off x="-513407" y="9558323"/>
            <a:ext cx="8801964" cy="2987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¡"/>
            </a:pPr>
            <a:r>
              <a:rPr lang="en-US" sz="2800">
                <a:solidFill>
                  <a:srgbClr val="000000"/>
                </a:solidFill>
              </a:rPr>
              <a:t>True/ false or two response items</a:t>
            </a:r>
          </a:p>
          <a:p>
            <a:pPr marL="457200" indent="-457200">
              <a:buFont typeface="Wingdings" charset="2"/>
              <a:buChar char="¡"/>
            </a:pPr>
            <a:r>
              <a:rPr lang="en-US" sz="2800">
                <a:solidFill>
                  <a:srgbClr val="000000"/>
                </a:solidFill>
              </a:rPr>
              <a:t>Simple three response items </a:t>
            </a:r>
          </a:p>
          <a:p>
            <a:pPr marL="457200" indent="-457200">
              <a:buFont typeface="Wingdings" charset="2"/>
              <a:buChar char="¡"/>
            </a:pPr>
            <a:r>
              <a:rPr lang="en-US" sz="2800">
                <a:solidFill>
                  <a:srgbClr val="000000"/>
                </a:solidFill>
              </a:rPr>
              <a:t>Correction items </a:t>
            </a:r>
          </a:p>
          <a:p>
            <a:pPr marL="457200" indent="-457200">
              <a:buFont typeface="Wingdings" charset="2"/>
              <a:buChar char="¡"/>
            </a:pPr>
            <a:r>
              <a:rPr lang="en-US" sz="2800">
                <a:solidFill>
                  <a:srgbClr val="000000"/>
                </a:solidFill>
              </a:rPr>
              <a:t>Cluster-form items </a:t>
            </a:r>
          </a:p>
          <a:p>
            <a:pPr marL="457200" indent="-457200">
              <a:buFont typeface="Wingdings" charset="2"/>
              <a:buChar char="¡"/>
            </a:pPr>
            <a:r>
              <a:rPr lang="en-US" sz="2800">
                <a:solidFill>
                  <a:srgbClr val="000000"/>
                </a:solidFill>
              </a:rPr>
              <a:t>Alternative answeritems type</a:t>
            </a:r>
          </a:p>
          <a:p>
            <a:pPr marL="457200" indent="-457200">
              <a:buFont typeface="Wingdings" charset="2"/>
              <a:buChar char="¡"/>
            </a:pPr>
            <a:r>
              <a:rPr lang="en-US" sz="2800">
                <a:solidFill>
                  <a:srgbClr val="000000"/>
                </a:solidFill>
              </a:rPr>
              <a:t>Modified true /false items </a:t>
            </a:r>
          </a:p>
        </p:txBody>
      </p:sp>
      <p:sp>
        <p:nvSpPr>
          <p:cNvPr id="1048620" name="TextBox 1048619"/>
          <p:cNvSpPr txBox="1"/>
          <p:nvPr/>
        </p:nvSpPr>
        <p:spPr>
          <a:xfrm>
            <a:off x="111493" y="3488498"/>
            <a:ext cx="8721306" cy="2987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LcPeriod"/>
            </a:pPr>
            <a:r>
              <a:rPr lang="en-US" sz="2800">
                <a:solidFill>
                  <a:srgbClr val="000000"/>
                </a:solidFill>
              </a:rPr>
              <a:t>True/false or two response  items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>
                <a:solidFill>
                  <a:srgbClr val="000000"/>
                </a:solidFill>
              </a:rPr>
              <a:t>Simple three response items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>
                <a:solidFill>
                  <a:srgbClr val="000000"/>
                </a:solidFill>
              </a:rPr>
              <a:t>Correction items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>
                <a:solidFill>
                  <a:srgbClr val="000000"/>
                </a:solidFill>
              </a:rPr>
              <a:t>Cluster-form items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>
                <a:solidFill>
                  <a:srgbClr val="000000"/>
                </a:solidFill>
              </a:rPr>
              <a:t>Modified true/false items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>
                <a:solidFill>
                  <a:srgbClr val="000000"/>
                </a:solidFill>
              </a:rPr>
              <a:t>Alternative answers items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04859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56" name="Picture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198" y="-192252"/>
            <a:ext cx="9135602" cy="7236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04859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54" name="Picture 209715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875410" y="-725720"/>
            <a:ext cx="9443702" cy="6812091"/>
          </a:xfrm>
          <a:prstGeom prst="rect">
            <a:avLst/>
          </a:prstGeom>
        </p:spPr>
      </p:pic>
      <p:sp>
        <p:nvSpPr>
          <p:cNvPr id="1048592" name="Rectangle 1048591"/>
          <p:cNvSpPr/>
          <p:nvPr/>
        </p:nvSpPr>
        <p:spPr>
          <a:xfrm>
            <a:off x="386650" y="0"/>
            <a:ext cx="1386577" cy="770951"/>
          </a:xfrm>
          <a:prstGeom prst="rect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 sz="3600"/>
              <a:t>3</a:t>
            </a:r>
            <a:endParaRPr lang="en-US"/>
          </a:p>
        </p:txBody>
      </p:sp>
      <p:pic>
        <p:nvPicPr>
          <p:cNvPr id="2097155" name="Picture 209715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0839"/>
            <a:ext cx="9116836" cy="3887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04858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53" name="Picture 2097152"/>
          <p:cNvPicPr>
            <a:picLocks/>
          </p:cNvPicPr>
          <p:nvPr/>
        </p:nvPicPr>
        <p:blipFill>
          <a:blip r:embed="rId2"/>
          <a:srcRect t="21332" b="21332"/>
          <a:stretch>
            <a:fillRect/>
          </a:stretch>
        </p:blipFill>
        <p:spPr>
          <a:xfrm>
            <a:off x="-72470" y="0"/>
            <a:ext cx="9168399" cy="6837380"/>
          </a:xfrm>
          <a:prstGeom prst="rect">
            <a:avLst/>
          </a:prstGeom>
        </p:spPr>
      </p:pic>
      <p:sp>
        <p:nvSpPr>
          <p:cNvPr id="1048588" name="TextBox 1048587"/>
          <p:cNvSpPr txBox="1"/>
          <p:nvPr/>
        </p:nvSpPr>
        <p:spPr>
          <a:xfrm>
            <a:off x="225501" y="78106"/>
            <a:ext cx="8572456" cy="726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0000"/>
                </a:solidFill>
              </a:rPr>
              <a:t>4. CLASSIFICATION  TYPE ITEMS </a:t>
            </a:r>
          </a:p>
        </p:txBody>
      </p:sp>
      <p:sp>
        <p:nvSpPr>
          <p:cNvPr id="1048589" name="TextBox 1048588"/>
          <p:cNvSpPr txBox="1"/>
          <p:nvPr/>
        </p:nvSpPr>
        <p:spPr>
          <a:xfrm>
            <a:off x="225500" y="804547"/>
            <a:ext cx="8307623" cy="2631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6600CC"/>
                </a:solidFill>
              </a:rPr>
              <a:t> In these items, some words or phrases are given,  one of which is not related to other. The examinee has to find out that word or phrase.</a:t>
            </a:r>
          </a:p>
        </p:txBody>
      </p:sp>
      <p:sp>
        <p:nvSpPr>
          <p:cNvPr id="1048590" name="TextBox 1048589"/>
          <p:cNvSpPr txBox="1"/>
          <p:nvPr/>
        </p:nvSpPr>
        <p:spPr>
          <a:xfrm>
            <a:off x="225501" y="3875407"/>
            <a:ext cx="8376407" cy="2504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Example :  There are five words, but one word  dose not belong to the group. It should be underlined. </a:t>
            </a:r>
          </a:p>
          <a:p>
            <a:r>
              <a:rPr lang="en-US" sz="2800">
                <a:solidFill>
                  <a:srgbClr val="92D050"/>
                </a:solidFill>
              </a:rPr>
              <a:t>1.AGRA, ALIGARH, DELHI, BENGAL,  CHANDIGARH.</a:t>
            </a:r>
            <a:endParaRPr lang="en-US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itle 104858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6" name="TextBox 1048585"/>
          <p:cNvSpPr txBox="1"/>
          <p:nvPr/>
        </p:nvSpPr>
        <p:spPr>
          <a:xfrm>
            <a:off x="628650" y="740886"/>
            <a:ext cx="4000000" cy="574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pic>
        <p:nvPicPr>
          <p:cNvPr id="2097152" name="Picture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8349" y="-38507"/>
            <a:ext cx="8939433" cy="6875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宋体</vt:lpstr>
      <vt:lpstr>Arial</vt:lpstr>
      <vt:lpstr>Calibri</vt:lpstr>
      <vt:lpstr>Calibri Light</vt:lpstr>
      <vt:lpstr>Wingdings</vt:lpstr>
      <vt:lpstr>Office Theme</vt:lpstr>
      <vt:lpstr>PowerPoint Presentation</vt:lpstr>
      <vt:lpstr>1. MULTIPLE CHOICE TEST ITEMS :</vt:lpstr>
      <vt:lpstr>Types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vivo 1713</dc:creator>
  <cp:lastModifiedBy>aayush goel</cp:lastModifiedBy>
  <cp:revision>1</cp:revision>
  <dcterms:created xsi:type="dcterms:W3CDTF">2015-05-08T06:30:45Z</dcterms:created>
  <dcterms:modified xsi:type="dcterms:W3CDTF">2020-06-18T09:02:05Z</dcterms:modified>
</cp:coreProperties>
</file>