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5516-0C65-442A-B697-D6E3787B8A9E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5CEF-E603-4C92-ABE6-634521886B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5516-0C65-442A-B697-D6E3787B8A9E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5CEF-E603-4C92-ABE6-634521886B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5516-0C65-442A-B697-D6E3787B8A9E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5CEF-E603-4C92-ABE6-634521886B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5516-0C65-442A-B697-D6E3787B8A9E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5CEF-E603-4C92-ABE6-634521886B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5516-0C65-442A-B697-D6E3787B8A9E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5CEF-E603-4C92-ABE6-634521886B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5516-0C65-442A-B697-D6E3787B8A9E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5CEF-E603-4C92-ABE6-634521886B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5516-0C65-442A-B697-D6E3787B8A9E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5CEF-E603-4C92-ABE6-634521886B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5516-0C65-442A-B697-D6E3787B8A9E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5CEF-E603-4C92-ABE6-634521886B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5516-0C65-442A-B697-D6E3787B8A9E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5CEF-E603-4C92-ABE6-634521886B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5516-0C65-442A-B697-D6E3787B8A9E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5CEF-E603-4C92-ABE6-634521886B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5516-0C65-442A-B697-D6E3787B8A9E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5CEF-E603-4C92-ABE6-634521886B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35516-0C65-442A-B697-D6E3787B8A9E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D5CEF-E603-4C92-ABE6-634521886B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609600"/>
            <a:ext cx="8505213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Q.1- In a test the marks obtained by Vicky is 55 the class mean being  50 and</a:t>
            </a:r>
          </a:p>
          <a:p>
            <a:r>
              <a:rPr lang="en-US" dirty="0" smtClean="0"/>
              <a:t>         standard  deviating being 10. calculate standard score</a:t>
            </a:r>
          </a:p>
          <a:p>
            <a:endParaRPr lang="en-US" dirty="0" smtClean="0"/>
          </a:p>
          <a:p>
            <a:r>
              <a:rPr lang="en-US" dirty="0" smtClean="0"/>
              <a:t>ANS- To find the standard score in the following question we will use the formula (given )</a:t>
            </a:r>
          </a:p>
          <a:p>
            <a:endParaRPr lang="en-US" dirty="0" smtClean="0"/>
          </a:p>
          <a:p>
            <a:r>
              <a:rPr lang="en-US" dirty="0" smtClean="0"/>
              <a:t>Z=X-M/</a:t>
            </a:r>
            <a:r>
              <a:rPr lang="el-GR" dirty="0" smtClean="0"/>
              <a:t> σ</a:t>
            </a:r>
            <a:endParaRPr lang="en-US" dirty="0" smtClean="0"/>
          </a:p>
          <a:p>
            <a:r>
              <a:rPr lang="en-US" dirty="0" smtClean="0"/>
              <a:t>Where X=score </a:t>
            </a:r>
          </a:p>
          <a:p>
            <a:r>
              <a:rPr lang="en-US" dirty="0" smtClean="0"/>
              <a:t>M=mean of the group</a:t>
            </a:r>
          </a:p>
          <a:p>
            <a:r>
              <a:rPr lang="el-GR" dirty="0" smtClean="0"/>
              <a:t>σ</a:t>
            </a:r>
            <a:r>
              <a:rPr lang="en-US" dirty="0"/>
              <a:t> </a:t>
            </a:r>
            <a:r>
              <a:rPr lang="en-US" dirty="0" smtClean="0"/>
              <a:t>=standard deviation of the group </a:t>
            </a:r>
          </a:p>
          <a:p>
            <a:r>
              <a:rPr lang="en-US" dirty="0" smtClean="0"/>
              <a:t>X=55   M=50</a:t>
            </a:r>
          </a:p>
          <a:p>
            <a:r>
              <a:rPr lang="el-GR" dirty="0" smtClean="0"/>
              <a:t>σ</a:t>
            </a:r>
            <a:r>
              <a:rPr lang="en-US" dirty="0" smtClean="0"/>
              <a:t>  = 10</a:t>
            </a:r>
          </a:p>
          <a:p>
            <a:r>
              <a:rPr lang="en-US" dirty="0"/>
              <a:t> </a:t>
            </a:r>
            <a:r>
              <a:rPr lang="en-US" dirty="0" smtClean="0"/>
              <a:t>   Z= 55-50/10 =5/10 =0.5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Question-2- calculate the PR of the individual who score 1.(16) 2.(44) from the following </a:t>
            </a:r>
          </a:p>
          <a:p>
            <a:r>
              <a:rPr lang="en-US" dirty="0"/>
              <a:t> </a:t>
            </a:r>
            <a:r>
              <a:rPr lang="en-US" dirty="0" smtClean="0"/>
              <a:t>     data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81000" y="152400"/>
          <a:ext cx="3733800" cy="4663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44600"/>
                <a:gridCol w="1244600"/>
                <a:gridCol w="1244600"/>
              </a:tblGrid>
              <a:tr h="364565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988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Class interval 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Frequency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c.F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10-14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60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15-19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2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59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20-24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6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57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25-29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51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30-34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11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46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35-39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18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35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40-44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9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17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45-49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8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50-54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3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3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410200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N=60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381000"/>
            <a:ext cx="3413114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 for 16</a:t>
            </a:r>
          </a:p>
          <a:p>
            <a:r>
              <a:rPr lang="en-US" dirty="0" smtClean="0"/>
              <a:t>PR=100/N  x  </a:t>
            </a:r>
            <a:r>
              <a:rPr lang="en-US" sz="3200" dirty="0" smtClean="0"/>
              <a:t>[</a:t>
            </a:r>
            <a:r>
              <a:rPr lang="en-US" dirty="0" smtClean="0"/>
              <a:t>f +(X-L/</a:t>
            </a:r>
            <a:r>
              <a:rPr lang="en-US" dirty="0" err="1" smtClean="0"/>
              <a:t>i</a:t>
            </a:r>
            <a:r>
              <a:rPr lang="en-US" dirty="0" smtClean="0"/>
              <a:t>) x  f</a:t>
            </a:r>
            <a:r>
              <a:rPr lang="en-US" sz="3200" dirty="0" smtClean="0"/>
              <a:t>]</a:t>
            </a:r>
          </a:p>
          <a:p>
            <a:r>
              <a:rPr lang="en-US" dirty="0"/>
              <a:t> </a:t>
            </a:r>
            <a:r>
              <a:rPr lang="en-US" dirty="0" smtClean="0"/>
              <a:t>   =100/60  x  [9 + (16-14.5/5) x  2]</a:t>
            </a:r>
          </a:p>
          <a:p>
            <a:r>
              <a:rPr lang="en-US" dirty="0"/>
              <a:t> </a:t>
            </a:r>
            <a:r>
              <a:rPr lang="en-US" dirty="0" smtClean="0"/>
              <a:t>   =5/3 x  [9 + (1.5/5 x2)]</a:t>
            </a:r>
          </a:p>
          <a:p>
            <a:r>
              <a:rPr lang="en-US" dirty="0"/>
              <a:t> </a:t>
            </a:r>
            <a:r>
              <a:rPr lang="en-US" dirty="0" smtClean="0"/>
              <a:t>   =5/3 x  [9  +  3/5]</a:t>
            </a:r>
          </a:p>
          <a:p>
            <a:r>
              <a:rPr lang="en-US" dirty="0"/>
              <a:t> </a:t>
            </a:r>
            <a:r>
              <a:rPr lang="en-US" dirty="0" smtClean="0"/>
              <a:t>   = 5/3 x  [45 + 3]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5</a:t>
            </a:r>
          </a:p>
          <a:p>
            <a:r>
              <a:rPr lang="en-US" dirty="0"/>
              <a:t> </a:t>
            </a:r>
            <a:r>
              <a:rPr lang="en-US" dirty="0" smtClean="0"/>
              <a:t>   = 48/3 =16</a:t>
            </a:r>
          </a:p>
          <a:p>
            <a:endParaRPr lang="en-US" sz="2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209800" y="2286000"/>
            <a:ext cx="533400" cy="1588"/>
          </a:xfrm>
          <a:prstGeom prst="line">
            <a:avLst/>
          </a:prstGeom>
          <a:ln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1447800" y="2057400"/>
            <a:ext cx="2286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2362200" y="22860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90600" y="3886200"/>
            <a:ext cx="445987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N= total numbers </a:t>
            </a:r>
          </a:p>
          <a:p>
            <a:r>
              <a:rPr lang="en-US" dirty="0" smtClean="0"/>
              <a:t>PR= percentile rank</a:t>
            </a:r>
          </a:p>
          <a:p>
            <a:r>
              <a:rPr lang="en-US" dirty="0" smtClean="0"/>
              <a:t>F= C.F below  interval containing score x</a:t>
            </a:r>
          </a:p>
          <a:p>
            <a:r>
              <a:rPr lang="en-US" dirty="0" smtClean="0"/>
              <a:t>L= Actual Lower Limit</a:t>
            </a:r>
          </a:p>
          <a:p>
            <a:r>
              <a:rPr lang="en-US" dirty="0" err="1" smtClean="0"/>
              <a:t>i</a:t>
            </a:r>
            <a:r>
              <a:rPr lang="en-US" dirty="0" smtClean="0"/>
              <a:t>= Size of class interval </a:t>
            </a:r>
          </a:p>
          <a:p>
            <a:r>
              <a:rPr lang="en-US" dirty="0" smtClean="0"/>
              <a:t>X =  score to be calculated for percentile rank </a:t>
            </a:r>
          </a:p>
          <a:p>
            <a:r>
              <a:rPr lang="en-US" dirty="0" smtClean="0"/>
              <a:t>f = frequency  with in class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105400" y="228600"/>
          <a:ext cx="3733800" cy="4663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44600"/>
                <a:gridCol w="1244600"/>
                <a:gridCol w="1244600"/>
              </a:tblGrid>
              <a:tr h="364565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988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Class interval 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Frequency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c.F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9.5-14.5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14.5-19.5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2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3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19.5-24.5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6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9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24.5-29.5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14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29.5-34.5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11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25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34.5-39.5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18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43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39.5-44.5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9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52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44.5-49.5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57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49.5-54.5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3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60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5105400" y="1600200"/>
            <a:ext cx="3733800" cy="381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4724400" y="1981200"/>
            <a:ext cx="3810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4349751">
            <a:off x="3549881" y="2396367"/>
            <a:ext cx="2076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 lie in this interval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381000"/>
            <a:ext cx="3530134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 for 44</a:t>
            </a:r>
          </a:p>
          <a:p>
            <a:r>
              <a:rPr lang="en-US" dirty="0" smtClean="0"/>
              <a:t>PR=100/N  x  </a:t>
            </a:r>
            <a:r>
              <a:rPr lang="en-US" sz="3200" dirty="0" smtClean="0"/>
              <a:t>[F </a:t>
            </a:r>
            <a:r>
              <a:rPr lang="en-US" dirty="0" smtClean="0"/>
              <a:t>+(X-L/</a:t>
            </a:r>
            <a:r>
              <a:rPr lang="en-US" dirty="0" err="1" smtClean="0"/>
              <a:t>i</a:t>
            </a:r>
            <a:r>
              <a:rPr lang="en-US" dirty="0" smtClean="0"/>
              <a:t>) x  f</a:t>
            </a:r>
            <a:r>
              <a:rPr lang="en-US" sz="3200" dirty="0" smtClean="0"/>
              <a:t>]</a:t>
            </a:r>
          </a:p>
          <a:p>
            <a:r>
              <a:rPr lang="en-US" dirty="0"/>
              <a:t> </a:t>
            </a:r>
            <a:r>
              <a:rPr lang="en-US" dirty="0" smtClean="0"/>
              <a:t>   =100/60  x  [57 + (44-39.9/5) x 9 ]</a:t>
            </a:r>
          </a:p>
          <a:p>
            <a:r>
              <a:rPr lang="en-US" dirty="0"/>
              <a:t> </a:t>
            </a:r>
            <a:r>
              <a:rPr lang="en-US" dirty="0" smtClean="0"/>
              <a:t>   =5/3 x  [57 + (4.5/5 x9)]</a:t>
            </a:r>
          </a:p>
          <a:p>
            <a:r>
              <a:rPr lang="en-US" dirty="0"/>
              <a:t> </a:t>
            </a:r>
            <a:r>
              <a:rPr lang="en-US" dirty="0" smtClean="0"/>
              <a:t>   =5/3 x  [57  +  40.5/5]</a:t>
            </a:r>
          </a:p>
          <a:p>
            <a:r>
              <a:rPr lang="en-US" dirty="0"/>
              <a:t> </a:t>
            </a:r>
            <a:r>
              <a:rPr lang="en-US" dirty="0" smtClean="0"/>
              <a:t>   = 5/3 x  [285 + 40.5]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5</a:t>
            </a:r>
          </a:p>
          <a:p>
            <a:r>
              <a:rPr lang="en-US" dirty="0"/>
              <a:t> </a:t>
            </a:r>
            <a:r>
              <a:rPr lang="en-US" dirty="0" smtClean="0"/>
              <a:t>   = 325.5/3 = 108.5</a:t>
            </a:r>
          </a:p>
          <a:p>
            <a:endParaRPr lang="en-US" sz="2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209800" y="2286000"/>
            <a:ext cx="533400" cy="1588"/>
          </a:xfrm>
          <a:prstGeom prst="line">
            <a:avLst/>
          </a:prstGeom>
          <a:ln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1447800" y="2057400"/>
            <a:ext cx="2286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2362200" y="22860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90600" y="3886200"/>
            <a:ext cx="445987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N= total numbers </a:t>
            </a:r>
          </a:p>
          <a:p>
            <a:r>
              <a:rPr lang="en-US" dirty="0" smtClean="0"/>
              <a:t>PR= percentile rank</a:t>
            </a:r>
          </a:p>
          <a:p>
            <a:r>
              <a:rPr lang="en-US" dirty="0" smtClean="0"/>
              <a:t>F= C.F below  interval containing score x</a:t>
            </a:r>
          </a:p>
          <a:p>
            <a:r>
              <a:rPr lang="en-US" dirty="0" smtClean="0"/>
              <a:t>L= Actual Lower Limit</a:t>
            </a:r>
          </a:p>
          <a:p>
            <a:r>
              <a:rPr lang="en-US" dirty="0" err="1" smtClean="0"/>
              <a:t>i</a:t>
            </a:r>
            <a:r>
              <a:rPr lang="en-US" dirty="0" smtClean="0"/>
              <a:t>= Size of class interval </a:t>
            </a:r>
          </a:p>
          <a:p>
            <a:r>
              <a:rPr lang="en-US" dirty="0" smtClean="0"/>
              <a:t>X =  score to be calculated for percentile rank </a:t>
            </a:r>
          </a:p>
          <a:p>
            <a:r>
              <a:rPr lang="en-US" dirty="0" smtClean="0"/>
              <a:t>f = frequency  with in class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105400" y="228600"/>
          <a:ext cx="3733800" cy="4663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44600"/>
                <a:gridCol w="1244600"/>
                <a:gridCol w="1244600"/>
              </a:tblGrid>
              <a:tr h="364565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988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Class interval 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Frequency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c.F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9.5-14.5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14.5-19.5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2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3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19.5-24.5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6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9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24.5-29.5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14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29.5-34.5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11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25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34.5-39.5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18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43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39.5-44.5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9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52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44.5-49.5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57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49.5-54.5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3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60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565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5105400" y="3429000"/>
            <a:ext cx="3733800" cy="381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rot="16200000" flipV="1">
            <a:off x="4953000" y="3429000"/>
            <a:ext cx="152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4349751">
            <a:off x="3549881" y="2396367"/>
            <a:ext cx="2076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44 lie in this interval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407</Words>
  <Application>Microsoft Office PowerPoint</Application>
  <PresentationFormat>On-screen Show (4:3)</PresentationFormat>
  <Paragraphs>139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</dc:creator>
  <cp:lastModifiedBy>aayush goel</cp:lastModifiedBy>
  <cp:revision>9</cp:revision>
  <dcterms:created xsi:type="dcterms:W3CDTF">2020-04-23T13:09:53Z</dcterms:created>
  <dcterms:modified xsi:type="dcterms:W3CDTF">2020-04-27T09:24:18Z</dcterms:modified>
</cp:coreProperties>
</file>