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60" r:id="rId3"/>
    <p:sldId id="259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80" r:id="rId13"/>
    <p:sldId id="281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73986" y="813816"/>
            <a:ext cx="48006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831086" y="1655064"/>
            <a:ext cx="5486400" cy="1143000"/>
          </a:xfr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3986" y="3027707"/>
            <a:ext cx="51435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85800" y="914401"/>
            <a:ext cx="48006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85800" y="2203704"/>
            <a:ext cx="4800600" cy="4206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91840" y="946654"/>
            <a:ext cx="51434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291840" y="1981933"/>
            <a:ext cx="51435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/>
          <p:cNvPicPr>
            <a:picLocks noChangeAspect="1"/>
          </p:cNvPicPr>
          <p:nvPr/>
        </p:nvPicPr>
        <p:blipFill>
          <a:blip/>
          <a:srcRect b="13643"/>
          <a:stretch>
            <a:fillRect/>
          </a:stretch>
        </p:blipFill>
        <p:spPr>
          <a:xfrm>
            <a:off x="685800" y="466648"/>
            <a:ext cx="7922795" cy="6391353"/>
          </a:xfrm>
          <a:custGeom>
            <a:avLst/>
            <a:gdLst>
              <a:gd name="connsiteX0" fmla="*/ 0 w 10563726"/>
              <a:gd name="connsiteY0" fmla="*/ 0 h 6391353"/>
              <a:gd name="connsiteX1" fmla="*/ 10563726 w 10563726"/>
              <a:gd name="connsiteY1" fmla="*/ 0 h 6391353"/>
              <a:gd name="connsiteX2" fmla="*/ 10563726 w 10563726"/>
              <a:gd name="connsiteY2" fmla="*/ 6391353 h 6391353"/>
              <a:gd name="connsiteX3" fmla="*/ 0 w 10563726"/>
              <a:gd name="connsiteY3" fmla="*/ 6391353 h 639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3726" h="6391353">
                <a:moveTo>
                  <a:pt x="0" y="0"/>
                </a:moveTo>
                <a:lnTo>
                  <a:pt x="10563726" y="0"/>
                </a:lnTo>
                <a:lnTo>
                  <a:pt x="10563726" y="6391353"/>
                </a:lnTo>
                <a:lnTo>
                  <a:pt x="0" y="6391353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48788" y="1460692"/>
            <a:ext cx="5829302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48790" y="2724912"/>
            <a:ext cx="5829301" cy="36576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3" name="Graphic 2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 flipH="1">
            <a:off x="2266448" y="2240375"/>
            <a:ext cx="4611104" cy="1953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685800" y="914401"/>
            <a:ext cx="48006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1913064"/>
            <a:ext cx="5143501" cy="427939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/>
          <p:cNvPicPr>
            <a:picLocks noChangeAspect="1"/>
          </p:cNvPicPr>
          <p:nvPr/>
        </p:nvPicPr>
        <p:blipFill>
          <a:blip/>
          <a:srcRect b="15602"/>
          <a:stretch>
            <a:fillRect/>
          </a:stretch>
        </p:blipFill>
        <p:spPr>
          <a:xfrm>
            <a:off x="800100" y="523184"/>
            <a:ext cx="7543800" cy="6334817"/>
          </a:xfrm>
          <a:custGeom>
            <a:avLst/>
            <a:gdLst>
              <a:gd name="connsiteX0" fmla="*/ 0 w 10058400"/>
              <a:gd name="connsiteY0" fmla="*/ 0 h 6334817"/>
              <a:gd name="connsiteX1" fmla="*/ 10058400 w 10058400"/>
              <a:gd name="connsiteY1" fmla="*/ 0 h 6334817"/>
              <a:gd name="connsiteX2" fmla="*/ 10058400 w 10058400"/>
              <a:gd name="connsiteY2" fmla="*/ 6334817 h 6334817"/>
              <a:gd name="connsiteX3" fmla="*/ 0 w 10058400"/>
              <a:gd name="connsiteY3" fmla="*/ 6334817 h 633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8400" h="6334817">
                <a:moveTo>
                  <a:pt x="0" y="0"/>
                </a:moveTo>
                <a:lnTo>
                  <a:pt x="10058400" y="0"/>
                </a:lnTo>
                <a:lnTo>
                  <a:pt x="10058400" y="6334817"/>
                </a:lnTo>
                <a:lnTo>
                  <a:pt x="0" y="6334817"/>
                </a:lnTo>
                <a:close/>
              </a:path>
            </a:pathLst>
          </a:custGeom>
        </p:spPr>
      </p:pic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748788" y="1460692"/>
            <a:ext cx="5829302" cy="6858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48790" y="2951305"/>
            <a:ext cx="5829300" cy="3456432"/>
          </a:xfrm>
        </p:spPr>
        <p:txBody>
          <a:bodyPr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 flipH="1">
            <a:off x="2266448" y="2240375"/>
            <a:ext cx="4611104" cy="1953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291840" y="946654"/>
            <a:ext cx="51434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291840" y="2062956"/>
            <a:ext cx="51435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/>
          <p:cNvPicPr>
            <a:picLocks noChangeAspect="1"/>
          </p:cNvPicPr>
          <p:nvPr/>
        </p:nvPicPr>
        <p:blipFill>
          <a:blip/>
          <a:srcRect b="44880"/>
          <a:stretch>
            <a:fillRect/>
          </a:stretch>
        </p:blipFill>
        <p:spPr>
          <a:xfrm>
            <a:off x="658727" y="469222"/>
            <a:ext cx="7818120" cy="6388778"/>
          </a:xfrm>
          <a:custGeom>
            <a:avLst/>
            <a:gdLst>
              <a:gd name="connsiteX0" fmla="*/ 0 w 10424160"/>
              <a:gd name="connsiteY0" fmla="*/ 0 h 6388778"/>
              <a:gd name="connsiteX1" fmla="*/ 10424160 w 10424160"/>
              <a:gd name="connsiteY1" fmla="*/ 0 h 6388778"/>
              <a:gd name="connsiteX2" fmla="*/ 10424160 w 10424160"/>
              <a:gd name="connsiteY2" fmla="*/ 6388778 h 6388778"/>
              <a:gd name="connsiteX3" fmla="*/ 0 w 10424160"/>
              <a:gd name="connsiteY3" fmla="*/ 6388778 h 6388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4160" h="6388778">
                <a:moveTo>
                  <a:pt x="0" y="0"/>
                </a:moveTo>
                <a:lnTo>
                  <a:pt x="10424160" y="0"/>
                </a:lnTo>
                <a:lnTo>
                  <a:pt x="10424160" y="6388778"/>
                </a:lnTo>
                <a:lnTo>
                  <a:pt x="0" y="6388778"/>
                </a:lnTo>
                <a:close/>
              </a:path>
            </a:pathLst>
          </a:custGeom>
        </p:spPr>
      </p:pic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743200" y="1460692"/>
            <a:ext cx="5143499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743200" y="2438570"/>
            <a:ext cx="5143500" cy="395020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7492905" y="1828801"/>
            <a:ext cx="990599" cy="228599"/>
          </a:xfrm>
          <a:prstGeom prst="rect">
            <a:avLst/>
          </a:prstGeom>
        </p:spPr>
        <p:txBody>
          <a:bodyPr/>
          <a:lstStyle/>
          <a:p>
            <a:fld id="{DCB06002-4E0A-43D3-9615-491C4B2D51D7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6231206" y="3263398"/>
            <a:ext cx="3859795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64406" y="295730"/>
            <a:ext cx="628649" cy="767687"/>
          </a:xfrm>
          <a:prstGeom prst="rect">
            <a:avLst/>
          </a:prstGeom>
        </p:spPr>
        <p:txBody>
          <a:bodyPr/>
          <a:lstStyle/>
          <a:p>
            <a:fld id="{38366AA3-D9EA-448C-A279-71A715332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2B6FE0-DCB3-4EB6-9171-AC09CAD3E048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6EE823-E94E-4B7E-81B0-91523CE1BB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946654"/>
            <a:ext cx="75438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94860"/>
            <a:ext cx="7543800" cy="3720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bc\Downloads\cote-pencil-illustration-cartoon-drawing-white-background-cute-coloring-1074656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845" y="66675"/>
            <a:ext cx="8987155" cy="726581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74750" y="762000"/>
            <a:ext cx="55403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                        SLOW 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LEARNERS</a:t>
            </a:r>
            <a:endParaRPr lang="en-US" sz="28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8790" y="429895"/>
            <a:ext cx="5829300" cy="955675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latin typeface="Algerian" pitchFamily="82" charset="0"/>
              </a:rPr>
              <a:t>INTRODUCTION</a:t>
            </a:r>
            <a:endParaRPr lang="en-US" sz="5400" b="1" dirty="0">
              <a:latin typeface="Algerian" pitchFamily="8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133600" y="1385570"/>
            <a:ext cx="5520690" cy="4996815"/>
          </a:xfrm>
        </p:spPr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Who is a slow learner?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Below Average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Low in achieving academic skills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Lag behind in social, emotional   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and psychological well being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Very poor in meeting academic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 requirements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Perform poorly in school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Inadequate copying skills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Learning rate is slower than </a:t>
            </a:r>
          </a:p>
          <a:p>
            <a:pPr>
              <a:buFont typeface="Wingdings" panose="05000000000000000000" pitchFamily="2" charset="2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    average rate                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abc\Downloads\pencil01_cute_rgb2_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" y="473710"/>
            <a:ext cx="1144270" cy="6158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ow-learner-e14736641926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5" y="342900"/>
            <a:ext cx="8111490" cy="6010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40" y="48895"/>
            <a:ext cx="9190355" cy="1022651"/>
          </a:xfrm>
        </p:spPr>
        <p:txBody>
          <a:bodyPr>
            <a:normAutofit fontScale="90000"/>
          </a:bodyPr>
          <a:lstStyle/>
          <a:p>
            <a:pPr marL="0" indent="0">
              <a:buFont typeface="Arial" panose="020B0604020202020204" pitchFamily="34" charset="0"/>
            </a:pPr>
            <a:r>
              <a:rPr lang="en-US" b="1" u="sng" dirty="0">
                <a:latin typeface="Algerian" pitchFamily="82" charset="0"/>
              </a:rPr>
              <a:t>SPECIAL ATTENTION  FOR SLOW  LEARNERS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9220" y="1446530"/>
            <a:ext cx="8960485" cy="5237480"/>
          </a:xfrm>
        </p:spPr>
        <p:txBody>
          <a:bodyPr>
            <a:normAutofit/>
          </a:bodyPr>
          <a:lstStyle/>
          <a:p>
            <a:endParaRPr lang="en-US" sz="2800" u="sng" dirty="0">
              <a:latin typeface="Arial Black" pitchFamily="34" charset="0"/>
              <a:cs typeface="Kristen ITC" panose="03050502040202030202" charset="0"/>
            </a:endParaRPr>
          </a:p>
          <a:p>
            <a:pPr marL="285750" indent="-285750" algn="just">
              <a:buFont typeface="Wingdings" panose="05000000000000000000" charset="0"/>
              <a:buChar char="v"/>
            </a:pPr>
            <a:r>
              <a:rPr lang="en-US" sz="2800" dirty="0">
                <a:latin typeface="Arial Black" pitchFamily="34" charset="0"/>
                <a:cs typeface="Kristen ITC" panose="03050502040202030202" charset="0"/>
              </a:rPr>
              <a:t>The handicaps of physically disabled such      as </a:t>
            </a:r>
            <a:r>
              <a:rPr lang="en-US" sz="2800" dirty="0" smtClean="0">
                <a:latin typeface="Arial Black" pitchFamily="34" charset="0"/>
                <a:cs typeface="Kristen ITC" panose="03050502040202030202" charset="0"/>
              </a:rPr>
              <a:t>blind ,</a:t>
            </a:r>
            <a:r>
              <a:rPr lang="en-US" sz="2800" dirty="0">
                <a:latin typeface="Arial Black" pitchFamily="34" charset="0"/>
                <a:cs typeface="Kristen ITC" panose="03050502040202030202" charset="0"/>
              </a:rPr>
              <a:t>deaf</a:t>
            </a:r>
            <a:r>
              <a:rPr lang="en-US" sz="2800" dirty="0" smtClean="0">
                <a:latin typeface="Arial Black" pitchFamily="34" charset="0"/>
                <a:cs typeface="Kristen ITC" panose="03050502040202030202" charset="0"/>
              </a:rPr>
              <a:t>, dumb, lame </a:t>
            </a:r>
            <a:r>
              <a:rPr lang="en-US" sz="2800" dirty="0">
                <a:latin typeface="Arial Black" pitchFamily="34" charset="0"/>
                <a:cs typeface="Kristen ITC" panose="03050502040202030202" charset="0"/>
              </a:rPr>
              <a:t>etc                                                                               are apparent to the observer but the handicaps of the slow learners are                       not always so obvious. </a:t>
            </a:r>
          </a:p>
          <a:p>
            <a:pPr marL="457200" indent="-457200" algn="just">
              <a:buFont typeface="Wingdings" panose="05000000000000000000" charset="0"/>
              <a:buChar char="v"/>
            </a:pPr>
            <a:r>
              <a:rPr lang="en-US" sz="2800" dirty="0">
                <a:latin typeface="Arial Black" pitchFamily="34" charset="0"/>
                <a:cs typeface="Kristen ITC" panose="03050502040202030202" charset="0"/>
              </a:rPr>
              <a:t>Their handicap is </a:t>
            </a:r>
            <a:r>
              <a:rPr lang="en-US" sz="2800" dirty="0" smtClean="0">
                <a:latin typeface="Arial Black" pitchFamily="34" charset="0"/>
                <a:cs typeface="Kristen ITC" panose="03050502040202030202" charset="0"/>
              </a:rPr>
              <a:t>related </a:t>
            </a:r>
            <a:r>
              <a:rPr lang="en-US" sz="2800" dirty="0">
                <a:latin typeface="Arial Black" pitchFamily="34" charset="0"/>
                <a:cs typeface="Kristen ITC" panose="03050502040202030202" charset="0"/>
              </a:rPr>
              <a:t>to their power of thinking and their ability to learn.</a:t>
            </a:r>
          </a:p>
          <a:p>
            <a:pPr marL="457200" indent="-457200" algn="just">
              <a:buFont typeface="Wingdings" panose="05000000000000000000" charset="0"/>
              <a:buChar char="v"/>
            </a:pPr>
            <a:r>
              <a:rPr lang="en-US" sz="2800" dirty="0">
                <a:latin typeface="Arial Black" pitchFamily="34" charset="0"/>
                <a:cs typeface="Kristen ITC" panose="03050502040202030202" charset="0"/>
              </a:rPr>
              <a:t>They are therefore not so able as most children to meet the normal demands of education and life in modern society.</a:t>
            </a:r>
          </a:p>
          <a:p>
            <a:pPr marL="571500" indent="-571500">
              <a:buFont typeface="Wingdings" panose="05000000000000000000" charset="0"/>
              <a:buChar char="v"/>
            </a:pPr>
            <a:endParaRPr lang="en-US" sz="4000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571500" indent="-571500"/>
            <a:endParaRPr lang="en-US" sz="4000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Kristen ITC" panose="03050502040202030202" charset="0"/>
              <a:cs typeface="Kristen ITC" panose="0305050204020203020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6200" y="152400"/>
            <a:ext cx="8811895" cy="6671945"/>
          </a:xfrm>
        </p:spPr>
        <p:txBody>
          <a:bodyPr>
            <a:normAutofit fontScale="90000" lnSpcReduction="20000"/>
          </a:bodyPr>
          <a:lstStyle/>
          <a:p>
            <a:r>
              <a:rPr lang="en-US" b="1" u="sng" dirty="0">
                <a:latin typeface="Kristen ITC" panose="03050502040202030202" charset="0"/>
                <a:cs typeface="Kristen ITC" panose="03050502040202030202" charset="0"/>
                <a:sym typeface="+mn-ea"/>
              </a:rPr>
              <a:t>  </a:t>
            </a:r>
          </a:p>
          <a:p>
            <a:r>
              <a:rPr lang="en-US" sz="3200" b="1" u="sng" dirty="0" smtClean="0">
                <a:latin typeface="Algerian" pitchFamily="82" charset="0"/>
                <a:cs typeface="Kristen ITC" panose="03050502040202030202" charset="0"/>
                <a:sym typeface="+mn-ea"/>
              </a:rPr>
              <a:t>TYPE OF BACKWARD  LEARNERS :</a:t>
            </a:r>
            <a:endParaRPr lang="en-US" sz="3200" b="1" u="sng" dirty="0">
              <a:latin typeface="Algerian" pitchFamily="82" charset="0"/>
              <a:cs typeface="Kristen ITC" panose="03050502040202030202" charset="0"/>
            </a:endParaRPr>
          </a:p>
          <a:p>
            <a:pPr marL="285750" indent="-285750">
              <a:buFont typeface="Wingdings" panose="05000000000000000000" charset="0"/>
              <a:buChar char="§"/>
            </a:pPr>
            <a:endParaRPr lang="en-US" b="1" u="sng" dirty="0">
              <a:latin typeface="Arial Black" pitchFamily="34" charset="0"/>
              <a:cs typeface="Kristen ITC" panose="03050502040202030202" charset="0"/>
            </a:endParaRPr>
          </a:p>
          <a:p>
            <a:pPr marL="285750" indent="-285750"/>
            <a:r>
              <a:rPr lang="en-US" sz="2400" b="1" u="sng" dirty="0">
                <a:latin typeface="Arial Black" pitchFamily="34" charset="0"/>
                <a:cs typeface="Kristen ITC" panose="03050502040202030202" charset="0"/>
                <a:sym typeface="+mn-ea"/>
              </a:rPr>
              <a:t>THE FIRST CATEGORY:</a:t>
            </a:r>
            <a:endParaRPr lang="en-US" sz="2400" b="1" u="sng" dirty="0">
              <a:latin typeface="Arial Black" pitchFamily="34" charset="0"/>
              <a:cs typeface="Kristen ITC" panose="03050502040202030202" charset="0"/>
            </a:endParaRPr>
          </a:p>
          <a:p>
            <a:pPr marL="285750" indent="-285750" algn="just"/>
            <a:r>
              <a:rPr lang="en-US" dirty="0">
                <a:latin typeface="Arial Black" pitchFamily="34" charset="0"/>
                <a:cs typeface="Kristen ITC" panose="03050502040202030202" charset="0"/>
                <a:sym typeface="+mn-ea"/>
              </a:rPr>
              <a:t>   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  <a:sym typeface="+mn-ea"/>
              </a:rPr>
              <a:t>It consist of ill </a:t>
            </a:r>
            <a:r>
              <a:rPr lang="en-US" sz="2400" dirty="0" smtClean="0">
                <a:latin typeface="Arial Black" pitchFamily="34" charset="0"/>
                <a:cs typeface="Kristen ITC" panose="03050502040202030202" charset="0"/>
                <a:sym typeface="+mn-ea"/>
              </a:rPr>
              <a:t>health, limited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  <a:sym typeface="+mn-ea"/>
              </a:rPr>
              <a:t>verbal experiences at home and emotional </a:t>
            </a:r>
            <a:r>
              <a:rPr lang="en-US" sz="2400" dirty="0" smtClean="0">
                <a:latin typeface="Arial Black" pitchFamily="34" charset="0"/>
                <a:cs typeface="Kristen ITC" panose="03050502040202030202" charset="0"/>
                <a:sym typeface="+mn-ea"/>
              </a:rPr>
              <a:t>disturbances. They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  <a:sym typeface="+mn-ea"/>
              </a:rPr>
              <a:t>need special educational treatment outside the ordinary schools.</a:t>
            </a:r>
            <a:endParaRPr lang="en-US" sz="2400" dirty="0">
              <a:latin typeface="Arial Black" pitchFamily="34" charset="0"/>
              <a:cs typeface="Kristen ITC" panose="03050502040202030202" charset="0"/>
            </a:endParaRPr>
          </a:p>
          <a:p>
            <a:pPr marL="285750" indent="-285750"/>
            <a:endParaRPr lang="en-US" b="1" u="sng" dirty="0">
              <a:latin typeface="Arial Black" pitchFamily="34" charset="0"/>
              <a:cs typeface="Kristen ITC" panose="03050502040202030202" charset="0"/>
            </a:endParaRPr>
          </a:p>
          <a:p>
            <a:pPr marL="285750" indent="-285750"/>
            <a:r>
              <a:rPr lang="en-US" sz="2400" b="1" u="sng" dirty="0">
                <a:latin typeface="Arial Black" pitchFamily="34" charset="0"/>
                <a:cs typeface="Kristen ITC" panose="03050502040202030202" charset="0"/>
                <a:sym typeface="+mn-ea"/>
              </a:rPr>
              <a:t>THE SECOND CATEGORY:</a:t>
            </a:r>
            <a:endParaRPr lang="en-US" sz="2400" b="1" u="sng" dirty="0">
              <a:latin typeface="Arial Black" pitchFamily="34" charset="0"/>
              <a:cs typeface="Kristen ITC" panose="03050502040202030202" charset="0"/>
            </a:endParaRPr>
          </a:p>
          <a:p>
            <a:pPr marL="285750" indent="-285750" algn="just"/>
            <a:r>
              <a:rPr lang="en-US" dirty="0">
                <a:latin typeface="Arial Black" pitchFamily="34" charset="0"/>
                <a:cs typeface="Kristen ITC" panose="03050502040202030202" charset="0"/>
                <a:sym typeface="+mn-ea"/>
              </a:rPr>
              <a:t> 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  <a:sym typeface="+mn-ea"/>
              </a:rPr>
              <a:t> It consist of under achievers whose ability is not quite so limited but who </a:t>
            </a:r>
            <a:r>
              <a:rPr lang="en-US" sz="2400" dirty="0" smtClean="0">
                <a:latin typeface="Arial Black" pitchFamily="34" charset="0"/>
                <a:cs typeface="Kristen ITC" panose="03050502040202030202" charset="0"/>
                <a:sym typeface="+mn-ea"/>
              </a:rPr>
              <a:t>nevertheless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  <a:sym typeface="+mn-ea"/>
              </a:rPr>
              <a:t>have more difficulty in learning than average children</a:t>
            </a:r>
            <a:r>
              <a:rPr lang="en-US" sz="2400" dirty="0" smtClean="0">
                <a:latin typeface="Arial Black" pitchFamily="34" charset="0"/>
                <a:cs typeface="Kristen ITC" panose="03050502040202030202" charset="0"/>
                <a:sym typeface="+mn-ea"/>
              </a:rPr>
              <a:t>. failure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  <a:sym typeface="+mn-ea"/>
              </a:rPr>
              <a:t>to recognize and provide for their problem is one of the main contributory causes of their backwardness.</a:t>
            </a:r>
          </a:p>
          <a:p>
            <a:pPr marL="285750" indent="-285750"/>
            <a:endParaRPr lang="en-US" b="1" u="sng" dirty="0">
              <a:latin typeface="Arial Black" pitchFamily="34" charset="0"/>
              <a:cs typeface="Kristen ITC" panose="03050502040202030202" charset="0"/>
              <a:sym typeface="+mn-ea"/>
            </a:endParaRPr>
          </a:p>
          <a:p>
            <a:pPr marL="285750" indent="-285750"/>
            <a:r>
              <a:rPr lang="en-US" sz="2400" b="1" u="sng" dirty="0">
                <a:latin typeface="Arial Black" pitchFamily="34" charset="0"/>
                <a:cs typeface="Kristen ITC" panose="03050502040202030202" charset="0"/>
                <a:sym typeface="+mn-ea"/>
              </a:rPr>
              <a:t>THE THIRD CATEGORY:</a:t>
            </a:r>
            <a:endParaRPr lang="en-US" sz="2400" b="1" u="sng" dirty="0">
              <a:latin typeface="Arial Black" pitchFamily="34" charset="0"/>
              <a:cs typeface="Kristen ITC" panose="03050502040202030202" charset="0"/>
            </a:endParaRPr>
          </a:p>
          <a:p>
            <a:pPr marL="285750" indent="-285750" algn="just"/>
            <a:r>
              <a:rPr lang="en-US" dirty="0">
                <a:latin typeface="Arial Black" pitchFamily="34" charset="0"/>
                <a:cs typeface="Kristen ITC" panose="03050502040202030202" charset="0"/>
                <a:sym typeface="+mn-ea"/>
              </a:rPr>
              <a:t>   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  <a:sym typeface="+mn-ea"/>
              </a:rPr>
              <a:t>It consist of slow learners who have very limited cognitive ability</a:t>
            </a:r>
            <a:r>
              <a:rPr lang="en-US" sz="2400" dirty="0" smtClean="0">
                <a:latin typeface="Arial Black" pitchFamily="34" charset="0"/>
                <a:cs typeface="Kristen ITC" panose="03050502040202030202" charset="0"/>
                <a:sym typeface="+mn-ea"/>
              </a:rPr>
              <a:t>. The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  <a:sym typeface="+mn-ea"/>
              </a:rPr>
              <a:t>causes of their failure range from specific perceptual difficulties to emotional maladjustment</a:t>
            </a:r>
            <a:r>
              <a:rPr lang="en-US" sz="2400" dirty="0" smtClean="0">
                <a:latin typeface="Arial Black" pitchFamily="34" charset="0"/>
                <a:cs typeface="Kristen ITC" panose="03050502040202030202" charset="0"/>
                <a:sym typeface="+mn-ea"/>
              </a:rPr>
              <a:t>. These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  <a:sym typeface="+mn-ea"/>
              </a:rPr>
              <a:t>students need some form of special or remedial teaching to make a marked progress.</a:t>
            </a:r>
            <a:endParaRPr lang="en-US" sz="2400" dirty="0">
              <a:latin typeface="Arial Black" pitchFamily="34" charset="0"/>
              <a:cs typeface="Kristen ITC" panose="0305050204020203020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1930" y="379730"/>
            <a:ext cx="8689975" cy="1220470"/>
          </a:xfrm>
        </p:spPr>
        <p:txBody>
          <a:bodyPr/>
          <a:lstStyle/>
          <a:p>
            <a:r>
              <a:rPr lang="en-US" b="1" u="sng" dirty="0">
                <a:latin typeface="Algerian" pitchFamily="82" charset="0"/>
              </a:rPr>
              <a:t>CHARACTERISTICS  OF  SLOW LEARNERS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250" y="1802130"/>
            <a:ext cx="8600440" cy="4607560"/>
          </a:xfrm>
        </p:spPr>
        <p:txBody>
          <a:bodyPr/>
          <a:lstStyle/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LIMITED COGNITIVE CAPACITY</a:t>
            </a:r>
          </a:p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INABILITY TO EXPRESS IDEAS</a:t>
            </a:r>
          </a:p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POOR IN HANDWRITING</a:t>
            </a:r>
          </a:p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EMOTIONALLY UNSTABLE</a:t>
            </a:r>
          </a:p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POOR MEMORY</a:t>
            </a:r>
          </a:p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DISTRACTION AND LACK OF CONCENTRATION</a:t>
            </a:r>
          </a:p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POOR PERCEPTUAL ABILITY</a:t>
            </a:r>
          </a:p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POOR IN SOCIAL QUALITIES</a:t>
            </a:r>
          </a:p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INDULGE IN ANTISOCIAL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4330" y="247015"/>
            <a:ext cx="8523605" cy="756285"/>
          </a:xfrm>
        </p:spPr>
        <p:txBody>
          <a:bodyPr/>
          <a:lstStyle/>
          <a:p>
            <a:r>
              <a:rPr lang="en-US" b="1" u="sng" dirty="0">
                <a:latin typeface="Algerian" pitchFamily="82" charset="0"/>
              </a:rPr>
              <a:t>CAUSES OF SLOW LEARNERS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54330" y="1066165"/>
            <a:ext cx="8399145" cy="5343525"/>
          </a:xfrm>
        </p:spPr>
        <p:txBody>
          <a:bodyPr/>
          <a:lstStyle/>
          <a:p>
            <a:r>
              <a:rPr lang="en-US" sz="2800" b="1" u="sng" dirty="0">
                <a:latin typeface="Algerian" pitchFamily="82" charset="0"/>
                <a:cs typeface="Kristen ITC" panose="03050502040202030202" charset="0"/>
              </a:rPr>
              <a:t>POVERTY </a:t>
            </a:r>
            <a:r>
              <a:rPr lang="en-US" sz="2800" b="1" u="sng" dirty="0" smtClean="0">
                <a:latin typeface="Algerian" pitchFamily="82" charset="0"/>
                <a:cs typeface="Kristen ITC" panose="03050502040202030202" charset="0"/>
              </a:rPr>
              <a:t>:</a:t>
            </a:r>
            <a:endParaRPr lang="en-US" sz="2800" b="1" u="sng" dirty="0">
              <a:latin typeface="Algerian" pitchFamily="82" charset="0"/>
              <a:cs typeface="Kristen ITC" panose="03050502040202030202" charset="0"/>
            </a:endParaRPr>
          </a:p>
          <a:p>
            <a:pPr marL="342900" indent="-342900">
              <a:buAutoNum type="arabicPeriod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By </a:t>
            </a:r>
            <a:r>
              <a:rPr lang="en-US" sz="2400" dirty="0" smtClean="0">
                <a:latin typeface="Arial Black" pitchFamily="34" charset="0"/>
                <a:cs typeface="Kristen ITC" panose="03050502040202030202" charset="0"/>
              </a:rPr>
              <a:t>impairing children </a:t>
            </a: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health.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By reducing their learning capacity.</a:t>
            </a:r>
          </a:p>
          <a:p>
            <a:endParaRPr lang="en-US" sz="2400" dirty="0">
              <a:latin typeface="Arial Black" pitchFamily="34" charset="0"/>
              <a:cs typeface="Kristen ITC" panose="03050502040202030202" charset="0"/>
            </a:endParaRPr>
          </a:p>
          <a:p>
            <a:r>
              <a:rPr lang="en-US" sz="2800" b="1" u="sng" dirty="0">
                <a:latin typeface="Algerian" pitchFamily="82" charset="0"/>
                <a:cs typeface="Kristen ITC" panose="03050502040202030202" charset="0"/>
              </a:rPr>
              <a:t>EMOTIONAL FACTORS</a:t>
            </a:r>
            <a:r>
              <a:rPr lang="en-US" sz="2400" b="1" u="sng" dirty="0">
                <a:latin typeface="Arial Black" pitchFamily="34" charset="0"/>
                <a:cs typeface="Kristen ITC" panose="03050502040202030202" charset="0"/>
              </a:rPr>
              <a:t>:</a:t>
            </a:r>
          </a:p>
          <a:p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It has already confirmed that slow learning of students is also affected by emotional factors.</a:t>
            </a:r>
          </a:p>
          <a:p>
            <a:endParaRPr lang="en-US" sz="2400" b="1" dirty="0">
              <a:latin typeface="Arial Black" pitchFamily="34" charset="0"/>
              <a:cs typeface="Kristen ITC" panose="03050502040202030202" charset="0"/>
            </a:endParaRPr>
          </a:p>
          <a:p>
            <a:r>
              <a:rPr lang="en-US" sz="2800" b="1" u="sng" dirty="0">
                <a:latin typeface="Algerian" pitchFamily="82" charset="0"/>
                <a:cs typeface="Kristen ITC" panose="03050502040202030202" charset="0"/>
              </a:rPr>
              <a:t>INTELLIGENCE OF FAMILY MEMBERS:</a:t>
            </a:r>
          </a:p>
          <a:p>
            <a:r>
              <a:rPr lang="en-US" sz="2400" dirty="0">
                <a:latin typeface="Arial Black" pitchFamily="34" charset="0"/>
                <a:cs typeface="Kristen ITC" panose="03050502040202030202" charset="0"/>
              </a:rPr>
              <a:t>Learning is also influence by the intelligence level of his parents as well as family members.</a:t>
            </a:r>
          </a:p>
          <a:p>
            <a:endParaRPr lang="en-US" sz="2400" dirty="0">
              <a:latin typeface="Kristen ITC" panose="03050502040202030202" charset="0"/>
              <a:cs typeface="Kristen ITC" panose="0305050204020203020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56515" y="62230"/>
            <a:ext cx="8836025" cy="6347460"/>
          </a:xfrm>
        </p:spPr>
        <p:txBody>
          <a:bodyPr/>
          <a:lstStyle/>
          <a:p>
            <a:r>
              <a:rPr lang="en-US" sz="4400" b="1" u="sng" dirty="0">
                <a:latin typeface="Algerian" pitchFamily="82" charset="0"/>
                <a:cs typeface="+mj-lt"/>
              </a:rPr>
              <a:t>PERSONAL </a:t>
            </a:r>
            <a:r>
              <a:rPr lang="en-US" sz="4400" b="1" u="sng" dirty="0" smtClean="0">
                <a:latin typeface="Algerian" pitchFamily="82" charset="0"/>
                <a:cs typeface="+mj-lt"/>
              </a:rPr>
              <a:t> FACTORS</a:t>
            </a:r>
            <a:r>
              <a:rPr lang="en-US" sz="4400" b="1" u="sng" dirty="0">
                <a:latin typeface="Algerian" pitchFamily="82" charset="0"/>
                <a:cs typeface="+mj-lt"/>
              </a:rPr>
              <a:t>:</a:t>
            </a:r>
          </a:p>
          <a:p>
            <a:r>
              <a:rPr lang="en-US" sz="2400" dirty="0">
                <a:latin typeface="Arial Black" pitchFamily="34" charset="0"/>
                <a:cs typeface="+mj-lt"/>
              </a:rPr>
              <a:t>Slow learning also affected by: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rial Black" pitchFamily="34" charset="0"/>
                <a:cs typeface="+mj-lt"/>
              </a:rPr>
              <a:t>Physical deformities.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rial Black" pitchFamily="34" charset="0"/>
                <a:cs typeface="+mj-lt"/>
              </a:rPr>
              <a:t>Pathological body conditions.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rial Black" pitchFamily="34" charset="0"/>
                <a:cs typeface="+mj-lt"/>
              </a:rPr>
              <a:t>Defects in eye sight.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rial Black" pitchFamily="34" charset="0"/>
                <a:cs typeface="+mj-lt"/>
              </a:rPr>
              <a:t>Defects in hearing and speech.</a:t>
            </a:r>
          </a:p>
        </p:txBody>
      </p:sp>
      <p:pic>
        <p:nvPicPr>
          <p:cNvPr id="4" name="Picture 3" descr="istockph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430" y="3071810"/>
            <a:ext cx="4357718" cy="350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420" y="90170"/>
            <a:ext cx="9090660" cy="1398905"/>
          </a:xfrm>
        </p:spPr>
        <p:txBody>
          <a:bodyPr/>
          <a:lstStyle/>
          <a:p>
            <a:r>
              <a:rPr lang="en-US" b="1" u="sng" dirty="0">
                <a:latin typeface="Algerian" pitchFamily="82" charset="0"/>
                <a:cs typeface="+mj-lt"/>
              </a:rPr>
              <a:t>INDENTIFICATIONS OF SLOW LEARNERS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646795" cy="5248910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Arial Black" pitchFamily="34" charset="0"/>
                <a:cs typeface="+mj-lt"/>
              </a:rPr>
              <a:t>Early diagnosis of slow learner is necessary at the early stage</a:t>
            </a:r>
            <a:r>
              <a:rPr lang="en-US" sz="2400" dirty="0" smtClean="0">
                <a:latin typeface="Arial Black" pitchFamily="34" charset="0"/>
                <a:cs typeface="+mj-lt"/>
              </a:rPr>
              <a:t>. Teachers </a:t>
            </a:r>
            <a:r>
              <a:rPr lang="en-US" sz="2400" dirty="0">
                <a:latin typeface="Arial Black" pitchFamily="34" charset="0"/>
                <a:cs typeface="+mj-lt"/>
              </a:rPr>
              <a:t>can indentify slow learner through the following techniques.</a:t>
            </a:r>
          </a:p>
          <a:p>
            <a:pPr marL="457200" indent="-457200">
              <a:buAutoNum type="arabicPeriod"/>
            </a:pPr>
            <a:r>
              <a:rPr lang="en-US" sz="3000" b="1" u="sng" dirty="0">
                <a:latin typeface="Algerian" pitchFamily="82" charset="0"/>
                <a:cs typeface="+mj-lt"/>
              </a:rPr>
              <a:t>OBSERVATION:</a:t>
            </a:r>
          </a:p>
          <a:p>
            <a:pPr marL="457200" indent="-457200">
              <a:buFont typeface="Wingdings" panose="05000000000000000000" charset="0"/>
              <a:buChar char="§"/>
            </a:pPr>
            <a:r>
              <a:rPr lang="en-US" sz="2400" dirty="0">
                <a:latin typeface="Arial Black" pitchFamily="34" charset="0"/>
                <a:cs typeface="+mj-lt"/>
              </a:rPr>
              <a:t>Continuous</a:t>
            </a:r>
            <a:r>
              <a:rPr lang="en-US" sz="2400" b="1" u="sng" dirty="0">
                <a:latin typeface="Arial Black" pitchFamily="34" charset="0"/>
                <a:cs typeface="+mj-lt"/>
              </a:rPr>
              <a:t> </a:t>
            </a:r>
            <a:r>
              <a:rPr lang="en-US" sz="2400" dirty="0">
                <a:latin typeface="Arial Black" pitchFamily="34" charset="0"/>
                <a:cs typeface="+mj-lt"/>
              </a:rPr>
              <a:t>observations may be done by teacher by watching the child’s behavior directly or indirectly.</a:t>
            </a:r>
          </a:p>
          <a:p>
            <a:pPr marL="342900" indent="-342900">
              <a:buFont typeface="Wingdings" panose="05000000000000000000" charset="0"/>
              <a:buChar char="§"/>
            </a:pPr>
            <a:r>
              <a:rPr lang="en-US" sz="2400" dirty="0">
                <a:latin typeface="Arial Black" pitchFamily="34" charset="0"/>
                <a:cs typeface="+mj-lt"/>
              </a:rPr>
              <a:t>A child’s </a:t>
            </a:r>
            <a:r>
              <a:rPr lang="en-US" sz="2400" dirty="0" smtClean="0">
                <a:latin typeface="Arial Black" pitchFamily="34" charset="0"/>
                <a:cs typeface="+mj-lt"/>
              </a:rPr>
              <a:t>behavior </a:t>
            </a:r>
            <a:r>
              <a:rPr lang="en-US" sz="2400" dirty="0">
                <a:latin typeface="Arial Black" pitchFamily="34" charset="0"/>
                <a:cs typeface="+mj-lt"/>
              </a:rPr>
              <a:t>is not only observed in the classroom but outside also</a:t>
            </a:r>
            <a:r>
              <a:rPr lang="en-US" sz="2400" dirty="0" smtClean="0">
                <a:latin typeface="Arial Black" pitchFamily="34" charset="0"/>
                <a:cs typeface="+mj-lt"/>
              </a:rPr>
              <a:t>. observation </a:t>
            </a:r>
            <a:r>
              <a:rPr lang="en-US" sz="2400" dirty="0">
                <a:latin typeface="Arial Black" pitchFamily="34" charset="0"/>
                <a:cs typeface="+mj-lt"/>
              </a:rPr>
              <a:t>may be done under simple as well as controllable conditions.</a:t>
            </a:r>
          </a:p>
          <a:p>
            <a:pPr marL="342900" indent="-342900">
              <a:buFont typeface="Wingdings" panose="05000000000000000000" charset="0"/>
              <a:buChar char="§"/>
            </a:pPr>
            <a:r>
              <a:rPr lang="en-US" sz="2400" dirty="0">
                <a:latin typeface="Arial Black" pitchFamily="34" charset="0"/>
                <a:cs typeface="+mj-lt"/>
              </a:rPr>
              <a:t>The teacher should analyze and interpret the information he/she gets from his/her observation.</a:t>
            </a:r>
          </a:p>
          <a:p>
            <a:pPr marL="342900" indent="-342900">
              <a:buFont typeface="Wingdings" panose="05000000000000000000" charset="0"/>
              <a:buChar char="§"/>
            </a:pPr>
            <a:r>
              <a:rPr lang="en-US" sz="2400" dirty="0">
                <a:latin typeface="Arial Black" pitchFamily="34" charset="0"/>
                <a:cs typeface="+mj-lt"/>
              </a:rPr>
              <a:t>To </a:t>
            </a:r>
            <a:r>
              <a:rPr lang="en-US" sz="2400" dirty="0" smtClean="0">
                <a:latin typeface="Arial Black" pitchFamily="34" charset="0"/>
                <a:cs typeface="+mj-lt"/>
              </a:rPr>
              <a:t>screen </a:t>
            </a:r>
            <a:r>
              <a:rPr lang="en-US" sz="2400" dirty="0">
                <a:latin typeface="Arial Black" pitchFamily="34" charset="0"/>
                <a:cs typeface="+mj-lt"/>
              </a:rPr>
              <a:t>the children for slow learners</a:t>
            </a:r>
            <a:r>
              <a:rPr lang="en-US" sz="2400" dirty="0" smtClean="0">
                <a:latin typeface="Arial Black" pitchFamily="34" charset="0"/>
                <a:cs typeface="+mj-lt"/>
              </a:rPr>
              <a:t>, teachers </a:t>
            </a:r>
            <a:r>
              <a:rPr lang="en-US" sz="2400" dirty="0">
                <a:latin typeface="Arial Black" pitchFamily="34" charset="0"/>
                <a:cs typeface="+mj-lt"/>
              </a:rPr>
              <a:t>can use the above tool/checklist.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3820" y="85725"/>
            <a:ext cx="8904605" cy="6669405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+mj-lt"/>
              </a:rPr>
              <a:t>Before using the checklist on a child</a:t>
            </a:r>
            <a:r>
              <a:rPr lang="en-US" sz="2400" dirty="0" smtClean="0">
                <a:latin typeface="Arial Black" pitchFamily="34" charset="0"/>
                <a:cs typeface="+mj-lt"/>
              </a:rPr>
              <a:t>, teacher </a:t>
            </a:r>
            <a:r>
              <a:rPr lang="en-US" sz="2400" dirty="0">
                <a:latin typeface="Arial Black" pitchFamily="34" charset="0"/>
                <a:cs typeface="+mj-lt"/>
              </a:rPr>
              <a:t>has to make sure that symptoms must be persistent for 5 to 6 months in functioning and it causes significant impairment.</a:t>
            </a:r>
          </a:p>
          <a:p>
            <a:pPr marL="457200" indent="-457200" algn="just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+mj-lt"/>
              </a:rPr>
              <a:t>If a teacher find ”YES” to more than 5 </a:t>
            </a:r>
            <a:r>
              <a:rPr lang="en-US" sz="2400" dirty="0" smtClean="0">
                <a:latin typeface="Arial Black" pitchFamily="34" charset="0"/>
                <a:cs typeface="+mj-lt"/>
              </a:rPr>
              <a:t>behaviors </a:t>
            </a:r>
            <a:r>
              <a:rPr lang="en-US" sz="2400" dirty="0">
                <a:latin typeface="Arial Black" pitchFamily="34" charset="0"/>
                <a:cs typeface="+mj-lt"/>
              </a:rPr>
              <a:t>of a child than the child </a:t>
            </a:r>
            <a:r>
              <a:rPr lang="en-US" sz="2400" b="1" dirty="0">
                <a:latin typeface="Arial Black" pitchFamily="34" charset="0"/>
                <a:cs typeface="+mj-lt"/>
              </a:rPr>
              <a:t>may be considered as a slow learner. </a:t>
            </a:r>
            <a:r>
              <a:rPr lang="en-US" sz="2400" dirty="0" smtClean="0">
                <a:latin typeface="Arial Black" pitchFamily="34" charset="0"/>
                <a:cs typeface="+mj-lt"/>
              </a:rPr>
              <a:t>However, he/she </a:t>
            </a:r>
            <a:r>
              <a:rPr lang="en-US" sz="2400" dirty="0">
                <a:latin typeface="Arial Black" pitchFamily="34" charset="0"/>
                <a:cs typeface="+mj-lt"/>
              </a:rPr>
              <a:t>cannot be tagged as a slow learner.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latin typeface="+mj-lt"/>
              <a:cs typeface="+mj-lt"/>
            </a:endParaRPr>
          </a:p>
          <a:p>
            <a:pPr>
              <a:buFont typeface="Arial" panose="020B0604020202020204" pitchFamily="34" charset="0"/>
            </a:pPr>
            <a:r>
              <a:rPr lang="en-US" sz="2400" b="1" dirty="0">
                <a:latin typeface="Algerian" pitchFamily="82" charset="0"/>
                <a:cs typeface="+mj-lt"/>
              </a:rPr>
              <a:t>2</a:t>
            </a:r>
            <a:r>
              <a:rPr lang="en-US" sz="2800" b="1" dirty="0">
                <a:latin typeface="Algerian" pitchFamily="82" charset="0"/>
                <a:cs typeface="+mj-lt"/>
              </a:rPr>
              <a:t>.</a:t>
            </a:r>
            <a:r>
              <a:rPr lang="en-US" sz="2800" b="1" u="sng" dirty="0">
                <a:latin typeface="Algerian" pitchFamily="82" charset="0"/>
                <a:cs typeface="+mj-lt"/>
              </a:rPr>
              <a:t>  SCHOLASTIC TESTS:</a:t>
            </a:r>
          </a:p>
          <a:p>
            <a:pPr marL="342900" indent="-342900" algn="l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+mj-lt"/>
              </a:rPr>
              <a:t>These tests can throw light on areas like </a:t>
            </a:r>
            <a:r>
              <a:rPr lang="en-US" sz="2400" dirty="0" smtClean="0">
                <a:latin typeface="Arial Black" pitchFamily="34" charset="0"/>
                <a:cs typeface="+mj-lt"/>
              </a:rPr>
              <a:t>Arithmetic, </a:t>
            </a:r>
            <a:r>
              <a:rPr lang="en-US" sz="2400" dirty="0">
                <a:latin typeface="Arial Black" pitchFamily="34" charset="0"/>
                <a:cs typeface="+mj-lt"/>
              </a:rPr>
              <a:t>Reading, Spelling, Composition, Writing ,language and comprehension.</a:t>
            </a:r>
          </a:p>
          <a:p>
            <a:pPr marL="342900" indent="-3429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+mj-lt"/>
              </a:rPr>
              <a:t>General and specific problems of children are identified by the teacher through scholastic tests and cause of anomalies can also be evaluated properly. </a:t>
            </a:r>
          </a:p>
          <a:p>
            <a:pPr marL="457200" indent="-457200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+mj-lt"/>
              </a:rPr>
              <a:t>Assessment of children’s performance in specific subject is to be based on the cumulative record.</a:t>
            </a:r>
          </a:p>
          <a:p>
            <a:pPr>
              <a:buFont typeface="Arial" panose="020B0604020202020204" pitchFamily="34" charset="0"/>
            </a:pPr>
            <a:endParaRPr lang="en-US" sz="2400" dirty="0">
              <a:latin typeface="Arial Black" pitchFamily="34" charset="0"/>
              <a:cs typeface="+mj-lt"/>
            </a:endParaRPr>
          </a:p>
          <a:p>
            <a:pPr>
              <a:buFont typeface="Arial" panose="020B0604020202020204" pitchFamily="34" charset="0"/>
            </a:pPr>
            <a:endParaRPr lang="en-US" sz="2400" dirty="0">
              <a:latin typeface="Arial Black" pitchFamily="34" charset="0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000">
        <p:randomBar dir="vert"/>
      </p:transition>
    </mc:Choice>
    <mc:Fallback>
      <p:transition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11455" y="109855"/>
            <a:ext cx="8771255" cy="6621145"/>
          </a:xfrm>
        </p:spPr>
        <p:txBody>
          <a:bodyPr/>
          <a:lstStyle/>
          <a:p>
            <a:r>
              <a:rPr lang="en-US" sz="2400" b="1" dirty="0">
                <a:latin typeface="+mj-lt"/>
                <a:cs typeface="+mj-lt"/>
              </a:rPr>
              <a:t>3. </a:t>
            </a:r>
            <a:r>
              <a:rPr lang="en-US" sz="3200" b="1" u="sng" dirty="0">
                <a:latin typeface="Algerian" pitchFamily="82" charset="0"/>
                <a:cs typeface="+mj-lt"/>
              </a:rPr>
              <a:t>CASE STUDY:</a:t>
            </a:r>
          </a:p>
          <a:p>
            <a:pPr marL="342900" indent="-342900" algn="just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+mj-lt"/>
              </a:rPr>
              <a:t>Case study is the process of studying and recording the history of a child</a:t>
            </a:r>
            <a:r>
              <a:rPr lang="en-US" sz="2400" dirty="0" smtClean="0">
                <a:latin typeface="Arial Black" pitchFamily="34" charset="0"/>
                <a:cs typeface="+mj-lt"/>
              </a:rPr>
              <a:t>, his/her </a:t>
            </a:r>
            <a:r>
              <a:rPr lang="en-US" sz="2400" dirty="0">
                <a:latin typeface="Arial Black" pitchFamily="34" charset="0"/>
                <a:cs typeface="+mj-lt"/>
              </a:rPr>
              <a:t>family, early life and home environment over a period of time.</a:t>
            </a:r>
          </a:p>
          <a:p>
            <a:pPr marL="342900" indent="-342900" algn="just">
              <a:buFont typeface="Wingdings" panose="05000000000000000000" charset="0"/>
              <a:buChar char="v"/>
            </a:pPr>
            <a:r>
              <a:rPr lang="en-US" sz="2400" dirty="0">
                <a:latin typeface="Arial Black" pitchFamily="34" charset="0"/>
                <a:cs typeface="+mj-lt"/>
              </a:rPr>
              <a:t>It enables the teacher to study the learning difficulties, adjustment problems and behavioral problems of the child.</a:t>
            </a:r>
          </a:p>
        </p:txBody>
      </p:sp>
      <p:pic>
        <p:nvPicPr>
          <p:cNvPr id="3" name="Picture 2" descr="6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3321843"/>
            <a:ext cx="4286280" cy="3178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285729"/>
            <a:ext cx="7543800" cy="1285884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latin typeface="Algerian" pitchFamily="82" charset="0"/>
              </a:rPr>
              <a:t>  EDUCATIONAL PROGRAMMES F0R SLOW LEARNERS   </a:t>
            </a:r>
            <a:endParaRPr lang="en-US" b="1" u="sng" dirty="0">
              <a:latin typeface="Algerian" pitchFamily="82" charset="0"/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Healthy Environment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Motivating the slow learners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Regular medical checkup</a:t>
            </a:r>
          </a:p>
          <a:p>
            <a:pPr>
              <a:buFont typeface="Arial" pitchFamily="34" charset="0"/>
              <a:buChar char="•"/>
            </a:pPr>
            <a:r>
              <a:rPr lang="en-US" b="1" dirty="0"/>
              <a:t>I</a:t>
            </a:r>
            <a:r>
              <a:rPr lang="en-US" b="1" dirty="0" smtClean="0"/>
              <a:t>ndividual attention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Development of self-confidence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Flexibility in curriculum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Special method of teaching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Peer tutoring</a:t>
            </a:r>
          </a:p>
          <a:p>
            <a:r>
              <a:rPr lang="en-US" b="1" dirty="0" smtClean="0"/>
              <a:t>                        cross age tutoring</a:t>
            </a:r>
          </a:p>
          <a:p>
            <a:r>
              <a:rPr lang="en-US" b="1" dirty="0" smtClean="0"/>
              <a:t>                        same age tutoring</a:t>
            </a:r>
            <a:endParaRPr lang="en-US" b="1" dirty="0"/>
          </a:p>
        </p:txBody>
      </p:sp>
      <p:pic>
        <p:nvPicPr>
          <p:cNvPr id="19" name="Picture 18" descr="istockph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1571612"/>
            <a:ext cx="2786082" cy="1865376"/>
          </a:xfrm>
          <a:prstGeom prst="rect">
            <a:avLst/>
          </a:prstGeom>
        </p:spPr>
      </p:pic>
      <p:pic>
        <p:nvPicPr>
          <p:cNvPr id="20" name="Picture 19" descr="teacher-student-class-illustration-background-drawing-printing-textile-card-t-shirt-ornament-decoration-vector-isolated-1573655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3857628"/>
            <a:ext cx="2676809" cy="2825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630.jpg"/>
          <p:cNvPicPr>
            <a:picLocks noChangeAspect="1"/>
          </p:cNvPicPr>
          <p:nvPr/>
        </p:nvPicPr>
        <p:blipFill>
          <a:blip r:embed="rId2">
            <a:lum bright="54000" contrast="-73000"/>
          </a:blip>
          <a:stretch>
            <a:fillRect/>
          </a:stretch>
        </p:blipFill>
        <p:spPr>
          <a:xfrm>
            <a:off x="0" y="-285776"/>
            <a:ext cx="9896444" cy="71437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"/>
            <a:ext cx="7543800" cy="1000108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Algerian" pitchFamily="82" charset="0"/>
              </a:rPr>
              <a:t>             conclusion</a:t>
            </a:r>
            <a:endParaRPr lang="en-US" sz="60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357298"/>
            <a:ext cx="8215370" cy="4658495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The slow learner requires more help and time to acquire the skills than his average peer . Praising and motivating the child at every stage generates wonders and joy in learning . By different learning style a teacher can increase their learning process. It is only in the hands of the individual teachers to follow the effective techniques, to support the slow learners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35255" y="245745"/>
            <a:ext cx="8855075" cy="6201410"/>
          </a:xfrm>
        </p:spPr>
        <p:txBody>
          <a:bodyPr/>
          <a:lstStyle/>
          <a:p>
            <a:endParaRPr lang="en-US" sz="4400" b="1" u="sng">
              <a:latin typeface="+mj-lt"/>
              <a:cs typeface="+mj-lt"/>
            </a:endParaRPr>
          </a:p>
          <a:p>
            <a:endParaRPr lang="en-US" sz="4400" b="1" u="sng">
              <a:latin typeface="+mj-lt"/>
              <a:cs typeface="+mj-lt"/>
            </a:endParaRPr>
          </a:p>
          <a:p>
            <a:endParaRPr lang="en-US" sz="4400" b="1" u="sng">
              <a:latin typeface="+mj-lt"/>
              <a:cs typeface="+mj-lt"/>
            </a:endParaRPr>
          </a:p>
          <a:p>
            <a:r>
              <a:rPr lang="en-US" sz="4400" b="1" u="sng">
                <a:latin typeface="+mj-lt"/>
                <a:cs typeface="+mj-lt"/>
              </a:rPr>
              <a:t>    </a:t>
            </a:r>
          </a:p>
        </p:txBody>
      </p:sp>
      <p:pic>
        <p:nvPicPr>
          <p:cNvPr id="2" name="Picture 1" descr="thnk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1162685"/>
            <a:ext cx="9041765" cy="5170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45015601_win32">
  <a:themeElements>
    <a:clrScheme name="back to school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30">
      <a:majorFont>
        <a:latin typeface="Kristen ITC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tf45015601_win32</Template>
  <TotalTime>47</TotalTime>
  <Words>775</Words>
  <Application>WPS Presentation</Application>
  <PresentationFormat>On-screen Show (4:3)</PresentationFormat>
  <Paragraphs>99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tf45015601_win32</vt:lpstr>
      <vt:lpstr>Slide 1</vt:lpstr>
      <vt:lpstr>INTRODUCTION</vt:lpstr>
      <vt:lpstr>Slide 3</vt:lpstr>
      <vt:lpstr>SPECIAL ATTENTION  FOR SLOW  LEARNERS</vt:lpstr>
      <vt:lpstr>Slide 5</vt:lpstr>
      <vt:lpstr>CHARACTERISTICS  OF  SLOW LEARNERS</vt:lpstr>
      <vt:lpstr>CAUSES OF SLOW LEARNERS</vt:lpstr>
      <vt:lpstr>Slide 8</vt:lpstr>
      <vt:lpstr>INDENTIFICATIONS OF SLOW LEARNERS</vt:lpstr>
      <vt:lpstr>Slide 10</vt:lpstr>
      <vt:lpstr>Slide 11</vt:lpstr>
      <vt:lpstr>  EDUCATIONAL PROGRAMMES F0R SLOW LEARNERS   </vt:lpstr>
      <vt:lpstr>             conclusion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Sabhya</cp:lastModifiedBy>
  <cp:revision>33</cp:revision>
  <dcterms:created xsi:type="dcterms:W3CDTF">2021-12-25T09:45:00Z</dcterms:created>
  <dcterms:modified xsi:type="dcterms:W3CDTF">2022-08-04T04:53:15Z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FF1E77EAE4E24FDE9CDCD9FF592E8C34</vt:lpwstr>
  </property>
  <property fmtid="{D5CDD505-2E9C-101B-9397-08002B2CF9AE}" pid="3" name="KSOProductBuildVer">
    <vt:lpwstr>1033-11.2.0.10351</vt:lpwstr>
  </property>
</Properties>
</file>