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1" r:id="rId4"/>
    <p:sldId id="257" r:id="rId5"/>
    <p:sldId id="267" r:id="rId6"/>
    <p:sldId id="262" r:id="rId7"/>
    <p:sldId id="266" r:id="rId8"/>
    <p:sldId id="264" r:id="rId9"/>
    <p:sldId id="265" r:id="rId10"/>
    <p:sldId id="259" r:id="rId11"/>
    <p:sldId id="263" r:id="rId12"/>
    <p:sldId id="260" r:id="rId13"/>
    <p:sldId id="268" r:id="rId14"/>
    <p:sldId id="272" r:id="rId15"/>
    <p:sldId id="275" r:id="rId16"/>
    <p:sldId id="276" r:id="rId17"/>
    <p:sldId id="269"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0E1C10A-0EB8-427D-A2C2-808EC9210D5F}" type="datetimeFigureOut">
              <a:rPr lang="en-IN" smtClean="0"/>
              <a:pPr/>
              <a:t>27-03-2020</a:t>
            </a:fld>
            <a:endParaRPr lang="en-IN"/>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IN"/>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D4CE743-C1D4-4F8F-879A-7490E2698162}"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0E1C10A-0EB8-427D-A2C2-808EC9210D5F}" type="datetimeFigureOut">
              <a:rPr lang="en-IN" smtClean="0"/>
              <a:pPr/>
              <a:t>27-03-2020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2D4CE743-C1D4-4F8F-879A-7490E2698162}"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0E1C10A-0EB8-427D-A2C2-808EC9210D5F}" type="datetimeFigureOut">
              <a:rPr lang="en-IN" smtClean="0"/>
              <a:pPr/>
              <a:t>27-03-2020</a:t>
            </a:fld>
            <a:endParaRPr lang="en-IN"/>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IN"/>
          </a:p>
        </p:txBody>
      </p:sp>
      <p:sp>
        <p:nvSpPr>
          <p:cNvPr id="6" name="Slide Number Placeholder 5"/>
          <p:cNvSpPr>
            <a:spLocks noGrp="1"/>
          </p:cNvSpPr>
          <p:nvPr>
            <p:ph type="sldNum" sz="quarter" idx="12"/>
          </p:nvPr>
        </p:nvSpPr>
        <p:spPr>
          <a:xfrm>
            <a:off x="6733952" y="6555112"/>
            <a:ext cx="588336" cy="228600"/>
          </a:xfrm>
        </p:spPr>
        <p:txBody>
          <a:bodyPr/>
          <a:lstStyle>
            <a:extLst/>
          </a:lstStyle>
          <a:p>
            <a:fld id="{2D4CE743-C1D4-4F8F-879A-7490E2698162}"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0E1C10A-0EB8-427D-A2C2-808EC9210D5F}" type="datetimeFigureOut">
              <a:rPr lang="en-IN" smtClean="0"/>
              <a:pPr/>
              <a:t>27-03-2020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2D4CE743-C1D4-4F8F-879A-7490E2698162}"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0E1C10A-0EB8-427D-A2C2-808EC9210D5F}" type="datetimeFigureOut">
              <a:rPr lang="en-IN" smtClean="0"/>
              <a:pPr/>
              <a:t>27-03-2020</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2D4CE743-C1D4-4F8F-879A-7490E2698162}"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0E1C10A-0EB8-427D-A2C2-808EC9210D5F}" type="datetimeFigureOut">
              <a:rPr lang="en-IN" smtClean="0"/>
              <a:pPr/>
              <a:t>27-03-2020</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2D4CE743-C1D4-4F8F-879A-7490E2698162}"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0E1C10A-0EB8-427D-A2C2-808EC9210D5F}" type="datetimeFigureOut">
              <a:rPr lang="en-IN" smtClean="0"/>
              <a:pPr/>
              <a:t>27-03-2020</a:t>
            </a:fld>
            <a:endParaRPr lang="en-IN"/>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IN"/>
          </a:p>
        </p:txBody>
      </p:sp>
      <p:sp>
        <p:nvSpPr>
          <p:cNvPr id="4" name="Slide Number Placeholder 3"/>
          <p:cNvSpPr>
            <a:spLocks noGrp="1"/>
          </p:cNvSpPr>
          <p:nvPr>
            <p:ph type="sldNum" sz="quarter" idx="12"/>
          </p:nvPr>
        </p:nvSpPr>
        <p:spPr/>
        <p:txBody>
          <a:bodyPr/>
          <a:lstStyle>
            <a:extLst/>
          </a:lstStyle>
          <a:p>
            <a:fld id="{2D4CE743-C1D4-4F8F-879A-7490E269816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0E1C10A-0EB8-427D-A2C2-808EC9210D5F}" type="datetimeFigureOut">
              <a:rPr lang="en-IN" smtClean="0"/>
              <a:pPr/>
              <a:t>27-03-2020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2D4CE743-C1D4-4F8F-879A-7490E2698162}"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E0E1C10A-0EB8-427D-A2C2-808EC9210D5F}" type="datetimeFigureOut">
              <a:rPr lang="en-IN" smtClean="0"/>
              <a:pPr/>
              <a:t>27-03-2020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2D4CE743-C1D4-4F8F-879A-7490E2698162}" type="slidenum">
              <a:rPr lang="en-IN" smtClean="0"/>
              <a:pPr/>
              <a:t>‹#›</a:t>
            </a:fld>
            <a:endParaRPr lang="en-IN"/>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0E1C10A-0EB8-427D-A2C2-808EC9210D5F}" type="datetimeFigureOut">
              <a:rPr lang="en-IN" smtClean="0"/>
              <a:pPr/>
              <a:t>27-03-2020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2D4CE743-C1D4-4F8F-879A-7490E269816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E0E1C10A-0EB8-427D-A2C2-808EC9210D5F}" type="datetimeFigureOut">
              <a:rPr lang="en-IN" smtClean="0"/>
              <a:pPr/>
              <a:t>27-03-2020</a:t>
            </a:fld>
            <a:endParaRPr lang="en-IN"/>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IN"/>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D4CE743-C1D4-4F8F-879A-7490E269816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0E1C10A-0EB8-427D-A2C2-808EC9210D5F}" type="datetimeFigureOut">
              <a:rPr lang="en-IN" smtClean="0"/>
              <a:pPr/>
              <a:t>27-03-2020</a:t>
            </a:fld>
            <a:endParaRPr lang="en-IN"/>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IN"/>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2D4CE743-C1D4-4F8F-879A-7490E2698162}"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Well-being" TargetMode="External"/><Relationship Id="rId2" Type="http://schemas.openxmlformats.org/officeDocument/2006/relationships/hyperlink" Target="https://en.wikipedia.org/wiki/Health" TargetMode="External"/><Relationship Id="rId1" Type="http://schemas.openxmlformats.org/officeDocument/2006/relationships/slideLayout" Target="../slideLayouts/slideLayout2.xml"/><Relationship Id="rId6" Type="http://schemas.openxmlformats.org/officeDocument/2006/relationships/hyperlink" Target="https://en.wikipedia.org/wiki/Physical_exercise" TargetMode="External"/><Relationship Id="rId5" Type="http://schemas.openxmlformats.org/officeDocument/2006/relationships/hyperlink" Target="https://en.wikipedia.org/wiki/Nutrition" TargetMode="External"/><Relationship Id="rId4" Type="http://schemas.openxmlformats.org/officeDocument/2006/relationships/hyperlink" Target="https://en.wikipedia.org/wiki/Outline_of_sport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Hypokinetic_diseases" TargetMode="External"/><Relationship Id="rId2" Type="http://schemas.openxmlformats.org/officeDocument/2006/relationships/hyperlink" Target="https://en.wikipedia.org/wiki/Health"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PHYSICAL FITNESS</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MEANING</a:t>
            </a:r>
            <a:endParaRPr lang="en-IN" dirty="0"/>
          </a:p>
        </p:txBody>
      </p:sp>
      <p:sp>
        <p:nvSpPr>
          <p:cNvPr id="3" name="Content Placeholder 2"/>
          <p:cNvSpPr>
            <a:spLocks noGrp="1"/>
          </p:cNvSpPr>
          <p:nvPr>
            <p:ph idx="1"/>
          </p:nvPr>
        </p:nvSpPr>
        <p:spPr/>
        <p:txBody>
          <a:bodyPr>
            <a:normAutofit/>
          </a:bodyPr>
          <a:lstStyle/>
          <a:p>
            <a:r>
              <a:rPr lang="en-IN" b="1" dirty="0"/>
              <a:t>Physical fitness</a:t>
            </a:r>
            <a:r>
              <a:rPr lang="en-IN" dirty="0"/>
              <a:t> is a state of </a:t>
            </a:r>
            <a:r>
              <a:rPr lang="en-IN" dirty="0">
                <a:hlinkClick r:id="rId2" tooltip="Health"/>
              </a:rPr>
              <a:t>health</a:t>
            </a:r>
            <a:r>
              <a:rPr lang="en-IN" dirty="0"/>
              <a:t> and </a:t>
            </a:r>
            <a:r>
              <a:rPr lang="en-IN" dirty="0">
                <a:hlinkClick r:id="rId3" tooltip="Well-being"/>
              </a:rPr>
              <a:t>well-being</a:t>
            </a:r>
            <a:r>
              <a:rPr lang="en-IN" dirty="0"/>
              <a:t> and, more specifically, the ability to perform aspects of </a:t>
            </a:r>
            <a:r>
              <a:rPr lang="en-IN" dirty="0">
                <a:hlinkClick r:id="rId4" tooltip="Outline of sports"/>
              </a:rPr>
              <a:t>sports</a:t>
            </a:r>
            <a:r>
              <a:rPr lang="en-IN" dirty="0"/>
              <a:t>, occupations and daily activities. </a:t>
            </a:r>
            <a:endParaRPr lang="en-IN" dirty="0" smtClean="0"/>
          </a:p>
          <a:p>
            <a:r>
              <a:rPr lang="en-IN" dirty="0" smtClean="0"/>
              <a:t>Physical </a:t>
            </a:r>
            <a:r>
              <a:rPr lang="en-IN" dirty="0"/>
              <a:t>fitness is generally achieved </a:t>
            </a:r>
            <a:endParaRPr lang="en-IN" dirty="0" smtClean="0"/>
          </a:p>
          <a:p>
            <a:r>
              <a:rPr lang="en-IN" dirty="0" smtClean="0"/>
              <a:t>through proper</a:t>
            </a:r>
            <a:r>
              <a:rPr lang="en-IN" dirty="0"/>
              <a:t> </a:t>
            </a:r>
            <a:r>
              <a:rPr lang="en-IN" dirty="0" smtClean="0">
                <a:hlinkClick r:id="rId5" tooltip="Nutrition"/>
              </a:rPr>
              <a:t>nutrition</a:t>
            </a:r>
            <a:endParaRPr lang="en-IN" dirty="0" smtClean="0"/>
          </a:p>
          <a:p>
            <a:r>
              <a:rPr lang="en-IN" dirty="0" smtClean="0"/>
              <a:t>moderate-vigorous</a:t>
            </a:r>
            <a:r>
              <a:rPr lang="en-IN" dirty="0"/>
              <a:t> </a:t>
            </a:r>
            <a:r>
              <a:rPr lang="en-IN" dirty="0">
                <a:hlinkClick r:id="rId6" tooltip="Physical exercise"/>
              </a:rPr>
              <a:t>physical </a:t>
            </a:r>
            <a:r>
              <a:rPr lang="en-IN" dirty="0" smtClean="0">
                <a:hlinkClick r:id="rId6" tooltip="Physical exercise"/>
              </a:rPr>
              <a:t>exercise</a:t>
            </a:r>
            <a:endParaRPr lang="en-IN" dirty="0" smtClean="0"/>
          </a:p>
          <a:p>
            <a:r>
              <a:rPr lang="en-IN" dirty="0" smtClean="0"/>
              <a:t>and </a:t>
            </a:r>
            <a:r>
              <a:rPr lang="en-IN" dirty="0"/>
              <a:t>sufficient rest</a:t>
            </a:r>
            <a:r>
              <a:rPr lang="en-IN" dirty="0" smtClean="0"/>
              <a:t>.</a:t>
            </a:r>
            <a:r>
              <a:rPr lang="en-IN" baseline="30000" dirty="0" smtClean="0"/>
              <a:t>[</a:t>
            </a:r>
            <a:endParaRPr lang="en-IN" dirty="0"/>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a:t>
            </a:r>
            <a:endParaRPr lang="en-US" dirty="0"/>
          </a:p>
        </p:txBody>
      </p:sp>
      <p:sp>
        <p:nvSpPr>
          <p:cNvPr id="3" name="Content Placeholder 2"/>
          <p:cNvSpPr>
            <a:spLocks noGrp="1"/>
          </p:cNvSpPr>
          <p:nvPr>
            <p:ph idx="1"/>
          </p:nvPr>
        </p:nvSpPr>
        <p:spPr/>
        <p:txBody>
          <a:bodyPr>
            <a:normAutofit/>
          </a:bodyPr>
          <a:lstStyle/>
          <a:p>
            <a:r>
              <a:rPr lang="en-IN" dirty="0" smtClean="0"/>
              <a:t>Before the industrial revolution, </a:t>
            </a:r>
            <a:r>
              <a:rPr lang="en-IN" i="1" dirty="0" smtClean="0"/>
              <a:t>fitness</a:t>
            </a:r>
            <a:r>
              <a:rPr lang="en-IN" dirty="0" smtClean="0"/>
              <a:t> was defined as the capacity to carry out the day’s activities without undue fatigue. </a:t>
            </a:r>
          </a:p>
          <a:p>
            <a:r>
              <a:rPr lang="en-IN" dirty="0" smtClean="0"/>
              <a:t>However, with automation and changes in lifestyles </a:t>
            </a:r>
            <a:r>
              <a:rPr lang="en-IN" i="1" dirty="0" smtClean="0"/>
              <a:t>physical fitness</a:t>
            </a:r>
            <a:r>
              <a:rPr lang="en-IN" dirty="0" smtClean="0"/>
              <a:t> is now considered a measure of the body's ability to function efficiently and effectively in work and </a:t>
            </a:r>
          </a:p>
          <a:p>
            <a:r>
              <a:rPr lang="en-IN" dirty="0" smtClean="0"/>
              <a:t>leisure activities, to be </a:t>
            </a:r>
            <a:r>
              <a:rPr lang="en-IN" dirty="0" smtClean="0">
                <a:hlinkClick r:id="rId2" tooltip="Health"/>
              </a:rPr>
              <a:t>healthy</a:t>
            </a:r>
            <a:r>
              <a:rPr lang="en-IN" dirty="0" smtClean="0"/>
              <a:t>, to resist </a:t>
            </a:r>
            <a:r>
              <a:rPr lang="en-IN" dirty="0" err="1" smtClean="0">
                <a:hlinkClick r:id="rId3" tooltip="Hypokinetic diseases"/>
              </a:rPr>
              <a:t>hypokinetic</a:t>
            </a:r>
            <a:r>
              <a:rPr lang="en-IN" dirty="0" smtClean="0">
                <a:hlinkClick r:id="rId3" tooltip="Hypokinetic diseases"/>
              </a:rPr>
              <a:t> diseases</a:t>
            </a:r>
            <a:r>
              <a:rPr lang="en-IN" dirty="0" smtClean="0"/>
              <a:t>,</a:t>
            </a:r>
          </a:p>
          <a:p>
            <a:r>
              <a:rPr lang="en-IN" dirty="0" smtClean="0"/>
              <a:t> and to meet emergency situations.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COMPONENTS OF PHYSICAL FITNESS</a:t>
            </a:r>
            <a:endParaRPr lang="en-IN" dirty="0"/>
          </a:p>
        </p:txBody>
      </p:sp>
      <p:sp>
        <p:nvSpPr>
          <p:cNvPr id="3" name="Content Placeholder 2"/>
          <p:cNvSpPr>
            <a:spLocks noGrp="1"/>
          </p:cNvSpPr>
          <p:nvPr>
            <p:ph idx="1"/>
          </p:nvPr>
        </p:nvSpPr>
        <p:spPr/>
        <p:txBody>
          <a:bodyPr>
            <a:normAutofit fontScale="92500"/>
          </a:bodyPr>
          <a:lstStyle/>
          <a:p>
            <a:r>
              <a:rPr lang="en-IN" b="1" dirty="0"/>
              <a:t>1. Muscular Strength</a:t>
            </a:r>
            <a:r>
              <a:rPr lang="en-IN" dirty="0"/>
              <a:t/>
            </a:r>
            <a:br>
              <a:rPr lang="en-IN" dirty="0"/>
            </a:br>
            <a:r>
              <a:rPr lang="en-IN" dirty="0"/>
              <a:t/>
            </a:r>
            <a:br>
              <a:rPr lang="en-IN" dirty="0"/>
            </a:br>
            <a:r>
              <a:rPr lang="en-IN" dirty="0"/>
              <a:t>This is the "power" that helps you to lift and carry heavy objects. Without muscular strength, your body would be weak and unable to keep up with the demands placed upon it.</a:t>
            </a:r>
            <a:br>
              <a:rPr lang="en-IN" dirty="0"/>
            </a:br>
            <a:r>
              <a:rPr lang="en-IN" dirty="0"/>
              <a:t/>
            </a:r>
            <a:br>
              <a:rPr lang="en-IN" dirty="0"/>
            </a:br>
            <a:r>
              <a:rPr lang="en-IN" dirty="0"/>
              <a:t>The way to increase strength is to train with heavy weights, working in the 4 - 6 or 12 - 15 rep ranges. The heavier the weight, the fewer reps you should perform!</a:t>
            </a:r>
            <a:br>
              <a:rPr lang="en-IN" dirty="0"/>
            </a:br>
            <a:r>
              <a:rPr lang="en-IN" b="1" dirty="0"/>
              <a:t/>
            </a:r>
            <a:br>
              <a:rPr lang="en-IN" b="1" dirty="0"/>
            </a:b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IN" b="1" dirty="0" smtClean="0"/>
              <a:t>2. Muscular Endurance</a:t>
            </a:r>
            <a:r>
              <a:rPr lang="en-IN" dirty="0" smtClean="0"/>
              <a:t/>
            </a:r>
            <a:br>
              <a:rPr lang="en-IN" dirty="0" smtClean="0"/>
            </a:br>
            <a:r>
              <a:rPr lang="en-IN" dirty="0" smtClean="0"/>
              <a:t/>
            </a:r>
            <a:br>
              <a:rPr lang="en-IN" dirty="0" smtClean="0"/>
            </a:br>
            <a:r>
              <a:rPr lang="en-IN" dirty="0" smtClean="0"/>
              <a:t>Endurance is the ability of your muscles to perform contractions for extended periods of time. Rather than just lifting or carrying something for a few seconds, the muscles are used for minutes.</a:t>
            </a:r>
            <a:br>
              <a:rPr lang="en-IN" dirty="0" smtClean="0"/>
            </a:br>
            <a:r>
              <a:rPr lang="en-IN" dirty="0" smtClean="0"/>
              <a:t/>
            </a:r>
            <a:br>
              <a:rPr lang="en-IN" dirty="0" smtClean="0"/>
            </a:br>
            <a:r>
              <a:rPr lang="en-IN" dirty="0" smtClean="0"/>
              <a:t>The way to increase strength is to train with light weights, working in the 20 - 25 rep range. Working with lighter weight will train the muscle </a:t>
            </a:r>
            <a:r>
              <a:rPr lang="en-IN" dirty="0" err="1" smtClean="0"/>
              <a:t>fibers</a:t>
            </a:r>
            <a:r>
              <a:rPr lang="en-IN" dirty="0" smtClean="0"/>
              <a:t> needed for muscular endurance, and the higher rep range leads to a longer period of exercise.</a:t>
            </a:r>
            <a:br>
              <a:rPr lang="en-IN" dirty="0" smtClean="0"/>
            </a:br>
            <a:r>
              <a:rPr lang="en-IN" b="1" dirty="0" smtClean="0"/>
              <a:t/>
            </a:r>
            <a:br>
              <a:rPr lang="en-IN" b="1" dirty="0" smtClean="0"/>
            </a:br>
            <a:r>
              <a:rPr lang="en-IN" b="1" dirty="0" smtClean="0"/>
              <a:t/>
            </a:r>
            <a:br>
              <a:rPr lang="en-IN" b="1" dirty="0" smtClean="0"/>
            </a:br>
            <a:endParaRPr lang="en-IN"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IN" b="1" dirty="0" smtClean="0"/>
              <a:t>3. Cardiovascular Endurance</a:t>
            </a:r>
            <a:r>
              <a:rPr lang="en-IN" dirty="0" smtClean="0"/>
              <a:t/>
            </a:r>
            <a:br>
              <a:rPr lang="en-IN" dirty="0" smtClean="0"/>
            </a:br>
            <a:r>
              <a:rPr lang="en-IN" dirty="0" smtClean="0"/>
              <a:t/>
            </a:r>
            <a:br>
              <a:rPr lang="en-IN" dirty="0" smtClean="0"/>
            </a:br>
            <a:r>
              <a:rPr lang="en-IN" dirty="0" smtClean="0"/>
              <a:t>Cardiovascular endurance is your body's ability to keep up with exercise like running, jogging, swimming, cycling, and anything that forces your cardiovascular system (lungs, heart, blood vessels) to work for extended periods of time. Together, the heart and lungs fuel your body with the oxygen needed by your muscles, ensuring that they have the oxygen needed for the work they are doing.</a:t>
            </a:r>
            <a:br>
              <a:rPr lang="en-IN" dirty="0" smtClean="0"/>
            </a:br>
            <a:r>
              <a:rPr lang="en-IN" dirty="0" smtClean="0"/>
              <a:t/>
            </a:r>
            <a:br>
              <a:rPr lang="en-IN" dirty="0" smtClean="0"/>
            </a:br>
            <a:r>
              <a:rPr lang="en-IN" dirty="0" smtClean="0"/>
              <a:t>The Cooper Run (running as far as possible in 12 minutes) is a test commonly used to </a:t>
            </a:r>
            <a:r>
              <a:rPr lang="en-IN" u="sng" dirty="0" smtClean="0"/>
              <a:t>assess</a:t>
            </a:r>
            <a:r>
              <a:rPr lang="en-IN" dirty="0" smtClean="0"/>
              <a:t> cardiovascular endurance, but many trainers use the Step Test (stepping onto a platform for 5 minutes). Both are accurate measures of a subject's cardiovascular endurance.</a:t>
            </a:r>
            <a:br>
              <a:rPr lang="en-IN" dirty="0" smtClean="0"/>
            </a:br>
            <a:r>
              <a:rPr lang="en-IN" b="1" dirty="0" smtClean="0"/>
              <a:t/>
            </a:r>
            <a:br>
              <a:rPr lang="en-IN" b="1" dirty="0" smtClean="0"/>
            </a:br>
            <a:r>
              <a:rPr lang="en-IN" dirty="0" smtClean="0"/>
              <a:t/>
            </a:r>
            <a:br>
              <a:rPr lang="en-IN" dirty="0" smtClean="0"/>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IN" b="1" dirty="0" smtClean="0"/>
              <a:t>4. Flexibility</a:t>
            </a:r>
            <a:r>
              <a:rPr lang="en-IN" dirty="0" smtClean="0"/>
              <a:t/>
            </a:r>
            <a:br>
              <a:rPr lang="en-IN" dirty="0" smtClean="0"/>
            </a:br>
            <a:r>
              <a:rPr lang="en-IN" dirty="0" smtClean="0"/>
              <a:t/>
            </a:r>
            <a:br>
              <a:rPr lang="en-IN" dirty="0" smtClean="0"/>
            </a:br>
            <a:r>
              <a:rPr lang="en-IN" dirty="0" smtClean="0"/>
              <a:t>Flexibility is one of the most important, yet often overlooked, components of physical fitness. Without flexibility, the muscles and joints would grow stiff and movement would be limited. Flexibility training ensures that your body can move through its entire range of motion without pain or stiffness.</a:t>
            </a:r>
            <a:br>
              <a:rPr lang="en-IN" dirty="0" smtClean="0"/>
            </a:br>
            <a:r>
              <a:rPr lang="en-IN" dirty="0" smtClean="0"/>
              <a:t/>
            </a:r>
            <a:br>
              <a:rPr lang="en-IN" dirty="0" smtClean="0"/>
            </a:br>
            <a:r>
              <a:rPr lang="en-IN" dirty="0" smtClean="0"/>
              <a:t>To test your flexibility, lean forward and try to touch your toes. Those with good flexibility will usually be able to touch their toes, while those with limited flexibility will not. The sit and reach test (sitting on the floor and reaching toward your toes) is another good way to assess your flexibility. The more flexible you are, the closer you will come to touching your toes and beyond.</a:t>
            </a:r>
            <a:br>
              <a:rPr lang="en-IN" dirty="0" smtClean="0"/>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IN" b="1" dirty="0" smtClean="0"/>
              <a:t>5. Body Fat Composition</a:t>
            </a:r>
            <a:r>
              <a:rPr lang="en-IN" dirty="0" smtClean="0"/>
              <a:t/>
            </a:r>
            <a:br>
              <a:rPr lang="en-IN" dirty="0" smtClean="0"/>
            </a:br>
            <a:r>
              <a:rPr lang="en-IN" dirty="0" smtClean="0"/>
              <a:t/>
            </a:r>
            <a:br>
              <a:rPr lang="en-IN" dirty="0" smtClean="0"/>
            </a:br>
            <a:r>
              <a:rPr lang="en-IN" dirty="0" smtClean="0"/>
              <a:t>Body fat composition refers to the amount of fat on your body. For example, a 100-pound person with a 25% body fat composition will have a lean </a:t>
            </a:r>
            <a:r>
              <a:rPr lang="en-IN" u="sng" dirty="0" smtClean="0"/>
              <a:t>body mass</a:t>
            </a:r>
            <a:r>
              <a:rPr lang="en-IN" dirty="0" smtClean="0"/>
              <a:t> of 75 pounds.</a:t>
            </a:r>
            <a:br>
              <a:rPr lang="en-IN" dirty="0" smtClean="0"/>
            </a:br>
            <a:r>
              <a:rPr lang="en-IN" b="1" dirty="0" smtClean="0"/>
              <a:t/>
            </a:r>
            <a:br>
              <a:rPr lang="en-IN" b="1"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p:txBody>
          <a:bodyPr>
            <a:normAutofit fontScale="77500" lnSpcReduction="20000"/>
          </a:bodyPr>
          <a:lstStyle/>
          <a:p>
            <a:r>
              <a:rPr lang="en-IN" b="1" dirty="0" smtClean="0"/>
              <a:t>To qualify as fit:</a:t>
            </a:r>
            <a:r>
              <a:rPr lang="en-IN" dirty="0" smtClean="0"/>
              <a:t/>
            </a:r>
            <a:br>
              <a:rPr lang="en-IN" dirty="0" smtClean="0"/>
            </a:br>
            <a:r>
              <a:rPr lang="en-IN" dirty="0" smtClean="0"/>
              <a:t/>
            </a:r>
            <a:br>
              <a:rPr lang="en-IN" dirty="0" smtClean="0"/>
            </a:br>
            <a:endParaRPr lang="en-IN" dirty="0" smtClean="0"/>
          </a:p>
          <a:p>
            <a:r>
              <a:rPr lang="en-IN" dirty="0" smtClean="0"/>
              <a:t>Men must have a body fat composition lower than 17 percent</a:t>
            </a:r>
          </a:p>
          <a:p>
            <a:r>
              <a:rPr lang="en-IN" dirty="0" smtClean="0"/>
              <a:t>Women must have a body fat composition lower than 24 percent</a:t>
            </a:r>
          </a:p>
          <a:p>
            <a:r>
              <a:rPr lang="en-IN" dirty="0" smtClean="0"/>
              <a:t>The average man tends to have about 18 to 24 percent body fat, while the average woman has 25 to 31 percent body fat.</a:t>
            </a:r>
            <a:br>
              <a:rPr lang="en-IN" dirty="0" smtClean="0"/>
            </a:br>
            <a:r>
              <a:rPr lang="en-IN" dirty="0" smtClean="0"/>
              <a:t/>
            </a:r>
            <a:br>
              <a:rPr lang="en-IN" dirty="0" smtClean="0"/>
            </a:br>
            <a:r>
              <a:rPr lang="en-IN" dirty="0" smtClean="0"/>
              <a:t>Any program that neglects one or more of these types of fitness is NOT going to benefit your body in the long run. An effective fitness program will attempt to improve all five components of fitness! </a:t>
            </a:r>
            <a:br>
              <a:rPr lang="en-IN" dirty="0" smtClean="0"/>
            </a:br>
            <a:r>
              <a:rPr lang="en-IN" dirty="0" smtClean="0"/>
              <a:t/>
            </a:r>
            <a:br>
              <a:rPr lang="en-IN"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
            </a:r>
            <a:br>
              <a:rPr lang="en-IN" b="1" dirty="0" smtClean="0"/>
            </a:br>
            <a:r>
              <a:rPr lang="en-IN" b="1" dirty="0" smtClean="0"/>
              <a:t>Factors usually affect the Physical Fitness </a:t>
            </a:r>
            <a:r>
              <a:rPr lang="en-IN" dirty="0" smtClean="0"/>
              <a:t/>
            </a:r>
            <a:br>
              <a:rPr lang="en-IN" dirty="0" smtClean="0"/>
            </a:br>
            <a:endParaRPr lang="en-IN" dirty="0"/>
          </a:p>
        </p:txBody>
      </p:sp>
      <p:sp>
        <p:nvSpPr>
          <p:cNvPr id="3" name="Content Placeholder 2"/>
          <p:cNvSpPr>
            <a:spLocks noGrp="1"/>
          </p:cNvSpPr>
          <p:nvPr>
            <p:ph idx="1"/>
          </p:nvPr>
        </p:nvSpPr>
        <p:spPr/>
        <p:txBody>
          <a:bodyPr>
            <a:normAutofit fontScale="85000" lnSpcReduction="10000"/>
          </a:bodyPr>
          <a:lstStyle/>
          <a:p>
            <a:r>
              <a:rPr lang="en-IN" b="1" dirty="0" smtClean="0"/>
              <a:t>Diet</a:t>
            </a:r>
            <a:r>
              <a:rPr lang="en-IN" b="1" dirty="0"/>
              <a:t>:-</a:t>
            </a:r>
            <a:r>
              <a:rPr lang="en-IN" dirty="0"/>
              <a:t> Diet plays a major role in fitness . it influences the level of physical fitness and wellness of an individual. Lack of proper nutrition in diet affect our physical fitness</a:t>
            </a:r>
          </a:p>
          <a:p>
            <a:r>
              <a:rPr lang="en-IN" b="1" dirty="0"/>
              <a:t>Amount of Training:-</a:t>
            </a:r>
            <a:r>
              <a:rPr lang="en-IN" dirty="0"/>
              <a:t> The amount of training we perform also influences the physical fitness. Excessive training affects our physical fitness, we should always perform right amount of training</a:t>
            </a:r>
          </a:p>
          <a:p>
            <a:r>
              <a:rPr lang="en-IN" b="1" dirty="0"/>
              <a:t>Rest and Relaxation:-  </a:t>
            </a:r>
            <a:r>
              <a:rPr lang="en-IN" dirty="0"/>
              <a:t>Relaxation and rest additionally influence the physical fitness of a person. We should take proper rest in order to maintain our fitness.</a:t>
            </a:r>
          </a:p>
          <a:p>
            <a:r>
              <a:rPr lang="en-IN" b="1" dirty="0"/>
              <a:t>Regular Exercise</a:t>
            </a:r>
            <a:r>
              <a:rPr lang="en-IN" dirty="0"/>
              <a:t>:- Regular exercise is one of the most critical factors which affects the physical fitness of an individual.</a:t>
            </a:r>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IN" b="1" dirty="0" smtClean="0"/>
              <a:t>Age:-</a:t>
            </a:r>
            <a:r>
              <a:rPr lang="en-IN" dirty="0" smtClean="0"/>
              <a:t> Age is also one of the major factors which affects the physical fitness and wellness of an individual. As we grow up, our physical fitness affects a lot.</a:t>
            </a:r>
          </a:p>
          <a:p>
            <a:r>
              <a:rPr lang="en-IN" b="1" dirty="0" smtClean="0"/>
              <a:t>Stress and Tension:</a:t>
            </a:r>
            <a:r>
              <a:rPr lang="en-IN" dirty="0" smtClean="0"/>
              <a:t> Stress and tension have a very negative effect on physical fitness and wellness of an individual. We should try to avoid taking stress and tension. We can try yoga and meditation to cope with stress and tension.</a:t>
            </a:r>
          </a:p>
          <a:p>
            <a:r>
              <a:rPr lang="en-IN" b="1" dirty="0" smtClean="0"/>
              <a:t>Gender:-</a:t>
            </a:r>
            <a:r>
              <a:rPr lang="en-IN" dirty="0" smtClean="0"/>
              <a:t> Gender also affects the level of physical fitness and wellness. Man and woman are completely different in physical fitness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a:bodyPr>
          <a:lstStyle/>
          <a:p>
            <a:r>
              <a:rPr lang="en-IN" b="1" dirty="0" smtClean="0"/>
              <a:t>Illness:-</a:t>
            </a:r>
            <a:r>
              <a:rPr lang="en-IN" dirty="0" smtClean="0"/>
              <a:t> Illness also affects the physical fitness and wellness of an individual. If a person is ill for a long time it affects his physical fitness.</a:t>
            </a:r>
          </a:p>
          <a:p>
            <a:r>
              <a:rPr lang="en-IN" b="1" dirty="0" smtClean="0"/>
              <a:t>Heredity:-  </a:t>
            </a:r>
            <a:r>
              <a:rPr lang="en-IN" dirty="0" smtClean="0"/>
              <a:t>Sometimes, heredity also plays a critical role in influencing the physical fitness.</a:t>
            </a:r>
          </a:p>
          <a:p>
            <a:r>
              <a:rPr lang="en-IN" b="1" dirty="0" smtClean="0"/>
              <a:t>Postural Deformities:-</a:t>
            </a:r>
            <a:r>
              <a:rPr lang="en-IN" dirty="0" smtClean="0"/>
              <a:t> Postural deformities also affect the physical fitness and wellness of a person.</a:t>
            </a:r>
          </a:p>
          <a:p>
            <a:r>
              <a:rPr lang="en-IN" b="1" dirty="0" smtClean="0"/>
              <a:t>Lifestyle:-</a:t>
            </a:r>
            <a:r>
              <a:rPr lang="en-IN" dirty="0" smtClean="0"/>
              <a:t> Lifestyle of a person also affects the physical fitness and wellness. If a person adopts the healthy lifestyle, he will have good physical fitness and wellness.</a:t>
            </a:r>
          </a:p>
          <a:p>
            <a:endParaRPr lang="en-US" dirty="0" smtClean="0"/>
          </a:p>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PHYSICAL FITNESS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Decrease risk of disease</a:t>
            </a:r>
          </a:p>
          <a:p>
            <a:r>
              <a:rPr lang="en-US" dirty="0" smtClean="0"/>
              <a:t>Feel great physically</a:t>
            </a:r>
          </a:p>
          <a:p>
            <a:r>
              <a:rPr lang="en-US" dirty="0" smtClean="0"/>
              <a:t>Look better</a:t>
            </a:r>
          </a:p>
          <a:p>
            <a:r>
              <a:rPr lang="en-US" dirty="0" smtClean="0"/>
              <a:t>Sleep better</a:t>
            </a:r>
          </a:p>
          <a:p>
            <a:r>
              <a:rPr lang="en-US" dirty="0" smtClean="0"/>
              <a:t>Live longer</a:t>
            </a:r>
          </a:p>
          <a:p>
            <a:r>
              <a:rPr lang="en-US" dirty="0" smtClean="0"/>
              <a:t>Keep in shape so you can enjoy leisure activities</a:t>
            </a:r>
          </a:p>
          <a:p>
            <a:r>
              <a:rPr lang="en-US" dirty="0" smtClean="0"/>
              <a:t>Avoid injury and safely perform work and home chores</a:t>
            </a:r>
          </a:p>
          <a:p>
            <a:r>
              <a:rPr lang="en-US" dirty="0" smtClean="0"/>
              <a:t>Increase mental health and social wellbeing</a:t>
            </a:r>
          </a:p>
          <a:p>
            <a:r>
              <a:rPr lang="en-US" dirty="0" smtClean="0"/>
              <a:t>Quality of life</a:t>
            </a:r>
          </a:p>
          <a:p>
            <a:r>
              <a:rPr lang="en-US" dirty="0" smtClean="0"/>
              <a:t>Harmonious growth</a:t>
            </a:r>
          </a:p>
          <a:p>
            <a:r>
              <a:rPr lang="en-US" dirty="0" smtClean="0"/>
              <a:t>Improved efficiency</a:t>
            </a:r>
          </a:p>
          <a:p>
            <a:r>
              <a:rPr lang="en-US" dirty="0" smtClean="0"/>
              <a:t>Develop social qualities</a:t>
            </a:r>
          </a:p>
          <a:p>
            <a:r>
              <a:rPr lang="en-US" dirty="0" smtClean="0"/>
              <a:t>Prevention </a:t>
            </a:r>
            <a:r>
              <a:rPr lang="en-US" smtClean="0"/>
              <a:t>of diseases.</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Aerobic and</a:t>
            </a:r>
            <a:br>
              <a:rPr lang="en-US" dirty="0" smtClean="0"/>
            </a:br>
            <a:r>
              <a:rPr lang="en-US" dirty="0" smtClean="0"/>
              <a:t>Anaerobic Exercise</a:t>
            </a:r>
            <a:br>
              <a:rPr lang="en-US" dirty="0" smtClean="0"/>
            </a:b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aerobic exercise?</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Physical activity that increases the supply</a:t>
            </a:r>
          </a:p>
          <a:p>
            <a:pPr>
              <a:buNone/>
            </a:pPr>
            <a:r>
              <a:rPr lang="en-US" dirty="0" smtClean="0"/>
              <a:t>   of oxygen to the muscles, and that can be</a:t>
            </a:r>
          </a:p>
          <a:p>
            <a:pPr>
              <a:buNone/>
            </a:pPr>
            <a:r>
              <a:rPr lang="en-US" dirty="0" smtClean="0"/>
              <a:t>   continued for a period of time without</a:t>
            </a:r>
          </a:p>
          <a:p>
            <a:pPr>
              <a:buNone/>
            </a:pPr>
            <a:r>
              <a:rPr lang="en-US" dirty="0" smtClean="0"/>
              <a:t>    resting.</a:t>
            </a:r>
          </a:p>
          <a:p>
            <a:r>
              <a:rPr lang="en-US" dirty="0" smtClean="0"/>
              <a:t>It lowers your resting heart rate and helps</a:t>
            </a:r>
          </a:p>
          <a:p>
            <a:pPr>
              <a:buNone/>
            </a:pPr>
            <a:r>
              <a:rPr lang="en-US" dirty="0" smtClean="0"/>
              <a:t>    your respiratory and circulatory systems</a:t>
            </a:r>
          </a:p>
          <a:p>
            <a:pPr>
              <a:buNone/>
            </a:pPr>
            <a:r>
              <a:rPr lang="en-US" dirty="0" smtClean="0"/>
              <a:t>    stay healthy.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Aerobic Exercise</a:t>
            </a:r>
            <a:endParaRPr lang="en-US" dirty="0"/>
          </a:p>
        </p:txBody>
      </p:sp>
      <p:pic>
        <p:nvPicPr>
          <p:cNvPr id="2050" name="Picture 2"/>
          <p:cNvPicPr>
            <a:picLocks noGrp="1" noChangeAspect="1" noChangeArrowheads="1"/>
          </p:cNvPicPr>
          <p:nvPr>
            <p:ph idx="1"/>
          </p:nvPr>
        </p:nvPicPr>
        <p:blipFill>
          <a:blip r:embed="rId2"/>
          <a:stretch>
            <a:fillRect/>
          </a:stretch>
        </p:blipFill>
        <p:spPr bwMode="auto">
          <a:xfrm>
            <a:off x="2600325" y="2604294"/>
            <a:ext cx="2952750" cy="28575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285720" y="2571744"/>
            <a:ext cx="2286000" cy="2786082"/>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5572132" y="2643182"/>
            <a:ext cx="2524131" cy="2857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anaerobic exercise?</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Physical activity that increases speed and</a:t>
            </a:r>
          </a:p>
          <a:p>
            <a:r>
              <a:rPr lang="en-US" dirty="0" smtClean="0"/>
              <a:t>muscular strength,</a:t>
            </a:r>
          </a:p>
          <a:p>
            <a:r>
              <a:rPr lang="en-US" dirty="0" smtClean="0"/>
              <a:t> and that cannot be continued for a few minutes without stopping.</a:t>
            </a:r>
          </a:p>
          <a:p>
            <a:r>
              <a:rPr lang="en-US" dirty="0" smtClean="0"/>
              <a:t>It does not necessarily help the body’s respiratory and circulatory systems,</a:t>
            </a:r>
          </a:p>
          <a:p>
            <a:r>
              <a:rPr lang="en-US" dirty="0" smtClean="0"/>
              <a:t> and it does not burn calories as much as aerobic.</a:t>
            </a:r>
          </a:p>
          <a:p>
            <a:r>
              <a:rPr lang="en-US" dirty="0" smtClean="0"/>
              <a:t>It will improve your speed and muscular strength</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Anaerobic</a:t>
            </a:r>
            <a:br>
              <a:rPr lang="en-US" dirty="0" smtClean="0"/>
            </a:br>
            <a:r>
              <a:rPr lang="en-US" dirty="0" smtClean="0"/>
              <a:t>Exercise</a:t>
            </a:r>
            <a:endParaRPr lang="en-US" dirty="0"/>
          </a:p>
        </p:txBody>
      </p:sp>
      <p:pic>
        <p:nvPicPr>
          <p:cNvPr id="1026" name="Picture 2"/>
          <p:cNvPicPr>
            <a:picLocks noGrp="1" noChangeAspect="1" noChangeArrowheads="1"/>
          </p:cNvPicPr>
          <p:nvPr>
            <p:ph idx="1"/>
          </p:nvPr>
        </p:nvPicPr>
        <p:blipFill>
          <a:blip r:embed="rId2"/>
          <a:stretch>
            <a:fillRect/>
          </a:stretch>
        </p:blipFill>
        <p:spPr bwMode="auto">
          <a:xfrm>
            <a:off x="3071802" y="2599531"/>
            <a:ext cx="2000264" cy="3186923"/>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00034" y="2500306"/>
            <a:ext cx="2500330" cy="3357586"/>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5214942" y="2500306"/>
            <a:ext cx="2286016" cy="32861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avoid injuries.</a:t>
            </a:r>
            <a:br>
              <a:rPr lang="en-US" dirty="0" smtClean="0"/>
            </a:br>
            <a:endParaRPr lang="en-US" dirty="0"/>
          </a:p>
        </p:txBody>
      </p:sp>
      <p:sp>
        <p:nvSpPr>
          <p:cNvPr id="3" name="Content Placeholder 2"/>
          <p:cNvSpPr>
            <a:spLocks noGrp="1"/>
          </p:cNvSpPr>
          <p:nvPr>
            <p:ph idx="1"/>
          </p:nvPr>
        </p:nvSpPr>
        <p:spPr/>
        <p:txBody>
          <a:bodyPr/>
          <a:lstStyle/>
          <a:p>
            <a:r>
              <a:rPr lang="en-US" dirty="0" smtClean="0"/>
              <a:t>Listen to body signals. </a:t>
            </a:r>
          </a:p>
          <a:p>
            <a:r>
              <a:rPr lang="en-US" dirty="0" smtClean="0"/>
              <a:t>Pay attention to sharp pain which signals that something is probably wrong.</a:t>
            </a:r>
          </a:p>
          <a:p>
            <a:r>
              <a:rPr lang="en-US" dirty="0" smtClean="0"/>
              <a:t>Dress for the weather.</a:t>
            </a:r>
          </a:p>
          <a:p>
            <a:r>
              <a:rPr lang="en-US" dirty="0" smtClean="0"/>
              <a:t>Don’t just be a weekend exerciser.</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39</TotalTime>
  <Words>208</Words>
  <Application>Microsoft Office PowerPoint</Application>
  <PresentationFormat>On-screen Show (4:3)</PresentationFormat>
  <Paragraphs>72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Opulent</vt:lpstr>
      <vt:lpstr>PHYSICAL FITNESS</vt:lpstr>
      <vt:lpstr>MEANING</vt:lpstr>
      <vt:lpstr>MEANING</vt:lpstr>
      <vt:lpstr>COMPONENTS OF PHYSICAL FITNESS</vt:lpstr>
      <vt:lpstr>Slide 5</vt:lpstr>
      <vt:lpstr>Slide 6</vt:lpstr>
      <vt:lpstr>Slide 7</vt:lpstr>
      <vt:lpstr>Slide 8</vt:lpstr>
      <vt:lpstr>CONTD….</vt:lpstr>
      <vt:lpstr> Factors usually affect the Physical Fitness  </vt:lpstr>
      <vt:lpstr>Slide 11</vt:lpstr>
      <vt:lpstr>Slide 12</vt:lpstr>
      <vt:lpstr>IMPORTANCE OF PHYSICAL FITNESS</vt:lpstr>
      <vt:lpstr>Aerobic and Anaerobic Exercise </vt:lpstr>
      <vt:lpstr>What is aerobic exercise? </vt:lpstr>
      <vt:lpstr>Examples of Aerobic Exercise</vt:lpstr>
      <vt:lpstr>What is anaerobic exercise? </vt:lpstr>
      <vt:lpstr>Examples of Anaerobic Exercise</vt:lpstr>
      <vt:lpstr>How to avoid injuries.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HP-PC</cp:lastModifiedBy>
  <cp:revision>12</cp:revision>
  <dcterms:created xsi:type="dcterms:W3CDTF">2018-02-06T04:14:03Z</dcterms:created>
  <dcterms:modified xsi:type="dcterms:W3CDTF">2020-03-27T16:10:44Z</dcterms:modified>
</cp:coreProperties>
</file>