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7" r:id="rId3"/>
    <p:sldId id="275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70" r:id="rId12"/>
    <p:sldId id="271" r:id="rId13"/>
    <p:sldId id="273" r:id="rId14"/>
    <p:sldId id="274" r:id="rId1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>
        <p:scale>
          <a:sx n="81" d="100"/>
          <a:sy n="81" d="100"/>
        </p:scale>
        <p:origin x="-102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620688"/>
            <a:ext cx="7772400" cy="1470025"/>
          </a:xfrm>
        </p:spPr>
        <p:txBody>
          <a:bodyPr/>
          <a:lstStyle/>
          <a:p>
            <a:endParaRPr lang="en-IN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338" y="0"/>
            <a:ext cx="9377337" cy="680847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87624" y="692696"/>
            <a:ext cx="67687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7200" dirty="0">
                <a:solidFill>
                  <a:schemeClr val="bg1"/>
                </a:solidFill>
              </a:rPr>
              <a:t>OZONE</a:t>
            </a: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dirty="0" smtClean="0">
                <a:solidFill>
                  <a:schemeClr val="bg1"/>
                </a:solidFill>
              </a:rPr>
              <a:t> </a:t>
            </a:r>
            <a:r>
              <a:rPr lang="en-IN" sz="7200" dirty="0" smtClean="0">
                <a:solidFill>
                  <a:schemeClr val="bg1"/>
                </a:solidFill>
              </a:rPr>
              <a:t>LAYER </a:t>
            </a:r>
            <a:r>
              <a:rPr lang="en-IN" sz="7200" dirty="0">
                <a:solidFill>
                  <a:schemeClr val="bg1"/>
                </a:solidFill>
              </a:rPr>
              <a:t>DEPLETION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501988" y="4149080"/>
            <a:ext cx="8280920" cy="1752600"/>
          </a:xfrm>
        </p:spPr>
        <p:txBody>
          <a:bodyPr/>
          <a:lstStyle/>
          <a:p>
            <a:pPr algn="l"/>
            <a:r>
              <a:rPr lang="en-IN" b="1" dirty="0" smtClean="0">
                <a:solidFill>
                  <a:schemeClr val="bg2">
                    <a:lumMod val="25000"/>
                  </a:schemeClr>
                </a:solidFill>
              </a:rPr>
              <a:t>			</a:t>
            </a:r>
            <a:endParaRPr lang="en-IN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647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th2"/>
          <p:cNvSpPr/>
          <p:nvPr/>
        </p:nvSpPr>
        <p:spPr>
          <a:xfrm>
            <a:off x="0" y="12699"/>
            <a:ext cx="9144000" cy="6832600"/>
          </a:xfrm>
          <a:custGeom>
            <a:avLst/>
            <a:gdLst/>
            <a:ahLst/>
            <a:cxnLst/>
            <a:rect l="l" t="t" r="r" b="b"/>
            <a:pathLst>
              <a:path w="9144000" h="6832600">
                <a:moveTo>
                  <a:pt x="0" y="6832600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6832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sq">
            <a:solidFill>
              <a:srgbClr val="FFFFFF">
                <a:alpha val="100000"/>
              </a:srgbClr>
            </a:solidFill>
            <a:prstDash val="solid"/>
            <a:miter lim="10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ajor">
            <a:schemeClr val="accen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3" name="Image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095"/>
            <a:ext cx="9144000" cy="1016000"/>
          </a:xfrm>
          <a:prstGeom prst="rect">
            <a:avLst/>
          </a:prstGeom>
          <a:noFill/>
        </p:spPr>
      </p:pic>
      <p:pic>
        <p:nvPicPr>
          <p:cNvPr id="4" name="Image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1500" y="0"/>
            <a:ext cx="4762500" cy="599950"/>
          </a:xfrm>
          <a:prstGeom prst="rect">
            <a:avLst/>
          </a:prstGeom>
          <a:noFill/>
        </p:spPr>
      </p:pic>
      <p:pic>
        <p:nvPicPr>
          <p:cNvPr id="5" name="Image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50" y="4571"/>
            <a:ext cx="9071932" cy="1016000"/>
          </a:xfrm>
          <a:prstGeom prst="rect">
            <a:avLst/>
          </a:prstGeom>
          <a:noFill/>
        </p:spPr>
      </p:pic>
      <p:pic>
        <p:nvPicPr>
          <p:cNvPr id="6" name="Image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2323"/>
            <a:ext cx="9144000" cy="901827"/>
          </a:xfrm>
          <a:prstGeom prst="rect">
            <a:avLst/>
          </a:prstGeom>
          <a:noFill/>
        </p:spPr>
      </p:pic>
      <p:pic>
        <p:nvPicPr>
          <p:cNvPr id="7" name="Image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73936" y="3997451"/>
            <a:ext cx="5291328" cy="2860548"/>
          </a:xfrm>
          <a:prstGeom prst="rect">
            <a:avLst/>
          </a:prstGeom>
          <a:noFill/>
        </p:spPr>
      </p:pic>
      <p:sp>
        <p:nvSpPr>
          <p:cNvPr id="8" name="Text Box8"/>
          <p:cNvSpPr txBox="1"/>
          <p:nvPr/>
        </p:nvSpPr>
        <p:spPr>
          <a:xfrm>
            <a:off x="1714754" y="444448"/>
            <a:ext cx="6119941" cy="87509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5004" b="1" spc="3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WHAT</a:t>
            </a:r>
            <a:r>
              <a:rPr lang="en-US" altLang="zh-CN" sz="5004" b="1" spc="-25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 </a:t>
            </a:r>
            <a:r>
              <a:rPr lang="en-US" altLang="zh-CN" sz="5004" b="1" spc="2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IS</a:t>
            </a:r>
            <a:r>
              <a:rPr lang="en-US" altLang="zh-CN" sz="5004" b="1" spc="0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 </a:t>
            </a:r>
            <a:r>
              <a:rPr lang="en-US" altLang="zh-CN" sz="5004" b="1" spc="2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OZONE?</a:t>
            </a:r>
          </a:p>
        </p:txBody>
      </p:sp>
      <p:sp>
        <p:nvSpPr>
          <p:cNvPr id="10" name="Text Box10"/>
          <p:cNvSpPr txBox="1"/>
          <p:nvPr/>
        </p:nvSpPr>
        <p:spPr>
          <a:xfrm>
            <a:off x="405384" y="1803298"/>
            <a:ext cx="8186964" cy="90730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altLang="zh-CN" sz="2798" spc="13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8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2798" spc="1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8" spc="-1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gas</a:t>
            </a:r>
            <a:r>
              <a:rPr lang="en-US" altLang="zh-CN" sz="2798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8" spc="-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composed</a:t>
            </a:r>
            <a:r>
              <a:rPr lang="en-US" altLang="zh-CN" sz="2798" spc="3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8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of </a:t>
            </a:r>
            <a:r>
              <a:rPr lang="en-US" altLang="zh-CN" sz="2798" spc="-9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three</a:t>
            </a:r>
            <a:r>
              <a:rPr lang="en-US" altLang="zh-CN" sz="2798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8" spc="-9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atoms</a:t>
            </a:r>
            <a:r>
              <a:rPr lang="en-US" altLang="zh-CN" sz="2798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of </a:t>
            </a:r>
            <a:r>
              <a:rPr lang="en-US" altLang="zh-CN" sz="2798" spc="-2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oxygen, </a:t>
            </a:r>
            <a:r>
              <a:rPr lang="en-US" altLang="zh-CN" sz="2800" spc="13" dirty="0" smtClean="0">
                <a:solidFill>
                  <a:srgbClr val="323232"/>
                </a:solidFill>
                <a:ea typeface="Calibri"/>
                <a:cs typeface="Calibri"/>
              </a:rPr>
              <a:t> </a:t>
            </a:r>
            <a:r>
              <a:rPr lang="en-US" altLang="zh-CN" sz="2800" spc="-2" dirty="0">
                <a:solidFill>
                  <a:srgbClr val="323232"/>
                </a:solidFill>
                <a:ea typeface="Calibri"/>
                <a:cs typeface="Calibri"/>
              </a:rPr>
              <a:t>O</a:t>
            </a:r>
            <a:r>
              <a:rPr lang="en-US" altLang="zh-CN" sz="2800" spc="-630" dirty="0">
                <a:solidFill>
                  <a:srgbClr val="323232"/>
                </a:solidFill>
                <a:ea typeface="Calibri"/>
                <a:cs typeface="Calibri"/>
              </a:rPr>
              <a:t> </a:t>
            </a:r>
            <a:r>
              <a:rPr lang="en-US" altLang="zh-CN" sz="2000" spc="11" dirty="0" smtClean="0">
                <a:solidFill>
                  <a:srgbClr val="323232"/>
                </a:solidFill>
                <a:ea typeface="Calibri"/>
                <a:cs typeface="Calibri"/>
              </a:rPr>
              <a:t>3.</a:t>
            </a:r>
            <a:endParaRPr lang="en-US" altLang="zh-CN" sz="2000" spc="11" dirty="0">
              <a:solidFill>
                <a:srgbClr val="323232"/>
              </a:solidFill>
              <a:ea typeface="Calibri"/>
              <a:cs typeface="Calibri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altLang="zh-CN" sz="2798" spc="-21" dirty="0" smtClean="0">
              <a:solidFill>
                <a:srgbClr val="323232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Text Box11"/>
          <p:cNvSpPr txBox="1"/>
          <p:nvPr/>
        </p:nvSpPr>
        <p:spPr>
          <a:xfrm>
            <a:off x="444609" y="2230628"/>
            <a:ext cx="6654183" cy="476412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altLang="zh-CN" sz="2796" spc="13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3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Bluish</a:t>
            </a:r>
            <a:r>
              <a:rPr lang="en-US" altLang="zh-CN" sz="2796" spc="33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6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gas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2796" spc="8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4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harmful</a:t>
            </a:r>
            <a:r>
              <a:rPr lang="en-US" altLang="zh-CN" sz="2796" spc="16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4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9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breathe</a:t>
            </a:r>
          </a:p>
        </p:txBody>
      </p:sp>
      <p:sp>
        <p:nvSpPr>
          <p:cNvPr id="12" name="Text Box12"/>
          <p:cNvSpPr txBox="1"/>
          <p:nvPr/>
        </p:nvSpPr>
        <p:spPr>
          <a:xfrm>
            <a:off x="405384" y="2657348"/>
            <a:ext cx="8343080" cy="476412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altLang="zh-CN" sz="2796" spc="-4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Nearly</a:t>
            </a:r>
            <a:r>
              <a:rPr lang="en-US" altLang="zh-CN" sz="2796" spc="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90%</a:t>
            </a:r>
            <a:r>
              <a:rPr lang="en-US" altLang="zh-CN" sz="2796" spc="13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earth</a:t>
            </a:r>
            <a:r>
              <a:rPr lang="en-US" altLang="zh-CN" sz="2796" spc="-9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’s</a:t>
            </a:r>
            <a:r>
              <a:rPr lang="en-US" altLang="zh-CN" sz="2796" spc="2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2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ozone</a:t>
            </a:r>
            <a:r>
              <a:rPr lang="en-US" altLang="zh-CN" sz="2796" spc="-8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altLang="zh-CN" sz="2796" spc="2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2796" spc="24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b="1" spc="-16" dirty="0" smtClean="0">
                <a:solidFill>
                  <a:srgbClr val="14425D"/>
                </a:solidFill>
                <a:latin typeface="Calibri"/>
                <a:ea typeface="Calibri"/>
                <a:cs typeface="Calibri"/>
              </a:rPr>
              <a:t>stratosphere</a:t>
            </a:r>
            <a:r>
              <a:rPr lang="en-US" altLang="zh-CN" sz="2796" b="1" spc="42" dirty="0" smtClean="0">
                <a:solidFill>
                  <a:srgbClr val="14425D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and</a:t>
            </a:r>
          </a:p>
        </p:txBody>
      </p:sp>
      <p:sp>
        <p:nvSpPr>
          <p:cNvPr id="13" name="Text Box13"/>
          <p:cNvSpPr txBox="1"/>
          <p:nvPr/>
        </p:nvSpPr>
        <p:spPr>
          <a:xfrm>
            <a:off x="405384" y="3084068"/>
            <a:ext cx="4346377" cy="35509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96" spc="-24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referred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4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as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2796" spc="19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b="1" spc="-14" dirty="0" smtClean="0">
                <a:solidFill>
                  <a:srgbClr val="14425D"/>
                </a:solidFill>
                <a:latin typeface="Calibri"/>
                <a:ea typeface="Calibri"/>
                <a:cs typeface="Calibri"/>
              </a:rPr>
              <a:t>ozone</a:t>
            </a:r>
            <a:r>
              <a:rPr lang="en-US" altLang="zh-CN" sz="2796" b="1" spc="0" dirty="0" smtClean="0">
                <a:solidFill>
                  <a:srgbClr val="14425D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b="1" spc="-51" dirty="0" smtClean="0">
                <a:solidFill>
                  <a:srgbClr val="14425D"/>
                </a:solidFill>
                <a:latin typeface="Calibri"/>
                <a:ea typeface="Calibri"/>
                <a:cs typeface="Calibri"/>
              </a:rPr>
              <a:t>layer.</a:t>
            </a:r>
          </a:p>
        </p:txBody>
      </p:sp>
      <p:sp>
        <p:nvSpPr>
          <p:cNvPr id="14" name="Text Box14"/>
          <p:cNvSpPr txBox="1"/>
          <p:nvPr/>
        </p:nvSpPr>
        <p:spPr>
          <a:xfrm>
            <a:off x="444608" y="3510559"/>
            <a:ext cx="8147739" cy="90730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altLang="zh-CN" sz="2798" spc="-16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Ozone</a:t>
            </a:r>
            <a:r>
              <a:rPr lang="en-US" altLang="zh-CN" sz="2798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8" spc="-6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absorbs</a:t>
            </a:r>
            <a:r>
              <a:rPr lang="en-US" altLang="zh-CN" sz="2798" spc="33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8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a band</a:t>
            </a:r>
            <a:r>
              <a:rPr lang="en-US" altLang="zh-CN" sz="2798" spc="19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8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of </a:t>
            </a:r>
            <a:r>
              <a:rPr lang="en-US" altLang="zh-CN" sz="2798" spc="-14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ultraviolet</a:t>
            </a:r>
            <a:r>
              <a:rPr lang="en-US" altLang="zh-CN" sz="2798" spc="1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8" spc="-1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radiation</a:t>
            </a:r>
            <a:r>
              <a:rPr lang="en-US" altLang="zh-CN" sz="2798" spc="19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8" spc="-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called</a:t>
            </a:r>
            <a:r>
              <a:rPr lang="en-US" altLang="zh-CN" sz="2798" spc="18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8" b="1" spc="5" dirty="0" smtClean="0">
                <a:solidFill>
                  <a:srgbClr val="14425D"/>
                </a:solidFill>
                <a:latin typeface="Calibri"/>
                <a:ea typeface="Calibri"/>
                <a:cs typeface="Calibri"/>
              </a:rPr>
              <a:t>UVB.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lgerian" pitchFamily="82" charset="0"/>
              </a:rPr>
              <a:t>OZONE LAYER</a:t>
            </a:r>
            <a:endParaRPr lang="en-IN" dirty="0">
              <a:solidFill>
                <a:schemeClr val="tx2">
                  <a:lumMod val="60000"/>
                  <a:lumOff val="40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10034"/>
            <a:ext cx="8229600" cy="4525963"/>
          </a:xfrm>
        </p:spPr>
        <p:txBody>
          <a:bodyPr>
            <a:normAutofit/>
          </a:bodyPr>
          <a:lstStyle/>
          <a:p>
            <a:r>
              <a:rPr lang="en-IN" sz="2400" b="1" dirty="0"/>
              <a:t>The ozone layer was discovered in 1913 by the French physicists Charles </a:t>
            </a:r>
            <a:r>
              <a:rPr lang="en-IN" sz="2400" b="1" dirty="0" err="1"/>
              <a:t>Fabry</a:t>
            </a:r>
            <a:r>
              <a:rPr lang="en-IN" sz="2400" b="1" dirty="0"/>
              <a:t> and Henri Buisson.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The</a:t>
            </a:r>
            <a:r>
              <a:rPr lang="en-US" altLang="zh-CN" sz="2400" spc="-377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altLang="zh-CN" sz="2400" b="1" spc="-3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ozone</a:t>
            </a:r>
            <a:r>
              <a:rPr lang="en-US" altLang="zh-CN" sz="2400" b="1" spc="-422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altLang="zh-CN" sz="2400" b="1" spc="-3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layer</a:t>
            </a:r>
            <a:r>
              <a:rPr lang="en-US" altLang="zh-CN" sz="2400" b="1" spc="-166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refers</a:t>
            </a:r>
            <a:r>
              <a:rPr lang="en-US" altLang="zh-CN" sz="2400" spc="-166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to</a:t>
            </a:r>
            <a:r>
              <a:rPr lang="en-US" altLang="zh-CN" sz="2400" spc="-360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lang="en-US" altLang="zh-CN" sz="2400" spc="-360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region</a:t>
            </a:r>
            <a:r>
              <a:rPr lang="en-US" altLang="zh-CN" sz="2400" spc="-371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altLang="zh-CN" sz="2400" spc="-4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lang="en-US" altLang="zh-CN" sz="2400" spc="-104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Earth's</a:t>
            </a:r>
            <a:r>
              <a:rPr lang="en-US" altLang="zh-CN" sz="2400" spc="-149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stratosphere</a:t>
            </a:r>
            <a:r>
              <a:rPr lang="en-US" altLang="zh-CN" sz="2400" spc="-366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that</a:t>
            </a:r>
            <a:r>
              <a:rPr lang="en-US" altLang="zh-CN" sz="2400" spc="-151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altLang="zh-CN" sz="2400" spc="-1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absorbs</a:t>
            </a:r>
            <a:r>
              <a:rPr lang="en-US" altLang="zh-CN" sz="2400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altLang="zh-CN" sz="2400" spc="-5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most</a:t>
            </a:r>
            <a:r>
              <a:rPr lang="en-US" altLang="zh-CN" sz="2400" spc="-124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altLang="zh-CN" sz="2400" spc="-4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lang="en-US" altLang="zh-CN" sz="2400" spc="-93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the</a:t>
            </a:r>
            <a:r>
              <a:rPr lang="en-US" altLang="zh-CN" sz="2400" spc="-386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Sun's</a:t>
            </a:r>
            <a:r>
              <a:rPr lang="en-US" altLang="zh-CN" sz="2400" spc="-148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UV </a:t>
            </a:r>
            <a:r>
              <a:rPr lang="en-US" altLang="zh-CN" sz="2400" dirty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radiations.</a:t>
            </a:r>
            <a:endParaRPr lang="en-US" altLang="zh-CN" sz="2400" dirty="0">
              <a:latin typeface="Trebuchet MS"/>
              <a:ea typeface="Trebuchet MS"/>
              <a:cs typeface="Trebuchet MS"/>
            </a:endParaRPr>
          </a:p>
          <a:p>
            <a:endParaRPr lang="en-IN" sz="2400" dirty="0"/>
          </a:p>
        </p:txBody>
      </p:sp>
      <p:pic>
        <p:nvPicPr>
          <p:cNvPr id="4" name="Image1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06168" y="3573016"/>
            <a:ext cx="4075176" cy="2612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5392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th2"/>
          <p:cNvSpPr/>
          <p:nvPr/>
        </p:nvSpPr>
        <p:spPr>
          <a:xfrm>
            <a:off x="0" y="12699"/>
            <a:ext cx="9144000" cy="6832600"/>
          </a:xfrm>
          <a:custGeom>
            <a:avLst/>
            <a:gdLst/>
            <a:ahLst/>
            <a:cxnLst/>
            <a:rect l="l" t="t" r="r" b="b"/>
            <a:pathLst>
              <a:path w="9144000" h="6832600">
                <a:moveTo>
                  <a:pt x="0" y="6832600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6832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sq">
            <a:solidFill>
              <a:srgbClr val="FFFFFF">
                <a:alpha val="100000"/>
              </a:srgbClr>
            </a:solidFill>
            <a:prstDash val="solid"/>
            <a:miter lim="10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ajor">
            <a:schemeClr val="accen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3" name="Image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095"/>
            <a:ext cx="9144000" cy="1016000"/>
          </a:xfrm>
          <a:prstGeom prst="rect">
            <a:avLst/>
          </a:prstGeom>
          <a:noFill/>
        </p:spPr>
      </p:pic>
      <p:pic>
        <p:nvPicPr>
          <p:cNvPr id="4" name="Image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1500" y="0"/>
            <a:ext cx="4762500" cy="599950"/>
          </a:xfrm>
          <a:prstGeom prst="rect">
            <a:avLst/>
          </a:prstGeom>
          <a:noFill/>
        </p:spPr>
      </p:pic>
      <p:pic>
        <p:nvPicPr>
          <p:cNvPr id="5" name="Image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50" y="4571"/>
            <a:ext cx="9071932" cy="1016000"/>
          </a:xfrm>
          <a:prstGeom prst="rect">
            <a:avLst/>
          </a:prstGeom>
          <a:noFill/>
        </p:spPr>
      </p:pic>
      <p:pic>
        <p:nvPicPr>
          <p:cNvPr id="6" name="Image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2323"/>
            <a:ext cx="9144000" cy="901827"/>
          </a:xfrm>
          <a:prstGeom prst="rect">
            <a:avLst/>
          </a:prstGeom>
          <a:noFill/>
        </p:spPr>
      </p:pic>
      <p:sp>
        <p:nvSpPr>
          <p:cNvPr id="7" name="Text Box7"/>
          <p:cNvSpPr txBox="1"/>
          <p:nvPr/>
        </p:nvSpPr>
        <p:spPr>
          <a:xfrm>
            <a:off x="1036929" y="1075048"/>
            <a:ext cx="6398184" cy="87551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5006" b="1" spc="4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OZONE</a:t>
            </a:r>
            <a:r>
              <a:rPr lang="en-US" altLang="zh-CN" sz="5006" b="1" spc="-35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 </a:t>
            </a:r>
            <a:r>
              <a:rPr lang="en-US" altLang="zh-CN" sz="5006" b="1" spc="4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DEPLETION</a:t>
            </a:r>
          </a:p>
        </p:txBody>
      </p:sp>
      <p:sp>
        <p:nvSpPr>
          <p:cNvPr id="8" name="Text Box8"/>
          <p:cNvSpPr txBox="1"/>
          <p:nvPr/>
        </p:nvSpPr>
        <p:spPr>
          <a:xfrm>
            <a:off x="395536" y="1844824"/>
            <a:ext cx="8496944" cy="90698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altLang="zh-CN" sz="2798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The </a:t>
            </a:r>
            <a:r>
              <a:rPr lang="en-US" altLang="zh-CN" sz="2798" spc="-4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wearing</a:t>
            </a:r>
            <a:r>
              <a:rPr lang="en-US" altLang="zh-CN" sz="2798" spc="-1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8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out</a:t>
            </a:r>
            <a:r>
              <a:rPr lang="en-US" altLang="zh-CN" sz="2798" spc="8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8" spc="-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(reduction)</a:t>
            </a:r>
            <a:r>
              <a:rPr lang="en-US" altLang="zh-CN" sz="2798" spc="4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8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of </a:t>
            </a:r>
            <a:r>
              <a:rPr lang="en-US" altLang="zh-CN" sz="2796" spc="-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2796" spc="8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6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amount</a:t>
            </a:r>
            <a:r>
              <a:rPr lang="en-US" altLang="zh-CN" sz="2796" spc="2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2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ozone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altLang="zh-CN" sz="2796" spc="16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6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stratosphere is called ozone layer depletion.</a:t>
            </a:r>
            <a:endParaRPr lang="en-US" altLang="zh-CN" sz="3098" spc="5" dirty="0" smtClean="0">
              <a:solidFill>
                <a:srgbClr val="323232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Text Box9"/>
          <p:cNvSpPr txBox="1"/>
          <p:nvPr/>
        </p:nvSpPr>
        <p:spPr>
          <a:xfrm>
            <a:off x="395536" y="2961038"/>
            <a:ext cx="8116986" cy="2198038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altLang="zh-CN" sz="2796" spc="-7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Industries</a:t>
            </a:r>
            <a:r>
              <a:rPr lang="en-US" altLang="zh-CN" sz="2796" spc="47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7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2796" spc="13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manufacture</a:t>
            </a:r>
            <a:r>
              <a:rPr lang="en-US" altLang="zh-CN" sz="2796" spc="2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3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things</a:t>
            </a:r>
            <a:r>
              <a:rPr lang="en-US" altLang="zh-CN" sz="2796" spc="2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2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like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6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insulating</a:t>
            </a:r>
            <a:r>
              <a:rPr lang="en-US" altLang="zh-CN" sz="2796" spc="39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foams, </a:t>
            </a:r>
            <a:r>
              <a:rPr lang="en-US" altLang="zh-CN" sz="2796" spc="-8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solvents,</a:t>
            </a:r>
            <a:r>
              <a:rPr lang="en-US" altLang="zh-CN" sz="2796" spc="19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3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soaps,</a:t>
            </a:r>
            <a:r>
              <a:rPr lang="en-US" altLang="zh-CN" sz="2796" spc="2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cooling</a:t>
            </a:r>
            <a:r>
              <a:rPr lang="en-US" altLang="zh-CN" sz="2796" spc="1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3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things</a:t>
            </a:r>
            <a:r>
              <a:rPr lang="en-US" altLang="zh-CN" sz="2796" spc="2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2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like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Air</a:t>
            </a:r>
            <a:r>
              <a:rPr lang="en-US" altLang="zh-CN" sz="2796" spc="8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7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Conditioners, </a:t>
            </a:r>
            <a:r>
              <a:rPr lang="en-US" altLang="zh-CN" sz="2798" spc="-2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Refrigerators</a:t>
            </a:r>
            <a:r>
              <a:rPr lang="en-US" altLang="zh-CN" sz="2798" spc="16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8" spc="-3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contain harmful chemicals called</a:t>
            </a:r>
            <a:r>
              <a:rPr lang="en-US" altLang="zh-CN" sz="2798" spc="-5" dirty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8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chlorofluorocarbons</a:t>
            </a:r>
            <a:r>
              <a:rPr lang="en-US" altLang="zh-CN" sz="2796" spc="5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3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(CFCs) responsible for depletion in ozone layer.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th2"/>
          <p:cNvSpPr/>
          <p:nvPr/>
        </p:nvSpPr>
        <p:spPr>
          <a:xfrm>
            <a:off x="0" y="12699"/>
            <a:ext cx="9144000" cy="6832600"/>
          </a:xfrm>
          <a:custGeom>
            <a:avLst/>
            <a:gdLst/>
            <a:ahLst/>
            <a:cxnLst/>
            <a:rect l="l" t="t" r="r" b="b"/>
            <a:pathLst>
              <a:path w="9144000" h="6832600">
                <a:moveTo>
                  <a:pt x="0" y="6832600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6832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sq">
            <a:solidFill>
              <a:srgbClr val="FFFFFF">
                <a:alpha val="100000"/>
              </a:srgbClr>
            </a:solidFill>
            <a:prstDash val="solid"/>
            <a:miter lim="10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ajor">
            <a:schemeClr val="accen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3" name="Image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095"/>
            <a:ext cx="9144000" cy="1016000"/>
          </a:xfrm>
          <a:prstGeom prst="rect">
            <a:avLst/>
          </a:prstGeom>
          <a:noFill/>
        </p:spPr>
      </p:pic>
      <p:pic>
        <p:nvPicPr>
          <p:cNvPr id="4" name="Image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1500" y="0"/>
            <a:ext cx="4762500" cy="599950"/>
          </a:xfrm>
          <a:prstGeom prst="rect">
            <a:avLst/>
          </a:prstGeom>
          <a:noFill/>
        </p:spPr>
      </p:pic>
      <p:pic>
        <p:nvPicPr>
          <p:cNvPr id="5" name="Image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50" y="4571"/>
            <a:ext cx="9071932" cy="1016000"/>
          </a:xfrm>
          <a:prstGeom prst="rect">
            <a:avLst/>
          </a:prstGeom>
          <a:noFill/>
        </p:spPr>
      </p:pic>
      <p:pic>
        <p:nvPicPr>
          <p:cNvPr id="6" name="Image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2323"/>
            <a:ext cx="9144000" cy="901827"/>
          </a:xfrm>
          <a:prstGeom prst="rect">
            <a:avLst/>
          </a:prstGeom>
          <a:noFill/>
        </p:spPr>
      </p:pic>
      <p:pic>
        <p:nvPicPr>
          <p:cNvPr id="7" name="Image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41476" y="1979675"/>
            <a:ext cx="7033260" cy="4346448"/>
          </a:xfrm>
          <a:prstGeom prst="rect">
            <a:avLst/>
          </a:prstGeom>
          <a:noFill/>
        </p:spPr>
      </p:pic>
      <p:sp>
        <p:nvSpPr>
          <p:cNvPr id="8" name="Text Box8"/>
          <p:cNvSpPr txBox="1"/>
          <p:nvPr/>
        </p:nvSpPr>
        <p:spPr>
          <a:xfrm>
            <a:off x="152400" y="950087"/>
            <a:ext cx="8700818" cy="78181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96" spc="-4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Depletion</a:t>
            </a:r>
            <a:r>
              <a:rPr lang="en-US" altLang="zh-CN" sz="2796" spc="16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3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begins</a:t>
            </a:r>
            <a:r>
              <a:rPr lang="en-US" altLang="zh-CN" sz="2796" spc="2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when</a:t>
            </a:r>
            <a:r>
              <a:rPr lang="en-US" altLang="zh-CN" sz="2796" spc="1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CFC</a:t>
            </a:r>
            <a:r>
              <a:rPr lang="en-US" altLang="zh-CN" sz="2796" spc="-517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86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’s</a:t>
            </a:r>
            <a:r>
              <a:rPr lang="en-US" altLang="zh-CN" sz="2796" spc="1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get</a:t>
            </a:r>
            <a:r>
              <a:rPr lang="en-US" altLang="zh-CN" sz="2796" spc="-8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6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into</a:t>
            </a:r>
            <a:r>
              <a:rPr lang="en-US" altLang="zh-CN" sz="2796" spc="16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2796" spc="8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6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stratosphere.</a:t>
            </a:r>
            <a:r>
              <a:rPr lang="en-US" altLang="zh-CN" sz="2796" spc="39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Ultra</a:t>
            </a:r>
          </a:p>
          <a:p>
            <a:pPr>
              <a:lnSpc>
                <a:spcPts val="3360"/>
              </a:lnSpc>
            </a:pPr>
            <a:r>
              <a:rPr lang="en-US" altLang="zh-CN" sz="2796" spc="-6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violet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radiation</a:t>
            </a:r>
            <a:r>
              <a:rPr lang="en-US" altLang="zh-CN" sz="2796" spc="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from</a:t>
            </a:r>
            <a:r>
              <a:rPr lang="en-US" altLang="zh-CN" sz="2796" spc="13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2796" spc="8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sun</a:t>
            </a:r>
            <a:r>
              <a:rPr lang="en-US" altLang="zh-CN" sz="2796" spc="27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breaks</a:t>
            </a:r>
            <a:r>
              <a:rPr lang="en-US" altLang="zh-CN" sz="2796" spc="1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up</a:t>
            </a:r>
            <a:r>
              <a:rPr lang="en-US" altLang="zh-CN" sz="2796" spc="16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these</a:t>
            </a:r>
            <a:r>
              <a:rPr lang="en-US" altLang="zh-CN" sz="2796" spc="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CFCs.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th2"/>
          <p:cNvSpPr/>
          <p:nvPr/>
        </p:nvSpPr>
        <p:spPr>
          <a:xfrm>
            <a:off x="0" y="12699"/>
            <a:ext cx="9144000" cy="6832600"/>
          </a:xfrm>
          <a:custGeom>
            <a:avLst/>
            <a:gdLst/>
            <a:ahLst/>
            <a:cxnLst/>
            <a:rect l="l" t="t" r="r" b="b"/>
            <a:pathLst>
              <a:path w="9144000" h="6832600">
                <a:moveTo>
                  <a:pt x="0" y="6832600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6832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sq">
            <a:solidFill>
              <a:srgbClr val="FFFFFF">
                <a:alpha val="100000"/>
              </a:srgbClr>
            </a:solidFill>
            <a:prstDash val="solid"/>
            <a:miter lim="10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ajor">
            <a:schemeClr val="accen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3" name="Image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095"/>
            <a:ext cx="9144000" cy="1016000"/>
          </a:xfrm>
          <a:prstGeom prst="rect">
            <a:avLst/>
          </a:prstGeom>
          <a:noFill/>
        </p:spPr>
      </p:pic>
      <p:pic>
        <p:nvPicPr>
          <p:cNvPr id="4" name="Image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1500" y="0"/>
            <a:ext cx="4762500" cy="599950"/>
          </a:xfrm>
          <a:prstGeom prst="rect">
            <a:avLst/>
          </a:prstGeom>
          <a:noFill/>
        </p:spPr>
      </p:pic>
      <p:pic>
        <p:nvPicPr>
          <p:cNvPr id="5" name="Image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50" y="4571"/>
            <a:ext cx="9071932" cy="1016000"/>
          </a:xfrm>
          <a:prstGeom prst="rect">
            <a:avLst/>
          </a:prstGeom>
          <a:noFill/>
        </p:spPr>
      </p:pic>
      <p:pic>
        <p:nvPicPr>
          <p:cNvPr id="6" name="Image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2323"/>
            <a:ext cx="9144000" cy="901827"/>
          </a:xfrm>
          <a:prstGeom prst="rect">
            <a:avLst/>
          </a:prstGeom>
          <a:noFill/>
        </p:spPr>
      </p:pic>
      <p:pic>
        <p:nvPicPr>
          <p:cNvPr id="7" name="Image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74876" y="3122676"/>
            <a:ext cx="5718048" cy="3384804"/>
          </a:xfrm>
          <a:prstGeom prst="rect">
            <a:avLst/>
          </a:prstGeom>
          <a:noFill/>
        </p:spPr>
      </p:pic>
      <p:sp>
        <p:nvSpPr>
          <p:cNvPr id="8" name="Text Box8"/>
          <p:cNvSpPr txBox="1"/>
          <p:nvPr/>
        </p:nvSpPr>
        <p:spPr>
          <a:xfrm>
            <a:off x="228600" y="950087"/>
            <a:ext cx="8206176" cy="12086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96" spc="-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6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breaking</a:t>
            </a:r>
            <a:r>
              <a:rPr lang="en-US" altLang="zh-CN" sz="2796" spc="8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up</a:t>
            </a:r>
            <a:r>
              <a:rPr lang="en-US" altLang="zh-CN" sz="2796" spc="16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action</a:t>
            </a:r>
            <a:r>
              <a:rPr lang="en-US" altLang="zh-CN" sz="2796" spc="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6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releases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4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Chlorine</a:t>
            </a:r>
            <a:r>
              <a:rPr lang="en-US" altLang="zh-CN" sz="2796" spc="2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8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atoms.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3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Chlorine</a:t>
            </a:r>
          </a:p>
          <a:p>
            <a:pPr>
              <a:lnSpc>
                <a:spcPts val="3360"/>
              </a:lnSpc>
            </a:pPr>
            <a:r>
              <a:rPr lang="en-US" altLang="zh-CN" sz="2796" spc="-1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atoms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7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react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with</a:t>
            </a:r>
            <a:r>
              <a:rPr lang="en-US" altLang="zh-CN" sz="2796" spc="1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4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Ozone,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starting</a:t>
            </a:r>
            <a:r>
              <a:rPr lang="en-US" altLang="zh-CN" sz="2796" spc="27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2796" spc="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chemical</a:t>
            </a:r>
            <a:r>
              <a:rPr lang="en-US" altLang="zh-CN" sz="2796" spc="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8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cycle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7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that</a:t>
            </a:r>
          </a:p>
          <a:p>
            <a:pPr>
              <a:lnSpc>
                <a:spcPts val="3360"/>
              </a:lnSpc>
            </a:pPr>
            <a:r>
              <a:rPr lang="en-US" altLang="zh-CN" sz="2798" spc="-18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destroys</a:t>
            </a:r>
            <a:r>
              <a:rPr lang="en-US" altLang="zh-CN" sz="2798" spc="33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8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the </a:t>
            </a:r>
            <a:r>
              <a:rPr lang="en-US" altLang="zh-CN" sz="2798" spc="-4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good</a:t>
            </a:r>
            <a:r>
              <a:rPr lang="en-US" altLang="zh-CN" sz="2798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8" spc="-19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ozone</a:t>
            </a:r>
            <a:r>
              <a:rPr lang="en-US" altLang="zh-CN" sz="2798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8" spc="-4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altLang="zh-CN" sz="2798" spc="8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8" spc="-7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2798" spc="1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8" spc="-6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area.</a:t>
            </a:r>
          </a:p>
        </p:txBody>
      </p:sp>
      <p:sp>
        <p:nvSpPr>
          <p:cNvPr id="9" name="Text Box9"/>
          <p:cNvSpPr txBox="1"/>
          <p:nvPr/>
        </p:nvSpPr>
        <p:spPr>
          <a:xfrm>
            <a:off x="228600" y="2226975"/>
            <a:ext cx="8006967" cy="78181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96" spc="0" dirty="0" smtClean="0">
                <a:solidFill>
                  <a:srgbClr val="2D2D2D"/>
                </a:solidFill>
                <a:latin typeface="MS PGothic"/>
                <a:ea typeface="MS PGothic"/>
                <a:cs typeface="MS PGothic"/>
              </a:rPr>
              <a:t>One </a:t>
            </a:r>
            <a:r>
              <a:rPr lang="en-US" altLang="zh-CN" sz="2796" spc="-1" dirty="0" smtClean="0">
                <a:solidFill>
                  <a:srgbClr val="2D2D2D"/>
                </a:solidFill>
                <a:latin typeface="MS PGothic"/>
                <a:ea typeface="MS PGothic"/>
                <a:cs typeface="MS PGothic"/>
              </a:rPr>
              <a:t>chlorine</a:t>
            </a:r>
            <a:r>
              <a:rPr lang="en-US" altLang="zh-CN" sz="2796" spc="0" dirty="0" smtClean="0">
                <a:solidFill>
                  <a:srgbClr val="2D2D2D"/>
                </a:solidFill>
                <a:latin typeface="MS PGothic"/>
                <a:ea typeface="MS PGothic"/>
                <a:cs typeface="MS PGothic"/>
              </a:rPr>
              <a:t> </a:t>
            </a:r>
            <a:r>
              <a:rPr lang="en-US" altLang="zh-CN" sz="2796" spc="-4" dirty="0" smtClean="0">
                <a:solidFill>
                  <a:srgbClr val="2D2D2D"/>
                </a:solidFill>
                <a:latin typeface="MS PGothic"/>
                <a:ea typeface="MS PGothic"/>
                <a:cs typeface="MS PGothic"/>
              </a:rPr>
              <a:t>atom</a:t>
            </a:r>
            <a:r>
              <a:rPr lang="en-US" altLang="zh-CN" sz="2796" spc="19" dirty="0" smtClean="0">
                <a:solidFill>
                  <a:srgbClr val="2D2D2D"/>
                </a:solidFill>
                <a:latin typeface="MS PGothic"/>
                <a:ea typeface="MS PGothic"/>
                <a:cs typeface="MS PGothic"/>
              </a:rPr>
              <a:t> </a:t>
            </a:r>
            <a:r>
              <a:rPr lang="en-US" altLang="zh-CN" sz="2796" spc="-1" dirty="0" smtClean="0">
                <a:solidFill>
                  <a:srgbClr val="2D2D2D"/>
                </a:solidFill>
                <a:latin typeface="MS PGothic"/>
                <a:ea typeface="MS PGothic"/>
                <a:cs typeface="MS PGothic"/>
              </a:rPr>
              <a:t>can</a:t>
            </a:r>
            <a:r>
              <a:rPr lang="en-US" altLang="zh-CN" sz="2796" spc="8" dirty="0" smtClean="0">
                <a:solidFill>
                  <a:srgbClr val="2D2D2D"/>
                </a:solidFill>
                <a:latin typeface="MS PGothic"/>
                <a:ea typeface="MS PGothic"/>
                <a:cs typeface="MS PGothic"/>
              </a:rPr>
              <a:t> </a:t>
            </a:r>
            <a:r>
              <a:rPr lang="en-US" altLang="zh-CN" sz="2796" spc="0" dirty="0" smtClean="0">
                <a:solidFill>
                  <a:srgbClr val="2D2D2D"/>
                </a:solidFill>
                <a:latin typeface="MS PGothic"/>
                <a:ea typeface="MS PGothic"/>
                <a:cs typeface="MS PGothic"/>
              </a:rPr>
              <a:t>break </a:t>
            </a:r>
            <a:r>
              <a:rPr lang="en-US" altLang="zh-CN" sz="2796" spc="-3" dirty="0" smtClean="0">
                <a:solidFill>
                  <a:srgbClr val="2D2D2D"/>
                </a:solidFill>
                <a:latin typeface="MS PGothic"/>
                <a:ea typeface="MS PGothic"/>
                <a:cs typeface="MS PGothic"/>
              </a:rPr>
              <a:t>apart</a:t>
            </a:r>
            <a:r>
              <a:rPr lang="en-US" altLang="zh-CN" sz="2796" spc="11" dirty="0" smtClean="0">
                <a:solidFill>
                  <a:srgbClr val="2D2D2D"/>
                </a:solidFill>
                <a:latin typeface="MS PGothic"/>
                <a:ea typeface="MS PGothic"/>
                <a:cs typeface="MS PGothic"/>
              </a:rPr>
              <a:t> </a:t>
            </a:r>
            <a:r>
              <a:rPr lang="en-US" altLang="zh-CN" sz="2796" spc="-2" dirty="0" smtClean="0">
                <a:solidFill>
                  <a:srgbClr val="2D2D2D"/>
                </a:solidFill>
                <a:latin typeface="MS PGothic"/>
                <a:ea typeface="MS PGothic"/>
                <a:cs typeface="MS PGothic"/>
              </a:rPr>
              <a:t>more</a:t>
            </a:r>
            <a:r>
              <a:rPr lang="en-US" altLang="zh-CN" sz="2796" spc="8" dirty="0" smtClean="0">
                <a:solidFill>
                  <a:srgbClr val="2D2D2D"/>
                </a:solidFill>
                <a:latin typeface="MS PGothic"/>
                <a:ea typeface="MS PGothic"/>
                <a:cs typeface="MS PGothic"/>
              </a:rPr>
              <a:t> </a:t>
            </a:r>
            <a:r>
              <a:rPr lang="en-US" altLang="zh-CN" sz="2796" spc="-1" dirty="0" smtClean="0">
                <a:solidFill>
                  <a:srgbClr val="2D2D2D"/>
                </a:solidFill>
                <a:latin typeface="MS PGothic"/>
                <a:ea typeface="MS PGothic"/>
                <a:cs typeface="MS PGothic"/>
              </a:rPr>
              <a:t>than</a:t>
            </a:r>
            <a:r>
              <a:rPr lang="en-US" altLang="zh-CN" sz="2796" spc="8" dirty="0" smtClean="0">
                <a:solidFill>
                  <a:srgbClr val="2D2D2D"/>
                </a:solidFill>
                <a:latin typeface="MS PGothic"/>
                <a:ea typeface="MS PGothic"/>
                <a:cs typeface="MS PGothic"/>
              </a:rPr>
              <a:t> </a:t>
            </a:r>
            <a:r>
              <a:rPr lang="en-US" altLang="zh-CN" sz="2796" spc="0" dirty="0" smtClean="0">
                <a:solidFill>
                  <a:srgbClr val="2D2D2D"/>
                </a:solidFill>
                <a:latin typeface="MS PGothic"/>
                <a:ea typeface="MS PGothic"/>
                <a:cs typeface="MS PGothic"/>
              </a:rPr>
              <a:t>100,000</a:t>
            </a:r>
          </a:p>
          <a:p>
            <a:pPr>
              <a:lnSpc>
                <a:spcPts val="3360"/>
              </a:lnSpc>
            </a:pPr>
            <a:r>
              <a:rPr lang="en-US" altLang="zh-CN" sz="2796" spc="-4" dirty="0" smtClean="0">
                <a:solidFill>
                  <a:srgbClr val="2D2D2D"/>
                </a:solidFill>
                <a:latin typeface="MS PGothic"/>
                <a:ea typeface="MS PGothic"/>
                <a:cs typeface="MS PGothic"/>
              </a:rPr>
              <a:t>ozone</a:t>
            </a:r>
            <a:r>
              <a:rPr lang="en-US" altLang="zh-CN" sz="2796" spc="16" dirty="0" smtClean="0">
                <a:solidFill>
                  <a:srgbClr val="2D2D2D"/>
                </a:solidFill>
                <a:latin typeface="MS PGothic"/>
                <a:ea typeface="MS PGothic"/>
                <a:cs typeface="MS PGothic"/>
              </a:rPr>
              <a:t> </a:t>
            </a:r>
            <a:r>
              <a:rPr lang="en-US" altLang="zh-CN" sz="2796" spc="0" dirty="0" smtClean="0">
                <a:solidFill>
                  <a:srgbClr val="2D2D2D"/>
                </a:solidFill>
                <a:latin typeface="MS PGothic"/>
                <a:ea typeface="MS PGothic"/>
                <a:cs typeface="MS PGothic"/>
              </a:rPr>
              <a:t>molecules.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Text Box3"/>
          <p:cNvSpPr txBox="1"/>
          <p:nvPr/>
        </p:nvSpPr>
        <p:spPr>
          <a:xfrm>
            <a:off x="1493774" y="578155"/>
            <a:ext cx="6156960" cy="83941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800" b="1" spc="0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CAUSES</a:t>
            </a:r>
            <a:r>
              <a:rPr lang="en-US" altLang="zh-CN" sz="4800" b="1" spc="9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 </a:t>
            </a:r>
            <a:r>
              <a:rPr lang="en-US" altLang="zh-CN" sz="4800" b="1" spc="0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OF OZONE</a:t>
            </a:r>
          </a:p>
        </p:txBody>
      </p:sp>
      <p:sp>
        <p:nvSpPr>
          <p:cNvPr id="4" name="Text Box4"/>
          <p:cNvSpPr txBox="1"/>
          <p:nvPr/>
        </p:nvSpPr>
        <p:spPr>
          <a:xfrm>
            <a:off x="2770886" y="1309339"/>
            <a:ext cx="3603928" cy="83983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802" b="1" spc="1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DEPLETION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th2"/>
          <p:cNvSpPr/>
          <p:nvPr/>
        </p:nvSpPr>
        <p:spPr>
          <a:xfrm>
            <a:off x="0" y="12699"/>
            <a:ext cx="9144000" cy="6832600"/>
          </a:xfrm>
          <a:custGeom>
            <a:avLst/>
            <a:gdLst/>
            <a:ahLst/>
            <a:cxnLst/>
            <a:rect l="l" t="t" r="r" b="b"/>
            <a:pathLst>
              <a:path w="9144000" h="6832600">
                <a:moveTo>
                  <a:pt x="0" y="6832600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6832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sq">
            <a:solidFill>
              <a:srgbClr val="FFFFFF">
                <a:alpha val="100000"/>
              </a:srgbClr>
            </a:solidFill>
            <a:prstDash val="solid"/>
            <a:miter lim="10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ajor">
            <a:schemeClr val="accen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3" name="Image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095"/>
            <a:ext cx="9144000" cy="1016000"/>
          </a:xfrm>
          <a:prstGeom prst="rect">
            <a:avLst/>
          </a:prstGeom>
          <a:noFill/>
        </p:spPr>
      </p:pic>
      <p:pic>
        <p:nvPicPr>
          <p:cNvPr id="4" name="Image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1500" y="0"/>
            <a:ext cx="4762500" cy="599950"/>
          </a:xfrm>
          <a:prstGeom prst="rect">
            <a:avLst/>
          </a:prstGeom>
          <a:noFill/>
        </p:spPr>
      </p:pic>
      <p:pic>
        <p:nvPicPr>
          <p:cNvPr id="5" name="Image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50" y="4571"/>
            <a:ext cx="9071932" cy="1016000"/>
          </a:xfrm>
          <a:prstGeom prst="rect">
            <a:avLst/>
          </a:prstGeom>
          <a:noFill/>
        </p:spPr>
      </p:pic>
      <p:pic>
        <p:nvPicPr>
          <p:cNvPr id="6" name="Image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2323"/>
            <a:ext cx="9144000" cy="901827"/>
          </a:xfrm>
          <a:prstGeom prst="rect">
            <a:avLst/>
          </a:prstGeom>
          <a:noFill/>
        </p:spPr>
      </p:pic>
      <p:sp>
        <p:nvSpPr>
          <p:cNvPr id="7" name="Path7"/>
          <p:cNvSpPr/>
          <p:nvPr/>
        </p:nvSpPr>
        <p:spPr>
          <a:xfrm>
            <a:off x="565404" y="2631948"/>
            <a:ext cx="5280660" cy="19811"/>
          </a:xfrm>
          <a:custGeom>
            <a:avLst/>
            <a:gdLst/>
            <a:ahLst/>
            <a:cxnLst/>
            <a:rect l="l" t="t" r="r" b="b"/>
            <a:pathLst>
              <a:path w="5280660" h="19811">
                <a:moveTo>
                  <a:pt x="0" y="0"/>
                </a:moveTo>
                <a:lnTo>
                  <a:pt x="1760220" y="0"/>
                </a:lnTo>
                <a:lnTo>
                  <a:pt x="3520440" y="0"/>
                </a:lnTo>
                <a:lnTo>
                  <a:pt x="5280659" y="0"/>
                </a:lnTo>
                <a:lnTo>
                  <a:pt x="5280659" y="19811"/>
                </a:lnTo>
                <a:lnTo>
                  <a:pt x="3520440" y="19811"/>
                </a:lnTo>
                <a:lnTo>
                  <a:pt x="1760220" y="19811"/>
                </a:lnTo>
                <a:lnTo>
                  <a:pt x="0" y="19811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sq">
            <a:solidFill>
              <a:srgbClr val="000000">
                <a:alpha val="100000"/>
              </a:srgbClr>
            </a:solidFill>
            <a:prstDash val="solid"/>
            <a:miter lim="10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ajor">
            <a:schemeClr val="accen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8" name="Path8"/>
          <p:cNvSpPr/>
          <p:nvPr/>
        </p:nvSpPr>
        <p:spPr>
          <a:xfrm>
            <a:off x="565404" y="4657344"/>
            <a:ext cx="7415784" cy="19811"/>
          </a:xfrm>
          <a:custGeom>
            <a:avLst/>
            <a:gdLst/>
            <a:ahLst/>
            <a:cxnLst/>
            <a:rect l="l" t="t" r="r" b="b"/>
            <a:pathLst>
              <a:path w="7415784" h="19811">
                <a:moveTo>
                  <a:pt x="0" y="0"/>
                </a:moveTo>
                <a:lnTo>
                  <a:pt x="1853946" y="0"/>
                </a:lnTo>
                <a:lnTo>
                  <a:pt x="3707892" y="0"/>
                </a:lnTo>
                <a:lnTo>
                  <a:pt x="5561838" y="0"/>
                </a:lnTo>
                <a:lnTo>
                  <a:pt x="7415784" y="0"/>
                </a:lnTo>
                <a:lnTo>
                  <a:pt x="7415784" y="19812"/>
                </a:lnTo>
                <a:lnTo>
                  <a:pt x="5561838" y="19812"/>
                </a:lnTo>
                <a:lnTo>
                  <a:pt x="3707892" y="19812"/>
                </a:lnTo>
                <a:lnTo>
                  <a:pt x="1853946" y="19812"/>
                </a:lnTo>
                <a:lnTo>
                  <a:pt x="0" y="19812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sq">
            <a:solidFill>
              <a:srgbClr val="000000">
                <a:alpha val="100000"/>
              </a:srgbClr>
            </a:solidFill>
            <a:prstDash val="solid"/>
            <a:miter lim="10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ajor">
            <a:schemeClr val="accen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9" name="Text Box9"/>
          <p:cNvSpPr txBox="1"/>
          <p:nvPr/>
        </p:nvSpPr>
        <p:spPr>
          <a:xfrm>
            <a:off x="1065580" y="669595"/>
            <a:ext cx="6526377" cy="83941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800" b="1" spc="0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IMPACTS OF</a:t>
            </a:r>
            <a:r>
              <a:rPr lang="en-US" altLang="zh-CN" sz="4800" b="1" spc="23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 </a:t>
            </a:r>
            <a:r>
              <a:rPr lang="en-US" altLang="zh-CN" sz="4800" b="1" spc="0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OZONE</a:t>
            </a:r>
          </a:p>
        </p:txBody>
      </p:sp>
      <p:sp>
        <p:nvSpPr>
          <p:cNvPr id="10" name="Text Box10"/>
          <p:cNvSpPr txBox="1"/>
          <p:nvPr/>
        </p:nvSpPr>
        <p:spPr>
          <a:xfrm>
            <a:off x="3069971" y="1400778"/>
            <a:ext cx="3601488" cy="83983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802" b="1" spc="0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DEPLETION</a:t>
            </a:r>
          </a:p>
        </p:txBody>
      </p:sp>
      <p:sp>
        <p:nvSpPr>
          <p:cNvPr id="11" name="Text Box11"/>
          <p:cNvSpPr txBox="1"/>
          <p:nvPr/>
        </p:nvSpPr>
        <p:spPr>
          <a:xfrm>
            <a:off x="152400" y="2255011"/>
            <a:ext cx="5694045" cy="42176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000" b="1" spc="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1)</a:t>
            </a:r>
            <a:r>
              <a:rPr lang="en-US" altLang="zh-CN" sz="3000" b="1" spc="3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altLang="zh-CN" sz="3000" b="1" spc="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HARM TO </a:t>
            </a:r>
            <a:r>
              <a:rPr lang="en-US" altLang="zh-CN" sz="3000" b="1" spc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HUMAN</a:t>
            </a:r>
            <a:r>
              <a:rPr lang="en-US" altLang="zh-CN" sz="3000" b="1" spc="-1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altLang="zh-CN" sz="3000" b="1" spc="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HEALTH:</a:t>
            </a:r>
          </a:p>
        </p:txBody>
      </p:sp>
      <p:sp>
        <p:nvSpPr>
          <p:cNvPr id="12" name="Text Box12"/>
          <p:cNvSpPr txBox="1"/>
          <p:nvPr/>
        </p:nvSpPr>
        <p:spPr>
          <a:xfrm>
            <a:off x="342900" y="2705369"/>
            <a:ext cx="7774389" cy="73444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(a) </a:t>
            </a:r>
            <a:r>
              <a:rPr lang="en-US" altLang="zh-CN" sz="2496" spc="-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More</a:t>
            </a:r>
            <a:r>
              <a:rPr lang="en-US" altLang="zh-CN" sz="2496" spc="18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skin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cancers,</a:t>
            </a:r>
            <a:r>
              <a:rPr lang="en-US" altLang="zh-CN" sz="2496" spc="9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sunburns </a:t>
            </a:r>
            <a:r>
              <a:rPr lang="en-US" altLang="zh-CN" sz="2496" spc="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and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premature</a:t>
            </a:r>
            <a:r>
              <a:rPr lang="en-US" altLang="zh-CN" sz="2496" spc="17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aging</a:t>
            </a:r>
            <a:r>
              <a:rPr lang="en-US" altLang="zh-CN" sz="2496" spc="3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of</a:t>
            </a:r>
          </a:p>
          <a:p>
            <a:pPr marL="342900">
              <a:lnSpc>
                <a:spcPts val="3000"/>
              </a:lnSpc>
            </a:pP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the</a:t>
            </a:r>
            <a:r>
              <a:rPr lang="en-US" altLang="zh-CN" sz="2496" spc="15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skin.</a:t>
            </a:r>
          </a:p>
        </p:txBody>
      </p:sp>
      <p:sp>
        <p:nvSpPr>
          <p:cNvPr id="13" name="Text Box13"/>
          <p:cNvSpPr txBox="1"/>
          <p:nvPr/>
        </p:nvSpPr>
        <p:spPr>
          <a:xfrm>
            <a:off x="348996" y="3503669"/>
            <a:ext cx="1077894" cy="35378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2" b="1" spc="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(b)</a:t>
            </a:r>
            <a:r>
              <a:rPr lang="en-US" altLang="zh-CN" sz="1802" b="1" spc="-6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8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More</a:t>
            </a:r>
          </a:p>
        </p:txBody>
      </p:sp>
      <p:sp>
        <p:nvSpPr>
          <p:cNvPr id="14" name="Text Box14"/>
          <p:cNvSpPr txBox="1"/>
          <p:nvPr/>
        </p:nvSpPr>
        <p:spPr>
          <a:xfrm>
            <a:off x="1518158" y="3503669"/>
            <a:ext cx="6264940" cy="35378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98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cataracts,</a:t>
            </a:r>
            <a:r>
              <a:rPr lang="en-US" altLang="zh-CN" sz="2498" spc="17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8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blindness</a:t>
            </a:r>
            <a:r>
              <a:rPr lang="en-US" altLang="zh-CN" sz="2498" spc="-1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8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and</a:t>
            </a:r>
            <a:r>
              <a:rPr lang="en-US" altLang="zh-CN" sz="2498" spc="-4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8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other eye</a:t>
            </a:r>
            <a:r>
              <a:rPr lang="en-US" altLang="zh-CN" sz="2498" spc="16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8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diseases.</a:t>
            </a:r>
          </a:p>
        </p:txBody>
      </p:sp>
      <p:sp>
        <p:nvSpPr>
          <p:cNvPr id="15" name="Text Box15"/>
          <p:cNvSpPr txBox="1"/>
          <p:nvPr/>
        </p:nvSpPr>
        <p:spPr>
          <a:xfrm>
            <a:off x="152400" y="4280662"/>
            <a:ext cx="7827264" cy="86323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000" b="1" spc="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2)</a:t>
            </a:r>
            <a:r>
              <a:rPr lang="en-US" altLang="zh-CN" sz="3000" b="1" spc="3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altLang="zh-CN" sz="3000" b="1" spc="2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ADVERSE</a:t>
            </a:r>
            <a:r>
              <a:rPr lang="en-US" altLang="zh-CN" sz="3000" b="1" spc="-44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altLang="zh-CN" sz="3000" b="1" spc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IMPACTS</a:t>
            </a:r>
            <a:r>
              <a:rPr lang="en-US" altLang="zh-CN" sz="3000" b="1" spc="-14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altLang="zh-CN" sz="3000" b="1" spc="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ON AGRICULTURE:</a:t>
            </a:r>
          </a:p>
          <a:p>
            <a:pPr marL="190500">
              <a:lnSpc>
                <a:spcPts val="3476"/>
              </a:lnSpc>
            </a:pPr>
            <a:r>
              <a:rPr lang="en-US" altLang="zh-CN" sz="2004" b="1" spc="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(a)</a:t>
            </a:r>
            <a:r>
              <a:rPr lang="en-US" altLang="zh-CN" sz="2004" b="1" spc="-2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Plant</a:t>
            </a:r>
            <a:r>
              <a:rPr lang="en-US" altLang="zh-CN" sz="2496" spc="-6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growth,</a:t>
            </a:r>
            <a:r>
              <a:rPr lang="en-US" altLang="zh-CN" sz="2496" spc="14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especially</a:t>
            </a:r>
            <a:r>
              <a:rPr lang="en-US" altLang="zh-CN" sz="2496" spc="-7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in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seedlings,</a:t>
            </a:r>
            <a:r>
              <a:rPr lang="en-US" altLang="zh-CN" sz="2496" spc="-14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is</a:t>
            </a:r>
            <a:r>
              <a:rPr lang="en-US" altLang="zh-CN" sz="2496" spc="9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harmed</a:t>
            </a:r>
            <a:r>
              <a:rPr lang="en-US" altLang="zh-CN" sz="2496" spc="3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by</a:t>
            </a:r>
          </a:p>
        </p:txBody>
      </p:sp>
      <p:sp>
        <p:nvSpPr>
          <p:cNvPr id="16" name="Text Box16"/>
          <p:cNvSpPr txBox="1"/>
          <p:nvPr/>
        </p:nvSpPr>
        <p:spPr>
          <a:xfrm>
            <a:off x="685800" y="5190124"/>
            <a:ext cx="3756451" cy="35344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96" spc="-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more</a:t>
            </a:r>
            <a:r>
              <a:rPr lang="en-US" altLang="zh-CN" sz="2496" spc="18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intense</a:t>
            </a:r>
            <a:r>
              <a:rPr lang="en-US" altLang="zh-CN" sz="2496" spc="4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UV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radiation.</a:t>
            </a:r>
          </a:p>
        </p:txBody>
      </p:sp>
      <p:sp>
        <p:nvSpPr>
          <p:cNvPr id="17" name="Text Box17"/>
          <p:cNvSpPr txBox="1"/>
          <p:nvPr/>
        </p:nvSpPr>
        <p:spPr>
          <a:xfrm>
            <a:off x="406908" y="5706709"/>
            <a:ext cx="7130220" cy="114141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4" b="1" spc="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(b)</a:t>
            </a:r>
            <a:r>
              <a:rPr lang="en-US" altLang="zh-CN" sz="2004" b="1" spc="-2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Major</a:t>
            </a:r>
            <a:r>
              <a:rPr lang="en-US" altLang="zh-CN" sz="2496" spc="14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crop</a:t>
            </a:r>
            <a:r>
              <a:rPr lang="en-US" altLang="zh-CN" sz="2496" spc="17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species</a:t>
            </a:r>
            <a:r>
              <a:rPr lang="en-US" altLang="zh-CN" sz="2496" spc="-7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are</a:t>
            </a:r>
            <a:r>
              <a:rPr lang="en-US" altLang="zh-CN" sz="2496" spc="17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particularly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vulnerable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to</a:t>
            </a:r>
          </a:p>
          <a:p>
            <a:pPr marL="278892">
              <a:lnSpc>
                <a:spcPts val="3251"/>
              </a:lnSpc>
            </a:pP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increased </a:t>
            </a:r>
            <a:r>
              <a:rPr lang="en-US" altLang="zh-CN" sz="2496" spc="-4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UV,</a:t>
            </a:r>
            <a:r>
              <a:rPr lang="en-US" altLang="zh-CN" sz="2496" spc="17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resulting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in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reduced growth,</a:t>
            </a:r>
          </a:p>
          <a:p>
            <a:pPr marL="278892">
              <a:lnSpc>
                <a:spcPts val="2952"/>
              </a:lnSpc>
            </a:pPr>
            <a:r>
              <a:rPr lang="en-US" altLang="zh-CN" sz="2498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photosynthesis</a:t>
            </a:r>
            <a:r>
              <a:rPr lang="en-US" altLang="zh-CN" sz="2498" spc="-1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8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and</a:t>
            </a:r>
            <a:r>
              <a:rPr lang="en-US" altLang="zh-CN" sz="2498" spc="-4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8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flowering.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th2"/>
          <p:cNvSpPr/>
          <p:nvPr/>
        </p:nvSpPr>
        <p:spPr>
          <a:xfrm>
            <a:off x="0" y="12699"/>
            <a:ext cx="9144000" cy="6832600"/>
          </a:xfrm>
          <a:custGeom>
            <a:avLst/>
            <a:gdLst/>
            <a:ahLst/>
            <a:cxnLst/>
            <a:rect l="l" t="t" r="r" b="b"/>
            <a:pathLst>
              <a:path w="9144000" h="6832600">
                <a:moveTo>
                  <a:pt x="0" y="6832600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6832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sq">
            <a:solidFill>
              <a:srgbClr val="FFFFFF">
                <a:alpha val="100000"/>
              </a:srgbClr>
            </a:solidFill>
            <a:prstDash val="solid"/>
            <a:miter lim="10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ajor">
            <a:schemeClr val="accen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3" name="Image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095"/>
            <a:ext cx="9144000" cy="1016000"/>
          </a:xfrm>
          <a:prstGeom prst="rect">
            <a:avLst/>
          </a:prstGeom>
          <a:noFill/>
        </p:spPr>
      </p:pic>
      <p:pic>
        <p:nvPicPr>
          <p:cNvPr id="4" name="Image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1500" y="0"/>
            <a:ext cx="4762500" cy="599950"/>
          </a:xfrm>
          <a:prstGeom prst="rect">
            <a:avLst/>
          </a:prstGeom>
          <a:noFill/>
        </p:spPr>
      </p:pic>
      <p:pic>
        <p:nvPicPr>
          <p:cNvPr id="5" name="Image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50" y="4571"/>
            <a:ext cx="9071932" cy="1016000"/>
          </a:xfrm>
          <a:prstGeom prst="rect">
            <a:avLst/>
          </a:prstGeom>
          <a:noFill/>
        </p:spPr>
      </p:pic>
      <p:pic>
        <p:nvPicPr>
          <p:cNvPr id="6" name="Image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2323"/>
            <a:ext cx="9144000" cy="901827"/>
          </a:xfrm>
          <a:prstGeom prst="rect">
            <a:avLst/>
          </a:prstGeom>
          <a:noFill/>
        </p:spPr>
      </p:pic>
      <p:sp>
        <p:nvSpPr>
          <p:cNvPr id="7" name="Path7"/>
          <p:cNvSpPr/>
          <p:nvPr/>
        </p:nvSpPr>
        <p:spPr>
          <a:xfrm>
            <a:off x="413004" y="1719071"/>
            <a:ext cx="4108704" cy="36576"/>
          </a:xfrm>
          <a:custGeom>
            <a:avLst/>
            <a:gdLst/>
            <a:ahLst/>
            <a:cxnLst/>
            <a:rect l="l" t="t" r="r" b="b"/>
            <a:pathLst>
              <a:path w="4108704" h="36576">
                <a:moveTo>
                  <a:pt x="0" y="0"/>
                </a:moveTo>
                <a:lnTo>
                  <a:pt x="2054352" y="0"/>
                </a:lnTo>
                <a:lnTo>
                  <a:pt x="4108704" y="0"/>
                </a:lnTo>
                <a:lnTo>
                  <a:pt x="4108704" y="36576"/>
                </a:lnTo>
                <a:lnTo>
                  <a:pt x="2054352" y="36576"/>
                </a:lnTo>
                <a:lnTo>
                  <a:pt x="0" y="3657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sq">
            <a:solidFill>
              <a:srgbClr val="000000">
                <a:alpha val="100000"/>
              </a:srgbClr>
            </a:solidFill>
            <a:prstDash val="solid"/>
            <a:miter lim="10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ajor">
            <a:schemeClr val="accen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8" name="Image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55420" y="2703575"/>
            <a:ext cx="6251448" cy="4154424"/>
          </a:xfrm>
          <a:prstGeom prst="rect">
            <a:avLst/>
          </a:prstGeom>
          <a:noFill/>
        </p:spPr>
      </p:pic>
      <p:sp>
        <p:nvSpPr>
          <p:cNvPr id="9" name="Text Box9"/>
          <p:cNvSpPr txBox="1"/>
          <p:nvPr/>
        </p:nvSpPr>
        <p:spPr>
          <a:xfrm>
            <a:off x="0" y="1338707"/>
            <a:ext cx="4520183" cy="42176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000" b="1" spc="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3)</a:t>
            </a:r>
            <a:r>
              <a:rPr lang="en-US" altLang="zh-CN" sz="3000" b="1" spc="3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altLang="zh-CN" sz="3000" b="1" spc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EFFECTS</a:t>
            </a:r>
            <a:r>
              <a:rPr lang="en-US" altLang="zh-CN" sz="3000" b="1" spc="-26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altLang="zh-CN" sz="3000" b="1" spc="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ON </a:t>
            </a:r>
            <a:r>
              <a:rPr lang="en-US" altLang="zh-CN" sz="3000" b="1" spc="2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PLANTS:</a:t>
            </a:r>
          </a:p>
        </p:txBody>
      </p:sp>
      <p:sp>
        <p:nvSpPr>
          <p:cNvPr id="10" name="Text Box10"/>
          <p:cNvSpPr txBox="1"/>
          <p:nvPr/>
        </p:nvSpPr>
        <p:spPr>
          <a:xfrm>
            <a:off x="425196" y="1851272"/>
            <a:ext cx="8002938" cy="11221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98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Physiological</a:t>
            </a:r>
            <a:r>
              <a:rPr lang="en-US" altLang="zh-CN" sz="2498" spc="-19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8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and</a:t>
            </a:r>
            <a:r>
              <a:rPr lang="en-US" altLang="zh-CN" sz="2498" spc="-4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8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developmental</a:t>
            </a:r>
            <a:r>
              <a:rPr lang="en-US" altLang="zh-CN" sz="2498" spc="-1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8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processes of</a:t>
            </a:r>
            <a:r>
              <a:rPr lang="en-US" altLang="zh-CN" sz="2498" spc="4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8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plants are</a:t>
            </a:r>
          </a:p>
          <a:p>
            <a:pPr marL="19811">
              <a:lnSpc>
                <a:spcPts val="3122"/>
              </a:lnSpc>
            </a:pPr>
            <a:r>
              <a:rPr lang="en-US" altLang="zh-CN" sz="2496" spc="-6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affected</a:t>
            </a:r>
            <a:r>
              <a:rPr lang="en-US" altLang="zh-CN" sz="2496" spc="4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by</a:t>
            </a:r>
            <a:r>
              <a:rPr lang="en-US" altLang="zh-CN" sz="2496" spc="4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UVB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radiation,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even</a:t>
            </a:r>
            <a:r>
              <a:rPr lang="en-US" altLang="zh-CN" sz="2496" spc="-4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by</a:t>
            </a:r>
            <a:r>
              <a:rPr lang="en-US" altLang="zh-CN" sz="2496" spc="14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the</a:t>
            </a:r>
            <a:r>
              <a:rPr lang="en-US" altLang="zh-CN" sz="2496" spc="-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amount</a:t>
            </a:r>
            <a:r>
              <a:rPr lang="en-US" altLang="zh-CN" sz="2496" spc="17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of</a:t>
            </a:r>
            <a:r>
              <a:rPr lang="en-US" altLang="zh-CN" sz="2496" spc="4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UVB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5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in</a:t>
            </a:r>
          </a:p>
          <a:p>
            <a:pPr marL="19811">
              <a:lnSpc>
                <a:spcPts val="2927"/>
              </a:lnSpc>
            </a:pP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present-day sunlight.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th2"/>
          <p:cNvSpPr/>
          <p:nvPr/>
        </p:nvSpPr>
        <p:spPr>
          <a:xfrm>
            <a:off x="0" y="12699"/>
            <a:ext cx="9144000" cy="6832600"/>
          </a:xfrm>
          <a:custGeom>
            <a:avLst/>
            <a:gdLst/>
            <a:ahLst/>
            <a:cxnLst/>
            <a:rect l="l" t="t" r="r" b="b"/>
            <a:pathLst>
              <a:path w="9144000" h="6832600">
                <a:moveTo>
                  <a:pt x="0" y="6832600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6832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sq">
            <a:solidFill>
              <a:srgbClr val="FFFFFF">
                <a:alpha val="100000"/>
              </a:srgbClr>
            </a:solidFill>
            <a:prstDash val="solid"/>
            <a:miter lim="10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ajor">
            <a:schemeClr val="accen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3" name="Image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095"/>
            <a:ext cx="9144000" cy="1016000"/>
          </a:xfrm>
          <a:prstGeom prst="rect">
            <a:avLst/>
          </a:prstGeom>
          <a:noFill/>
        </p:spPr>
      </p:pic>
      <p:pic>
        <p:nvPicPr>
          <p:cNvPr id="4" name="Image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1500" y="0"/>
            <a:ext cx="4762500" cy="599950"/>
          </a:xfrm>
          <a:prstGeom prst="rect">
            <a:avLst/>
          </a:prstGeom>
          <a:noFill/>
        </p:spPr>
      </p:pic>
      <p:pic>
        <p:nvPicPr>
          <p:cNvPr id="5" name="Image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50" y="4571"/>
            <a:ext cx="9071932" cy="1016000"/>
          </a:xfrm>
          <a:prstGeom prst="rect">
            <a:avLst/>
          </a:prstGeom>
          <a:noFill/>
        </p:spPr>
      </p:pic>
      <p:pic>
        <p:nvPicPr>
          <p:cNvPr id="6" name="Image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2323"/>
            <a:ext cx="9144000" cy="901827"/>
          </a:xfrm>
          <a:prstGeom prst="rect">
            <a:avLst/>
          </a:prstGeom>
          <a:noFill/>
        </p:spPr>
      </p:pic>
      <p:sp>
        <p:nvSpPr>
          <p:cNvPr id="7" name="Path7"/>
          <p:cNvSpPr/>
          <p:nvPr/>
        </p:nvSpPr>
        <p:spPr>
          <a:xfrm>
            <a:off x="413004" y="1505712"/>
            <a:ext cx="4192524" cy="36576"/>
          </a:xfrm>
          <a:custGeom>
            <a:avLst/>
            <a:gdLst/>
            <a:ahLst/>
            <a:cxnLst/>
            <a:rect l="l" t="t" r="r" b="b"/>
            <a:pathLst>
              <a:path w="4192524" h="36576">
                <a:moveTo>
                  <a:pt x="0" y="0"/>
                </a:moveTo>
                <a:lnTo>
                  <a:pt x="2096262" y="0"/>
                </a:lnTo>
                <a:lnTo>
                  <a:pt x="4192524" y="0"/>
                </a:lnTo>
                <a:lnTo>
                  <a:pt x="4192524" y="36576"/>
                </a:lnTo>
                <a:lnTo>
                  <a:pt x="2096262" y="36576"/>
                </a:lnTo>
                <a:lnTo>
                  <a:pt x="0" y="3657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sq">
            <a:solidFill>
              <a:srgbClr val="000000">
                <a:alpha val="100000"/>
              </a:srgbClr>
            </a:solidFill>
            <a:prstDash val="solid"/>
            <a:miter lim="10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ajor">
            <a:schemeClr val="accen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8" name="Path8"/>
          <p:cNvSpPr/>
          <p:nvPr/>
        </p:nvSpPr>
        <p:spPr>
          <a:xfrm>
            <a:off x="413004" y="4782312"/>
            <a:ext cx="4701540" cy="36576"/>
          </a:xfrm>
          <a:custGeom>
            <a:avLst/>
            <a:gdLst/>
            <a:ahLst/>
            <a:cxnLst/>
            <a:rect l="l" t="t" r="r" b="b"/>
            <a:pathLst>
              <a:path w="4701540" h="36576">
                <a:moveTo>
                  <a:pt x="0" y="0"/>
                </a:moveTo>
                <a:lnTo>
                  <a:pt x="1567180" y="0"/>
                </a:lnTo>
                <a:lnTo>
                  <a:pt x="3134359" y="0"/>
                </a:lnTo>
                <a:lnTo>
                  <a:pt x="4701540" y="0"/>
                </a:lnTo>
                <a:lnTo>
                  <a:pt x="4701540" y="36576"/>
                </a:lnTo>
                <a:lnTo>
                  <a:pt x="3134359" y="36576"/>
                </a:lnTo>
                <a:lnTo>
                  <a:pt x="1567180" y="36576"/>
                </a:lnTo>
                <a:lnTo>
                  <a:pt x="0" y="3657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sq">
            <a:solidFill>
              <a:srgbClr val="000000">
                <a:alpha val="100000"/>
              </a:srgbClr>
            </a:solidFill>
            <a:prstDash val="solid"/>
            <a:miter lim="10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ajor">
            <a:schemeClr val="accen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9" name="Text Box9"/>
          <p:cNvSpPr txBox="1"/>
          <p:nvPr/>
        </p:nvSpPr>
        <p:spPr>
          <a:xfrm>
            <a:off x="0" y="1125346"/>
            <a:ext cx="4604766" cy="42176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000" b="1" spc="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4)</a:t>
            </a:r>
            <a:r>
              <a:rPr lang="en-US" altLang="zh-CN" sz="3000" b="1" spc="3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altLang="zh-CN" sz="3000" b="1" spc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EFFECT</a:t>
            </a:r>
            <a:r>
              <a:rPr lang="en-US" altLang="zh-CN" sz="3000" b="1" spc="-14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altLang="zh-CN" sz="3000" b="1" spc="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ON </a:t>
            </a:r>
            <a:r>
              <a:rPr lang="en-US" altLang="zh-CN" sz="3000" b="1" spc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ANIMALS:</a:t>
            </a:r>
          </a:p>
        </p:txBody>
      </p:sp>
      <p:sp>
        <p:nvSpPr>
          <p:cNvPr id="10" name="Text Box10"/>
          <p:cNvSpPr txBox="1"/>
          <p:nvPr/>
        </p:nvSpPr>
        <p:spPr>
          <a:xfrm>
            <a:off x="393192" y="1693799"/>
            <a:ext cx="279349" cy="25488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(a)</a:t>
            </a:r>
          </a:p>
        </p:txBody>
      </p:sp>
      <p:sp>
        <p:nvSpPr>
          <p:cNvPr id="11" name="Text Box11"/>
          <p:cNvSpPr txBox="1"/>
          <p:nvPr/>
        </p:nvSpPr>
        <p:spPr>
          <a:xfrm>
            <a:off x="451104" y="2550668"/>
            <a:ext cx="291922" cy="25488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(b)</a:t>
            </a:r>
          </a:p>
        </p:txBody>
      </p:sp>
      <p:sp>
        <p:nvSpPr>
          <p:cNvPr id="12" name="Text Box12"/>
          <p:cNvSpPr txBox="1"/>
          <p:nvPr/>
        </p:nvSpPr>
        <p:spPr>
          <a:xfrm>
            <a:off x="850392" y="1613804"/>
            <a:ext cx="6961968" cy="827791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In</a:t>
            </a:r>
            <a:r>
              <a:rPr lang="en-US" altLang="zh-CN" sz="2496" spc="19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animals,</a:t>
            </a:r>
            <a:r>
              <a:rPr lang="en-US" altLang="zh-CN" sz="2496" spc="14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UV</a:t>
            </a:r>
            <a:r>
              <a:rPr lang="en-US" altLang="zh-CN" sz="2496" spc="4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overexposure</a:t>
            </a:r>
            <a:r>
              <a:rPr lang="en-US" altLang="zh-CN" sz="2496" spc="14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may</a:t>
            </a:r>
            <a:r>
              <a:rPr lang="en-US" altLang="zh-CN" sz="2496" spc="17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cause</a:t>
            </a:r>
          </a:p>
          <a:p>
            <a:pPr marL="38100">
              <a:lnSpc>
                <a:spcPts val="3075"/>
              </a:lnSpc>
            </a:pP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eye</a:t>
            </a:r>
            <a:r>
              <a:rPr lang="en-US" altLang="zh-CN" sz="2496" spc="7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and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skin</a:t>
            </a:r>
            <a:r>
              <a:rPr lang="en-US" altLang="zh-CN" sz="2496" spc="4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cancers.</a:t>
            </a:r>
          </a:p>
        </p:txBody>
      </p:sp>
      <p:sp>
        <p:nvSpPr>
          <p:cNvPr id="13" name="Text Box13"/>
          <p:cNvSpPr txBox="1"/>
          <p:nvPr/>
        </p:nvSpPr>
        <p:spPr>
          <a:xfrm>
            <a:off x="841248" y="2470673"/>
            <a:ext cx="7495898" cy="19947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Species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of</a:t>
            </a:r>
            <a:r>
              <a:rPr lang="en-US" altLang="zh-CN" sz="2496" spc="4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marine</a:t>
            </a:r>
            <a:r>
              <a:rPr lang="en-US" altLang="zh-CN" sz="2496" spc="24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animals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in</a:t>
            </a:r>
            <a:r>
              <a:rPr lang="en-US" altLang="zh-CN" sz="2496" spc="7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their </a:t>
            </a:r>
            <a:r>
              <a:rPr lang="en-US" altLang="zh-CN" sz="2496" spc="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developmental</a:t>
            </a:r>
          </a:p>
          <a:p>
            <a:pPr marL="47244">
              <a:lnSpc>
                <a:spcPts val="3167"/>
              </a:lnSpc>
            </a:pP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stage</a:t>
            </a:r>
            <a:r>
              <a:rPr lang="en-US" altLang="zh-CN" sz="2496" spc="9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(e.g.</a:t>
            </a:r>
            <a:r>
              <a:rPr lang="en-US" altLang="zh-CN" sz="2496" spc="19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young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fish,</a:t>
            </a:r>
            <a:r>
              <a:rPr lang="en-US" altLang="zh-CN" sz="2496" spc="17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shrimp</a:t>
            </a:r>
            <a:r>
              <a:rPr lang="en-US" altLang="zh-CN" sz="2496" spc="1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larvae</a:t>
            </a:r>
            <a:r>
              <a:rPr lang="en-US" altLang="zh-CN" sz="2496" spc="7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and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crab</a:t>
            </a:r>
            <a:r>
              <a:rPr lang="en-US" altLang="zh-CN" sz="2496" spc="19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larvae</a:t>
            </a:r>
          </a:p>
          <a:p>
            <a:pPr marL="47244">
              <a:lnSpc>
                <a:spcPts val="2999"/>
              </a:lnSpc>
            </a:pP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have</a:t>
            </a:r>
            <a:r>
              <a:rPr lang="en-US" altLang="zh-CN" sz="2496" spc="7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been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threatened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in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recent</a:t>
            </a:r>
            <a:r>
              <a:rPr lang="en-US" altLang="zh-CN" sz="2496" spc="7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years</a:t>
            </a:r>
            <a:r>
              <a:rPr lang="en-US" altLang="zh-CN" sz="2496" spc="17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by</a:t>
            </a:r>
            <a:r>
              <a:rPr lang="en-US" altLang="zh-CN" sz="2496" spc="7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the</a:t>
            </a:r>
          </a:p>
          <a:p>
            <a:pPr marL="47244">
              <a:lnSpc>
                <a:spcPts val="3002"/>
              </a:lnSpc>
            </a:pP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increased</a:t>
            </a:r>
            <a:r>
              <a:rPr lang="en-US" altLang="zh-CN" sz="2496" spc="9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UV</a:t>
            </a:r>
            <a:r>
              <a:rPr lang="en-US" altLang="zh-CN" sz="2496" spc="4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radiation </a:t>
            </a:r>
            <a:r>
              <a:rPr lang="en-US" altLang="zh-CN" sz="2496" spc="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under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the Antarctic</a:t>
            </a:r>
            <a:r>
              <a:rPr lang="en-US" altLang="zh-CN" sz="2496" spc="1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ozone</a:t>
            </a:r>
          </a:p>
          <a:p>
            <a:pPr marL="47244">
              <a:lnSpc>
                <a:spcPts val="3000"/>
              </a:lnSpc>
            </a:pP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hole.)</a:t>
            </a:r>
          </a:p>
        </p:txBody>
      </p:sp>
      <p:sp>
        <p:nvSpPr>
          <p:cNvPr id="14" name="Text Box14"/>
          <p:cNvSpPr txBox="1"/>
          <p:nvPr/>
        </p:nvSpPr>
        <p:spPr>
          <a:xfrm>
            <a:off x="0" y="4402582"/>
            <a:ext cx="5113019" cy="4217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000" b="1" spc="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5)</a:t>
            </a:r>
            <a:r>
              <a:rPr lang="en-US" altLang="zh-CN" sz="3000" b="1" spc="3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altLang="zh-CN" sz="3000" b="1" spc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EFFECT</a:t>
            </a:r>
            <a:r>
              <a:rPr lang="en-US" altLang="zh-CN" sz="3000" b="1" spc="-14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altLang="zh-CN" sz="3000" b="1" spc="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ON MATERIALS:</a:t>
            </a:r>
          </a:p>
        </p:txBody>
      </p:sp>
      <p:sp>
        <p:nvSpPr>
          <p:cNvPr id="15" name="Text Box15"/>
          <p:cNvSpPr txBox="1"/>
          <p:nvPr/>
        </p:nvSpPr>
        <p:spPr>
          <a:xfrm>
            <a:off x="381000" y="5027803"/>
            <a:ext cx="255574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spc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(a)</a:t>
            </a:r>
          </a:p>
        </p:txBody>
      </p:sp>
      <p:sp>
        <p:nvSpPr>
          <p:cNvPr id="16" name="Text Box16"/>
          <p:cNvSpPr txBox="1"/>
          <p:nvPr/>
        </p:nvSpPr>
        <p:spPr>
          <a:xfrm>
            <a:off x="740664" y="4912099"/>
            <a:ext cx="8209876" cy="82811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98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Wood,</a:t>
            </a:r>
            <a:r>
              <a:rPr lang="en-US" altLang="zh-CN" sz="2498" spc="1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8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plastic, rubber,</a:t>
            </a:r>
            <a:r>
              <a:rPr lang="en-US" altLang="zh-CN" sz="2498" spc="7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8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fabrics</a:t>
            </a:r>
            <a:r>
              <a:rPr lang="en-US" altLang="zh-CN" sz="2498" spc="9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8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and</a:t>
            </a:r>
            <a:r>
              <a:rPr lang="en-US" altLang="zh-CN" sz="2498" spc="-4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8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many</a:t>
            </a:r>
            <a:r>
              <a:rPr lang="en-US" altLang="zh-CN" sz="2498" spc="9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8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construction</a:t>
            </a:r>
          </a:p>
          <a:p>
            <a:pPr marL="59436">
              <a:lnSpc>
                <a:spcPts val="3146"/>
              </a:lnSpc>
            </a:pP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materials</a:t>
            </a:r>
            <a:r>
              <a:rPr lang="en-US" altLang="zh-CN" sz="2496" spc="1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are</a:t>
            </a:r>
            <a:r>
              <a:rPr lang="en-US" altLang="zh-CN" sz="2496" spc="17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degraded</a:t>
            </a:r>
            <a:r>
              <a:rPr lang="en-US" altLang="zh-CN" sz="2496" spc="-17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by</a:t>
            </a:r>
            <a:r>
              <a:rPr lang="en-US" altLang="zh-CN" sz="2496" spc="0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-2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UV</a:t>
            </a:r>
            <a:r>
              <a:rPr lang="en-US" altLang="zh-CN" sz="2496" spc="7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496" spc="1" dirty="0" smtClean="0">
                <a:solidFill>
                  <a:srgbClr val="323232"/>
                </a:solidFill>
                <a:latin typeface="Arial"/>
                <a:ea typeface="Arial"/>
                <a:cs typeface="Arial"/>
              </a:rPr>
              <a:t>radiation in terms of quality.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th2"/>
          <p:cNvSpPr/>
          <p:nvPr/>
        </p:nvSpPr>
        <p:spPr>
          <a:xfrm>
            <a:off x="0" y="12699"/>
            <a:ext cx="9144000" cy="6832600"/>
          </a:xfrm>
          <a:custGeom>
            <a:avLst/>
            <a:gdLst/>
            <a:ahLst/>
            <a:cxnLst/>
            <a:rect l="l" t="t" r="r" b="b"/>
            <a:pathLst>
              <a:path w="9144000" h="6832600">
                <a:moveTo>
                  <a:pt x="0" y="6832600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6832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sq">
            <a:solidFill>
              <a:srgbClr val="FFFFFF">
                <a:alpha val="100000"/>
              </a:srgbClr>
            </a:solidFill>
            <a:prstDash val="solid"/>
            <a:miter lim="10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ajor">
            <a:schemeClr val="accen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3" name="Image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095"/>
            <a:ext cx="9144000" cy="1016000"/>
          </a:xfrm>
          <a:prstGeom prst="rect">
            <a:avLst/>
          </a:prstGeom>
          <a:noFill/>
        </p:spPr>
      </p:pic>
      <p:pic>
        <p:nvPicPr>
          <p:cNvPr id="4" name="Image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1500" y="0"/>
            <a:ext cx="4762500" cy="599950"/>
          </a:xfrm>
          <a:prstGeom prst="rect">
            <a:avLst/>
          </a:prstGeom>
          <a:noFill/>
        </p:spPr>
      </p:pic>
      <p:pic>
        <p:nvPicPr>
          <p:cNvPr id="5" name="Image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50" y="4571"/>
            <a:ext cx="9071932" cy="1016000"/>
          </a:xfrm>
          <a:prstGeom prst="rect">
            <a:avLst/>
          </a:prstGeom>
          <a:noFill/>
        </p:spPr>
      </p:pic>
      <p:pic>
        <p:nvPicPr>
          <p:cNvPr id="6" name="Image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2323"/>
            <a:ext cx="9144000" cy="901827"/>
          </a:xfrm>
          <a:prstGeom prst="rect">
            <a:avLst/>
          </a:prstGeom>
          <a:noFill/>
        </p:spPr>
      </p:pic>
      <p:sp>
        <p:nvSpPr>
          <p:cNvPr id="7" name="Text Box7"/>
          <p:cNvSpPr txBox="1"/>
          <p:nvPr/>
        </p:nvSpPr>
        <p:spPr>
          <a:xfrm>
            <a:off x="243840" y="846784"/>
            <a:ext cx="7996597" cy="87509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5004" b="1" spc="0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MEASURES </a:t>
            </a:r>
            <a:r>
              <a:rPr lang="en-US" altLang="zh-CN" sz="5004" b="1" spc="2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TO</a:t>
            </a:r>
            <a:r>
              <a:rPr lang="en-US" altLang="zh-CN" sz="5004" b="1" spc="-25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 </a:t>
            </a:r>
            <a:r>
              <a:rPr lang="en-US" altLang="zh-CN" sz="5004" b="1" spc="0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PREVENT</a:t>
            </a:r>
          </a:p>
        </p:txBody>
      </p:sp>
      <p:sp>
        <p:nvSpPr>
          <p:cNvPr id="8" name="Text Box8"/>
          <p:cNvSpPr txBox="1"/>
          <p:nvPr/>
        </p:nvSpPr>
        <p:spPr>
          <a:xfrm>
            <a:off x="550164" y="1609165"/>
            <a:ext cx="7993419" cy="87509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5004" b="1" spc="2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THE</a:t>
            </a:r>
            <a:r>
              <a:rPr lang="en-US" altLang="zh-CN" sz="5004" b="1" spc="-35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 </a:t>
            </a:r>
            <a:r>
              <a:rPr lang="en-US" altLang="zh-CN" sz="5004" b="1" spc="2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OZONE</a:t>
            </a:r>
            <a:r>
              <a:rPr lang="en-US" altLang="zh-CN" sz="5004" b="1" spc="-25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 </a:t>
            </a:r>
            <a:r>
              <a:rPr lang="en-US" altLang="zh-CN" sz="5004" b="1" spc="0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DEPLETION</a:t>
            </a:r>
          </a:p>
        </p:txBody>
      </p:sp>
      <p:sp>
        <p:nvSpPr>
          <p:cNvPr id="9" name="Text Box9"/>
          <p:cNvSpPr txBox="1"/>
          <p:nvPr/>
        </p:nvSpPr>
        <p:spPr>
          <a:xfrm>
            <a:off x="0" y="3033014"/>
            <a:ext cx="5081873" cy="4069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4" b="1" spc="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1)</a:t>
            </a:r>
            <a:r>
              <a:rPr lang="en-US" altLang="zh-CN" sz="3204" b="1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4" b="1" spc="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Limit</a:t>
            </a:r>
            <a:r>
              <a:rPr lang="en-US" altLang="zh-CN" sz="3204" b="1" spc="-6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4" b="1" spc="-1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private</a:t>
            </a:r>
            <a:r>
              <a:rPr lang="en-US" altLang="zh-CN" sz="3204" b="1" spc="-3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4" b="1" spc="-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vehicle</a:t>
            </a:r>
            <a:r>
              <a:rPr lang="en-US" altLang="zh-CN" sz="3204" b="1" spc="-16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4" b="1" spc="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driving</a:t>
            </a:r>
          </a:p>
        </p:txBody>
      </p:sp>
      <p:sp>
        <p:nvSpPr>
          <p:cNvPr id="10" name="Text Box10"/>
          <p:cNvSpPr txBox="1"/>
          <p:nvPr/>
        </p:nvSpPr>
        <p:spPr>
          <a:xfrm>
            <a:off x="0" y="3520465"/>
            <a:ext cx="8111763" cy="40721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6" b="1" spc="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2)</a:t>
            </a:r>
            <a:r>
              <a:rPr lang="en-US" altLang="zh-CN" sz="3206" b="1" spc="-9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6" b="1" spc="3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Use</a:t>
            </a:r>
            <a:r>
              <a:rPr lang="en-US" altLang="zh-CN" sz="3206" b="1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6" b="1" spc="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eco-friendly</a:t>
            </a:r>
            <a:r>
              <a:rPr lang="en-US" altLang="zh-CN" sz="3206" b="1" spc="-38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6" b="1" spc="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household</a:t>
            </a:r>
            <a:r>
              <a:rPr lang="en-US" altLang="zh-CN" sz="3206" b="1" spc="-28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6" b="1" spc="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cleaning</a:t>
            </a:r>
            <a:r>
              <a:rPr lang="en-US" altLang="zh-CN" sz="3206" b="1" spc="-3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6" b="1" spc="-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products</a:t>
            </a:r>
          </a:p>
        </p:txBody>
      </p:sp>
      <p:sp>
        <p:nvSpPr>
          <p:cNvPr id="11" name="Text Box11"/>
          <p:cNvSpPr txBox="1"/>
          <p:nvPr/>
        </p:nvSpPr>
        <p:spPr>
          <a:xfrm>
            <a:off x="0" y="4008628"/>
            <a:ext cx="4138254" cy="40690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4" b="1" spc="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3)</a:t>
            </a:r>
            <a:r>
              <a:rPr lang="en-US" altLang="zh-CN" sz="3204" b="1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4" b="1" spc="-17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Avoid</a:t>
            </a:r>
            <a:r>
              <a:rPr lang="en-US" altLang="zh-CN" sz="3204" b="1" spc="-2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4" b="1" spc="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using</a:t>
            </a:r>
            <a:r>
              <a:rPr lang="en-US" altLang="zh-CN" sz="3204" b="1" spc="-2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4" b="1" spc="-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pesticides</a:t>
            </a:r>
          </a:p>
        </p:txBody>
      </p:sp>
      <p:sp>
        <p:nvSpPr>
          <p:cNvPr id="12" name="Text Box12"/>
          <p:cNvSpPr txBox="1"/>
          <p:nvPr/>
        </p:nvSpPr>
        <p:spPr>
          <a:xfrm>
            <a:off x="0" y="4496308"/>
            <a:ext cx="6486519" cy="4069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4" b="1" spc="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4)</a:t>
            </a:r>
            <a:r>
              <a:rPr lang="en-US" altLang="zh-CN" sz="3204" b="1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4" b="1" spc="-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Developing</a:t>
            </a:r>
            <a:r>
              <a:rPr lang="en-US" altLang="zh-CN" sz="3204" b="1" spc="-2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4" b="1" spc="-8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stringent</a:t>
            </a:r>
            <a:r>
              <a:rPr lang="en-US" altLang="zh-CN" sz="3204" b="1" spc="-1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4" b="1" spc="-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regulations</a:t>
            </a:r>
            <a:r>
              <a:rPr lang="en-US" altLang="zh-CN" sz="3204" b="1" spc="-9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4" b="1" spc="-17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for</a:t>
            </a:r>
          </a:p>
        </p:txBody>
      </p:sp>
      <p:sp>
        <p:nvSpPr>
          <p:cNvPr id="13" name="Text Box13"/>
          <p:cNvSpPr txBox="1"/>
          <p:nvPr/>
        </p:nvSpPr>
        <p:spPr>
          <a:xfrm>
            <a:off x="368808" y="4983759"/>
            <a:ext cx="2641182" cy="40721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6" b="1" spc="-2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rocket</a:t>
            </a:r>
            <a:r>
              <a:rPr lang="en-US" altLang="zh-CN" sz="3206" b="1" spc="-1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6" b="1" spc="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launches</a:t>
            </a:r>
          </a:p>
        </p:txBody>
      </p:sp>
      <p:sp>
        <p:nvSpPr>
          <p:cNvPr id="14" name="Text Box14"/>
          <p:cNvSpPr txBox="1"/>
          <p:nvPr/>
        </p:nvSpPr>
        <p:spPr>
          <a:xfrm>
            <a:off x="0" y="5471998"/>
            <a:ext cx="7731251" cy="4069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4" b="1" spc="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5)</a:t>
            </a:r>
            <a:r>
              <a:rPr lang="en-US" altLang="zh-CN" sz="3204" b="1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4" b="1" spc="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Banning</a:t>
            </a:r>
            <a:r>
              <a:rPr lang="en-US" altLang="zh-CN" sz="3204" b="1" spc="-28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4" b="1" spc="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3204" b="1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4" b="1" spc="-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use</a:t>
            </a:r>
            <a:r>
              <a:rPr lang="en-US" altLang="zh-CN" sz="3204" b="1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4" b="1" spc="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3204" b="1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4" b="1" spc="-7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dangerous</a:t>
            </a:r>
            <a:r>
              <a:rPr lang="en-US" altLang="zh-CN" sz="3204" b="1" spc="-3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4" b="1" spc="-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nitrous</a:t>
            </a:r>
            <a:r>
              <a:rPr lang="en-US" altLang="zh-CN" sz="3204" b="1" spc="-2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4" b="1" spc="-9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oxide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th2"/>
          <p:cNvSpPr/>
          <p:nvPr/>
        </p:nvSpPr>
        <p:spPr>
          <a:xfrm>
            <a:off x="0" y="12699"/>
            <a:ext cx="9144000" cy="6832600"/>
          </a:xfrm>
          <a:custGeom>
            <a:avLst/>
            <a:gdLst/>
            <a:ahLst/>
            <a:cxnLst/>
            <a:rect l="l" t="t" r="r" b="b"/>
            <a:pathLst>
              <a:path w="9144000" h="6832600">
                <a:moveTo>
                  <a:pt x="0" y="6832600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6832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sq">
            <a:solidFill>
              <a:srgbClr val="FFFFFF">
                <a:alpha val="100000"/>
              </a:srgbClr>
            </a:solidFill>
            <a:prstDash val="solid"/>
            <a:miter lim="10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ajor">
            <a:schemeClr val="accen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T</a:t>
            </a:r>
            <a:r>
              <a:rPr lang="en-IN" dirty="0" smtClean="0">
                <a:solidFill>
                  <a:schemeClr val="tx1"/>
                </a:solidFill>
              </a:rPr>
              <a:t>he </a:t>
            </a:r>
            <a:r>
              <a:rPr lang="en-IN" b="1" dirty="0">
                <a:solidFill>
                  <a:schemeClr val="tx1"/>
                </a:solidFill>
              </a:rPr>
              <a:t>Montreal Protocol</a:t>
            </a:r>
            <a:r>
              <a:rPr lang="en-IN" dirty="0">
                <a:solidFill>
                  <a:schemeClr val="tx1"/>
                </a:solidFill>
              </a:rPr>
              <a:t>, finalized in 1987, is a global agreement to protect the stratospheric ozone layer by phasing out the production and consumption of ozone-depleting substances (ODS</a:t>
            </a:r>
            <a:r>
              <a:rPr lang="en-IN" dirty="0" smtClean="0">
                <a:solidFill>
                  <a:schemeClr val="tx1"/>
                </a:solidFill>
              </a:rPr>
              <a:t>).</a:t>
            </a:r>
          </a:p>
          <a:p>
            <a:pPr algn="ctr"/>
            <a:endParaRPr lang="en-IN" altLang="zh-CN" dirty="0">
              <a:solidFill>
                <a:schemeClr val="tx1"/>
              </a:solidFill>
            </a:endParaRPr>
          </a:p>
          <a:p>
            <a:pPr algn="ctr"/>
            <a:r>
              <a:rPr lang="en-IN" dirty="0">
                <a:solidFill>
                  <a:schemeClr val="tx1"/>
                </a:solidFill>
              </a:rPr>
              <a:t>The United States has been a leader within the Protocol throughout its existence, and has taken strong domestic action to phase out the production and consumption of ODS such as chlorofluorocarbons (CFCs) and </a:t>
            </a:r>
            <a:r>
              <a:rPr lang="en-IN" dirty="0" err="1">
                <a:solidFill>
                  <a:schemeClr val="tx1"/>
                </a:solidFill>
              </a:rPr>
              <a:t>halons</a:t>
            </a:r>
            <a:r>
              <a:rPr lang="en-IN" dirty="0">
                <a:solidFill>
                  <a:schemeClr val="tx1"/>
                </a:solidFill>
              </a:rPr>
              <a:t>.</a:t>
            </a:r>
            <a:endParaRPr lang="en-US" altLang="zh-CN" dirty="0">
              <a:solidFill>
                <a:schemeClr val="tx1"/>
              </a:solidFill>
            </a:endParaRPr>
          </a:p>
        </p:txBody>
      </p:sp>
      <p:pic>
        <p:nvPicPr>
          <p:cNvPr id="3" name="Image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095"/>
            <a:ext cx="9144000" cy="1016000"/>
          </a:xfrm>
          <a:prstGeom prst="rect">
            <a:avLst/>
          </a:prstGeom>
          <a:noFill/>
        </p:spPr>
      </p:pic>
      <p:pic>
        <p:nvPicPr>
          <p:cNvPr id="4" name="Image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1500" y="0"/>
            <a:ext cx="4762500" cy="599950"/>
          </a:xfrm>
          <a:prstGeom prst="rect">
            <a:avLst/>
          </a:prstGeom>
          <a:noFill/>
        </p:spPr>
      </p:pic>
      <p:pic>
        <p:nvPicPr>
          <p:cNvPr id="5" name="Image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50" y="4571"/>
            <a:ext cx="9071932" cy="1016000"/>
          </a:xfrm>
          <a:prstGeom prst="rect">
            <a:avLst/>
          </a:prstGeom>
          <a:noFill/>
        </p:spPr>
      </p:pic>
      <p:pic>
        <p:nvPicPr>
          <p:cNvPr id="6" name="Image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2323"/>
            <a:ext cx="9144000" cy="901827"/>
          </a:xfrm>
          <a:prstGeom prst="rect">
            <a:avLst/>
          </a:prstGeom>
          <a:noFill/>
        </p:spPr>
      </p:pic>
      <p:sp>
        <p:nvSpPr>
          <p:cNvPr id="8" name="Text Box8"/>
          <p:cNvSpPr txBox="1"/>
          <p:nvPr/>
        </p:nvSpPr>
        <p:spPr>
          <a:xfrm>
            <a:off x="790781" y="1196752"/>
            <a:ext cx="7082028" cy="6295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600" b="1" spc="0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INTERNATIONAL</a:t>
            </a:r>
            <a:r>
              <a:rPr lang="en-US" altLang="zh-CN" sz="3600" b="1" spc="1540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 </a:t>
            </a:r>
            <a:r>
              <a:rPr lang="en-US" altLang="zh-CN" sz="3600" b="1" spc="0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MEASURES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th2"/>
          <p:cNvSpPr/>
          <p:nvPr/>
        </p:nvSpPr>
        <p:spPr>
          <a:xfrm>
            <a:off x="0" y="12699"/>
            <a:ext cx="9144000" cy="6832600"/>
          </a:xfrm>
          <a:custGeom>
            <a:avLst/>
            <a:gdLst/>
            <a:ahLst/>
            <a:cxnLst/>
            <a:rect l="l" t="t" r="r" b="b"/>
            <a:pathLst>
              <a:path w="9144000" h="6832600">
                <a:moveTo>
                  <a:pt x="0" y="6832600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6832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sq">
            <a:solidFill>
              <a:srgbClr val="FFFFFF">
                <a:alpha val="100000"/>
              </a:srgbClr>
            </a:solidFill>
            <a:prstDash val="solid"/>
            <a:miter lim="10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ajor">
            <a:schemeClr val="accen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3" name="Image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095"/>
            <a:ext cx="9144000" cy="1016000"/>
          </a:xfrm>
          <a:prstGeom prst="rect">
            <a:avLst/>
          </a:prstGeom>
          <a:noFill/>
        </p:spPr>
      </p:pic>
      <p:pic>
        <p:nvPicPr>
          <p:cNvPr id="4" name="Image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1500" y="0"/>
            <a:ext cx="4762500" cy="599950"/>
          </a:xfrm>
          <a:prstGeom prst="rect">
            <a:avLst/>
          </a:prstGeom>
          <a:noFill/>
        </p:spPr>
      </p:pic>
      <p:pic>
        <p:nvPicPr>
          <p:cNvPr id="5" name="Image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50" y="4571"/>
            <a:ext cx="9071932" cy="1016000"/>
          </a:xfrm>
          <a:prstGeom prst="rect">
            <a:avLst/>
          </a:prstGeom>
          <a:noFill/>
        </p:spPr>
      </p:pic>
      <p:pic>
        <p:nvPicPr>
          <p:cNvPr id="6" name="Image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2323"/>
            <a:ext cx="9144000" cy="901827"/>
          </a:xfrm>
          <a:prstGeom prst="rect">
            <a:avLst/>
          </a:prstGeom>
          <a:noFill/>
        </p:spPr>
      </p:pic>
      <p:pic>
        <p:nvPicPr>
          <p:cNvPr id="7" name="Image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84675" y="4646676"/>
            <a:ext cx="4678680" cy="1984247"/>
          </a:xfrm>
          <a:prstGeom prst="rect">
            <a:avLst/>
          </a:prstGeom>
          <a:noFill/>
        </p:spPr>
      </p:pic>
      <p:sp>
        <p:nvSpPr>
          <p:cNvPr id="8" name="Text Box8"/>
          <p:cNvSpPr txBox="1"/>
          <p:nvPr/>
        </p:nvSpPr>
        <p:spPr>
          <a:xfrm>
            <a:off x="2197862" y="541984"/>
            <a:ext cx="4440294" cy="87509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5004" b="1" spc="2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CONCLUSION</a:t>
            </a:r>
          </a:p>
        </p:txBody>
      </p:sp>
      <p:sp>
        <p:nvSpPr>
          <p:cNvPr id="10" name="Text Box10"/>
          <p:cNvSpPr txBox="1"/>
          <p:nvPr/>
        </p:nvSpPr>
        <p:spPr>
          <a:xfrm>
            <a:off x="99822" y="2230628"/>
            <a:ext cx="9185990" cy="476412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altLang="zh-CN" sz="2796" spc="-3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Ozone depletion deserves</a:t>
            </a:r>
            <a:r>
              <a:rPr lang="en-US" altLang="zh-CN" sz="2796" spc="2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3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extensive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research</a:t>
            </a:r>
            <a:r>
              <a:rPr lang="en-US" altLang="zh-CN" sz="2796" spc="13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796" spc="1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attention.</a:t>
            </a:r>
            <a:r>
              <a:rPr lang="en-US" altLang="zh-CN" sz="2796" spc="679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endParaRPr lang="en-US" altLang="zh-CN" sz="2796" spc="-1" dirty="0" smtClean="0">
              <a:solidFill>
                <a:srgbClr val="323232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Text Box11"/>
          <p:cNvSpPr txBox="1"/>
          <p:nvPr/>
        </p:nvSpPr>
        <p:spPr>
          <a:xfrm>
            <a:off x="99822" y="2657348"/>
            <a:ext cx="9152698" cy="906658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altLang="zh-CN" sz="2796" spc="-7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With the release</a:t>
            </a:r>
            <a:r>
              <a:rPr lang="en-US" altLang="zh-CN" sz="2796" spc="-13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each and</a:t>
            </a:r>
            <a:r>
              <a:rPr lang="en-US" altLang="zh-CN" sz="2796" spc="16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9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every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CFC,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our</a:t>
            </a:r>
            <a:r>
              <a:rPr lang="en-US" altLang="zh-CN" sz="2796" spc="8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2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ozone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9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layer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24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takes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one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small </a:t>
            </a:r>
            <a:r>
              <a:rPr lang="en-US" altLang="zh-CN" sz="2796" spc="-17" dirty="0">
                <a:solidFill>
                  <a:srgbClr val="323232"/>
                </a:solidFill>
                <a:ea typeface="Calibri"/>
                <a:cs typeface="Calibri"/>
              </a:rPr>
              <a:t>step</a:t>
            </a:r>
            <a:r>
              <a:rPr lang="en-US" altLang="zh-CN" sz="2796" spc="8" dirty="0">
                <a:solidFill>
                  <a:srgbClr val="323232"/>
                </a:solidFill>
                <a:ea typeface="Calibri"/>
                <a:cs typeface="Calibri"/>
              </a:rPr>
              <a:t> </a:t>
            </a:r>
            <a:r>
              <a:rPr lang="en-US" altLang="zh-CN" sz="2796" spc="-16" dirty="0">
                <a:solidFill>
                  <a:srgbClr val="323232"/>
                </a:solidFill>
                <a:ea typeface="Calibri"/>
                <a:cs typeface="Calibri"/>
              </a:rPr>
              <a:t>towards</a:t>
            </a:r>
            <a:r>
              <a:rPr lang="en-US" altLang="zh-CN" sz="2796" spc="8" dirty="0">
                <a:solidFill>
                  <a:srgbClr val="323232"/>
                </a:solidFill>
                <a:ea typeface="Calibri"/>
                <a:cs typeface="Calibri"/>
              </a:rPr>
              <a:t> </a:t>
            </a:r>
            <a:r>
              <a:rPr lang="en-US" altLang="zh-CN" sz="2796" spc="-1" dirty="0">
                <a:solidFill>
                  <a:srgbClr val="323232"/>
                </a:solidFill>
                <a:ea typeface="Calibri"/>
                <a:cs typeface="Calibri"/>
              </a:rPr>
              <a:t>its</a:t>
            </a:r>
            <a:r>
              <a:rPr lang="en-US" altLang="zh-CN" sz="2796" spc="5" dirty="0">
                <a:solidFill>
                  <a:srgbClr val="323232"/>
                </a:solidFill>
                <a:ea typeface="Calibri"/>
                <a:cs typeface="Calibri"/>
              </a:rPr>
              <a:t> </a:t>
            </a:r>
            <a:r>
              <a:rPr lang="en-US" altLang="zh-CN" sz="2796" spc="-5" dirty="0" smtClean="0">
                <a:solidFill>
                  <a:srgbClr val="323232"/>
                </a:solidFill>
                <a:ea typeface="Calibri"/>
                <a:cs typeface="Calibri"/>
              </a:rPr>
              <a:t>destruction.</a:t>
            </a:r>
            <a:endParaRPr lang="en-US" altLang="zh-CN" sz="2796" spc="-2" dirty="0" smtClean="0">
              <a:solidFill>
                <a:srgbClr val="323232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Text Box14"/>
          <p:cNvSpPr txBox="1"/>
          <p:nvPr/>
        </p:nvSpPr>
        <p:spPr>
          <a:xfrm>
            <a:off x="99822" y="3686641"/>
            <a:ext cx="8563355" cy="1336904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altLang="zh-CN" sz="2796" spc="-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2796" spc="0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3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entire</a:t>
            </a:r>
            <a:r>
              <a:rPr lang="en-US" altLang="zh-CN" sz="2796" spc="13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world</a:t>
            </a:r>
            <a:r>
              <a:rPr lang="en-US" altLang="zh-CN" sz="2796" spc="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2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must</a:t>
            </a:r>
            <a:r>
              <a:rPr lang="en-US" altLang="zh-CN" sz="2796" spc="2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9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unite</a:t>
            </a:r>
            <a:r>
              <a:rPr lang="en-US" altLang="zh-CN" sz="2796" spc="25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796" spc="-1" dirty="0" smtClean="0">
                <a:solidFill>
                  <a:srgbClr val="323232"/>
                </a:solidFill>
                <a:latin typeface="Calibri"/>
                <a:ea typeface="Calibri"/>
                <a:cs typeface="Calibri"/>
              </a:rPr>
              <a:t>in </a:t>
            </a:r>
            <a:r>
              <a:rPr lang="en-US" altLang="zh-CN" sz="2796" spc="-9" dirty="0" smtClean="0">
                <a:solidFill>
                  <a:srgbClr val="323232"/>
                </a:solidFill>
                <a:ea typeface="Calibri"/>
                <a:cs typeface="Calibri"/>
              </a:rPr>
              <a:t>order</a:t>
            </a:r>
            <a:r>
              <a:rPr lang="en-US" altLang="zh-CN" sz="2796" dirty="0" smtClean="0">
                <a:solidFill>
                  <a:srgbClr val="323232"/>
                </a:solidFill>
                <a:ea typeface="Calibri"/>
                <a:cs typeface="Calibri"/>
              </a:rPr>
              <a:t> </a:t>
            </a:r>
            <a:r>
              <a:rPr lang="en-US" altLang="zh-CN" sz="2796" spc="-10" dirty="0">
                <a:solidFill>
                  <a:srgbClr val="323232"/>
                </a:solidFill>
                <a:ea typeface="Calibri"/>
                <a:cs typeface="Calibri"/>
              </a:rPr>
              <a:t>to</a:t>
            </a:r>
            <a:r>
              <a:rPr lang="en-US" altLang="zh-CN" sz="2796" dirty="0">
                <a:solidFill>
                  <a:srgbClr val="323232"/>
                </a:solidFill>
                <a:ea typeface="Calibri"/>
                <a:cs typeface="Calibri"/>
              </a:rPr>
              <a:t> </a:t>
            </a:r>
            <a:r>
              <a:rPr lang="en-US" altLang="zh-CN" sz="2796" spc="-10" dirty="0">
                <a:solidFill>
                  <a:srgbClr val="323232"/>
                </a:solidFill>
                <a:ea typeface="Calibri"/>
                <a:cs typeface="Calibri"/>
              </a:rPr>
              <a:t>expel</a:t>
            </a:r>
            <a:r>
              <a:rPr lang="en-US" altLang="zh-CN" sz="2796" spc="5" dirty="0">
                <a:solidFill>
                  <a:srgbClr val="323232"/>
                </a:solidFill>
                <a:ea typeface="Calibri"/>
                <a:cs typeface="Calibri"/>
              </a:rPr>
              <a:t> </a:t>
            </a:r>
            <a:r>
              <a:rPr lang="en-US" altLang="zh-CN" sz="2796" spc="-4" dirty="0">
                <a:solidFill>
                  <a:srgbClr val="323232"/>
                </a:solidFill>
                <a:ea typeface="Calibri"/>
                <a:cs typeface="Calibri"/>
              </a:rPr>
              <a:t>this</a:t>
            </a:r>
            <a:r>
              <a:rPr lang="en-US" altLang="zh-CN" sz="2796" spc="25" dirty="0">
                <a:solidFill>
                  <a:srgbClr val="323232"/>
                </a:solidFill>
                <a:ea typeface="Calibri"/>
                <a:cs typeface="Calibri"/>
              </a:rPr>
              <a:t> </a:t>
            </a:r>
            <a:r>
              <a:rPr lang="en-US" altLang="zh-CN" sz="2796" spc="-11" dirty="0">
                <a:solidFill>
                  <a:srgbClr val="323232"/>
                </a:solidFill>
                <a:ea typeface="Calibri"/>
                <a:cs typeface="Calibri"/>
              </a:rPr>
              <a:t>problem</a:t>
            </a:r>
            <a:r>
              <a:rPr lang="en-US" altLang="zh-CN" sz="2796" spc="22" dirty="0">
                <a:solidFill>
                  <a:srgbClr val="323232"/>
                </a:solidFill>
                <a:ea typeface="Calibri"/>
                <a:cs typeface="Calibri"/>
              </a:rPr>
              <a:t> </a:t>
            </a:r>
            <a:r>
              <a:rPr lang="en-US" altLang="zh-CN" sz="2796" spc="-52" dirty="0">
                <a:solidFill>
                  <a:srgbClr val="323232"/>
                </a:solidFill>
                <a:ea typeface="Calibri"/>
                <a:cs typeface="Calibri"/>
              </a:rPr>
              <a:t>forever.</a:t>
            </a:r>
          </a:p>
          <a:p>
            <a:pPr marL="457200" indent="-457200">
              <a:buFont typeface="Arial" pitchFamily="34" charset="0"/>
              <a:buChar char="•"/>
            </a:pPr>
            <a:endParaRPr lang="en-US" altLang="zh-CN" sz="2796" spc="-1" dirty="0" smtClean="0">
              <a:solidFill>
                <a:srgbClr val="323232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th2"/>
          <p:cNvSpPr/>
          <p:nvPr/>
        </p:nvSpPr>
        <p:spPr>
          <a:xfrm>
            <a:off x="0" y="12699"/>
            <a:ext cx="9144000" cy="6832600"/>
          </a:xfrm>
          <a:custGeom>
            <a:avLst/>
            <a:gdLst/>
            <a:ahLst/>
            <a:cxnLst/>
            <a:rect l="l" t="t" r="r" b="b"/>
            <a:pathLst>
              <a:path w="9144000" h="6832600">
                <a:moveTo>
                  <a:pt x="0" y="6832600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6832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sq">
            <a:solidFill>
              <a:srgbClr val="FFFFFF">
                <a:alpha val="100000"/>
              </a:srgbClr>
            </a:solidFill>
            <a:prstDash val="solid"/>
            <a:miter lim="10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ajor">
            <a:schemeClr val="accen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3" name="Image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095"/>
            <a:ext cx="9144000" cy="1016000"/>
          </a:xfrm>
          <a:prstGeom prst="rect">
            <a:avLst/>
          </a:prstGeom>
          <a:noFill/>
        </p:spPr>
      </p:pic>
      <p:pic>
        <p:nvPicPr>
          <p:cNvPr id="4" name="Image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1500" y="0"/>
            <a:ext cx="4762500" cy="599950"/>
          </a:xfrm>
          <a:prstGeom prst="rect">
            <a:avLst/>
          </a:prstGeom>
          <a:noFill/>
        </p:spPr>
      </p:pic>
      <p:pic>
        <p:nvPicPr>
          <p:cNvPr id="5" name="Image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50" y="4571"/>
            <a:ext cx="9071932" cy="1016000"/>
          </a:xfrm>
          <a:prstGeom prst="rect">
            <a:avLst/>
          </a:prstGeom>
          <a:noFill/>
        </p:spPr>
      </p:pic>
      <p:pic>
        <p:nvPicPr>
          <p:cNvPr id="6" name="Image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2323"/>
            <a:ext cx="9144000" cy="901827"/>
          </a:xfrm>
          <a:prstGeom prst="rect">
            <a:avLst/>
          </a:prstGeom>
          <a:noFill/>
        </p:spPr>
      </p:pic>
      <p:sp>
        <p:nvSpPr>
          <p:cNvPr id="7" name="Path7"/>
          <p:cNvSpPr/>
          <p:nvPr/>
        </p:nvSpPr>
        <p:spPr>
          <a:xfrm>
            <a:off x="1726691" y="4128516"/>
            <a:ext cx="5689092" cy="77723"/>
          </a:xfrm>
          <a:custGeom>
            <a:avLst/>
            <a:gdLst/>
            <a:ahLst/>
            <a:cxnLst/>
            <a:rect l="l" t="t" r="r" b="b"/>
            <a:pathLst>
              <a:path w="5689092" h="77723">
                <a:moveTo>
                  <a:pt x="0" y="0"/>
                </a:moveTo>
                <a:lnTo>
                  <a:pt x="1896365" y="0"/>
                </a:lnTo>
                <a:lnTo>
                  <a:pt x="3792729" y="0"/>
                </a:lnTo>
                <a:lnTo>
                  <a:pt x="5689093" y="0"/>
                </a:lnTo>
                <a:lnTo>
                  <a:pt x="5689093" y="77724"/>
                </a:lnTo>
                <a:lnTo>
                  <a:pt x="3792729" y="77724"/>
                </a:lnTo>
                <a:lnTo>
                  <a:pt x="1896365" y="77724"/>
                </a:lnTo>
                <a:lnTo>
                  <a:pt x="0" y="77724"/>
                </a:lnTo>
                <a:close/>
              </a:path>
            </a:pathLst>
          </a:custGeom>
          <a:solidFill>
            <a:srgbClr val="14425D">
              <a:alpha val="100000"/>
            </a:srgbClr>
          </a:solidFill>
          <a:ln w="0" cap="sq">
            <a:solidFill>
              <a:srgbClr val="14425D">
                <a:alpha val="100000"/>
              </a:srgbClr>
            </a:solidFill>
            <a:prstDash val="solid"/>
            <a:miter lim="10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ajor">
            <a:schemeClr val="accen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8" name="Text Box8"/>
          <p:cNvSpPr txBox="1"/>
          <p:nvPr/>
        </p:nvSpPr>
        <p:spPr>
          <a:xfrm>
            <a:off x="1726946" y="2999816"/>
            <a:ext cx="5690311" cy="125912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7200" b="1" spc="0" dirty="0" smtClean="0">
                <a:solidFill>
                  <a:srgbClr val="14425D"/>
                </a:solidFill>
                <a:latin typeface="Comic Sans MS"/>
                <a:ea typeface="Comic Sans MS"/>
                <a:cs typeface="Comic Sans MS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573</Words>
  <Application>Microsoft Office PowerPoint</Application>
  <PresentationFormat>On-screen Show (4:3)</PresentationFormat>
  <Paragraphs>71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主题</vt:lpstr>
      <vt:lpstr>Slide 1</vt:lpstr>
      <vt:lpstr>Slide 2</vt:lpstr>
      <vt:lpstr>OZONE LAYER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ws</dc:creator>
  <cp:lastModifiedBy>sunnybrar</cp:lastModifiedBy>
  <cp:revision>6</cp:revision>
  <dcterms:created xsi:type="dcterms:W3CDTF">2017-10-23T09:06:44Z</dcterms:created>
  <dcterms:modified xsi:type="dcterms:W3CDTF">2020-02-01T04:49:15Z</dcterms:modified>
</cp:coreProperties>
</file>