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70" r:id="rId9"/>
    <p:sldId id="271" r:id="rId10"/>
    <p:sldId id="277" r:id="rId11"/>
    <p:sldId id="272" r:id="rId12"/>
    <p:sldId id="275" r:id="rId13"/>
    <p:sldId id="273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86E0DE8-4FDD-4972-9C60-5C0909E3F950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2BC0525-C8E2-4CC5-BCCD-AEB85FE63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534400" cy="495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/>
            </a:r>
            <a:br>
              <a:rPr lang="en-US" sz="3200" b="1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b="1" dirty="0" smtClean="0">
                <a:latin typeface="Comic Sans MS" pitchFamily="66" charset="0"/>
              </a:rPr>
              <a:t>Topic</a:t>
            </a:r>
            <a:br>
              <a:rPr lang="en-US" sz="3200" b="1" dirty="0" smtClean="0">
                <a:latin typeface="Comic Sans MS" pitchFamily="66" charset="0"/>
              </a:rPr>
            </a:br>
            <a:r>
              <a:rPr lang="en-US" sz="3200" b="1" dirty="0" smtClean="0">
                <a:latin typeface="Comic Sans MS" pitchFamily="66" charset="0"/>
              </a:rPr>
              <a:t/>
            </a:r>
            <a:br>
              <a:rPr lang="en-US" sz="3200" b="1" dirty="0" smtClean="0"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Introduction:</a:t>
            </a:r>
            <a:b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Meaning, Objectives And I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mportance of Library</a:t>
            </a:r>
            <a:b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For </a:t>
            </a:r>
            <a:r>
              <a:rPr lang="en-US" sz="2400" dirty="0" err="1" smtClean="0">
                <a:solidFill>
                  <a:srgbClr val="FF0000"/>
                </a:solidFill>
                <a:latin typeface="Comic Sans MS" pitchFamily="66" charset="0"/>
              </a:rPr>
              <a:t>B.Ed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Comic Sans MS" pitchFamily="66" charset="0"/>
              </a:rPr>
              <a:t>Ist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Semester Students </a:t>
            </a:r>
            <a:b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(Punjabi University)</a:t>
            </a:r>
            <a:b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400" dirty="0" smtClean="0">
                <a:latin typeface="Comic Sans MS" pitchFamily="66" charset="0"/>
              </a:rPr>
              <a:t/>
            </a:r>
            <a:br>
              <a:rPr lang="en-US" sz="2400" dirty="0" smtClean="0">
                <a:latin typeface="Comic Sans MS" pitchFamily="66" charset="0"/>
              </a:rPr>
            </a:br>
            <a:r>
              <a:rPr lang="en-US" sz="2400" dirty="0" smtClean="0">
                <a:latin typeface="Comic Sans MS" pitchFamily="66" charset="0"/>
              </a:rPr>
              <a:t>By</a:t>
            </a:r>
            <a:br>
              <a:rPr lang="en-US" sz="2400" dirty="0" smtClean="0">
                <a:latin typeface="Comic Sans MS" pitchFamily="66" charset="0"/>
              </a:rPr>
            </a:br>
            <a:r>
              <a:rPr lang="en-US" sz="2400" dirty="0" smtClean="0">
                <a:latin typeface="Comic Sans MS" pitchFamily="66" charset="0"/>
              </a:rPr>
              <a:t/>
            </a:r>
            <a:br>
              <a:rPr lang="en-US" sz="2400" dirty="0" smtClean="0">
                <a:latin typeface="Comic Sans MS" pitchFamily="66" charset="0"/>
              </a:rPr>
            </a:br>
            <a:r>
              <a:rPr lang="en-US" sz="2400" dirty="0" smtClean="0">
                <a:latin typeface="Comic Sans MS" pitchFamily="66" charset="0"/>
              </a:rPr>
              <a:t>Ms. </a:t>
            </a:r>
            <a:r>
              <a:rPr lang="en-US" sz="2400" dirty="0" err="1" smtClean="0">
                <a:latin typeface="Comic Sans MS" pitchFamily="66" charset="0"/>
              </a:rPr>
              <a:t>Sarita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Gulati</a:t>
            </a:r>
            <a:r>
              <a:rPr lang="en-US" sz="2400" dirty="0" smtClean="0">
                <a:latin typeface="Comic Sans MS" pitchFamily="66" charset="0"/>
              </a:rPr>
              <a:t/>
            </a:r>
            <a:br>
              <a:rPr lang="en-US" sz="2400" dirty="0" smtClean="0">
                <a:latin typeface="Comic Sans MS" pitchFamily="66" charset="0"/>
              </a:rPr>
            </a:br>
            <a:r>
              <a:rPr lang="en-US" sz="2400" dirty="0" smtClean="0">
                <a:latin typeface="Comic Sans MS" pitchFamily="66" charset="0"/>
              </a:rPr>
              <a:t>Librarian</a:t>
            </a:r>
            <a:br>
              <a:rPr lang="en-US" sz="2400" dirty="0" smtClean="0">
                <a:latin typeface="Comic Sans MS" pitchFamily="66" charset="0"/>
              </a:rPr>
            </a:br>
            <a:r>
              <a:rPr lang="en-US" sz="2400" dirty="0" err="1" smtClean="0">
                <a:latin typeface="Comic Sans MS" pitchFamily="66" charset="0"/>
              </a:rPr>
              <a:t>Shivalik</a:t>
            </a:r>
            <a:r>
              <a:rPr lang="en-US" sz="2400" dirty="0" smtClean="0">
                <a:latin typeface="Comic Sans MS" pitchFamily="66" charset="0"/>
              </a:rPr>
              <a:t> Institute of Education and Research, </a:t>
            </a:r>
            <a:r>
              <a:rPr lang="en-US" sz="2400" dirty="0" err="1" smtClean="0">
                <a:latin typeface="Comic Sans MS" pitchFamily="66" charset="0"/>
              </a:rPr>
              <a:t>Mohali</a:t>
            </a:r>
            <a:r>
              <a:rPr lang="en-US" sz="900" dirty="0" smtClean="0"/>
              <a:t/>
            </a:r>
            <a:br>
              <a:rPr lang="en-US" sz="900" dirty="0" smtClean="0"/>
            </a:br>
            <a:endParaRPr lang="en-US" sz="24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dirty="0" smtClean="0">
                <a:latin typeface="Comic Sans MS" pitchFamily="66" charset="0"/>
              </a:rPr>
              <a:t>Latin word </a:t>
            </a:r>
            <a:r>
              <a:rPr lang="en-US" sz="3200" dirty="0" err="1">
                <a:latin typeface="Comic Sans MS" pitchFamily="66" charset="0"/>
              </a:rPr>
              <a:t>L</a:t>
            </a:r>
            <a:r>
              <a:rPr lang="en-US" sz="3200" dirty="0" err="1" smtClean="0">
                <a:latin typeface="Comic Sans MS" pitchFamily="66" charset="0"/>
              </a:rPr>
              <a:t>ibraria</a:t>
            </a:r>
            <a:r>
              <a:rPr lang="en-US" sz="3200" dirty="0" smtClean="0">
                <a:latin typeface="Comic Sans MS" pitchFamily="66" charset="0"/>
              </a:rPr>
              <a:t> ( a place where books are kept)</a:t>
            </a:r>
          </a:p>
          <a:p>
            <a:pPr algn="just"/>
            <a:r>
              <a:rPr lang="en-US" sz="3200" dirty="0" smtClean="0">
                <a:latin typeface="Comic Sans MS" pitchFamily="66" charset="0"/>
              </a:rPr>
              <a:t>Repository or source of information and ideas</a:t>
            </a:r>
          </a:p>
          <a:p>
            <a:pPr algn="just"/>
            <a:r>
              <a:rPr lang="en-US" sz="3200" dirty="0" smtClean="0">
                <a:latin typeface="Comic Sans MS" pitchFamily="66" charset="0"/>
              </a:rPr>
              <a:t>A place of Learning and Enquiry</a:t>
            </a:r>
          </a:p>
          <a:p>
            <a:pPr algn="just"/>
            <a:r>
              <a:rPr lang="en-US" sz="3200" dirty="0" smtClean="0">
                <a:latin typeface="Comic Sans MS" pitchFamily="66" charset="0"/>
              </a:rPr>
              <a:t>Ocean of knowledge</a:t>
            </a:r>
          </a:p>
          <a:p>
            <a:pPr algn="just"/>
            <a:r>
              <a:rPr lang="en-US" sz="3200" dirty="0" smtClean="0">
                <a:latin typeface="Comic Sans MS" pitchFamily="66" charset="0"/>
              </a:rPr>
              <a:t>Range in sizes</a:t>
            </a:r>
          </a:p>
          <a:p>
            <a:pPr algn="just"/>
            <a:r>
              <a:rPr lang="en-US" sz="3200" dirty="0" smtClean="0">
                <a:latin typeface="Comic Sans MS" pitchFamily="66" charset="0"/>
              </a:rPr>
              <a:t>Types of libraries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Libraries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/>
          </a:bodyPr>
          <a:lstStyle/>
          <a:p>
            <a:pPr algn="just"/>
            <a:r>
              <a:rPr lang="en-US" sz="3600" dirty="0">
                <a:latin typeface="Comic Sans MS" pitchFamily="66" charset="0"/>
              </a:rPr>
              <a:t>A library is an </a:t>
            </a:r>
            <a:r>
              <a:rPr lang="en-US" sz="3600" b="1" dirty="0">
                <a:latin typeface="Comic Sans MS" pitchFamily="66" charset="0"/>
              </a:rPr>
              <a:t>organized collection </a:t>
            </a:r>
            <a:r>
              <a:rPr lang="en-US" sz="3600" dirty="0">
                <a:latin typeface="Comic Sans MS" pitchFamily="66" charset="0"/>
              </a:rPr>
              <a:t>of </a:t>
            </a:r>
            <a:r>
              <a:rPr lang="en-US" sz="3600" b="1" dirty="0">
                <a:latin typeface="Comic Sans MS" pitchFamily="66" charset="0"/>
              </a:rPr>
              <a:t>sources of information </a:t>
            </a:r>
            <a:r>
              <a:rPr lang="en-US" sz="3600" dirty="0">
                <a:latin typeface="Comic Sans MS" pitchFamily="66" charset="0"/>
              </a:rPr>
              <a:t>and similar resources, </a:t>
            </a:r>
            <a:r>
              <a:rPr lang="en-US" sz="3600" b="1" dirty="0">
                <a:latin typeface="Comic Sans MS" pitchFamily="66" charset="0"/>
              </a:rPr>
              <a:t>made accessible to a defined community</a:t>
            </a:r>
            <a:r>
              <a:rPr lang="en-US" sz="3600" dirty="0">
                <a:latin typeface="Comic Sans MS" pitchFamily="66" charset="0"/>
              </a:rPr>
              <a:t> for </a:t>
            </a:r>
            <a:r>
              <a:rPr lang="en-US" sz="3600" b="1" dirty="0">
                <a:latin typeface="Comic Sans MS" pitchFamily="66" charset="0"/>
              </a:rPr>
              <a:t>reference or borrowing</a:t>
            </a:r>
            <a:r>
              <a:rPr lang="en-US" sz="3600" dirty="0">
                <a:latin typeface="Comic Sans MS" pitchFamily="66" charset="0"/>
              </a:rPr>
              <a:t>. It provides </a:t>
            </a:r>
            <a:r>
              <a:rPr lang="en-US" sz="3600" b="1" dirty="0">
                <a:latin typeface="Comic Sans MS" pitchFamily="66" charset="0"/>
              </a:rPr>
              <a:t>physical or digital access to material</a:t>
            </a:r>
            <a:r>
              <a:rPr lang="en-US" sz="3600" dirty="0">
                <a:latin typeface="Comic Sans MS" pitchFamily="66" charset="0"/>
              </a:rPr>
              <a:t>, and may be a </a:t>
            </a:r>
            <a:r>
              <a:rPr lang="en-US" sz="3600" b="1" dirty="0">
                <a:latin typeface="Comic Sans MS" pitchFamily="66" charset="0"/>
              </a:rPr>
              <a:t>physical building or </a:t>
            </a:r>
            <a:r>
              <a:rPr lang="en-US" sz="3600" b="1" dirty="0" smtClean="0">
                <a:latin typeface="Comic Sans MS" pitchFamily="66" charset="0"/>
              </a:rPr>
              <a:t>room.</a:t>
            </a:r>
            <a:endParaRPr lang="en-US" sz="3600" b="1" dirty="0"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Define Library ??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bhya\Desktop\srranganatha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95400"/>
            <a:ext cx="6858000" cy="5105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Founder of </a:t>
            </a:r>
            <a:r>
              <a:rPr lang="en-US" dirty="0">
                <a:latin typeface="Comic Sans MS" pitchFamily="66" charset="0"/>
              </a:rPr>
              <a:t>L</a:t>
            </a:r>
            <a:r>
              <a:rPr lang="en-US" dirty="0" smtClean="0">
                <a:latin typeface="Comic Sans MS" pitchFamily="66" charset="0"/>
              </a:rPr>
              <a:t>ibrary Science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63880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en-US" sz="11200" dirty="0" smtClean="0">
                <a:latin typeface="Comic Sans MS" pitchFamily="66" charset="0"/>
              </a:rPr>
              <a:t> According </a:t>
            </a:r>
            <a:r>
              <a:rPr lang="en-US" sz="11200" dirty="0">
                <a:latin typeface="Comic Sans MS" pitchFamily="66" charset="0"/>
              </a:rPr>
              <a:t>to Dr. S.R. </a:t>
            </a:r>
            <a:r>
              <a:rPr lang="en-US" sz="11200" dirty="0" err="1">
                <a:latin typeface="Comic Sans MS" pitchFamily="66" charset="0"/>
              </a:rPr>
              <a:t>Ranganathan</a:t>
            </a:r>
            <a:r>
              <a:rPr lang="en-US" sz="11200" dirty="0">
                <a:latin typeface="Comic Sans MS" pitchFamily="66" charset="0"/>
              </a:rPr>
              <a:t> (Founder of Library Science) “A library is a public institution or establishment charged with the care of collection of books and the duty of making them </a:t>
            </a:r>
            <a:r>
              <a:rPr lang="en-US" sz="11200" b="1" dirty="0">
                <a:latin typeface="Comic Sans MS" pitchFamily="66" charset="0"/>
              </a:rPr>
              <a:t>accessible to those </a:t>
            </a:r>
            <a:r>
              <a:rPr lang="en-US" sz="11200" dirty="0">
                <a:latin typeface="Comic Sans MS" pitchFamily="66" charset="0"/>
              </a:rPr>
              <a:t>who acquire the use of them</a:t>
            </a:r>
            <a:r>
              <a:rPr lang="en-US" sz="11200" dirty="0" smtClean="0">
                <a:latin typeface="Comic Sans MS" pitchFamily="66" charset="0"/>
              </a:rPr>
              <a:t>.”</a:t>
            </a:r>
          </a:p>
          <a:p>
            <a:pPr algn="just"/>
            <a:endParaRPr lang="en-US" sz="9600" dirty="0">
              <a:latin typeface="Comic Sans MS" pitchFamily="66" charset="0"/>
            </a:endParaRPr>
          </a:p>
          <a:p>
            <a:pPr algn="just">
              <a:buNone/>
            </a:pPr>
            <a:r>
              <a:rPr lang="en-US" sz="9600" dirty="0" smtClean="0">
                <a:latin typeface="Comic Sans MS" pitchFamily="66" charset="0"/>
              </a:rPr>
              <a:t>  </a:t>
            </a:r>
            <a:r>
              <a:rPr lang="en-US" sz="11200" dirty="0" smtClean="0">
                <a:latin typeface="Comic Sans MS" pitchFamily="66" charset="0"/>
              </a:rPr>
              <a:t>This </a:t>
            </a:r>
            <a:r>
              <a:rPr lang="en-US" sz="11200" dirty="0">
                <a:latin typeface="Comic Sans MS" pitchFamily="66" charset="0"/>
              </a:rPr>
              <a:t>definition describes two functions to the </a:t>
            </a:r>
            <a:r>
              <a:rPr lang="en-US" sz="11200" dirty="0" smtClean="0">
                <a:latin typeface="Comic Sans MS" pitchFamily="66" charset="0"/>
              </a:rPr>
              <a:t>Library –</a:t>
            </a:r>
          </a:p>
          <a:p>
            <a:pPr algn="just">
              <a:buNone/>
            </a:pPr>
            <a:endParaRPr lang="en-US" sz="11200" dirty="0">
              <a:latin typeface="Comic Sans MS" pitchFamily="66" charset="0"/>
            </a:endParaRPr>
          </a:p>
          <a:p>
            <a:pPr algn="just">
              <a:buNone/>
            </a:pPr>
            <a:r>
              <a:rPr lang="en-US" sz="11200" dirty="0" smtClean="0">
                <a:latin typeface="Comic Sans MS" pitchFamily="66" charset="0"/>
              </a:rPr>
              <a:t>1) “</a:t>
            </a:r>
            <a:r>
              <a:rPr lang="en-US" sz="11200" dirty="0">
                <a:latin typeface="Comic Sans MS" pitchFamily="66" charset="0"/>
              </a:rPr>
              <a:t>The care books” that means protecting the books or collection from enemies of book i.e. fire, water, fungus, human beings</a:t>
            </a:r>
            <a:r>
              <a:rPr lang="en-US" sz="11200" dirty="0" smtClean="0">
                <a:latin typeface="Comic Sans MS" pitchFamily="66" charset="0"/>
              </a:rPr>
              <a:t>.</a:t>
            </a:r>
          </a:p>
          <a:p>
            <a:pPr algn="just">
              <a:buNone/>
            </a:pPr>
            <a:endParaRPr lang="en-US" sz="11200" dirty="0">
              <a:latin typeface="Comic Sans MS" pitchFamily="66" charset="0"/>
            </a:endParaRPr>
          </a:p>
          <a:p>
            <a:pPr algn="just">
              <a:buNone/>
            </a:pPr>
            <a:r>
              <a:rPr lang="en-US" sz="11200" dirty="0">
                <a:latin typeface="Comic Sans MS" pitchFamily="66" charset="0"/>
              </a:rPr>
              <a:t>2) “Accessibility to user” that means making the resources accessible to right user who needs to obtain it.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</a:rPr>
              <a:t>D</a:t>
            </a:r>
            <a:r>
              <a:rPr lang="en-US" dirty="0" smtClean="0">
                <a:latin typeface="Comic Sans MS" pitchFamily="66" charset="0"/>
              </a:rPr>
              <a:t>efinitions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Comic Sans MS" pitchFamily="66" charset="0"/>
              </a:rPr>
              <a:t>According to </a:t>
            </a:r>
            <a:r>
              <a:rPr lang="en-US" b="1" dirty="0">
                <a:latin typeface="Comic Sans MS" pitchFamily="66" charset="0"/>
              </a:rPr>
              <a:t>Compact Oxford Reference Dictionary </a:t>
            </a:r>
            <a:r>
              <a:rPr lang="en-US" dirty="0">
                <a:latin typeface="Comic Sans MS" pitchFamily="66" charset="0"/>
              </a:rPr>
              <a:t>“Library is a building or room containing a collection of books and periodicals for use by public or the members of an institution.”</a:t>
            </a:r>
          </a:p>
          <a:p>
            <a:pPr algn="just"/>
            <a:r>
              <a:rPr lang="en-US" dirty="0">
                <a:latin typeface="Comic Sans MS" pitchFamily="66" charset="0"/>
              </a:rPr>
              <a:t>According to </a:t>
            </a:r>
            <a:r>
              <a:rPr lang="en-US" b="1" dirty="0">
                <a:latin typeface="Comic Sans MS" pitchFamily="66" charset="0"/>
              </a:rPr>
              <a:t>Webster’s Encyclopedic Unabridged Dictionary</a:t>
            </a:r>
            <a:r>
              <a:rPr lang="en-US" dirty="0">
                <a:latin typeface="Comic Sans MS" pitchFamily="66" charset="0"/>
              </a:rPr>
              <a:t> “Library is a place set apart to contain books and other material for reading, study or reference.”</a:t>
            </a:r>
          </a:p>
          <a:p>
            <a:pPr algn="just"/>
            <a:r>
              <a:rPr lang="en-US" dirty="0">
                <a:latin typeface="Comic Sans MS" pitchFamily="66" charset="0"/>
              </a:rPr>
              <a:t>According to </a:t>
            </a:r>
            <a:r>
              <a:rPr lang="en-US" b="1" dirty="0">
                <a:latin typeface="Comic Sans MS" pitchFamily="66" charset="0"/>
              </a:rPr>
              <a:t>A Glossary of library and information science </a:t>
            </a:r>
            <a:r>
              <a:rPr lang="en-US" dirty="0">
                <a:latin typeface="Comic Sans MS" pitchFamily="66" charset="0"/>
              </a:rPr>
              <a:t>“Library is a collection of materials organized to provide physical, bibliographic and intellectual access to a target group with a staff that is trained to provide services and </a:t>
            </a:r>
            <a:r>
              <a:rPr lang="en-US" dirty="0" err="1">
                <a:latin typeface="Comic Sans MS" pitchFamily="66" charset="0"/>
              </a:rPr>
              <a:t>programmes</a:t>
            </a:r>
            <a:r>
              <a:rPr lang="en-US" dirty="0">
                <a:latin typeface="Comic Sans MS" pitchFamily="66" charset="0"/>
              </a:rPr>
              <a:t> related to the information needs of the target group.”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03237"/>
            <a:ext cx="8610600" cy="5592763"/>
          </a:xfrm>
        </p:spPr>
        <p:txBody>
          <a:bodyPr/>
          <a:lstStyle/>
          <a:p>
            <a:pPr algn="just"/>
            <a:r>
              <a:rPr lang="en-US" sz="4000" dirty="0" smtClean="0">
                <a:latin typeface="Comic Sans MS" pitchFamily="66" charset="0"/>
              </a:rPr>
              <a:t>It is a treasure house of knowledge.</a:t>
            </a:r>
          </a:p>
          <a:p>
            <a:pPr algn="just"/>
            <a:r>
              <a:rPr lang="en-US" sz="4000" dirty="0" smtClean="0">
                <a:latin typeface="Comic Sans MS" pitchFamily="66" charset="0"/>
              </a:rPr>
              <a:t>Books are kept systematically.</a:t>
            </a:r>
          </a:p>
          <a:p>
            <a:pPr algn="just"/>
            <a:r>
              <a:rPr lang="en-US" sz="4000" dirty="0" smtClean="0">
                <a:latin typeface="Comic Sans MS" pitchFamily="66" charset="0"/>
              </a:rPr>
              <a:t>Classifies according to subject that helps the reader to get a particular book without any difficulty.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/>
          </a:bodyPr>
          <a:lstStyle/>
          <a:p>
            <a:pPr lvl="0" algn="just"/>
            <a:r>
              <a:rPr lang="en-US" sz="3200" b="1" dirty="0" smtClean="0">
                <a:latin typeface="Comic Sans MS" pitchFamily="66" charset="0"/>
              </a:rPr>
              <a:t>To support all educational </a:t>
            </a:r>
            <a:r>
              <a:rPr lang="en-US" sz="3200" b="1" dirty="0" err="1" smtClean="0">
                <a:latin typeface="Comic Sans MS" pitchFamily="66" charset="0"/>
              </a:rPr>
              <a:t>programmes</a:t>
            </a:r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dirty="0" smtClean="0">
              <a:latin typeface="Comic Sans MS" pitchFamily="66" charset="0"/>
            </a:endParaRP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To cultivate reading habits</a:t>
            </a:r>
            <a:endParaRPr lang="en-US" sz="3200" dirty="0" smtClean="0">
              <a:latin typeface="Comic Sans MS" pitchFamily="66" charset="0"/>
            </a:endParaRP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To Inculcate the habit of seeking help of additional sources other than text books</a:t>
            </a:r>
            <a:endParaRPr lang="en-US" sz="3200" dirty="0" smtClean="0">
              <a:latin typeface="Comic Sans MS" pitchFamily="66" charset="0"/>
            </a:endParaRP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To select and preserve books</a:t>
            </a:r>
            <a:endParaRPr lang="en-US" sz="3200" dirty="0" smtClean="0">
              <a:latin typeface="Comic Sans MS" pitchFamily="66" charset="0"/>
            </a:endParaRP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To encourage lifelong education</a:t>
            </a:r>
            <a:endParaRPr lang="en-US" sz="3200" dirty="0" smtClean="0"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r>
              <a:rPr lang="en-US" sz="4600" dirty="0" smtClean="0">
                <a:latin typeface="Comic Sans MS" pitchFamily="66" charset="0"/>
              </a:rPr>
              <a:t>Objectives of Library</a:t>
            </a:r>
            <a:endParaRPr lang="en-US" sz="4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69091"/>
          </a:xfrm>
        </p:spPr>
        <p:txBody>
          <a:bodyPr>
            <a:normAutofit/>
          </a:bodyPr>
          <a:lstStyle/>
          <a:p>
            <a:pPr algn="just"/>
            <a:endParaRPr lang="en-US" sz="3200" b="1" dirty="0" smtClean="0">
              <a:latin typeface="Comic Sans MS" pitchFamily="66" charset="0"/>
            </a:endParaRPr>
          </a:p>
          <a:p>
            <a:pPr algn="just"/>
            <a:r>
              <a:rPr lang="en-US" sz="3600" b="1" dirty="0" smtClean="0">
                <a:latin typeface="Comic Sans MS" pitchFamily="66" charset="0"/>
              </a:rPr>
              <a:t>To develop self-learning skills of students.</a:t>
            </a:r>
            <a:endParaRPr lang="en-US" sz="3600" dirty="0" smtClean="0">
              <a:latin typeface="Comic Sans MS" pitchFamily="66" charset="0"/>
            </a:endParaRPr>
          </a:p>
          <a:p>
            <a:pPr lvl="0" algn="just"/>
            <a:r>
              <a:rPr lang="en-US" sz="3600" b="1" dirty="0" smtClean="0">
                <a:latin typeface="Comic Sans MS" pitchFamily="66" charset="0"/>
              </a:rPr>
              <a:t>To help teachers to improve their teaching expertise.</a:t>
            </a:r>
            <a:endParaRPr lang="en-US" sz="3600" dirty="0" smtClean="0">
              <a:latin typeface="Comic Sans MS" pitchFamily="66" charset="0"/>
            </a:endParaRPr>
          </a:p>
          <a:p>
            <a:pPr lvl="0" algn="just"/>
            <a:r>
              <a:rPr lang="en-US" sz="3600" b="1" dirty="0" smtClean="0">
                <a:latin typeface="Comic Sans MS" pitchFamily="66" charset="0"/>
              </a:rPr>
              <a:t> To create proper atmosphere.</a:t>
            </a:r>
            <a:endParaRPr lang="en-US" sz="3600" dirty="0" smtClean="0">
              <a:latin typeface="Comic Sans MS" pitchFamily="66" charset="0"/>
            </a:endParaRPr>
          </a:p>
          <a:p>
            <a:pPr lvl="0" algn="just"/>
            <a:r>
              <a:rPr lang="en-US" sz="3600" b="1" dirty="0" smtClean="0">
                <a:latin typeface="Comic Sans MS" pitchFamily="66" charset="0"/>
              </a:rPr>
              <a:t>To break the monotony and to fresh the students.</a:t>
            </a:r>
            <a:endParaRPr lang="en-US" sz="3600" dirty="0" smtClean="0"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3200" b="1" dirty="0" smtClean="0">
                <a:latin typeface="Comic Sans MS" pitchFamily="66" charset="0"/>
              </a:rPr>
              <a:t>To provide healthy material for recreational and entertainment purpose</a:t>
            </a:r>
            <a:endParaRPr lang="en-US" sz="3200" dirty="0" smtClean="0">
              <a:latin typeface="Comic Sans MS" pitchFamily="66" charset="0"/>
            </a:endParaRP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To enable students to know the rules and regulation of library</a:t>
            </a:r>
            <a:r>
              <a:rPr lang="en-US" sz="3200" dirty="0" smtClean="0">
                <a:latin typeface="Comic Sans MS" pitchFamily="66" charset="0"/>
              </a:rPr>
              <a:t>  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To classify and catalogue the books.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To add new books.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To preserve newspaper clipping.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To provide reference books.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334000"/>
          </a:xfrm>
        </p:spPr>
        <p:txBody>
          <a:bodyPr>
            <a:noAutofit/>
          </a:bodyPr>
          <a:lstStyle/>
          <a:p>
            <a:pPr lvl="0" algn="just"/>
            <a:r>
              <a:rPr lang="en-US" sz="3200" b="1" dirty="0" smtClean="0">
                <a:latin typeface="Comic Sans MS" pitchFamily="66" charset="0"/>
              </a:rPr>
              <a:t>Libraries are a means of increasing knowledge and disseminate information</a:t>
            </a:r>
            <a:endParaRPr lang="en-US" sz="3200" dirty="0" smtClean="0">
              <a:latin typeface="Comic Sans MS" pitchFamily="66" charset="0"/>
            </a:endParaRP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Libraries help in developing the study habits</a:t>
            </a: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It develops the personality of the students.</a:t>
            </a:r>
          </a:p>
          <a:p>
            <a:pPr lvl="0" algn="just"/>
            <a:r>
              <a:rPr lang="en-US" sz="3200" b="1" dirty="0" smtClean="0">
                <a:latin typeface="Comic Sans MS" pitchFamily="66" charset="0"/>
              </a:rPr>
              <a:t>It Develop literary, artistic and aesthetic tastes</a:t>
            </a:r>
            <a:endParaRPr lang="en-US" sz="3200" dirty="0" smtClean="0">
              <a:latin typeface="Comic Sans MS" pitchFamily="66" charset="0"/>
            </a:endParaRP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It also Prepare students for competitive exams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omic Sans MS" pitchFamily="66" charset="0"/>
              </a:rPr>
              <a:t>  Importance of Library</a:t>
            </a:r>
            <a:endParaRPr lang="en-US" sz="4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lvl="0" algn="just"/>
            <a:r>
              <a:rPr lang="en-US" sz="3600" b="1" dirty="0" smtClean="0">
                <a:latin typeface="Comic Sans MS" pitchFamily="66" charset="0"/>
              </a:rPr>
              <a:t>Library motivates for learning and thinking</a:t>
            </a:r>
            <a:endParaRPr lang="en-US" sz="3600" dirty="0" smtClean="0">
              <a:latin typeface="Comic Sans MS" pitchFamily="66" charset="0"/>
            </a:endParaRPr>
          </a:p>
          <a:p>
            <a:pPr lvl="0" algn="just"/>
            <a:r>
              <a:rPr lang="en-US" sz="3600" b="1" dirty="0" smtClean="0">
                <a:latin typeface="Comic Sans MS" pitchFamily="66" charset="0"/>
              </a:rPr>
              <a:t>It Preserve our cultural heritage</a:t>
            </a:r>
            <a:endParaRPr lang="en-US" sz="3600" dirty="0" smtClean="0">
              <a:latin typeface="Comic Sans MS" pitchFamily="66" charset="0"/>
            </a:endParaRPr>
          </a:p>
          <a:p>
            <a:pPr algn="just"/>
            <a:r>
              <a:rPr lang="en-US" sz="3600" b="1" dirty="0" smtClean="0">
                <a:latin typeface="Comic Sans MS" pitchFamily="66" charset="0"/>
              </a:rPr>
              <a:t>It is a Source of pleasure</a:t>
            </a:r>
            <a:r>
              <a:rPr lang="en-US" sz="3600" dirty="0" smtClean="0">
                <a:latin typeface="Comic Sans MS" pitchFamily="66" charset="0"/>
              </a:rPr>
              <a:t>- </a:t>
            </a:r>
            <a:r>
              <a:rPr lang="en-GB" sz="3600" b="1" dirty="0" smtClean="0">
                <a:latin typeface="Comic Sans MS" pitchFamily="66" charset="0"/>
              </a:rPr>
              <a:t>Books are man's best friends.</a:t>
            </a:r>
            <a:r>
              <a:rPr lang="en-GB" sz="3600" dirty="0" smtClean="0">
                <a:latin typeface="Comic Sans MS" pitchFamily="66" charset="0"/>
              </a:rPr>
              <a:t> </a:t>
            </a:r>
          </a:p>
          <a:p>
            <a:pPr lvl="0" algn="just"/>
            <a:r>
              <a:rPr lang="en-US" sz="3600" b="1" dirty="0" smtClean="0">
                <a:latin typeface="Comic Sans MS" pitchFamily="66" charset="0"/>
              </a:rPr>
              <a:t>It Helps in research</a:t>
            </a:r>
            <a:endParaRPr lang="en-US" sz="3600" dirty="0" smtClean="0">
              <a:latin typeface="Comic Sans MS" pitchFamily="66" charset="0"/>
            </a:endParaRPr>
          </a:p>
          <a:p>
            <a:pPr lvl="0" algn="just"/>
            <a:r>
              <a:rPr lang="en-US" sz="3600" b="1" dirty="0" smtClean="0">
                <a:latin typeface="Comic Sans MS" pitchFamily="66" charset="0"/>
              </a:rPr>
              <a:t>It Update our knowledge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>
            <a:normAutofit/>
          </a:bodyPr>
          <a:lstStyle/>
          <a:p>
            <a:pPr lvl="0" algn="just"/>
            <a:r>
              <a:rPr lang="en-US" sz="3400" b="1" dirty="0" smtClean="0">
                <a:latin typeface="Comic Sans MS" pitchFamily="66" charset="0"/>
              </a:rPr>
              <a:t>Library supplements classroom teaching</a:t>
            </a:r>
            <a:endParaRPr lang="en-US" sz="3400" dirty="0" smtClean="0">
              <a:latin typeface="Comic Sans MS" pitchFamily="66" charset="0"/>
            </a:endParaRPr>
          </a:p>
          <a:p>
            <a:pPr lvl="0" algn="just"/>
            <a:r>
              <a:rPr lang="en-US" sz="3400" b="1" dirty="0" smtClean="0">
                <a:latin typeface="Comic Sans MS" pitchFamily="66" charset="0"/>
              </a:rPr>
              <a:t>Inculcate/develop habit of reading</a:t>
            </a:r>
            <a:endParaRPr lang="en-US" sz="3400" dirty="0" smtClean="0">
              <a:latin typeface="Comic Sans MS" pitchFamily="66" charset="0"/>
            </a:endParaRP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It Helps in co-curricular activities</a:t>
            </a:r>
          </a:p>
          <a:p>
            <a:pPr lvl="0" algn="just"/>
            <a:r>
              <a:rPr lang="en-US" sz="3400" b="1" dirty="0" smtClean="0">
                <a:latin typeface="Comic Sans MS" pitchFamily="66" charset="0"/>
              </a:rPr>
              <a:t>Libraries are Helpful for News Archives</a:t>
            </a:r>
            <a:endParaRPr lang="en-US" sz="3400" dirty="0" smtClean="0">
              <a:latin typeface="Comic Sans MS" pitchFamily="66" charset="0"/>
            </a:endParaRPr>
          </a:p>
          <a:p>
            <a:pPr lvl="0" algn="just"/>
            <a:r>
              <a:rPr lang="en-US" sz="3400" b="1" dirty="0" smtClean="0">
                <a:latin typeface="Comic Sans MS" pitchFamily="66" charset="0"/>
              </a:rPr>
              <a:t> It Source of religious information</a:t>
            </a:r>
            <a:endParaRPr lang="en-US" sz="3400" dirty="0" smtClean="0">
              <a:latin typeface="Comic Sans MS" pitchFamily="66" charset="0"/>
            </a:endParaRP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Best means of proper use of time 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763000" cy="5715000"/>
          </a:xfrm>
        </p:spPr>
        <p:txBody>
          <a:bodyPr>
            <a:noAutofit/>
          </a:bodyPr>
          <a:lstStyle/>
          <a:p>
            <a:pPr algn="just"/>
            <a:r>
              <a:rPr lang="en-US" sz="3400" b="1" dirty="0" smtClean="0">
                <a:latin typeface="Comic Sans MS" pitchFamily="66" charset="0"/>
              </a:rPr>
              <a:t>Huge collection of books.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Library and cultural activities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Costly books.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Libraries and formal education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Libraries preserve history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Library and informal education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Availability of rare books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Library and recreation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Use of literature and general books</a:t>
            </a:r>
          </a:p>
          <a:p>
            <a:pPr algn="just"/>
            <a:r>
              <a:rPr lang="en-US" sz="3400" b="1" dirty="0" smtClean="0">
                <a:latin typeface="Comic Sans MS" pitchFamily="66" charset="0"/>
              </a:rPr>
              <a:t>Library and ideological and spiritual upliftment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Need of Library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566</TotalTime>
  <Words>581</Words>
  <Application>Microsoft Office PowerPoint</Application>
  <PresentationFormat>On-screen Show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          Topic  Introduction: Meaning, Objectives And Importance of Library For B.Ed Ist Semester Students  (Punjabi University)  By  Ms. Sarita Gulati Librarian Shivalik Institute of Education and Research, Mohali </vt:lpstr>
      <vt:lpstr>Libraries</vt:lpstr>
      <vt:lpstr>Define Library ??</vt:lpstr>
      <vt:lpstr>Founder of Library Science</vt:lpstr>
      <vt:lpstr>Definitions</vt:lpstr>
      <vt:lpstr>Cont..</vt:lpstr>
      <vt:lpstr>Slide 7</vt:lpstr>
      <vt:lpstr>      Objectives of Library</vt:lpstr>
      <vt:lpstr>Cont..</vt:lpstr>
      <vt:lpstr>Cont..</vt:lpstr>
      <vt:lpstr>  Importance of Library</vt:lpstr>
      <vt:lpstr>Cont..</vt:lpstr>
      <vt:lpstr>Cont….</vt:lpstr>
      <vt:lpstr>Need of Library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Sabhya</dc:creator>
  <cp:lastModifiedBy>Sabhya</cp:lastModifiedBy>
  <cp:revision>51</cp:revision>
  <dcterms:created xsi:type="dcterms:W3CDTF">2017-09-07T05:10:37Z</dcterms:created>
  <dcterms:modified xsi:type="dcterms:W3CDTF">2022-08-03T08:13:13Z</dcterms:modified>
</cp:coreProperties>
</file>