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73" r:id="rId3"/>
    <p:sldId id="269" r:id="rId4"/>
    <p:sldId id="277" r:id="rId5"/>
    <p:sldId id="276" r:id="rId6"/>
    <p:sldId id="275" r:id="rId7"/>
    <p:sldId id="274" r:id="rId8"/>
    <p:sldId id="279" r:id="rId9"/>
    <p:sldId id="278" r:id="rId10"/>
    <p:sldId id="270" r:id="rId11"/>
    <p:sldId id="259" r:id="rId12"/>
    <p:sldId id="260" r:id="rId13"/>
    <p:sldId id="263" r:id="rId14"/>
    <p:sldId id="264" r:id="rId15"/>
    <p:sldId id="265" r:id="rId16"/>
    <p:sldId id="266" r:id="rId17"/>
    <p:sldId id="267" r:id="rId18"/>
    <p:sldId id="282" r:id="rId19"/>
    <p:sldId id="281" r:id="rId20"/>
    <p:sldId id="28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60C3319-DC95-461B-B713-BC9C23AFD23A}" type="datetimeFigureOut">
              <a:rPr lang="en-IN" smtClean="0"/>
              <a:pPr/>
              <a:t>24-01-2018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0F4236-21D9-4525-A209-8649DA63FC1E}"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0C3319-DC95-461B-B713-BC9C23AFD23A}" type="datetimeFigureOut">
              <a:rPr lang="en-IN" smtClean="0"/>
              <a:pPr/>
              <a:t>24-01-2018</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0F4236-21D9-4525-A209-8649DA63FC1E}"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6264696"/>
          </a:xfrm>
        </p:spPr>
        <p:txBody>
          <a:bodyPr>
            <a:normAutofit/>
          </a:bodyPr>
          <a:lstStyle/>
          <a:p>
            <a:pPr algn="ctr">
              <a:buNone/>
            </a:pPr>
            <a:r>
              <a:rPr lang="en-IN" dirty="0" smtClean="0">
                <a:solidFill>
                  <a:srgbClr val="FF0000"/>
                </a:solidFill>
              </a:rPr>
              <a:t>OBESITY</a:t>
            </a:r>
          </a:p>
          <a:p>
            <a:r>
              <a:rPr lang="en-IN" dirty="0" smtClean="0"/>
              <a:t>Obesity is a complex disorder involving an excessive amount of body fat</a:t>
            </a:r>
          </a:p>
          <a:p>
            <a:r>
              <a:rPr lang="en-IN" dirty="0" smtClean="0"/>
              <a:t>It increases your risk of diseases and health problems, such as heart disease, diabetes and high blood pressure.</a:t>
            </a:r>
          </a:p>
          <a:p>
            <a:r>
              <a:rPr lang="en-IN" dirty="0" smtClean="0"/>
              <a:t>Being extremely obese means you are especially likely to have health problems related to your weight.</a:t>
            </a:r>
          </a:p>
          <a:p>
            <a:pPr>
              <a:buNone/>
            </a:pP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1" name="Rectangle 13"/>
          <p:cNvSpPr>
            <a:spLocks noGrp="1" noChangeArrowheads="1"/>
          </p:cNvSpPr>
          <p:nvPr>
            <p:ph type="title"/>
          </p:nvPr>
        </p:nvSpPr>
        <p:spPr/>
        <p:txBody>
          <a:bodyPr/>
          <a:lstStyle/>
          <a:p>
            <a:r>
              <a:rPr lang="en-US" dirty="0">
                <a:solidFill>
                  <a:srgbClr val="FF0000"/>
                </a:solidFill>
              </a:rPr>
              <a:t>Obesity </a:t>
            </a:r>
          </a:p>
        </p:txBody>
      </p:sp>
      <p:sp>
        <p:nvSpPr>
          <p:cNvPr id="7182" name="Rectangle 14"/>
          <p:cNvSpPr>
            <a:spLocks noGrp="1" noChangeArrowheads="1"/>
          </p:cNvSpPr>
          <p:nvPr>
            <p:ph type="body" idx="1"/>
          </p:nvPr>
        </p:nvSpPr>
        <p:spPr/>
        <p:txBody>
          <a:bodyPr/>
          <a:lstStyle/>
          <a:p>
            <a:r>
              <a:rPr lang="en-US"/>
              <a:t>Overweight</a:t>
            </a:r>
          </a:p>
          <a:p>
            <a:pPr lvl="1"/>
            <a:r>
              <a:rPr lang="en-US"/>
              <a:t>&gt;85% Body Mass Index (BMI) but &lt;95% BMI</a:t>
            </a:r>
          </a:p>
          <a:p>
            <a:r>
              <a:rPr lang="en-US"/>
              <a:t>Obesity</a:t>
            </a:r>
          </a:p>
          <a:p>
            <a:pPr lvl="1"/>
            <a:r>
              <a:rPr lang="en-US"/>
              <a:t>&gt;95% BMI</a:t>
            </a:r>
          </a:p>
          <a:p>
            <a:pPr lvl="1"/>
            <a:endParaRPr lang="en-US"/>
          </a:p>
        </p:txBody>
      </p:sp>
    </p:spTree>
  </p:cSld>
  <p:clrMapOvr>
    <a:masterClrMapping/>
  </p:clrMapOvr>
  <p:transition>
    <p:check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FF0000"/>
                </a:solidFill>
              </a:rPr>
              <a:t>Factors</a:t>
            </a:r>
            <a:br>
              <a:rPr lang="en-IN"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a:xfrm>
            <a:off x="457200" y="980728"/>
            <a:ext cx="8229600" cy="5544616"/>
          </a:xfrm>
        </p:spPr>
        <p:txBody>
          <a:bodyPr>
            <a:normAutofit fontScale="77500" lnSpcReduction="20000"/>
          </a:bodyPr>
          <a:lstStyle/>
          <a:p>
            <a:pPr>
              <a:buNone/>
            </a:pPr>
            <a:endParaRPr lang="en-IN" dirty="0" smtClean="0"/>
          </a:p>
          <a:p>
            <a:r>
              <a:rPr lang="en-IN" b="1" dirty="0" smtClean="0">
                <a:solidFill>
                  <a:srgbClr val="FF0000"/>
                </a:solidFill>
              </a:rPr>
              <a:t>Genetics</a:t>
            </a:r>
            <a:r>
              <a:rPr lang="en-IN" b="1" dirty="0" smtClean="0"/>
              <a:t>.</a:t>
            </a:r>
            <a:r>
              <a:rPr lang="en-IN" dirty="0" smtClean="0"/>
              <a:t> Your genes may affect the amount of body fat you store, and where that fat is distributed. </a:t>
            </a:r>
            <a:endParaRPr lang="en-IN" dirty="0" smtClean="0"/>
          </a:p>
          <a:p>
            <a:r>
              <a:rPr lang="en-IN" dirty="0" smtClean="0"/>
              <a:t>Genetics </a:t>
            </a:r>
            <a:r>
              <a:rPr lang="en-IN" dirty="0" smtClean="0"/>
              <a:t>may also play a role in how efficiently your body converts food into energy and how your body burns calories during exercise.</a:t>
            </a:r>
          </a:p>
          <a:p>
            <a:r>
              <a:rPr lang="en-IN" b="1" dirty="0" smtClean="0">
                <a:solidFill>
                  <a:srgbClr val="FF0000"/>
                </a:solidFill>
              </a:rPr>
              <a:t>Family lifestyle.</a:t>
            </a:r>
            <a:r>
              <a:rPr lang="en-IN" dirty="0" smtClean="0"/>
              <a:t> Obesity tends to run in families. If one or both of your parents are obese, your risk of being obese is increased. </a:t>
            </a:r>
            <a:endParaRPr lang="en-IN" dirty="0" smtClean="0"/>
          </a:p>
          <a:p>
            <a:r>
              <a:rPr lang="en-IN" dirty="0" smtClean="0"/>
              <a:t>That's </a:t>
            </a:r>
            <a:r>
              <a:rPr lang="en-IN" dirty="0" smtClean="0"/>
              <a:t>not just because of genetics. Family members tend to share similar eating and activity habits.</a:t>
            </a:r>
          </a:p>
          <a:p>
            <a:r>
              <a:rPr lang="en-IN" b="1" dirty="0" smtClean="0">
                <a:solidFill>
                  <a:srgbClr val="FF0000"/>
                </a:solidFill>
              </a:rPr>
              <a:t>Inactivity.</a:t>
            </a:r>
            <a:r>
              <a:rPr lang="en-IN" dirty="0" smtClean="0"/>
              <a:t> If you're not very active, you don't burn as many calories. </a:t>
            </a:r>
            <a:endParaRPr lang="en-IN" dirty="0" smtClean="0"/>
          </a:p>
          <a:p>
            <a:r>
              <a:rPr lang="en-IN" dirty="0" smtClean="0"/>
              <a:t>With </a:t>
            </a:r>
            <a:r>
              <a:rPr lang="en-IN" dirty="0" smtClean="0"/>
              <a:t>a sedentary lifestyle, you can easily take in more calories every day than you burn through exercise and routine daily activities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a:bodyPr>
          <a:lstStyle/>
          <a:p>
            <a:r>
              <a:rPr lang="en-IN" b="1" dirty="0" smtClean="0">
                <a:solidFill>
                  <a:srgbClr val="FF0000"/>
                </a:solidFill>
              </a:rPr>
              <a:t>Unhealthy </a:t>
            </a:r>
            <a:r>
              <a:rPr lang="en-IN" b="1" dirty="0" smtClean="0">
                <a:solidFill>
                  <a:srgbClr val="FF0000"/>
                </a:solidFill>
              </a:rPr>
              <a:t>diet</a:t>
            </a:r>
            <a:r>
              <a:rPr lang="en-IN" b="1" dirty="0" smtClean="0"/>
              <a:t>.</a:t>
            </a:r>
            <a:r>
              <a:rPr lang="en-IN" dirty="0" smtClean="0"/>
              <a:t> A diet that's high in calories, lacking in fruits and vegetables, full of fast food, and laden with high-calorie beverages and oversized portions contributes to weight gain.</a:t>
            </a:r>
          </a:p>
          <a:p>
            <a:r>
              <a:rPr lang="en-IN" b="1" dirty="0" smtClean="0">
                <a:solidFill>
                  <a:srgbClr val="FF0000"/>
                </a:solidFill>
              </a:rPr>
              <a:t>Medical problems</a:t>
            </a:r>
            <a:r>
              <a:rPr lang="en-IN" b="1" dirty="0" smtClean="0"/>
              <a:t>.</a:t>
            </a:r>
            <a:r>
              <a:rPr lang="en-IN" dirty="0" smtClean="0"/>
              <a:t> In some people, obesity can be traced to a medical </a:t>
            </a:r>
            <a:r>
              <a:rPr lang="en-IN" dirty="0" smtClean="0"/>
              <a:t>cause.</a:t>
            </a:r>
          </a:p>
          <a:p>
            <a:r>
              <a:rPr lang="en-IN" dirty="0" smtClean="0"/>
              <a:t>Medical </a:t>
            </a:r>
            <a:r>
              <a:rPr lang="en-IN" dirty="0" smtClean="0"/>
              <a:t>problems, such as arthritis, also can lead to decreased activity, which may result in weight gain.</a:t>
            </a:r>
          </a:p>
          <a:p>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en-IN" b="1" dirty="0" smtClean="0">
                <a:solidFill>
                  <a:srgbClr val="FF0000"/>
                </a:solidFill>
              </a:rPr>
              <a:t>Certain medications.</a:t>
            </a:r>
            <a:r>
              <a:rPr lang="en-IN" dirty="0" smtClean="0">
                <a:solidFill>
                  <a:srgbClr val="FF0000"/>
                </a:solidFill>
              </a:rPr>
              <a:t> </a:t>
            </a:r>
            <a:r>
              <a:rPr lang="en-IN" dirty="0" smtClean="0"/>
              <a:t>Some medications can lead to weight gain if you don't compensate through diet or activity. </a:t>
            </a:r>
            <a:endParaRPr lang="en-IN" dirty="0" smtClean="0"/>
          </a:p>
          <a:p>
            <a:r>
              <a:rPr lang="en-IN" dirty="0" err="1" smtClean="0"/>
              <a:t>Minclude</a:t>
            </a:r>
            <a:r>
              <a:rPr lang="en-IN" dirty="0" smtClean="0"/>
              <a:t> </a:t>
            </a:r>
            <a:r>
              <a:rPr lang="en-IN" dirty="0" smtClean="0"/>
              <a:t>some antidepressants, diabetes medications, antipsychotic medications, steroids .</a:t>
            </a:r>
          </a:p>
          <a:p>
            <a:r>
              <a:rPr lang="en-IN" b="1" dirty="0" smtClean="0">
                <a:solidFill>
                  <a:srgbClr val="FF0000"/>
                </a:solidFill>
              </a:rPr>
              <a:t>Social and economic issues</a:t>
            </a:r>
            <a:r>
              <a:rPr lang="en-IN" b="1" dirty="0" smtClean="0"/>
              <a:t>.</a:t>
            </a:r>
            <a:r>
              <a:rPr lang="en-IN" dirty="0" smtClean="0"/>
              <a:t> Research has linked social and economic factors to </a:t>
            </a:r>
            <a:r>
              <a:rPr lang="en-IN" dirty="0" smtClean="0"/>
              <a:t>obesity</a:t>
            </a:r>
          </a:p>
          <a:p>
            <a:r>
              <a:rPr lang="en-IN" dirty="0" smtClean="0"/>
              <a:t>Avoiding </a:t>
            </a:r>
            <a:r>
              <a:rPr lang="en-IN" dirty="0" smtClean="0"/>
              <a:t>obesity is difficult if you don't have safe areas to exercise. Similarly, you may not have been taught healthy ways of cooking, or you may not have money to buy healthier foods. </a:t>
            </a:r>
            <a:endParaRPr lang="en-IN" dirty="0" smtClean="0"/>
          </a:p>
          <a:p>
            <a:r>
              <a:rPr lang="en-IN" dirty="0" smtClean="0"/>
              <a:t>addition</a:t>
            </a:r>
            <a:r>
              <a:rPr lang="en-IN" dirty="0" smtClean="0"/>
              <a:t>, the people you spend time with may influence your weight — you're more likely to become obese if you have obese friends or relatives.</a:t>
            </a:r>
          </a:p>
          <a:p>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en-IN" b="1" dirty="0" smtClean="0">
                <a:solidFill>
                  <a:srgbClr val="FF0000"/>
                </a:solidFill>
              </a:rPr>
              <a:t>Age</a:t>
            </a:r>
            <a:r>
              <a:rPr lang="en-IN" b="1" dirty="0" smtClean="0"/>
              <a:t>.</a:t>
            </a:r>
            <a:r>
              <a:rPr lang="en-IN" dirty="0" smtClean="0"/>
              <a:t> Obesity can occur at any age, even in young children. But as you age, hormonal changes and a less active lifestyle increase your risk of obesity</a:t>
            </a:r>
            <a:r>
              <a:rPr lang="en-IN" dirty="0" smtClean="0"/>
              <a:t>.</a:t>
            </a:r>
          </a:p>
          <a:p>
            <a:r>
              <a:rPr lang="en-IN" dirty="0" smtClean="0"/>
              <a:t> </a:t>
            </a:r>
            <a:r>
              <a:rPr lang="en-IN" dirty="0" smtClean="0"/>
              <a:t>In addition, the amount of muscle in your body tends to decrease with age. This lower muscle mass leads to a decrease in metabolism. These changes also reduce calorie needs, and can make it harder to keep off excess weight. </a:t>
            </a:r>
          </a:p>
          <a:p>
            <a:r>
              <a:rPr lang="en-IN" b="1" dirty="0" smtClean="0">
                <a:solidFill>
                  <a:srgbClr val="FF0000"/>
                </a:solidFill>
              </a:rPr>
              <a:t>Pregnancy.</a:t>
            </a:r>
            <a:r>
              <a:rPr lang="en-IN" dirty="0" smtClean="0"/>
              <a:t> During pregnancy, a woman's weight necessarily increases. </a:t>
            </a:r>
            <a:endParaRPr lang="en-IN" dirty="0" smtClean="0"/>
          </a:p>
          <a:p>
            <a:r>
              <a:rPr lang="en-IN" dirty="0" smtClean="0"/>
              <a:t>Some </a:t>
            </a:r>
            <a:r>
              <a:rPr lang="en-IN" dirty="0" smtClean="0"/>
              <a:t>women find this weight difficult to lose after the baby is born. This weight gain may contribute to the development of obesity in women.</a:t>
            </a:r>
          </a:p>
          <a:p>
            <a:endParaRPr lang="en-IN" dirty="0" smtClean="0"/>
          </a:p>
          <a:p>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0000" lnSpcReduction="20000"/>
          </a:bodyPr>
          <a:lstStyle/>
          <a:p>
            <a:r>
              <a:rPr lang="en-IN" b="1" dirty="0" smtClean="0">
                <a:solidFill>
                  <a:srgbClr val="FF0000"/>
                </a:solidFill>
              </a:rPr>
              <a:t>Quitting smoking</a:t>
            </a:r>
            <a:r>
              <a:rPr lang="en-IN" b="1" dirty="0" smtClean="0"/>
              <a:t>.</a:t>
            </a:r>
            <a:r>
              <a:rPr lang="en-IN" dirty="0" smtClean="0"/>
              <a:t> Quitting smoking is often associated with weight gain</a:t>
            </a:r>
            <a:r>
              <a:rPr lang="en-IN" dirty="0" smtClean="0"/>
              <a:t>.</a:t>
            </a:r>
          </a:p>
          <a:p>
            <a:r>
              <a:rPr lang="en-IN" dirty="0" smtClean="0"/>
              <a:t> </a:t>
            </a:r>
            <a:r>
              <a:rPr lang="en-IN" dirty="0" smtClean="0"/>
              <a:t>And for some, it can lead to enough weight gain that the person becomes obese. In the long run, however, quitting smoking is still a greater benefit to your health than continuing to smoke.</a:t>
            </a:r>
          </a:p>
          <a:p>
            <a:r>
              <a:rPr lang="en-IN" b="1" dirty="0" smtClean="0">
                <a:solidFill>
                  <a:srgbClr val="FF0000"/>
                </a:solidFill>
              </a:rPr>
              <a:t>Lack of sleep</a:t>
            </a:r>
            <a:r>
              <a:rPr lang="en-IN" b="1" dirty="0" smtClean="0"/>
              <a:t>.</a:t>
            </a:r>
            <a:r>
              <a:rPr lang="en-IN" dirty="0" smtClean="0"/>
              <a:t> Not getting enough sleep or getting too much sleep can cause changes in hormones that increase your appetite. </a:t>
            </a:r>
            <a:endParaRPr lang="en-IN" dirty="0" smtClean="0"/>
          </a:p>
          <a:p>
            <a:r>
              <a:rPr lang="en-IN" dirty="0" smtClean="0"/>
              <a:t>You </a:t>
            </a:r>
            <a:r>
              <a:rPr lang="en-IN" dirty="0" smtClean="0"/>
              <a:t>may also crave foods high in calories and carbohydrates, which can contribute to weight gain.</a:t>
            </a:r>
          </a:p>
          <a:p>
            <a:endParaRPr lang="en-IN" dirty="0" smtClean="0"/>
          </a:p>
          <a:p>
            <a:pPr>
              <a:buNone/>
            </a:pP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FF0000"/>
                </a:solidFill>
              </a:rPr>
              <a:t>Prevention</a:t>
            </a:r>
            <a:br>
              <a:rPr lang="en-IN"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pPr>
              <a:buFont typeface="Wingdings" pitchFamily="2" charset="2"/>
              <a:buChar char="Ø"/>
            </a:pPr>
            <a:r>
              <a:rPr lang="en-IN" dirty="0" smtClean="0"/>
              <a:t> </a:t>
            </a:r>
            <a:r>
              <a:rPr lang="en-IN" dirty="0" smtClean="0"/>
              <a:t>Not surprisingly, the steps to prevent weight gain are the same as the steps to lose weight: daily exercise, a healthy diet, and a long-term </a:t>
            </a:r>
            <a:r>
              <a:rPr lang="en-IN" dirty="0" smtClean="0"/>
              <a:t>commitment to watch what you eat and drink.</a:t>
            </a:r>
          </a:p>
          <a:p>
            <a:r>
              <a:rPr lang="en-IN" b="1" dirty="0" smtClean="0">
                <a:solidFill>
                  <a:srgbClr val="FF0000"/>
                </a:solidFill>
              </a:rPr>
              <a:t>Exercise regularly.</a:t>
            </a:r>
            <a:r>
              <a:rPr lang="en-IN" dirty="0" smtClean="0"/>
              <a:t> You need to get 150 to 300 minutes of moderate-intensity activity a week to prevent weight gain. Moderately intense physical activities include fast walking and swimming.</a:t>
            </a:r>
          </a:p>
          <a:p>
            <a:r>
              <a:rPr lang="en-IN" b="1" dirty="0" smtClean="0">
                <a:solidFill>
                  <a:srgbClr val="FF0000"/>
                </a:solidFill>
              </a:rPr>
              <a:t>Follow </a:t>
            </a:r>
            <a:r>
              <a:rPr lang="en-IN" b="1" dirty="0" smtClean="0">
                <a:solidFill>
                  <a:srgbClr val="FF0000"/>
                </a:solidFill>
              </a:rPr>
              <a:t>a healthy eating plan</a:t>
            </a:r>
            <a:r>
              <a:rPr lang="en-IN" b="1" dirty="0" smtClean="0"/>
              <a:t>.</a:t>
            </a:r>
            <a:r>
              <a:rPr lang="en-IN" dirty="0" smtClean="0"/>
              <a:t> Focus on low-calorie, nutrient-dense foods, such as fruits, vegetables and whole grains. </a:t>
            </a:r>
            <a:r>
              <a:rPr lang="en-IN" dirty="0" smtClean="0"/>
              <a:t> </a:t>
            </a:r>
            <a:r>
              <a:rPr lang="en-IN" dirty="0" smtClean="0"/>
              <a:t>L</a:t>
            </a:r>
            <a:r>
              <a:rPr lang="en-IN" dirty="0" smtClean="0"/>
              <a:t>imit </a:t>
            </a:r>
            <a:r>
              <a:rPr lang="en-IN" dirty="0" smtClean="0"/>
              <a:t>sweets and alcohol. Eat three regular meals a day with limited snacking. You can still enjoy small amounts of high-fat, high-calorie foods as an infrequent treat. Just be sure to choose foods that promote a healthy weight and good health most of the time.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FF0000"/>
                </a:solidFill>
              </a:rPr>
              <a:t>Prevention</a:t>
            </a:r>
            <a:br>
              <a:rPr lang="en-IN" dirty="0" smtClean="0">
                <a:solidFill>
                  <a:srgbClr val="FF0000"/>
                </a:solidFill>
              </a:rPr>
            </a:br>
            <a:endParaRPr lang="en-IN" dirty="0"/>
          </a:p>
        </p:txBody>
      </p:sp>
      <p:sp>
        <p:nvSpPr>
          <p:cNvPr id="3" name="Content Placeholder 2"/>
          <p:cNvSpPr>
            <a:spLocks noGrp="1"/>
          </p:cNvSpPr>
          <p:nvPr>
            <p:ph idx="1"/>
          </p:nvPr>
        </p:nvSpPr>
        <p:spPr/>
        <p:txBody>
          <a:bodyPr>
            <a:normAutofit fontScale="70000" lnSpcReduction="20000"/>
          </a:bodyPr>
          <a:lstStyle/>
          <a:p>
            <a:r>
              <a:rPr lang="en-IN" b="1" dirty="0" smtClean="0">
                <a:solidFill>
                  <a:srgbClr val="FF0000"/>
                </a:solidFill>
              </a:rPr>
              <a:t>Know and avoid the food traps that cause you to eat</a:t>
            </a:r>
            <a:r>
              <a:rPr lang="en-IN" b="1" dirty="0" smtClean="0"/>
              <a:t>.</a:t>
            </a:r>
            <a:r>
              <a:rPr lang="en-IN" dirty="0" smtClean="0"/>
              <a:t> Identify situations that trigger out-of-control eating. Try keeping a journal and write down what you eat, how much you eat, when you eat, how you're feeling and how hungry you are. After a while, you should see patterns emerge. You can plan ahead and develop strategies for handling these types of situations </a:t>
            </a:r>
            <a:r>
              <a:rPr lang="en-IN" dirty="0" smtClean="0"/>
              <a:t>.</a:t>
            </a:r>
            <a:endParaRPr lang="en-IN" dirty="0" smtClean="0"/>
          </a:p>
          <a:p>
            <a:r>
              <a:rPr lang="en-IN" b="1" dirty="0" smtClean="0">
                <a:solidFill>
                  <a:srgbClr val="FF0000"/>
                </a:solidFill>
              </a:rPr>
              <a:t>Monitor your weight regularly</a:t>
            </a:r>
            <a:r>
              <a:rPr lang="en-IN" b="1" dirty="0" smtClean="0"/>
              <a:t>.</a:t>
            </a:r>
            <a:r>
              <a:rPr lang="en-IN" dirty="0" smtClean="0"/>
              <a:t> People who weigh themselves at least once a week are more successful in keeping off excess pounds. Monitoring your weight can tell you whether your efforts are working and can help you detect small weight gains before they become big problems.</a:t>
            </a:r>
          </a:p>
          <a:p>
            <a:r>
              <a:rPr lang="en-IN" b="1" dirty="0" smtClean="0">
                <a:solidFill>
                  <a:srgbClr val="FF0000"/>
                </a:solidFill>
              </a:rPr>
              <a:t>Be </a:t>
            </a:r>
            <a:r>
              <a:rPr lang="en-IN" b="1" dirty="0" smtClean="0">
                <a:solidFill>
                  <a:srgbClr val="FF0000"/>
                </a:solidFill>
              </a:rPr>
              <a:t>consistent</a:t>
            </a:r>
            <a:r>
              <a:rPr lang="en-IN" b="1" dirty="0" smtClean="0"/>
              <a:t>.</a:t>
            </a:r>
            <a:r>
              <a:rPr lang="en-IN" dirty="0" smtClean="0"/>
              <a:t> Sticking to your healthy-weight plan during the week, on the weekends, and amidst vacation and holidays as much as possible increases your chances of long-term success.</a:t>
            </a:r>
          </a:p>
          <a:p>
            <a:endParaRPr lang="en-IN" dirty="0" smtClean="0"/>
          </a:p>
          <a:p>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0000"/>
                </a:solidFill>
              </a:rPr>
              <a:t>Malnutrition</a:t>
            </a:r>
            <a:endParaRPr lang="en-IN" dirty="0">
              <a:solidFill>
                <a:srgbClr val="FF0000"/>
              </a:solidFill>
            </a:endParaRPr>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FF0000"/>
                </a:solidFill>
              </a:rPr>
              <a:t>Meaning of malnutrition</a:t>
            </a:r>
            <a:br>
              <a:rPr lang="en-IN"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lnSpcReduction="10000"/>
          </a:bodyPr>
          <a:lstStyle/>
          <a:p>
            <a:r>
              <a:rPr lang="en-IN" dirty="0" smtClean="0"/>
              <a:t>The malnutrition is a condition that is caused by the </a:t>
            </a:r>
            <a:r>
              <a:rPr lang="en-IN" dirty="0" smtClean="0">
                <a:solidFill>
                  <a:srgbClr val="FF0000"/>
                </a:solidFill>
              </a:rPr>
              <a:t>lack of essential nutrient </a:t>
            </a:r>
            <a:r>
              <a:rPr lang="en-IN" dirty="0" smtClean="0"/>
              <a:t>. This condition can be caused by the variety of disease e.g. poor nutrition due to an insufficient, poorly balanced diet, faulty digestion or poor utilization of foods.</a:t>
            </a:r>
          </a:p>
          <a:p>
            <a:pPr>
              <a:buNone/>
            </a:pPr>
            <a:r>
              <a:rPr lang="en-IN" dirty="0" smtClean="0"/>
              <a:t>•	 </a:t>
            </a:r>
            <a:r>
              <a:rPr lang="en-IN" dirty="0" smtClean="0"/>
              <a:t>Malnutrition is not only insufficient intake of</a:t>
            </a:r>
          </a:p>
          <a:p>
            <a:pPr>
              <a:buNone/>
            </a:pPr>
            <a:r>
              <a:rPr lang="en-IN" dirty="0" smtClean="0"/>
              <a:t>	nutrients. It can occur when an individual is getting too much nutrients as </a:t>
            </a:r>
            <a:r>
              <a:rPr lang="en-IN" dirty="0" smtClean="0"/>
              <a:t>well.</a:t>
            </a:r>
            <a:endParaRPr lang="en-IN" dirty="0" smtClean="0"/>
          </a:p>
          <a:p>
            <a:endParaRPr lang="en-IN" dirty="0" smtClean="0"/>
          </a:p>
          <a:p>
            <a:pPr>
              <a:buNone/>
            </a:pPr>
            <a:endParaRPr lang="en-IN" dirty="0" smtClean="0"/>
          </a:p>
          <a:p>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dirty="0" smtClean="0"/>
              <a:t>Malnutrition in children is not only affected by food </a:t>
            </a:r>
            <a:r>
              <a:rPr lang="en-IN" dirty="0" smtClean="0"/>
              <a:t>intake </a:t>
            </a:r>
            <a:r>
              <a:rPr lang="en-IN" dirty="0" smtClean="0"/>
              <a:t>alone; it is also influenced by access health</a:t>
            </a:r>
          </a:p>
          <a:p>
            <a:r>
              <a:rPr lang="en-IN" dirty="0" smtClean="0"/>
              <a:t>S</a:t>
            </a:r>
            <a:r>
              <a:rPr lang="en-IN" dirty="0" smtClean="0"/>
              <a:t>ervice </a:t>
            </a:r>
            <a:r>
              <a:rPr lang="en-IN" dirty="0" smtClean="0"/>
              <a:t>quality of care for the children and</a:t>
            </a:r>
          </a:p>
          <a:p>
            <a:pPr>
              <a:buNone/>
            </a:pPr>
            <a:r>
              <a:rPr lang="en-IN" dirty="0" smtClean="0"/>
              <a:t>	pregnant mother as well as good hygiene practices .</a:t>
            </a:r>
          </a:p>
          <a:p>
            <a:pPr>
              <a:buNone/>
            </a:pP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FF0000"/>
                </a:solidFill>
              </a:rPr>
              <a:t>Causes of malnutrition</a:t>
            </a:r>
            <a:br>
              <a:rPr lang="en-IN"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a:buNone/>
            </a:pPr>
            <a:r>
              <a:rPr lang="en-IN" b="1" dirty="0" smtClean="0"/>
              <a:t>1. </a:t>
            </a:r>
            <a:r>
              <a:rPr lang="en-IN" b="1" dirty="0" smtClean="0">
                <a:solidFill>
                  <a:srgbClr val="FF0000"/>
                </a:solidFill>
              </a:rPr>
              <a:t>Poor diet- </a:t>
            </a:r>
            <a:r>
              <a:rPr lang="en-IN" dirty="0" smtClean="0"/>
              <a:t>if a person does not eat food , or if what</a:t>
            </a:r>
          </a:p>
          <a:p>
            <a:pPr>
              <a:buNone/>
            </a:pPr>
            <a:r>
              <a:rPr lang="en-IN" dirty="0" smtClean="0"/>
              <a:t>they eat does not provide them with the nutrient they</a:t>
            </a:r>
          </a:p>
          <a:p>
            <a:pPr>
              <a:buNone/>
            </a:pPr>
            <a:r>
              <a:rPr lang="en-IN" dirty="0" smtClean="0"/>
              <a:t>require for good health ,they suffer from malnutrition</a:t>
            </a:r>
          </a:p>
          <a:p>
            <a:pPr>
              <a:buNone/>
            </a:pPr>
            <a:r>
              <a:rPr lang="en-IN" b="1" dirty="0" smtClean="0"/>
              <a:t>2. </a:t>
            </a:r>
            <a:r>
              <a:rPr lang="en-IN" b="1" dirty="0" smtClean="0">
                <a:solidFill>
                  <a:srgbClr val="FF0000"/>
                </a:solidFill>
              </a:rPr>
              <a:t>Mental health problems- </a:t>
            </a:r>
            <a:r>
              <a:rPr lang="en-IN" dirty="0" smtClean="0"/>
              <a:t>some patients with mental</a:t>
            </a:r>
          </a:p>
          <a:p>
            <a:pPr>
              <a:buNone/>
            </a:pPr>
            <a:r>
              <a:rPr lang="en-IN" dirty="0" smtClean="0"/>
              <a:t>health condition , such as depression , may develop</a:t>
            </a:r>
          </a:p>
          <a:p>
            <a:pPr>
              <a:buNone/>
            </a:pPr>
            <a:r>
              <a:rPr lang="en-IN" dirty="0" smtClean="0"/>
              <a:t>eating habit which lead to malnutrition.</a:t>
            </a:r>
          </a:p>
          <a:p>
            <a:pPr>
              <a:buNone/>
            </a:pPr>
            <a:r>
              <a:rPr lang="en-IN" b="1" dirty="0" smtClean="0"/>
              <a:t>3. </a:t>
            </a:r>
            <a:r>
              <a:rPr lang="en-IN" b="1" dirty="0" smtClean="0">
                <a:solidFill>
                  <a:srgbClr val="FF0000"/>
                </a:solidFill>
              </a:rPr>
              <a:t>Mobility problem </a:t>
            </a:r>
            <a:r>
              <a:rPr lang="en-IN" b="1" dirty="0" smtClean="0"/>
              <a:t>– </a:t>
            </a:r>
            <a:r>
              <a:rPr lang="en-IN" dirty="0" smtClean="0"/>
              <a:t>people may suffer from</a:t>
            </a:r>
          </a:p>
          <a:p>
            <a:pPr>
              <a:buNone/>
            </a:pPr>
            <a:r>
              <a:rPr lang="en-IN" dirty="0" smtClean="0"/>
              <a:t>malnutrition , simply because they either cannot get</a:t>
            </a:r>
          </a:p>
          <a:p>
            <a:pPr>
              <a:buNone/>
            </a:pPr>
            <a:r>
              <a:rPr lang="en-IN" dirty="0" smtClean="0"/>
              <a:t>out enough to purchase foods , or find preparing them</a:t>
            </a:r>
          </a:p>
          <a:p>
            <a:pPr>
              <a:buNone/>
            </a:pPr>
            <a:r>
              <a:rPr lang="en-IN" dirty="0" smtClean="0"/>
              <a:t>too tough.</a:t>
            </a:r>
          </a:p>
          <a:p>
            <a:pPr>
              <a:buNone/>
            </a:pPr>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a:bodyPr>
          <a:lstStyle/>
          <a:p>
            <a:pPr>
              <a:buNone/>
            </a:pPr>
            <a:r>
              <a:rPr lang="en-IN" b="1" dirty="0" smtClean="0"/>
              <a:t>4) </a:t>
            </a:r>
            <a:r>
              <a:rPr lang="en-IN" b="1" dirty="0" smtClean="0">
                <a:solidFill>
                  <a:srgbClr val="FF0000"/>
                </a:solidFill>
              </a:rPr>
              <a:t>Digestive disorders and stomach condition-</a:t>
            </a:r>
            <a:r>
              <a:rPr lang="en-IN" b="1" dirty="0" smtClean="0"/>
              <a:t> </a:t>
            </a:r>
            <a:r>
              <a:rPr lang="en-IN" dirty="0" smtClean="0"/>
              <a:t>Some peoples </a:t>
            </a:r>
            <a:r>
              <a:rPr lang="en-IN" dirty="0" smtClean="0"/>
              <a:t>may eat properly , but their bodies </a:t>
            </a:r>
            <a:r>
              <a:rPr lang="en-IN" dirty="0" smtClean="0"/>
              <a:t>cannot absorb </a:t>
            </a:r>
            <a:r>
              <a:rPr lang="en-IN" dirty="0" smtClean="0"/>
              <a:t>the nutrients they need for good health</a:t>
            </a:r>
            <a:r>
              <a:rPr lang="en-IN" dirty="0" smtClean="0"/>
              <a:t>.</a:t>
            </a:r>
          </a:p>
          <a:p>
            <a:pPr>
              <a:buNone/>
            </a:pPr>
            <a:endParaRPr lang="en-IN" dirty="0" smtClean="0"/>
          </a:p>
          <a:p>
            <a:pPr>
              <a:buNone/>
            </a:pPr>
            <a:r>
              <a:rPr lang="en-IN" b="1" dirty="0" smtClean="0"/>
              <a:t>5</a:t>
            </a:r>
            <a:r>
              <a:rPr lang="en-IN" b="1" dirty="0" smtClean="0"/>
              <a:t>) </a:t>
            </a:r>
            <a:r>
              <a:rPr lang="en-IN" b="1" dirty="0" smtClean="0">
                <a:solidFill>
                  <a:srgbClr val="FF0000"/>
                </a:solidFill>
              </a:rPr>
              <a:t>Alcoholism- </a:t>
            </a:r>
            <a:r>
              <a:rPr lang="en-IN" dirty="0" smtClean="0"/>
              <a:t>Alcoholism is a long term disease </a:t>
            </a:r>
            <a:r>
              <a:rPr lang="en-IN" b="1" dirty="0" smtClean="0"/>
              <a:t>.</a:t>
            </a:r>
          </a:p>
          <a:p>
            <a:pPr>
              <a:buNone/>
            </a:pPr>
            <a:r>
              <a:rPr lang="en-IN" dirty="0" smtClean="0"/>
              <a:t>Individual who suffer from alcoholism can develop</a:t>
            </a:r>
          </a:p>
          <a:p>
            <a:pPr>
              <a:buNone/>
            </a:pPr>
            <a:r>
              <a:rPr lang="en-IN" dirty="0" smtClean="0"/>
              <a:t>gastritis , damages in stomach . </a:t>
            </a: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a:buNone/>
            </a:pPr>
            <a:r>
              <a:rPr lang="en-IN" dirty="0" smtClean="0"/>
              <a:t>6) </a:t>
            </a:r>
            <a:r>
              <a:rPr lang="en-IN" b="1" dirty="0" smtClean="0">
                <a:solidFill>
                  <a:srgbClr val="FF0000"/>
                </a:solidFill>
              </a:rPr>
              <a:t>Food shortages- </a:t>
            </a:r>
            <a:r>
              <a:rPr lang="en-IN" dirty="0" smtClean="0"/>
              <a:t>In the poorer developing nations</a:t>
            </a:r>
          </a:p>
          <a:p>
            <a:pPr>
              <a:buNone/>
            </a:pPr>
            <a:r>
              <a:rPr lang="en-IN" dirty="0" smtClean="0"/>
              <a:t>food shortage are mainly caused by a lack of</a:t>
            </a:r>
          </a:p>
          <a:p>
            <a:pPr>
              <a:buNone/>
            </a:pPr>
            <a:r>
              <a:rPr lang="en-IN" dirty="0" smtClean="0"/>
              <a:t>technology needed for higher fields found in</a:t>
            </a:r>
          </a:p>
          <a:p>
            <a:pPr>
              <a:buNone/>
            </a:pPr>
            <a:r>
              <a:rPr lang="en-IN" dirty="0" smtClean="0"/>
              <a:t>modern agriculture.</a:t>
            </a:r>
          </a:p>
          <a:p>
            <a:pPr>
              <a:buNone/>
            </a:pPr>
            <a:r>
              <a:rPr lang="en-IN" b="1" dirty="0" smtClean="0">
                <a:solidFill>
                  <a:srgbClr val="FF0000"/>
                </a:solidFill>
              </a:rPr>
              <a:t>7)Food </a:t>
            </a:r>
            <a:r>
              <a:rPr lang="en-IN" b="1" dirty="0" smtClean="0">
                <a:solidFill>
                  <a:srgbClr val="FF0000"/>
                </a:solidFill>
              </a:rPr>
              <a:t>Practices &amp; </a:t>
            </a:r>
            <a:r>
              <a:rPr lang="en-IN" b="1" dirty="0" smtClean="0">
                <a:solidFill>
                  <a:srgbClr val="FF0000"/>
                </a:solidFill>
              </a:rPr>
              <a:t>Distribution </a:t>
            </a:r>
            <a:r>
              <a:rPr lang="en-IN" dirty="0" smtClean="0"/>
              <a:t>-It is satirical that</a:t>
            </a:r>
          </a:p>
          <a:p>
            <a:pPr>
              <a:buNone/>
            </a:pPr>
            <a:r>
              <a:rPr lang="en-IN" dirty="0" smtClean="0"/>
              <a:t>approximately 80% of </a:t>
            </a:r>
            <a:r>
              <a:rPr lang="en-IN" dirty="0" smtClean="0"/>
              <a:t>malnutrition </a:t>
            </a:r>
            <a:r>
              <a:rPr lang="en-IN" dirty="0" smtClean="0"/>
              <a:t>children living</a:t>
            </a:r>
          </a:p>
          <a:p>
            <a:pPr>
              <a:buNone/>
            </a:pPr>
            <a:r>
              <a:rPr lang="en-IN" dirty="0" smtClean="0"/>
              <a:t>in developing nation that actually produce food</a:t>
            </a:r>
          </a:p>
          <a:p>
            <a:pPr>
              <a:buNone/>
            </a:pPr>
            <a:r>
              <a:rPr lang="en-IN" dirty="0" smtClean="0"/>
              <a:t>surplus.</a:t>
            </a:r>
          </a:p>
          <a:p>
            <a:pPr>
              <a:buNone/>
            </a:pPr>
            <a:endParaRPr lang="en-IN"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Symptoms Of Malnutrition –</a:t>
            </a:r>
            <a:br>
              <a:rPr lang="en-IN" b="1" dirty="0" smtClean="0">
                <a:solidFill>
                  <a:srgbClr val="FF0000"/>
                </a:solidFill>
              </a:rPr>
            </a:br>
            <a:endParaRPr lang="en-IN" b="1"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pPr>
              <a:buFont typeface="Wingdings" pitchFamily="2" charset="2"/>
              <a:buChar char="Ø"/>
            </a:pPr>
            <a:r>
              <a:rPr lang="en-IN" dirty="0" smtClean="0"/>
              <a:t>Loss </a:t>
            </a:r>
            <a:r>
              <a:rPr lang="en-IN" dirty="0" smtClean="0"/>
              <a:t>of Weight</a:t>
            </a:r>
          </a:p>
          <a:p>
            <a:pPr>
              <a:buFont typeface="Wingdings" pitchFamily="2" charset="2"/>
              <a:buChar char="Ø"/>
            </a:pPr>
            <a:r>
              <a:rPr lang="en-IN" dirty="0" smtClean="0"/>
              <a:t> </a:t>
            </a:r>
            <a:r>
              <a:rPr lang="en-IN" dirty="0" smtClean="0"/>
              <a:t>Breathing difficulties</a:t>
            </a:r>
          </a:p>
          <a:p>
            <a:pPr>
              <a:buFont typeface="Wingdings" pitchFamily="2" charset="2"/>
              <a:buChar char="Ø"/>
            </a:pPr>
            <a:r>
              <a:rPr lang="en-IN" dirty="0" smtClean="0"/>
              <a:t> </a:t>
            </a:r>
            <a:r>
              <a:rPr lang="en-IN" dirty="0" smtClean="0"/>
              <a:t>Depression</a:t>
            </a:r>
          </a:p>
          <a:p>
            <a:pPr>
              <a:buFont typeface="Wingdings" pitchFamily="2" charset="2"/>
              <a:buChar char="Ø"/>
            </a:pPr>
            <a:r>
              <a:rPr lang="en-IN" dirty="0" smtClean="0"/>
              <a:t> </a:t>
            </a:r>
            <a:r>
              <a:rPr lang="en-IN" dirty="0" smtClean="0"/>
              <a:t>Higher weakness to feeling cold</a:t>
            </a:r>
          </a:p>
          <a:p>
            <a:pPr>
              <a:buFont typeface="Wingdings" pitchFamily="2" charset="2"/>
              <a:buChar char="Ø"/>
            </a:pPr>
            <a:r>
              <a:rPr lang="en-IN" dirty="0" smtClean="0"/>
              <a:t> </a:t>
            </a:r>
            <a:r>
              <a:rPr lang="en-IN" dirty="0" smtClean="0"/>
              <a:t>Longer healing times for wound</a:t>
            </a:r>
          </a:p>
          <a:p>
            <a:pPr>
              <a:buFont typeface="Wingdings" pitchFamily="2" charset="2"/>
              <a:buChar char="Ø"/>
            </a:pPr>
            <a:r>
              <a:rPr lang="en-IN" dirty="0" smtClean="0"/>
              <a:t> </a:t>
            </a:r>
            <a:r>
              <a:rPr lang="en-IN" dirty="0" smtClean="0"/>
              <a:t>Longer recovery from </a:t>
            </a:r>
            <a:r>
              <a:rPr lang="en-IN" dirty="0" smtClean="0"/>
              <a:t>infection</a:t>
            </a:r>
            <a:endParaRPr lang="en-IN" dirty="0" smtClean="0"/>
          </a:p>
          <a:p>
            <a:pPr>
              <a:buFont typeface="Wingdings" pitchFamily="2" charset="2"/>
              <a:buChar char="Ø"/>
            </a:pPr>
            <a:r>
              <a:rPr lang="en-IN" dirty="0" smtClean="0"/>
              <a:t> </a:t>
            </a:r>
            <a:r>
              <a:rPr lang="en-IN" dirty="0" smtClean="0"/>
              <a:t>Skin may become thin , dry inelastic</a:t>
            </a:r>
          </a:p>
          <a:p>
            <a:pPr>
              <a:buFont typeface="Wingdings" pitchFamily="2" charset="2"/>
              <a:buChar char="Ø"/>
            </a:pPr>
            <a:r>
              <a:rPr lang="en-IN" dirty="0" smtClean="0"/>
              <a:t>Tiredness,</a:t>
            </a:r>
          </a:p>
          <a:p>
            <a:pPr>
              <a:buNone/>
            </a:pPr>
            <a:r>
              <a:rPr lang="en-IN" b="1" u="sng" dirty="0" smtClean="0"/>
              <a:t>Children-</a:t>
            </a:r>
          </a:p>
          <a:p>
            <a:pPr>
              <a:buFont typeface="Wingdings" pitchFamily="2" charset="2"/>
              <a:buChar char="Ø"/>
            </a:pPr>
            <a:r>
              <a:rPr lang="en-IN" dirty="0" smtClean="0"/>
              <a:t>Slow </a:t>
            </a:r>
            <a:r>
              <a:rPr lang="en-IN" dirty="0" err="1" smtClean="0"/>
              <a:t>behavioral</a:t>
            </a:r>
            <a:r>
              <a:rPr lang="en-IN" dirty="0" smtClean="0"/>
              <a:t> development</a:t>
            </a:r>
          </a:p>
          <a:p>
            <a:pPr>
              <a:buFont typeface="Wingdings" pitchFamily="2" charset="2"/>
              <a:buChar char="Ø"/>
            </a:pPr>
            <a:r>
              <a:rPr lang="en-IN" dirty="0" smtClean="0"/>
              <a:t> </a:t>
            </a:r>
            <a:r>
              <a:rPr lang="en-IN" dirty="0" smtClean="0"/>
              <a:t>Mental retardation may be occur</a:t>
            </a:r>
          </a:p>
          <a:p>
            <a:pPr>
              <a:buFont typeface="Wingdings" pitchFamily="2" charset="2"/>
              <a:buChar char="Ø"/>
            </a:pPr>
            <a:r>
              <a:rPr lang="en-IN" dirty="0" smtClean="0"/>
              <a:t>Long </a:t>
            </a:r>
            <a:r>
              <a:rPr lang="en-IN" dirty="0" smtClean="0"/>
              <a:t>term effect in children</a:t>
            </a:r>
          </a:p>
          <a:p>
            <a:pPr>
              <a:buFont typeface="Wingdings" pitchFamily="2" charset="2"/>
              <a:buChar char="Ø"/>
            </a:pPr>
            <a:r>
              <a:rPr lang="en-IN" dirty="0" smtClean="0"/>
              <a:t>Mental </a:t>
            </a:r>
            <a:r>
              <a:rPr lang="en-IN" dirty="0" smtClean="0"/>
              <a:t>and digestive problem may be occur.</a:t>
            </a:r>
          </a:p>
          <a:p>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Remedies</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pPr>
              <a:buNone/>
            </a:pPr>
            <a:r>
              <a:rPr lang="en-IN" b="1" dirty="0"/>
              <a:t>1</a:t>
            </a:r>
            <a:r>
              <a:rPr lang="en-IN" b="1" dirty="0">
                <a:solidFill>
                  <a:srgbClr val="FF0000"/>
                </a:solidFill>
              </a:rPr>
              <a:t>. Provision of Balanced Diet</a:t>
            </a:r>
            <a:endParaRPr lang="en-IN" dirty="0">
              <a:solidFill>
                <a:srgbClr val="FF0000"/>
              </a:solidFill>
            </a:endParaRPr>
          </a:p>
          <a:p>
            <a:r>
              <a:rPr lang="en-IN" dirty="0"/>
              <a:t>For the eradication of malnutrition the arrangement of balanced diet is the prior necessity but this is only possible when teacher guides the parents or guardians about the need of balanced diet.</a:t>
            </a:r>
          </a:p>
          <a:p>
            <a:r>
              <a:rPr lang="en-IN" dirty="0"/>
              <a:t>Teacher should tell them about the essential elements of the diet. Parents or guardians must also be told about the right food and the cautions taken in preparing food and in feeding them. In fact, the right diet at right time saves the children from malnutrition.</a:t>
            </a:r>
          </a:p>
          <a:p>
            <a:pPr>
              <a:buNone/>
            </a:pPr>
            <a:r>
              <a:rPr lang="en-IN" b="1" dirty="0"/>
              <a:t>2</a:t>
            </a:r>
            <a:r>
              <a:rPr lang="en-IN" b="1" dirty="0">
                <a:solidFill>
                  <a:srgbClr val="FF0000"/>
                </a:solidFill>
              </a:rPr>
              <a:t>. Proper Education of Housewives</a:t>
            </a:r>
            <a:endParaRPr lang="en-IN" dirty="0">
              <a:solidFill>
                <a:srgbClr val="FF0000"/>
              </a:solidFill>
            </a:endParaRPr>
          </a:p>
          <a:p>
            <a:r>
              <a:rPr lang="en-IN" dirty="0"/>
              <a:t>Women and housewives must be educated for bringing up children, proper cleanliness at home, preparation of balanced diet, proper psychological behaviour, family budgeting etc. and they will not let their children be affected by malnutrition.</a:t>
            </a:r>
          </a:p>
          <a:p>
            <a:r>
              <a:rPr lang="en-IN" dirty="0"/>
              <a:t>Making study of Home Science compulsory for girl students may help in this direction. Adult education </a:t>
            </a:r>
            <a:r>
              <a:rPr lang="en-IN" dirty="0" err="1"/>
              <a:t>centers</a:t>
            </a:r>
            <a:r>
              <a:rPr lang="en-IN" dirty="0"/>
              <a:t> and other social organs may help spread this message in the villages, and help women become better housewives</a:t>
            </a:r>
            <a:r>
              <a:rPr lang="en-IN" dirty="0" smtClean="0"/>
              <a:t>.</a:t>
            </a:r>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a:buNone/>
            </a:pPr>
            <a:r>
              <a:rPr lang="en-IN" b="1" dirty="0" smtClean="0"/>
              <a:t>3</a:t>
            </a:r>
            <a:r>
              <a:rPr lang="en-IN" b="1" dirty="0" smtClean="0">
                <a:solidFill>
                  <a:srgbClr val="FF0000"/>
                </a:solidFill>
              </a:rPr>
              <a:t>. Regular Medical </a:t>
            </a:r>
            <a:r>
              <a:rPr lang="en-IN" b="1" dirty="0" err="1" smtClean="0">
                <a:solidFill>
                  <a:srgbClr val="FF0000"/>
                </a:solidFill>
              </a:rPr>
              <a:t>Checkup</a:t>
            </a:r>
            <a:endParaRPr lang="en-IN" dirty="0" smtClean="0">
              <a:solidFill>
                <a:srgbClr val="FF0000"/>
              </a:solidFill>
            </a:endParaRPr>
          </a:p>
          <a:p>
            <a:r>
              <a:rPr lang="en-IN" dirty="0" smtClean="0"/>
              <a:t>Frequent medical check up should be carried out for identifying and preventing cases of malnutrition. The doctor should therefore advise teachers and parents how to cure malnutrition.</a:t>
            </a:r>
          </a:p>
          <a:p>
            <a:r>
              <a:rPr lang="en-IN" dirty="0" smtClean="0"/>
              <a:t>Proper record should be maintained. Teachers and parents must act on the doctor's advice, and take remedial measures as directed.</a:t>
            </a:r>
          </a:p>
          <a:p>
            <a:pPr>
              <a:buNone/>
            </a:pPr>
            <a:r>
              <a:rPr lang="en-IN" b="1" dirty="0" smtClean="0"/>
              <a:t>4. </a:t>
            </a:r>
            <a:r>
              <a:rPr lang="en-IN" b="1" dirty="0" smtClean="0">
                <a:solidFill>
                  <a:srgbClr val="FF0000"/>
                </a:solidFill>
              </a:rPr>
              <a:t>Taking </a:t>
            </a:r>
            <a:r>
              <a:rPr lang="en-IN" b="1" dirty="0" err="1" smtClean="0">
                <a:solidFill>
                  <a:srgbClr val="FF0000"/>
                </a:solidFill>
              </a:rPr>
              <a:t>Chidlren</a:t>
            </a:r>
            <a:r>
              <a:rPr lang="en-IN" b="1" dirty="0" smtClean="0">
                <a:solidFill>
                  <a:srgbClr val="FF0000"/>
                </a:solidFill>
              </a:rPr>
              <a:t> </a:t>
            </a:r>
            <a:r>
              <a:rPr lang="en-IN" b="1" dirty="0" smtClean="0">
                <a:solidFill>
                  <a:srgbClr val="FF0000"/>
                </a:solidFill>
              </a:rPr>
              <a:t>Out</a:t>
            </a:r>
            <a:endParaRPr lang="en-IN" dirty="0" smtClean="0">
              <a:solidFill>
                <a:srgbClr val="FF0000"/>
              </a:solidFill>
            </a:endParaRPr>
          </a:p>
          <a:p>
            <a:r>
              <a:rPr lang="en-IN" dirty="0" smtClean="0"/>
              <a:t>The children are in the growing stage, as such, their weight must be checked regularly</a:t>
            </a:r>
            <a:r>
              <a:rPr lang="en-IN" dirty="0" smtClean="0"/>
              <a:t>.</a:t>
            </a:r>
          </a:p>
          <a:p>
            <a:r>
              <a:rPr lang="en-IN" dirty="0" smtClean="0"/>
              <a:t> </a:t>
            </a:r>
            <a:r>
              <a:rPr lang="en-IN" dirty="0" smtClean="0"/>
              <a:t>They must gain weight, if not, the cause must be investigated thoroughly, and balanced diet and regular exercise recommended if need be.</a:t>
            </a:r>
          </a:p>
          <a:p>
            <a:pPr>
              <a:buNone/>
            </a:pPr>
            <a:endParaRPr lang="en-IN" dirty="0" smtClean="0"/>
          </a:p>
          <a:p>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77500" lnSpcReduction="20000"/>
          </a:bodyPr>
          <a:lstStyle/>
          <a:p>
            <a:pPr>
              <a:buNone/>
            </a:pPr>
            <a:r>
              <a:rPr lang="en-IN" b="1" dirty="0" smtClean="0"/>
              <a:t>5</a:t>
            </a:r>
            <a:r>
              <a:rPr lang="en-IN" dirty="0" smtClean="0"/>
              <a:t>. </a:t>
            </a:r>
            <a:r>
              <a:rPr lang="en-IN" b="1" dirty="0" smtClean="0">
                <a:solidFill>
                  <a:srgbClr val="FF0000"/>
                </a:solidFill>
              </a:rPr>
              <a:t>Healthy Environment</a:t>
            </a:r>
          </a:p>
          <a:p>
            <a:r>
              <a:rPr lang="en-IN" dirty="0" smtClean="0"/>
              <a:t>Home and school environment should be healthy to enable children fight malnutrition. This should be in addition to balanced diet.</a:t>
            </a:r>
          </a:p>
          <a:p>
            <a:r>
              <a:rPr lang="en-IN" dirty="0" smtClean="0"/>
              <a:t>There should be proper arrangement for clean water, clean air, sunlight and cleanliness at home and at school. This will guard children against malnutrition.</a:t>
            </a:r>
          </a:p>
          <a:p>
            <a:pPr>
              <a:buNone/>
            </a:pPr>
            <a:r>
              <a:rPr lang="en-IN" b="1" dirty="0" smtClean="0"/>
              <a:t>6</a:t>
            </a:r>
            <a:r>
              <a:rPr lang="en-IN" b="1" dirty="0" smtClean="0">
                <a:solidFill>
                  <a:srgbClr val="FF0000"/>
                </a:solidFill>
              </a:rPr>
              <a:t>. Personal Hygiene</a:t>
            </a:r>
            <a:endParaRPr lang="en-IN" dirty="0" smtClean="0">
              <a:solidFill>
                <a:srgbClr val="FF0000"/>
              </a:solidFill>
            </a:endParaRPr>
          </a:p>
          <a:p>
            <a:r>
              <a:rPr lang="en-IN" dirty="0" smtClean="0"/>
              <a:t>Personal hygiene as well as to keep their body and clothes clean will help prevent malnutrition among children. The utility of personal hygiene must be impressed upon children and there should be periodic checks to ensure its compliance</a:t>
            </a:r>
            <a:endParaRPr lang="en-I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pPr>
              <a:buNone/>
            </a:pPr>
            <a:r>
              <a:rPr lang="en-IN" b="1" dirty="0" smtClean="0"/>
              <a:t>7. </a:t>
            </a:r>
            <a:r>
              <a:rPr lang="en-IN" b="1" dirty="0" smtClean="0">
                <a:solidFill>
                  <a:srgbClr val="FF0000"/>
                </a:solidFill>
              </a:rPr>
              <a:t>Regular Games &amp; Exercise</a:t>
            </a:r>
            <a:endParaRPr lang="en-IN" dirty="0" smtClean="0">
              <a:solidFill>
                <a:srgbClr val="FF0000"/>
              </a:solidFill>
            </a:endParaRPr>
          </a:p>
          <a:p>
            <a:r>
              <a:rPr lang="en-IN" dirty="0" smtClean="0"/>
              <a:t>Physical training, games and exercise should be made compulsory for children so that all parts of their body are toned up and they do not fall prey to malnutrition.</a:t>
            </a:r>
          </a:p>
          <a:p>
            <a:pPr>
              <a:buNone/>
            </a:pPr>
            <a:r>
              <a:rPr lang="en-IN" b="1" dirty="0" smtClean="0"/>
              <a:t>8. </a:t>
            </a:r>
            <a:r>
              <a:rPr lang="en-IN" b="1" dirty="0" smtClean="0">
                <a:solidFill>
                  <a:srgbClr val="FF0000"/>
                </a:solidFill>
              </a:rPr>
              <a:t>Mid-day Meals</a:t>
            </a:r>
            <a:endParaRPr lang="en-IN" dirty="0" smtClean="0">
              <a:solidFill>
                <a:srgbClr val="FF0000"/>
              </a:solidFill>
            </a:endParaRPr>
          </a:p>
          <a:p>
            <a:r>
              <a:rPr lang="en-IN" dirty="0" smtClean="0"/>
              <a:t>Heavily subsidised, mid-day meals are necessary for children who are poor and/or suffer from malnutrition</a:t>
            </a:r>
            <a:r>
              <a:rPr lang="en-IN" dirty="0" smtClean="0"/>
              <a:t>.</a:t>
            </a:r>
            <a:endParaRPr lang="en-IN" smtClean="0"/>
          </a:p>
          <a:p>
            <a:r>
              <a:rPr lang="en-IN" smtClean="0"/>
              <a:t> </a:t>
            </a:r>
            <a:r>
              <a:rPr lang="en-IN" dirty="0" smtClean="0"/>
              <a:t>One should be honest about it because it relates to very important area-national health.</a:t>
            </a:r>
          </a:p>
          <a:p>
            <a:endParaRPr lang="en-IN" dirty="0" smtClean="0"/>
          </a:p>
          <a:p>
            <a:endParaRPr lang="en-IN"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929</Words>
  <Application>Microsoft Office PowerPoint</Application>
  <PresentationFormat>On-screen Show (4:3)</PresentationFormat>
  <Paragraphs>114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Obesity </vt:lpstr>
      <vt:lpstr>Factors </vt:lpstr>
      <vt:lpstr>Slide 4</vt:lpstr>
      <vt:lpstr>Slide 5</vt:lpstr>
      <vt:lpstr>Slide 6</vt:lpstr>
      <vt:lpstr>Slide 7</vt:lpstr>
      <vt:lpstr>Prevention </vt:lpstr>
      <vt:lpstr>Prevention </vt:lpstr>
      <vt:lpstr>Malnutrition</vt:lpstr>
      <vt:lpstr>Meaning of malnutrition </vt:lpstr>
      <vt:lpstr>Slide 12</vt:lpstr>
      <vt:lpstr>Causes of malnutrition </vt:lpstr>
      <vt:lpstr>Slide 14</vt:lpstr>
      <vt:lpstr>Slide 15</vt:lpstr>
      <vt:lpstr>Symptoms Of Malnutrition – </vt:lpstr>
      <vt:lpstr>Remedies </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57</cp:revision>
  <dcterms:created xsi:type="dcterms:W3CDTF">2018-01-22T06:29:43Z</dcterms:created>
  <dcterms:modified xsi:type="dcterms:W3CDTF">2018-01-24T04:59:54Z</dcterms:modified>
</cp:coreProperties>
</file>