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4" r:id="rId3"/>
    <p:sldId id="275" r:id="rId4"/>
    <p:sldId id="257" r:id="rId5"/>
    <p:sldId id="258" r:id="rId6"/>
    <p:sldId id="259" r:id="rId7"/>
    <p:sldId id="260" r:id="rId8"/>
    <p:sldId id="276" r:id="rId9"/>
    <p:sldId id="261" r:id="rId10"/>
    <p:sldId id="262" r:id="rId11"/>
    <p:sldId id="277" r:id="rId12"/>
    <p:sldId id="263" r:id="rId13"/>
    <p:sldId id="278" r:id="rId14"/>
    <p:sldId id="265" r:id="rId15"/>
    <p:sldId id="279" r:id="rId16"/>
    <p:sldId id="264" r:id="rId17"/>
    <p:sldId id="280" r:id="rId18"/>
    <p:sldId id="266" r:id="rId19"/>
    <p:sldId id="267" r:id="rId20"/>
    <p:sldId id="268" r:id="rId21"/>
    <p:sldId id="269" r:id="rId22"/>
    <p:sldId id="270" r:id="rId23"/>
    <p:sldId id="281" r:id="rId24"/>
    <p:sldId id="282" r:id="rId25"/>
    <p:sldId id="271" r:id="rId26"/>
    <p:sldId id="272" r:id="rId27"/>
    <p:sldId id="273"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006E83C-FB7E-4615-ACD7-8976E9A57046}" type="datetimeFigureOut">
              <a:rPr lang="en-IN" smtClean="0"/>
              <a:pPr/>
              <a:t>04-08-2022</a:t>
            </a:fld>
            <a:endParaRPr lang="en-IN"/>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5CDDC35-FE06-4805-AADE-286CE8E7A379}"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006E83C-FB7E-4615-ACD7-8976E9A57046}" type="datetimeFigureOut">
              <a:rPr lang="en-IN" smtClean="0"/>
              <a:pPr/>
              <a:t>04-08-2022</a:t>
            </a:fld>
            <a:endParaRPr lang="en-IN"/>
          </a:p>
        </p:txBody>
      </p:sp>
      <p:sp>
        <p:nvSpPr>
          <p:cNvPr id="9" name="Slide Number Placeholder 8"/>
          <p:cNvSpPr>
            <a:spLocks noGrp="1"/>
          </p:cNvSpPr>
          <p:nvPr>
            <p:ph type="sldNum" sz="quarter" idx="15"/>
          </p:nvPr>
        </p:nvSpPr>
        <p:spPr/>
        <p:txBody>
          <a:bodyPr rtlCol="0"/>
          <a:lstStyle/>
          <a:p>
            <a:fld id="{25CDDC35-FE06-4805-AADE-286CE8E7A379}" type="slidenum">
              <a:rPr lang="en-IN" smtClean="0"/>
              <a:pPr/>
              <a:t>‹#›</a:t>
            </a:fld>
            <a:endParaRPr lang="en-IN"/>
          </a:p>
        </p:txBody>
      </p:sp>
      <p:sp>
        <p:nvSpPr>
          <p:cNvPr id="10" name="Footer Placeholder 9"/>
          <p:cNvSpPr>
            <a:spLocks noGrp="1"/>
          </p:cNvSpPr>
          <p:nvPr>
            <p:ph type="ftr" sz="quarter" idx="16"/>
          </p:nvPr>
        </p:nvSpPr>
        <p:spPr/>
        <p:txBody>
          <a:bodyPr rtlCol="0"/>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006E83C-FB7E-4615-ACD7-8976E9A57046}" type="datetimeFigureOut">
              <a:rPr lang="en-IN" smtClean="0"/>
              <a:pPr/>
              <a:t>04-08-2022</a:t>
            </a:fld>
            <a:endParaRPr lang="en-IN"/>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5CDDC35-FE06-4805-AADE-286CE8E7A37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006E83C-FB7E-4615-ACD7-8976E9A57046}" type="datetimeFigureOut">
              <a:rPr lang="en-IN" smtClean="0"/>
              <a:pPr/>
              <a:t>04-08-2022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CDDC35-FE06-4805-AADE-286CE8E7A379}" type="slidenum">
              <a:rPr lang="en-IN" smtClean="0"/>
              <a:pPr/>
              <a:t>‹#›</a:t>
            </a:fld>
            <a:endParaRPr lang="en-IN"/>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006E83C-FB7E-4615-ACD7-8976E9A57046}" type="datetimeFigureOut">
              <a:rPr lang="en-IN" smtClean="0"/>
              <a:pPr/>
              <a:t>04-08-2022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5CDDC35-FE06-4805-AADE-286CE8E7A379}" type="slidenum">
              <a:rPr lang="en-IN" smtClean="0"/>
              <a:pPr/>
              <a:t>‹#›</a:t>
            </a:fld>
            <a:endParaRPr lang="en-IN"/>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006E83C-FB7E-4615-ACD7-8976E9A57046}" type="datetimeFigureOut">
              <a:rPr lang="en-IN" smtClean="0"/>
              <a:pPr/>
              <a:t>04-08-2022</a:t>
            </a:fld>
            <a:endParaRPr lang="en-IN"/>
          </a:p>
        </p:txBody>
      </p:sp>
      <p:sp>
        <p:nvSpPr>
          <p:cNvPr id="7" name="Slide Number Placeholder 6"/>
          <p:cNvSpPr>
            <a:spLocks noGrp="1"/>
          </p:cNvSpPr>
          <p:nvPr>
            <p:ph type="sldNum" sz="quarter" idx="11"/>
          </p:nvPr>
        </p:nvSpPr>
        <p:spPr/>
        <p:txBody>
          <a:bodyPr rtlCol="0"/>
          <a:lstStyle/>
          <a:p>
            <a:fld id="{25CDDC35-FE06-4805-AADE-286CE8E7A379}" type="slidenum">
              <a:rPr lang="en-IN" smtClean="0"/>
              <a:pPr/>
              <a:t>‹#›</a:t>
            </a:fld>
            <a:endParaRPr lang="en-IN"/>
          </a:p>
        </p:txBody>
      </p:sp>
      <p:sp>
        <p:nvSpPr>
          <p:cNvPr id="8" name="Footer Placeholder 7"/>
          <p:cNvSpPr>
            <a:spLocks noGrp="1"/>
          </p:cNvSpPr>
          <p:nvPr>
            <p:ph type="ftr" sz="quarter" idx="12"/>
          </p:nvPr>
        </p:nvSpPr>
        <p:spPr/>
        <p:txBody>
          <a:bodyPr rtlCol="0"/>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6E83C-FB7E-4615-ACD7-8976E9A57046}" type="datetimeFigureOut">
              <a:rPr lang="en-IN" smtClean="0"/>
              <a:pPr/>
              <a:t>04-08-2022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5CDDC35-FE06-4805-AADE-286CE8E7A37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006E83C-FB7E-4615-ACD7-8976E9A57046}" type="datetimeFigureOut">
              <a:rPr lang="en-IN" smtClean="0"/>
              <a:pPr/>
              <a:t>04-08-2022</a:t>
            </a:fld>
            <a:endParaRPr lang="en-IN"/>
          </a:p>
        </p:txBody>
      </p:sp>
      <p:sp>
        <p:nvSpPr>
          <p:cNvPr id="22" name="Slide Number Placeholder 21"/>
          <p:cNvSpPr>
            <a:spLocks noGrp="1"/>
          </p:cNvSpPr>
          <p:nvPr>
            <p:ph type="sldNum" sz="quarter" idx="15"/>
          </p:nvPr>
        </p:nvSpPr>
        <p:spPr/>
        <p:txBody>
          <a:bodyPr rtlCol="0"/>
          <a:lstStyle/>
          <a:p>
            <a:fld id="{25CDDC35-FE06-4805-AADE-286CE8E7A379}" type="slidenum">
              <a:rPr lang="en-IN" smtClean="0"/>
              <a:pPr/>
              <a:t>‹#›</a:t>
            </a:fld>
            <a:endParaRPr lang="en-IN"/>
          </a:p>
        </p:txBody>
      </p:sp>
      <p:sp>
        <p:nvSpPr>
          <p:cNvPr id="23" name="Footer Placeholder 22"/>
          <p:cNvSpPr>
            <a:spLocks noGrp="1"/>
          </p:cNvSpPr>
          <p:nvPr>
            <p:ph type="ftr" sz="quarter" idx="16"/>
          </p:nvPr>
        </p:nvSpPr>
        <p:spPr/>
        <p:txBody>
          <a:bodyPr rtlCol="0"/>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006E83C-FB7E-4615-ACD7-8976E9A57046}" type="datetimeFigureOut">
              <a:rPr lang="en-IN" smtClean="0"/>
              <a:pPr/>
              <a:t>04-08-2022</a:t>
            </a:fld>
            <a:endParaRPr lang="en-IN"/>
          </a:p>
        </p:txBody>
      </p:sp>
      <p:sp>
        <p:nvSpPr>
          <p:cNvPr id="18" name="Slide Number Placeholder 17"/>
          <p:cNvSpPr>
            <a:spLocks noGrp="1"/>
          </p:cNvSpPr>
          <p:nvPr>
            <p:ph type="sldNum" sz="quarter" idx="11"/>
          </p:nvPr>
        </p:nvSpPr>
        <p:spPr/>
        <p:txBody>
          <a:bodyPr rtlCol="0"/>
          <a:lstStyle/>
          <a:p>
            <a:fld id="{25CDDC35-FE06-4805-AADE-286CE8E7A379}" type="slidenum">
              <a:rPr lang="en-IN" smtClean="0"/>
              <a:pPr/>
              <a:t>‹#›</a:t>
            </a:fld>
            <a:endParaRPr lang="en-IN"/>
          </a:p>
        </p:txBody>
      </p:sp>
      <p:sp>
        <p:nvSpPr>
          <p:cNvPr id="21" name="Footer Placeholder 20"/>
          <p:cNvSpPr>
            <a:spLocks noGrp="1"/>
          </p:cNvSpPr>
          <p:nvPr>
            <p:ph type="ftr" sz="quarter" idx="12"/>
          </p:nvPr>
        </p:nvSpPr>
        <p:spPr/>
        <p:txBody>
          <a:bodyPr rtlCol="0"/>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06E83C-FB7E-4615-ACD7-8976E9A57046}"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CDDC35-FE06-4805-AADE-286CE8E7A37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06E83C-FB7E-4615-ACD7-8976E9A57046}"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CDDC35-FE06-4805-AADE-286CE8E7A37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006E83C-FB7E-4615-ACD7-8976E9A57046}" type="datetimeFigureOut">
              <a:rPr lang="en-IN" smtClean="0"/>
              <a:pPr/>
              <a:t>04-08-2022</a:t>
            </a:fld>
            <a:endParaRPr lang="en-IN"/>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5CDDC35-FE06-4805-AADE-286CE8E7A37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INDIAN EDUCATION COMMISSION ( 1964-66)</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00042"/>
            <a:ext cx="8258204" cy="5973910"/>
          </a:xfrm>
        </p:spPr>
        <p:txBody>
          <a:bodyPr>
            <a:normAutofit fontScale="92500" lnSpcReduction="10000"/>
          </a:bodyPr>
          <a:lstStyle/>
          <a:p>
            <a:pPr algn="just"/>
            <a:r>
              <a:rPr lang="en-IN" dirty="0"/>
              <a:t>Kothari Education Commission, 1964-66, which was the sixth commission in the history of commission in India. The Five Years Plan, started after independence helped the growth of the country in many areas</a:t>
            </a:r>
            <a:r>
              <a:rPr lang="en-IN" dirty="0" smtClean="0"/>
              <a:t>.</a:t>
            </a:r>
          </a:p>
          <a:p>
            <a:pPr algn="just"/>
            <a:r>
              <a:rPr lang="en-IN" dirty="0" smtClean="0"/>
              <a:t>  </a:t>
            </a:r>
            <a:r>
              <a:rPr lang="en-IN" dirty="0"/>
              <a:t>Education appeared to be one of areas which indicated many problems that needed our efforts for immediate solutions. </a:t>
            </a:r>
            <a:r>
              <a:rPr lang="en-IN" dirty="0" smtClean="0"/>
              <a:t> </a:t>
            </a:r>
            <a:r>
              <a:rPr lang="en-IN" dirty="0"/>
              <a:t>To improve the educational set up the government constituted two commissions after independence</a:t>
            </a:r>
            <a:r>
              <a:rPr lang="en-IN" dirty="0" smtClean="0"/>
              <a:t>.</a:t>
            </a:r>
          </a:p>
          <a:p>
            <a:pPr algn="just"/>
            <a:r>
              <a:rPr lang="en-IN" dirty="0" smtClean="0"/>
              <a:t> </a:t>
            </a:r>
            <a:r>
              <a:rPr lang="en-IN" dirty="0"/>
              <a:t>Consequently, the defects in the area of education persisted. In order to remove theses defects, the government had to appoint a new education commission to advise the government on national pattern of education along with general principles and policies for the development of education at all stages.</a:t>
            </a:r>
            <a:r>
              <a:rPr lang="en-IN" dirty="0" smtClean="0"/>
              <a:t/>
            </a:r>
            <a:br>
              <a:rPr lang="en-IN" dirty="0" smtClean="0"/>
            </a:br>
            <a:r>
              <a:rPr lang="en-IN" dirty="0" smtClean="0"/>
              <a:t/>
            </a:r>
            <a:br>
              <a:rPr lang="en-IN" dirty="0" smtClean="0"/>
            </a:br>
            <a:r>
              <a:rPr lang="en-IN" dirty="0"/>
              <a:t>This unit deals with the recommendations of the Kothari Education Commission in different aspects of education.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00042"/>
            <a:ext cx="8186766" cy="5973910"/>
          </a:xfrm>
        </p:spPr>
        <p:txBody>
          <a:bodyPr>
            <a:normAutofit/>
          </a:bodyPr>
          <a:lstStyle/>
          <a:p>
            <a:r>
              <a:rPr lang="en-IN" dirty="0"/>
              <a:t>The Commission was appointed under provision of a resolution of the Government of India, dated 14th July, 1964. </a:t>
            </a:r>
            <a:endParaRPr lang="en-IN" dirty="0" smtClean="0"/>
          </a:p>
          <a:p>
            <a:r>
              <a:rPr lang="en-IN" dirty="0" smtClean="0"/>
              <a:t>The </a:t>
            </a:r>
            <a:r>
              <a:rPr lang="en-IN" dirty="0"/>
              <a:t>Commission included eminent educationists in diverse fields from India and abroad. </a:t>
            </a:r>
            <a:endParaRPr lang="en-IN" dirty="0" smtClean="0"/>
          </a:p>
          <a:p>
            <a:r>
              <a:rPr lang="en-IN" dirty="0" smtClean="0"/>
              <a:t>It </a:t>
            </a:r>
            <a:r>
              <a:rPr lang="en-IN" dirty="0"/>
              <a:t>consisted of total 17 members, where 14 members, 1 member - secretary, 1 Associate - Secretary and Dr. D.S. Kothari, chairman of the </a:t>
            </a:r>
            <a:r>
              <a:rPr lang="en-IN" dirty="0" err="1"/>
              <a:t>U.G.C.</a:t>
            </a:r>
            <a:r>
              <a:rPr lang="en-IN" dirty="0"/>
              <a:t> was appointed as the chairman of the commission. </a:t>
            </a:r>
            <a:endParaRPr lang="en-IN" dirty="0" smtClean="0"/>
          </a:p>
          <a:p>
            <a:r>
              <a:rPr lang="en-IN" dirty="0" smtClean="0"/>
              <a:t>Therefore</a:t>
            </a:r>
            <a:r>
              <a:rPr lang="en-IN" dirty="0"/>
              <a:t>, it is also known as the Kothari Commission. Among the members of the commission 5 educationists were from England, America, France, Japan and Russia</a:t>
            </a:r>
            <a:r>
              <a:rPr lang="en-IN" dirty="0" smtClean="0"/>
              <a:t>.</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42918"/>
            <a:ext cx="7758138" cy="5831034"/>
          </a:xfrm>
        </p:spPr>
        <p:txBody>
          <a:bodyPr>
            <a:normAutofit/>
          </a:bodyPr>
          <a:lstStyle/>
          <a:p>
            <a:pPr fontAlgn="base"/>
            <a:r>
              <a:rPr lang="en-IN" b="1" dirty="0"/>
              <a:t>This article throws light upon the twenty-two major recommendations of Kothari education commission (1964-66). The recommendations are:  </a:t>
            </a:r>
            <a:endParaRPr lang="en-IN" b="1" dirty="0" smtClean="0"/>
          </a:p>
          <a:p>
            <a:pPr fontAlgn="base"/>
            <a:r>
              <a:rPr lang="en-IN" b="1" dirty="0" smtClean="0"/>
              <a:t>1</a:t>
            </a:r>
            <a:r>
              <a:rPr lang="en-IN" b="1" dirty="0"/>
              <a:t>. Education and National </a:t>
            </a:r>
            <a:r>
              <a:rPr lang="en-IN" b="1" dirty="0" smtClean="0"/>
              <a:t>Objectives</a:t>
            </a:r>
          </a:p>
          <a:p>
            <a:pPr fontAlgn="base"/>
            <a:r>
              <a:rPr lang="en-IN" b="1" dirty="0" smtClean="0"/>
              <a:t>2</a:t>
            </a:r>
            <a:r>
              <a:rPr lang="en-IN" b="1" dirty="0"/>
              <a:t>. Equalisation of Educational Opportunity </a:t>
            </a:r>
            <a:endParaRPr lang="en-IN" b="1" dirty="0" smtClean="0"/>
          </a:p>
          <a:p>
            <a:pPr fontAlgn="base"/>
            <a:r>
              <a:rPr lang="en-IN" b="1" dirty="0" smtClean="0"/>
              <a:t>3</a:t>
            </a:r>
            <a:r>
              <a:rPr lang="en-IN" b="1" dirty="0"/>
              <a:t>. Educational Structure </a:t>
            </a:r>
            <a:endParaRPr lang="en-IN" b="1" dirty="0" smtClean="0"/>
          </a:p>
          <a:p>
            <a:pPr fontAlgn="base"/>
            <a:r>
              <a:rPr lang="en-IN" b="1" dirty="0" smtClean="0"/>
              <a:t>4</a:t>
            </a:r>
            <a:r>
              <a:rPr lang="en-IN" b="1" dirty="0"/>
              <a:t>. Curricular Improvement </a:t>
            </a:r>
            <a:endParaRPr lang="en-IN" b="1" dirty="0" smtClean="0"/>
          </a:p>
          <a:p>
            <a:pPr fontAlgn="base"/>
            <a:r>
              <a:rPr lang="en-IN" b="1" dirty="0" smtClean="0"/>
              <a:t>5</a:t>
            </a:r>
            <a:r>
              <a:rPr lang="en-IN" b="1" dirty="0"/>
              <a:t>. Improvement in the Methods of Teaching </a:t>
            </a:r>
            <a:endParaRPr lang="en-IN" b="1" dirty="0" smtClean="0"/>
          </a:p>
          <a:p>
            <a:pPr fontAlgn="base"/>
            <a:r>
              <a:rPr lang="en-IN" b="1" dirty="0" smtClean="0"/>
              <a:t>6</a:t>
            </a:r>
            <a:r>
              <a:rPr lang="en-IN" b="1" dirty="0"/>
              <a:t>. Quality of Text Book </a:t>
            </a:r>
            <a:endParaRPr lang="en-IN" b="1" dirty="0" smtClean="0"/>
          </a:p>
          <a:p>
            <a:pPr fontAlgn="base"/>
            <a:r>
              <a:rPr lang="en-IN" b="1" dirty="0" smtClean="0"/>
              <a:t>7</a:t>
            </a:r>
            <a:r>
              <a:rPr lang="en-IN" b="1" dirty="0"/>
              <a:t>. Teacher Education </a:t>
            </a:r>
            <a:endParaRPr lang="en-IN" b="1" dirty="0" smtClean="0"/>
          </a:p>
          <a:p>
            <a:pPr fontAlgn="base"/>
            <a:r>
              <a:rPr lang="en-IN" b="1" dirty="0" smtClean="0"/>
              <a:t>8</a:t>
            </a:r>
            <a:r>
              <a:rPr lang="en-IN" b="1" dirty="0"/>
              <a:t>. Status of Teachers. </a:t>
            </a:r>
            <a:endParaRPr lang="en-IN" dirty="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mtClean="0"/>
              <a:t>Recommendation</a:t>
            </a:r>
            <a:endParaRPr lang="en-IN"/>
          </a:p>
        </p:txBody>
      </p:sp>
      <p:sp>
        <p:nvSpPr>
          <p:cNvPr id="3" name="Content Placeholder 2"/>
          <p:cNvSpPr>
            <a:spLocks noGrp="1"/>
          </p:cNvSpPr>
          <p:nvPr>
            <p:ph sz="quarter" idx="1"/>
          </p:nvPr>
        </p:nvSpPr>
        <p:spPr/>
        <p:txBody>
          <a:bodyPr/>
          <a:lstStyle/>
          <a:p>
            <a:pPr fontAlgn="base"/>
            <a:r>
              <a:rPr lang="en-IN" dirty="0" smtClean="0"/>
              <a:t># 1. Education and National Objectives:</a:t>
            </a:r>
          </a:p>
          <a:p>
            <a:pPr fontAlgn="base"/>
            <a:r>
              <a:rPr lang="en-IN" dirty="0" smtClean="0"/>
              <a:t>These </a:t>
            </a:r>
            <a:r>
              <a:rPr lang="en-IN" dirty="0"/>
              <a:t>are popularly four-fold tasks of reformation in education.</a:t>
            </a:r>
          </a:p>
          <a:p>
            <a:pPr fontAlgn="base"/>
            <a:r>
              <a:rPr lang="en-IN" dirty="0"/>
              <a:t>(a) Increasing Productivity:</a:t>
            </a:r>
          </a:p>
          <a:p>
            <a:pPr fontAlgn="base"/>
            <a:r>
              <a:rPr lang="en-IN" dirty="0"/>
              <a:t>The link between education and productivity can be created through the development of the following programmes:</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8229600" cy="6264696"/>
          </a:xfrm>
        </p:spPr>
        <p:txBody>
          <a:bodyPr>
            <a:normAutofit fontScale="77500" lnSpcReduction="20000"/>
          </a:bodyPr>
          <a:lstStyle/>
          <a:p>
            <a:pPr fontAlgn="base"/>
            <a:r>
              <a:rPr lang="en-IN" b="1" dirty="0" smtClean="0"/>
              <a:t>(</a:t>
            </a:r>
            <a:r>
              <a:rPr lang="en-IN" b="1" dirty="0" err="1" smtClean="0"/>
              <a:t>i</a:t>
            </a:r>
            <a:r>
              <a:rPr lang="en-IN" b="1" dirty="0" smtClean="0"/>
              <a:t>) Science Education:</a:t>
            </a:r>
            <a:endParaRPr lang="en-IN" dirty="0" smtClean="0"/>
          </a:p>
          <a:p>
            <a:pPr fontAlgn="base"/>
            <a:r>
              <a:rPr lang="en-IN" dirty="0" smtClean="0"/>
              <a:t>Science </a:t>
            </a:r>
            <a:r>
              <a:rPr lang="en-IN" dirty="0"/>
              <a:t>education must become an integral part of the school education and ultimately study of science should become a part of all courses in the humanities and social science at the university stage. Science and mathematics should be taught on a compulsory basis to all pupils as a part of general education during the first ten years of schooling.</a:t>
            </a:r>
          </a:p>
          <a:p>
            <a:pPr fontAlgn="base"/>
            <a:r>
              <a:rPr lang="en-IN" dirty="0"/>
              <a:t>Every primary school should have a science comer to keep specimens, models and charts with necessary storage facilities. Every higher primary school should be provided with one laboratory-cum-lecture room.</a:t>
            </a:r>
          </a:p>
          <a:p>
            <a:pPr fontAlgn="base"/>
            <a:r>
              <a:rPr lang="en-IN" b="1" dirty="0"/>
              <a:t>(ii) Work-Experience:</a:t>
            </a:r>
            <a:endParaRPr lang="en-IN" dirty="0"/>
          </a:p>
          <a:p>
            <a:pPr fontAlgn="base"/>
            <a:r>
              <a:rPr lang="en-IN" dirty="0"/>
              <a:t>Work-experience should be introduced as an integral part of all education; general and vocational. Work experience means participation in productive work in the school, at home, in work shop, in a factory or in any other productive situations.</a:t>
            </a:r>
          </a:p>
          <a:p>
            <a:pPr fontAlgn="base"/>
            <a:r>
              <a:rPr lang="en-IN" b="1" dirty="0"/>
              <a:t>(iii) Application of Science to Productive Process:</a:t>
            </a:r>
            <a:endParaRPr lang="en-IN" dirty="0"/>
          </a:p>
          <a:p>
            <a:pPr fontAlgn="base"/>
            <a:r>
              <a:rPr lang="en-IN" dirty="0"/>
              <a:t>Every effort should be made to link programmes realistically to technology, industrialization, and the application of science to productive processes including agriculture.</a:t>
            </a:r>
          </a:p>
          <a:p>
            <a:pPr fontAlgn="base"/>
            <a:r>
              <a:rPr lang="en-IN" b="1" dirty="0"/>
              <a:t>(iv) Vocationalisation:</a:t>
            </a:r>
            <a:endParaRPr lang="en-IN" dirty="0"/>
          </a:p>
          <a:p>
            <a:pPr fontAlgn="base"/>
            <a:r>
              <a:rPr lang="en-IN" dirty="0"/>
              <a:t>Secondary education should be largely </a:t>
            </a:r>
            <a:r>
              <a:rPr lang="en-IN" dirty="0" err="1"/>
              <a:t>vocationalised</a:t>
            </a:r>
            <a:r>
              <a:rPr lang="en-IN" dirty="0"/>
              <a:t> and in higher education, a great emphasis should be placed on agriculture and technical education.</a:t>
            </a:r>
          </a:p>
          <a:p>
            <a:pPr fontAlgn="base"/>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260648"/>
            <a:ext cx="8686800" cy="6597352"/>
          </a:xfrm>
        </p:spPr>
        <p:txBody>
          <a:bodyPr>
            <a:normAutofit fontScale="55000" lnSpcReduction="20000"/>
          </a:bodyPr>
          <a:lstStyle/>
          <a:p>
            <a:pPr fontAlgn="base"/>
            <a:r>
              <a:rPr lang="en-IN" b="1" dirty="0" smtClean="0"/>
              <a:t>(</a:t>
            </a:r>
            <a:r>
              <a:rPr lang="en-IN" sz="2500" b="1" dirty="0" smtClean="0"/>
              <a:t>b) Achieving Social and National Integration</a:t>
            </a:r>
            <a:r>
              <a:rPr lang="en-IN" sz="2500" dirty="0" smtClean="0"/>
              <a:t>:</a:t>
            </a:r>
          </a:p>
          <a:p>
            <a:r>
              <a:rPr lang="en-IN" sz="2500" dirty="0" smtClean="0"/>
              <a:t/>
            </a:r>
            <a:br>
              <a:rPr lang="en-IN" sz="2500" dirty="0" smtClean="0"/>
            </a:br>
            <a:r>
              <a:rPr lang="en-IN" sz="2500" b="1" dirty="0" smtClean="0"/>
              <a:t>The </a:t>
            </a:r>
            <a:r>
              <a:rPr lang="en-IN" sz="2500" b="1" dirty="0"/>
              <a:t>following are the recommendations of the commission for achieving unity and solidarity of the nation:</a:t>
            </a:r>
            <a:endParaRPr lang="en-IN" sz="2500" dirty="0"/>
          </a:p>
          <a:p>
            <a:pPr fontAlgn="base"/>
            <a:r>
              <a:rPr lang="en-IN" sz="2500" b="1" dirty="0"/>
              <a:t>(</a:t>
            </a:r>
            <a:r>
              <a:rPr lang="en-IN" sz="2500" b="1" dirty="0" err="1"/>
              <a:t>i</a:t>
            </a:r>
            <a:r>
              <a:rPr lang="en-IN" sz="2500" b="1" dirty="0"/>
              <a:t>) Common School System:</a:t>
            </a:r>
            <a:endParaRPr lang="en-IN" sz="2500" dirty="0"/>
          </a:p>
          <a:p>
            <a:pPr fontAlgn="base"/>
            <a:r>
              <a:rPr lang="en-IN" sz="2500" dirty="0"/>
              <a:t>In the words of commission,</a:t>
            </a:r>
            <a:r>
              <a:rPr lang="en-IN" sz="2500" b="1" dirty="0"/>
              <a:t> “If the educational system is to become a powerful instrument of national development in general, and social and national integration in particular, we must move towards the goal of a common school system of public education—which will be open to all children irrespective of caste, creed, community, religion, economic conditions or social status”.</a:t>
            </a:r>
            <a:endParaRPr lang="en-IN" sz="2500" dirty="0"/>
          </a:p>
          <a:p>
            <a:pPr fontAlgn="base"/>
            <a:r>
              <a:rPr lang="en-IN" sz="2500" dirty="0"/>
              <a:t>Therefore, a common school system of public education should be introduced in a phased manner spread over twenty years.</a:t>
            </a:r>
          </a:p>
          <a:p>
            <a:pPr fontAlgn="base"/>
            <a:r>
              <a:rPr lang="en-IN" sz="2500" b="1" dirty="0"/>
              <a:t>(ii) Social and National Service</a:t>
            </a:r>
            <a:r>
              <a:rPr lang="en-IN" sz="2500" dirty="0"/>
              <a:t>:</a:t>
            </a:r>
          </a:p>
          <a:p>
            <a:pPr fontAlgn="base"/>
            <a:r>
              <a:rPr lang="en-IN" sz="2500" dirty="0"/>
              <a:t>In order to remove the gulf between the educated and uneducated or between the intelligentsia and masses, some form of social and national service should be made obligatory for all students at all stages of education. This can become an instrument to build character, improve discipline, inculcate a faith in the dignity of manual labour and to develop a social responsibility.</a:t>
            </a:r>
          </a:p>
          <a:p>
            <a:pPr fontAlgn="base"/>
            <a:r>
              <a:rPr lang="en-IN" sz="2500" b="1" dirty="0"/>
              <a:t>For making it a success, the commission suggested two forms:</a:t>
            </a:r>
            <a:endParaRPr lang="en-IN" sz="2500" dirty="0"/>
          </a:p>
          <a:p>
            <a:pPr fontAlgn="base"/>
            <a:r>
              <a:rPr lang="en-IN" sz="2500" dirty="0"/>
              <a:t>(</a:t>
            </a:r>
            <a:r>
              <a:rPr lang="en-IN" sz="2500" dirty="0" err="1"/>
              <a:t>i</a:t>
            </a:r>
            <a:r>
              <a:rPr lang="en-IN" sz="2500" dirty="0"/>
              <a:t>) Encouraging and enabling students to participate in community living on the school or college compounds.</a:t>
            </a:r>
          </a:p>
          <a:p>
            <a:pPr fontAlgn="base"/>
            <a:r>
              <a:rPr lang="en-IN" sz="2500" dirty="0"/>
              <a:t>(ii) Providing opportunities of participation in programmes of community development and national service.</a:t>
            </a:r>
          </a:p>
          <a:p>
            <a:pPr fontAlgn="base"/>
            <a:r>
              <a:rPr lang="en-IN" sz="2500" b="1" dirty="0"/>
              <a:t>(iii) Development of an Appropriate Language policy</a:t>
            </a:r>
            <a:r>
              <a:rPr lang="en-IN" sz="2500" dirty="0"/>
              <a:t>:</a:t>
            </a:r>
          </a:p>
          <a:p>
            <a:pPr fontAlgn="base"/>
            <a:r>
              <a:rPr lang="en-IN" sz="2500" dirty="0"/>
              <a:t>Suitable arrangement should be made for teaching mother-tongue, Hindi and other modern Indian languages. The study of English should be promoted right from the school stage. Efforts to be made to spread Hindi in non-Hindi speaking areas, as it are the official language of the union and the lingua-franca of the people.</a:t>
            </a:r>
          </a:p>
          <a:p>
            <a:pPr fontAlgn="base"/>
            <a:r>
              <a:rPr lang="en-IN" sz="2500" b="1" dirty="0"/>
              <a:t>(iv) Promotion of National Consciousness</a:t>
            </a:r>
            <a:endParaRPr lang="en-IN" sz="2500" dirty="0"/>
          </a:p>
          <a:p>
            <a:pPr fontAlgn="base"/>
            <a:r>
              <a:rPr lang="en-IN" sz="2500" dirty="0"/>
              <a:t>It should be an important objective of this school education system. This should be attempted through the promotion of understanding and re-evaluation of our cultural heritage and the creation of a strong driving faith in the future</a:t>
            </a:r>
            <a:r>
              <a:rPr lang="en-IN" sz="2500" dirty="0" smtClean="0"/>
              <a:t>.</a:t>
            </a:r>
            <a:endParaRPr lang="en-IN"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8229600" cy="5904656"/>
          </a:xfrm>
        </p:spPr>
        <p:txBody>
          <a:bodyPr>
            <a:normAutofit fontScale="70000" lnSpcReduction="20000"/>
          </a:bodyPr>
          <a:lstStyle/>
          <a:p>
            <a:pPr fontAlgn="base"/>
            <a:r>
              <a:rPr lang="en-IN" b="1" dirty="0" smtClean="0"/>
              <a:t>(c) Accelerating the pace of Modernisation</a:t>
            </a:r>
            <a:r>
              <a:rPr lang="en-IN" dirty="0" smtClean="0"/>
              <a:t>:</a:t>
            </a:r>
          </a:p>
          <a:p>
            <a:pPr fontAlgn="base"/>
            <a:r>
              <a:rPr lang="en-IN" dirty="0" smtClean="0"/>
              <a:t>In a modern society knowledge increases at a terrific pace and social change is very rapid.</a:t>
            </a:r>
          </a:p>
          <a:p>
            <a:pPr fontAlgn="base"/>
            <a:r>
              <a:rPr lang="en-IN" b="1" dirty="0" smtClean="0"/>
              <a:t>In order that India should keep pace with modernisation, driven by science based technology, the commission suggests the following:</a:t>
            </a:r>
            <a:endParaRPr lang="en-IN" dirty="0" smtClean="0"/>
          </a:p>
          <a:p>
            <a:pPr fontAlgn="base"/>
            <a:r>
              <a:rPr lang="en-IN" dirty="0" smtClean="0"/>
              <a:t>(</a:t>
            </a:r>
            <a:r>
              <a:rPr lang="en-IN" dirty="0" err="1" smtClean="0"/>
              <a:t>i</a:t>
            </a:r>
            <a:r>
              <a:rPr lang="en-IN" dirty="0" smtClean="0"/>
              <a:t>) Education should be concerned with awakening of curiosity, the development of proper interests, attitudes, and values and the building up essential skills as independent study and capacity to think and judge for one self.</a:t>
            </a:r>
          </a:p>
          <a:p>
            <a:pPr fontAlgn="base"/>
            <a:r>
              <a:rPr lang="en-IN" dirty="0" smtClean="0"/>
              <a:t>(ii) Education must try to create an intelligentsia of adequate size and competence, which comes from all strata of society and whose loyalties and aspirations are rooted in the Indian soil.</a:t>
            </a:r>
          </a:p>
          <a:p>
            <a:pPr fontAlgn="base"/>
            <a:endParaRPr lang="en-IN" dirty="0" smtClean="0"/>
          </a:p>
          <a:p>
            <a:pPr fontAlgn="base"/>
            <a:r>
              <a:rPr lang="en-IN" b="1" dirty="0" smtClean="0"/>
              <a:t>(d) Cultivating Social, Moral and Spiritual Values</a:t>
            </a:r>
            <a:r>
              <a:rPr lang="en-IN" dirty="0" smtClean="0"/>
              <a:t>:</a:t>
            </a:r>
          </a:p>
          <a:p>
            <a:pPr fontAlgn="base"/>
            <a:r>
              <a:rPr lang="en-IN" dirty="0" smtClean="0"/>
              <a:t>Conscious and organised efforts are needed for imparting education in social, moral and spiritual values with the help, whenever possible, of the ethical teaching of great religions. Towards making these values as integral part of school programme, some period should set apart in the time-table.</a:t>
            </a:r>
          </a:p>
          <a:p>
            <a:pPr fontAlgn="base"/>
            <a:r>
              <a:rPr lang="en-IN" dirty="0" smtClean="0"/>
              <a:t>A syllabus giving well chosen information about each of the major religion should be included. The central and state governments should adopt measures to introduce education in moral, social and spiritual values in all the institutions under their direct control.</a:t>
            </a:r>
          </a:p>
          <a:p>
            <a:endParaRPr lang="en-IN" dirty="0" smtClean="0"/>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85000" lnSpcReduction="20000"/>
          </a:bodyPr>
          <a:lstStyle/>
          <a:p>
            <a:pPr fontAlgn="base"/>
            <a:r>
              <a:rPr lang="en-IN" b="1" dirty="0"/>
              <a:t>Recommendation # 2. Equalisation of Educational Opportunity:</a:t>
            </a:r>
          </a:p>
          <a:p>
            <a:pPr fontAlgn="base"/>
            <a:r>
              <a:rPr lang="en-IN" dirty="0"/>
              <a:t>The commission says, “One of the important social objectives of education is to equalize opportunity enabling the backward or under-privileged classes and individuals to use education as a lever for the improvement of their condition…………. It observes, </a:t>
            </a:r>
            <a:r>
              <a:rPr lang="en-IN" b="1" dirty="0"/>
              <a:t>“The education of the backward classes in general and of the tribal people in particular is a major programme of equalisation and of social and national integration. No expenditure is too great for the purpose”.</a:t>
            </a:r>
            <a:endParaRPr lang="en-IN" dirty="0"/>
          </a:p>
          <a:p>
            <a:pPr fontAlgn="base"/>
            <a:r>
              <a:rPr lang="en-IN" dirty="0"/>
              <a:t>It recommended that common school or neighbourhood schools should be set up which should be open to all living in one neighbourhood. Common school is a powerful step towards equalisation of educational opportunity.</a:t>
            </a:r>
          </a:p>
          <a:p>
            <a:r>
              <a:rPr lang="en-IN" dirty="0" smtClean="0"/>
              <a:t/>
            </a:r>
            <a:br>
              <a:rPr lang="en-IN" dirty="0" smtClean="0"/>
            </a:b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16632"/>
            <a:ext cx="8229600" cy="6192688"/>
          </a:xfrm>
        </p:spPr>
        <p:txBody>
          <a:bodyPr>
            <a:normAutofit fontScale="62500" lnSpcReduction="20000"/>
          </a:bodyPr>
          <a:lstStyle/>
          <a:p>
            <a:pPr fontAlgn="base">
              <a:buNone/>
            </a:pPr>
            <a:endParaRPr lang="en-IN" dirty="0"/>
          </a:p>
          <a:p>
            <a:pPr fontAlgn="base"/>
            <a:r>
              <a:rPr lang="en-IN" b="1" dirty="0"/>
              <a:t>Recommendation # 3. Educational Structure:</a:t>
            </a:r>
          </a:p>
          <a:p>
            <a:pPr fontAlgn="base"/>
            <a:r>
              <a:rPr lang="en-IN" b="1" dirty="0"/>
              <a:t>The commission proposed the following:</a:t>
            </a:r>
            <a:endParaRPr lang="en-IN" dirty="0"/>
          </a:p>
          <a:p>
            <a:pPr fontAlgn="base"/>
            <a:r>
              <a:rPr lang="en-IN" b="1" dirty="0"/>
              <a:t>1. The structure consists of:</a:t>
            </a:r>
            <a:endParaRPr lang="en-IN" dirty="0"/>
          </a:p>
          <a:p>
            <a:pPr fontAlgn="base"/>
            <a:r>
              <a:rPr lang="en-IN" dirty="0"/>
              <a:t>(</a:t>
            </a:r>
            <a:r>
              <a:rPr lang="en-IN" dirty="0" err="1"/>
              <a:t>i</a:t>
            </a:r>
            <a:r>
              <a:rPr lang="en-IN" dirty="0"/>
              <a:t>) One to three years of pre-school education.</a:t>
            </a:r>
          </a:p>
          <a:p>
            <a:pPr fontAlgn="base"/>
            <a:r>
              <a:rPr lang="en-IN" dirty="0"/>
              <a:t>(ii) A Primary Stage of 7 to 8 years dividing into lower primary (4 to 5 years) and higher primary stage (3 or 2 years).</a:t>
            </a:r>
          </a:p>
          <a:p>
            <a:pPr fontAlgn="base"/>
            <a:r>
              <a:rPr lang="en-IN" dirty="0"/>
              <a:t>(iii) A lower secondary stage of 3 or 2 years.</a:t>
            </a:r>
          </a:p>
          <a:p>
            <a:pPr fontAlgn="base"/>
            <a:r>
              <a:rPr lang="en-IN" dirty="0"/>
              <a:t>(iv) A higher secondary of 2 years of general education or one to three years of vocational education.</a:t>
            </a:r>
          </a:p>
          <a:p>
            <a:pPr fontAlgn="base"/>
            <a:r>
              <a:rPr lang="en-IN" dirty="0"/>
              <a:t>(v) A higher education stage having a course of 3 years or more for the first degree and followed by a course for second degree of varying durations.</a:t>
            </a:r>
          </a:p>
          <a:p>
            <a:pPr fontAlgn="base"/>
            <a:r>
              <a:rPr lang="en-IN" dirty="0"/>
              <a:t>2. Age of admission to class I not to be less than 6 years.</a:t>
            </a:r>
          </a:p>
          <a:p>
            <a:pPr fontAlgn="base"/>
            <a:r>
              <a:rPr lang="en-IN" dirty="0"/>
              <a:t>3. First public examination to come at the end of first ten years of schooling.</a:t>
            </a:r>
          </a:p>
          <a:p>
            <a:pPr fontAlgn="base"/>
            <a:r>
              <a:rPr lang="en-IN" dirty="0"/>
              <a:t>4. The streaming system to be made beyond class X in case of general education.</a:t>
            </a:r>
          </a:p>
          <a:p>
            <a:pPr fontAlgn="base"/>
            <a:r>
              <a:rPr lang="en-IN" dirty="0"/>
              <a:t>5. Two types of secondary schools—high schools providing a ten year course and higher secondary schools providing a course of 11 or 12 years.</a:t>
            </a:r>
          </a:p>
          <a:p>
            <a:pPr fontAlgn="base"/>
            <a:r>
              <a:rPr lang="en-IN" dirty="0"/>
              <a:t>6. Bigger and more efficient schools about 1/4th of the total number to be upgraded and attempts to upgrade every secondary school to the higher secondary to be abandoned.</a:t>
            </a:r>
          </a:p>
          <a:p>
            <a:pPr fontAlgn="base"/>
            <a:r>
              <a:rPr lang="en-IN" dirty="0"/>
              <a:t>7. New higher secondary course at class XI to be instituted and class XI and XII to provide specialised studies in different subjects; existing higher secondary schools with integrated courses in classes IX, X, XI running satisfactorily to be continued until class XII is added</a:t>
            </a:r>
            <a:r>
              <a:rPr lang="en-IN" dirty="0" smtClean="0"/>
              <a:t>.</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7544" y="404664"/>
            <a:ext cx="8229600" cy="5688632"/>
          </a:xfrm>
        </p:spPr>
        <p:txBody>
          <a:bodyPr>
            <a:normAutofit fontScale="70000" lnSpcReduction="20000"/>
          </a:bodyPr>
          <a:lstStyle/>
          <a:p>
            <a:pPr fontAlgn="base"/>
            <a:r>
              <a:rPr lang="en-IN" dirty="0" smtClean="0"/>
              <a:t>8. Transfer of the </a:t>
            </a:r>
            <a:r>
              <a:rPr lang="en-IN" dirty="0" err="1" smtClean="0"/>
              <a:t>PU</a:t>
            </a:r>
            <a:r>
              <a:rPr lang="en-IN" dirty="0" smtClean="0"/>
              <a:t> course from the universities and affiliated colleges to secondary schools by 1975-76 and the duration of the course to be lengthened to two years by 1985-86; </a:t>
            </a:r>
            <a:r>
              <a:rPr lang="en-IN" dirty="0" err="1" smtClean="0"/>
              <a:t>UGC</a:t>
            </a:r>
            <a:r>
              <a:rPr lang="en-IN" dirty="0" smtClean="0"/>
              <a:t> would be responsible for the transfer of the above course.</a:t>
            </a:r>
          </a:p>
          <a:p>
            <a:pPr fontAlgn="base"/>
            <a:r>
              <a:rPr lang="en-IN" dirty="0" smtClean="0"/>
              <a:t>9. Starting of higher secondary class or classes in selected schools by state education departments as self-contained units and assisted with adequate recurring grants.</a:t>
            </a:r>
          </a:p>
          <a:p>
            <a:pPr fontAlgn="base"/>
            <a:r>
              <a:rPr lang="en-IN" dirty="0" smtClean="0"/>
              <a:t>10. Reconstituting Boards of Secondary Education to accept the onus for the higher secondary stage also.</a:t>
            </a:r>
          </a:p>
          <a:p>
            <a:pPr fontAlgn="base"/>
            <a:r>
              <a:rPr lang="en-IN" dirty="0" smtClean="0"/>
              <a:t>11. Vocationalisation at the secondary stage at the end of class VII or VIII and of the end of class X and provision to be made for the introduction of different types of vocational courses at the lower and higher secondary stage, the duration of these courses varied from one to three years which would prepare young person’s for employment.</a:t>
            </a:r>
          </a:p>
          <a:p>
            <a:pPr fontAlgn="base"/>
            <a:r>
              <a:rPr lang="en-IN" dirty="0" smtClean="0"/>
              <a:t>12. Ten years of schooling should cover a primary stage of 7 or 8 years and a lower secondary stage of 3 or 2 years providing a course of general education without any specialisation.</a:t>
            </a:r>
          </a:p>
          <a:p>
            <a:pPr fontAlgn="base"/>
            <a:r>
              <a:rPr lang="en-IN" dirty="0" smtClean="0"/>
              <a:t>13. Classes XI and XII should provide for specialised studies in different subjects at the higher secondary stage.</a:t>
            </a:r>
          </a:p>
          <a:p>
            <a:pPr fontAlgn="base"/>
            <a:r>
              <a:rPr lang="en-IN" dirty="0" smtClean="0"/>
              <a:t>14. The higher secondary stage should be extended to cover a period of 2 years and to be located exclusively in schools.</a:t>
            </a:r>
          </a:p>
          <a:p>
            <a:pPr fontAlgn="base"/>
            <a:r>
              <a:rPr lang="en-IN" dirty="0" smtClean="0"/>
              <a:t>Steps should be taken to implement these through a phased programme spread over the next 20 years (1965-85).</a:t>
            </a:r>
          </a:p>
          <a:p>
            <a:endParaRPr lang="en-IN" dirty="0" smtClean="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8229600" cy="5937523"/>
          </a:xfrm>
        </p:spPr>
        <p:txBody>
          <a:bodyPr>
            <a:normAutofit fontScale="62500" lnSpcReduction="20000"/>
          </a:bodyPr>
          <a:lstStyle/>
          <a:p>
            <a:pPr fontAlgn="base"/>
            <a:r>
              <a:rPr lang="en-IN" b="1" dirty="0"/>
              <a:t>Recommendation # 4. Curricular Improvement:</a:t>
            </a:r>
          </a:p>
          <a:p>
            <a:pPr fontAlgn="base"/>
            <a:r>
              <a:rPr lang="en-IN" b="1" dirty="0"/>
              <a:t>Broad Areas of curricular studies at secondary stage as recommended by the Kothari commission are meant for two stages:</a:t>
            </a:r>
            <a:endParaRPr lang="en-IN" dirty="0"/>
          </a:p>
          <a:p>
            <a:pPr fontAlgn="base"/>
            <a:r>
              <a:rPr lang="en-IN" b="1" dirty="0"/>
              <a:t>1. Lower secondary stage (class VIII to X):</a:t>
            </a:r>
            <a:endParaRPr lang="en-IN" dirty="0"/>
          </a:p>
          <a:p>
            <a:pPr fontAlgn="base"/>
            <a:r>
              <a:rPr lang="en-IN" dirty="0"/>
              <a:t>(a) Three languages: In Hindi speaking areas,</a:t>
            </a:r>
          </a:p>
          <a:p>
            <a:pPr fontAlgn="base"/>
            <a:r>
              <a:rPr lang="en-IN" dirty="0"/>
              <a:t>(</a:t>
            </a:r>
            <a:r>
              <a:rPr lang="en-IN" dirty="0" err="1"/>
              <a:t>i</a:t>
            </a:r>
            <a:r>
              <a:rPr lang="en-IN" dirty="0"/>
              <a:t>) The mother-tongue or the regional language,</a:t>
            </a:r>
          </a:p>
          <a:p>
            <a:pPr fontAlgn="base"/>
            <a:r>
              <a:rPr lang="en-IN" dirty="0"/>
              <a:t>(ii) English or Hindi (if English has already been taken as the mother-tongue)and</a:t>
            </a:r>
          </a:p>
          <a:p>
            <a:pPr fontAlgn="base"/>
            <a:r>
              <a:rPr lang="en-IN" dirty="0"/>
              <a:t>(iii) A modern Indian language other than Hindi.</a:t>
            </a:r>
          </a:p>
          <a:p>
            <a:pPr fontAlgn="base"/>
            <a:r>
              <a:rPr lang="en-IN" b="1" dirty="0"/>
              <a:t>In non-Hindi speaking areas:</a:t>
            </a:r>
            <a:endParaRPr lang="en-IN" dirty="0"/>
          </a:p>
          <a:p>
            <a:pPr fontAlgn="base"/>
            <a:r>
              <a:rPr lang="en-IN" dirty="0"/>
              <a:t>(</a:t>
            </a:r>
            <a:r>
              <a:rPr lang="en-IN" dirty="0" err="1"/>
              <a:t>i</a:t>
            </a:r>
            <a:r>
              <a:rPr lang="en-IN" dirty="0"/>
              <a:t>) The mother tongue or the regional language.</a:t>
            </a:r>
          </a:p>
          <a:p>
            <a:pPr fontAlgn="base"/>
            <a:r>
              <a:rPr lang="en-IN" dirty="0"/>
              <a:t>(ii) Hindi at a higher or lower level.</a:t>
            </a:r>
          </a:p>
          <a:p>
            <a:pPr fontAlgn="base"/>
            <a:r>
              <a:rPr lang="en-IN" dirty="0"/>
              <a:t>(iii) English at a higher or lower levels.</a:t>
            </a:r>
          </a:p>
          <a:p>
            <a:pPr fontAlgn="base"/>
            <a:r>
              <a:rPr lang="en-IN" b="1" dirty="0"/>
              <a:t>A classical language may be studied on an optional basis besides the above three:</a:t>
            </a:r>
            <a:endParaRPr lang="en-IN" dirty="0"/>
          </a:p>
          <a:p>
            <a:pPr fontAlgn="base"/>
            <a:r>
              <a:rPr lang="en-IN" dirty="0"/>
              <a:t>(b) Mathematics;</a:t>
            </a:r>
          </a:p>
          <a:p>
            <a:pPr fontAlgn="base"/>
            <a:r>
              <a:rPr lang="en-IN" dirty="0"/>
              <a:t>(c) Science;</a:t>
            </a:r>
          </a:p>
          <a:p>
            <a:pPr fontAlgn="base"/>
            <a:r>
              <a:rPr lang="en-IN" dirty="0"/>
              <a:t>(d) History, Geography and Civics;</a:t>
            </a:r>
          </a:p>
          <a:p>
            <a:pPr fontAlgn="base"/>
            <a:r>
              <a:rPr lang="en-IN" dirty="0"/>
              <a:t>(e) Art,</a:t>
            </a:r>
          </a:p>
          <a:p>
            <a:pPr fontAlgn="base"/>
            <a:r>
              <a:rPr lang="en-IN" dirty="0"/>
              <a:t>(f) Work experience and social service,</a:t>
            </a:r>
          </a:p>
          <a:p>
            <a:pPr fontAlgn="base"/>
            <a:r>
              <a:rPr lang="en-IN" dirty="0"/>
              <a:t>(g) Physical education and</a:t>
            </a:r>
          </a:p>
          <a:p>
            <a:pPr fontAlgn="base"/>
            <a:r>
              <a:rPr lang="en-IN" dirty="0"/>
              <a:t>(h) Education in moral and spiritual values</a:t>
            </a:r>
            <a:r>
              <a:rPr lang="en-IN" dirty="0" smtClean="0"/>
              <a:t>.</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8229600" cy="5865515"/>
          </a:xfrm>
        </p:spPr>
        <p:txBody>
          <a:bodyPr>
            <a:normAutofit fontScale="62500" lnSpcReduction="20000"/>
          </a:bodyPr>
          <a:lstStyle/>
          <a:p>
            <a:pPr fontAlgn="base"/>
            <a:r>
              <a:rPr lang="en-IN" b="1" dirty="0" smtClean="0"/>
              <a:t>2. Higher Secondary stage:</a:t>
            </a:r>
            <a:endParaRPr lang="en-IN" dirty="0" smtClean="0"/>
          </a:p>
          <a:p>
            <a:pPr fontAlgn="base"/>
            <a:r>
              <a:rPr lang="en-IN" b="1" dirty="0" smtClean="0"/>
              <a:t>(</a:t>
            </a:r>
            <a:r>
              <a:rPr lang="en-IN" b="1" dirty="0" err="1" smtClean="0"/>
              <a:t>i</a:t>
            </a:r>
            <a:r>
              <a:rPr lang="en-IN" b="1" dirty="0" smtClean="0"/>
              <a:t>)</a:t>
            </a:r>
            <a:r>
              <a:rPr lang="en-IN" dirty="0" smtClean="0"/>
              <a:t> Any two languages including any MIL, modern foreign language and any classical language.</a:t>
            </a:r>
          </a:p>
          <a:p>
            <a:pPr fontAlgn="base"/>
            <a:r>
              <a:rPr lang="en-IN" b="1" dirty="0" smtClean="0"/>
              <a:t>(ii) Any three subjects from the following:</a:t>
            </a:r>
            <a:endParaRPr lang="en-IN" dirty="0" smtClean="0"/>
          </a:p>
          <a:p>
            <a:pPr fontAlgn="base"/>
            <a:r>
              <a:rPr lang="en-IN" dirty="0" smtClean="0"/>
              <a:t>(a) History,</a:t>
            </a:r>
          </a:p>
          <a:p>
            <a:pPr fontAlgn="base"/>
            <a:r>
              <a:rPr lang="en-IN" dirty="0" smtClean="0"/>
              <a:t>(b) Geography,</a:t>
            </a:r>
          </a:p>
          <a:p>
            <a:pPr fontAlgn="base"/>
            <a:r>
              <a:rPr lang="en-IN" dirty="0" smtClean="0"/>
              <a:t>(c) Economics,</a:t>
            </a:r>
          </a:p>
          <a:p>
            <a:pPr fontAlgn="base"/>
            <a:r>
              <a:rPr lang="en-IN" dirty="0" smtClean="0"/>
              <a:t>(d) Logic,</a:t>
            </a:r>
          </a:p>
          <a:p>
            <a:pPr fontAlgn="base"/>
            <a:r>
              <a:rPr lang="en-IN" dirty="0" smtClean="0"/>
              <a:t>(e) Psychology,</a:t>
            </a:r>
          </a:p>
          <a:p>
            <a:pPr fontAlgn="base"/>
            <a:r>
              <a:rPr lang="en-IN" dirty="0" smtClean="0"/>
              <a:t>(f) Sociology,</a:t>
            </a:r>
          </a:p>
          <a:p>
            <a:pPr fontAlgn="base"/>
            <a:r>
              <a:rPr lang="en-IN" dirty="0" smtClean="0"/>
              <a:t>(g) Art,</a:t>
            </a:r>
          </a:p>
          <a:p>
            <a:pPr fontAlgn="base"/>
            <a:r>
              <a:rPr lang="en-IN" dirty="0" smtClean="0"/>
              <a:t>(h) Physics,</a:t>
            </a:r>
          </a:p>
          <a:p>
            <a:pPr fontAlgn="base"/>
            <a:r>
              <a:rPr lang="en-IN" dirty="0" smtClean="0"/>
              <a:t>(</a:t>
            </a:r>
            <a:r>
              <a:rPr lang="en-IN" dirty="0" err="1" smtClean="0"/>
              <a:t>i</a:t>
            </a:r>
            <a:r>
              <a:rPr lang="en-IN" dirty="0" smtClean="0"/>
              <a:t>) Chemistry,</a:t>
            </a:r>
          </a:p>
          <a:p>
            <a:pPr fontAlgn="base"/>
            <a:r>
              <a:rPr lang="en-IN" dirty="0" smtClean="0"/>
              <a:t>(j) Mathematics,</a:t>
            </a:r>
          </a:p>
          <a:p>
            <a:pPr fontAlgn="base"/>
            <a:r>
              <a:rPr lang="en-IN" dirty="0" smtClean="0"/>
              <a:t>(k) Biology,</a:t>
            </a:r>
          </a:p>
          <a:p>
            <a:pPr fontAlgn="base"/>
            <a:r>
              <a:rPr lang="en-IN" dirty="0" smtClean="0"/>
              <a:t>(l) Geology, and</a:t>
            </a:r>
          </a:p>
          <a:p>
            <a:pPr fontAlgn="base"/>
            <a:r>
              <a:rPr lang="en-IN" dirty="0" smtClean="0"/>
              <a:t>(m) Home Science.</a:t>
            </a:r>
          </a:p>
          <a:p>
            <a:pPr fontAlgn="base"/>
            <a:r>
              <a:rPr lang="en-IN" b="1" dirty="0" smtClean="0"/>
              <a:t>(iii)</a:t>
            </a:r>
            <a:r>
              <a:rPr lang="en-IN" dirty="0" smtClean="0"/>
              <a:t> Work Experience and Social service</a:t>
            </a:r>
          </a:p>
          <a:p>
            <a:pPr fontAlgn="base"/>
            <a:r>
              <a:rPr lang="en-IN" b="1" dirty="0" smtClean="0"/>
              <a:t>(iv)</a:t>
            </a:r>
            <a:r>
              <a:rPr lang="en-IN" dirty="0" smtClean="0"/>
              <a:t> Physical Education,</a:t>
            </a:r>
          </a:p>
          <a:p>
            <a:pPr fontAlgn="base"/>
            <a:r>
              <a:rPr lang="en-IN" b="1" dirty="0" smtClean="0"/>
              <a:t>(v)</a:t>
            </a:r>
            <a:r>
              <a:rPr lang="en-IN" dirty="0" smtClean="0"/>
              <a:t> Art or Craft</a:t>
            </a:r>
          </a:p>
          <a:p>
            <a:pPr fontAlgn="base"/>
            <a:r>
              <a:rPr lang="en-IN" b="1" dirty="0" smtClean="0"/>
              <a:t>(vi)</a:t>
            </a:r>
            <a:r>
              <a:rPr lang="en-IN" dirty="0" smtClean="0"/>
              <a:t> Education in moral and spiritual values.</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8229600" cy="6192688"/>
          </a:xfrm>
        </p:spPr>
        <p:txBody>
          <a:bodyPr>
            <a:normAutofit fontScale="92500" lnSpcReduction="10000"/>
          </a:bodyPr>
          <a:lstStyle/>
          <a:p>
            <a:pPr fontAlgn="base"/>
            <a:r>
              <a:rPr lang="en-IN" b="1" dirty="0" smtClean="0"/>
              <a:t>As a part of reform in curriculum, the commission suggested the following:</a:t>
            </a:r>
            <a:endParaRPr lang="en-IN" dirty="0" smtClean="0"/>
          </a:p>
          <a:p>
            <a:pPr fontAlgn="base"/>
            <a:r>
              <a:rPr lang="en-IN" dirty="0" smtClean="0"/>
              <a:t>In view of the explosion of knowledge in various fields, school curriculum should be upgraded through research in curriculum development undertaken by university department of Education, Training Colleges, State Institutes of Education and Boards of School Education. Research is needed in the preparation of text books and teaching learning materials.</a:t>
            </a:r>
          </a:p>
          <a:p>
            <a:pPr fontAlgn="base"/>
            <a:r>
              <a:rPr lang="en-IN" dirty="0" smtClean="0"/>
              <a:t>Teachers should be oriented to the revised curricula through in-service education. Schools should be given freedom to devise and experiment with new curricula suited to their </a:t>
            </a:r>
            <a:r>
              <a:rPr lang="en-IN" dirty="0" err="1" smtClean="0"/>
              <a:t>neeDS</a:t>
            </a:r>
            <a:r>
              <a:rPr lang="en-IN" dirty="0" smtClean="0"/>
              <a:t>.</a:t>
            </a:r>
          </a:p>
          <a:p>
            <a:pPr fontAlgn="base"/>
            <a:r>
              <a:rPr lang="en-IN" dirty="0" smtClean="0"/>
              <a:t>An effective programme of social studies is essential for the development of good citizenship and emotional integration. Work experience, social service programmes, physical education and education in moral and spiritual values, co-curricular activities etc. should form integral parts of the school curriculum.</a:t>
            </a:r>
          </a:p>
          <a:p>
            <a:pPr fontAlgn="base"/>
            <a:endParaRPr lang="en-IN" dirty="0" smtClean="0"/>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8229600" cy="5793507"/>
          </a:xfrm>
        </p:spPr>
        <p:txBody>
          <a:bodyPr>
            <a:normAutofit fontScale="92500"/>
          </a:bodyPr>
          <a:lstStyle/>
          <a:p>
            <a:pPr fontAlgn="base"/>
            <a:r>
              <a:rPr lang="en-IN" b="1" dirty="0" smtClean="0"/>
              <a:t>The three-language formula after due modifications should be included:</a:t>
            </a:r>
            <a:endParaRPr lang="en-IN" dirty="0" smtClean="0"/>
          </a:p>
          <a:p>
            <a:pPr fontAlgn="base"/>
            <a:r>
              <a:rPr lang="en-IN" dirty="0" smtClean="0"/>
              <a:t>(a) The mother tongue or the Regional Language,</a:t>
            </a:r>
          </a:p>
          <a:p>
            <a:pPr fontAlgn="base"/>
            <a:r>
              <a:rPr lang="en-IN" dirty="0" smtClean="0"/>
              <a:t>(b) The official language of the union so long as it exists, and</a:t>
            </a:r>
          </a:p>
          <a:p>
            <a:pPr fontAlgn="base"/>
            <a:r>
              <a:rPr lang="en-IN" dirty="0" smtClean="0"/>
              <a:t>(c) Modern Indian or European language not covered order (a) and (b) and other than that used as a medium of instruction.</a:t>
            </a:r>
          </a:p>
          <a:p>
            <a:pPr fontAlgn="base">
              <a:buNone/>
            </a:pPr>
            <a:endParaRPr lang="en-IN" dirty="0" smtClean="0"/>
          </a:p>
          <a:p>
            <a:pPr>
              <a:buNone/>
            </a:pPr>
            <a:r>
              <a:rPr lang="en-IN" dirty="0" smtClean="0"/>
              <a:t/>
            </a:r>
            <a:br>
              <a:rPr lang="en-IN" dirty="0" smtClean="0"/>
            </a:b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2"/>
            <a:ext cx="8229600" cy="5649491"/>
          </a:xfrm>
        </p:spPr>
        <p:txBody>
          <a:bodyPr>
            <a:normAutofit fontScale="92500" lnSpcReduction="20000"/>
          </a:bodyPr>
          <a:lstStyle/>
          <a:p>
            <a:pPr fontAlgn="base"/>
            <a:r>
              <a:rPr lang="en-IN" b="1" dirty="0" smtClean="0"/>
              <a:t>Recommendation # 5. Improvement in the Methods of Teaching:</a:t>
            </a:r>
          </a:p>
          <a:p>
            <a:pPr fontAlgn="base"/>
            <a:r>
              <a:rPr lang="en-IN" dirty="0" smtClean="0"/>
              <a:t>The commission viewed that the main factors responsible for the dull, monotonous and uninspiring school teaching are the rigidity of the education system, poor competency of the teacher, lack of research on teaching methods and failure of administrative machinery to diffuse new and dynamic methods of teaching.</a:t>
            </a:r>
          </a:p>
          <a:p>
            <a:pPr fontAlgn="base"/>
            <a:r>
              <a:rPr lang="en-IN" dirty="0" smtClean="0"/>
              <a:t>Therefore, the commission suggested that elasticity and dynamism in the educational system will help the institutions and teachers to proceed along different levels of development.</a:t>
            </a:r>
          </a:p>
          <a:p>
            <a:pPr fontAlgn="base"/>
            <a:r>
              <a:rPr lang="en-IN" dirty="0" smtClean="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77500" lnSpcReduction="20000"/>
          </a:bodyPr>
          <a:lstStyle/>
          <a:p>
            <a:pPr fontAlgn="base"/>
            <a:r>
              <a:rPr lang="en-IN" dirty="0" smtClean="0"/>
              <a:t>Besides, lists of minimum teaching aids and equipment needed by each category of schools should be prepared. Teachers should be helped and trained to use in-expensive and local available improvised teaching aids. Teaching aids and equipment will be prepared through workshop.</a:t>
            </a:r>
          </a:p>
          <a:p>
            <a:pPr fontAlgn="base"/>
            <a:r>
              <a:rPr lang="en-IN" dirty="0" smtClean="0"/>
              <a:t>The commission recommended sharing of costly equipment’s with neighbouring schools. Research should be undertaken in the problems and techniques of multiple-class teaching. </a:t>
            </a:r>
          </a:p>
          <a:p>
            <a:pPr fontAlgn="base"/>
            <a:r>
              <a:rPr lang="en-IN" dirty="0" smtClean="0"/>
              <a:t>Above all, it was suggested that there should be the co-ordination between Education Department and All India Radio for maximisation of teaching and optimisation of learning.</a:t>
            </a:r>
            <a:endParaRPr lang="en-IN" b="1" dirty="0" smtClean="0"/>
          </a:p>
          <a:p>
            <a:endParaRPr lang="en-IN" dirty="0" smtClean="0"/>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8229600" cy="5937523"/>
          </a:xfrm>
        </p:spPr>
        <p:txBody>
          <a:bodyPr>
            <a:normAutofit fontScale="47500" lnSpcReduction="20000"/>
          </a:bodyPr>
          <a:lstStyle/>
          <a:p>
            <a:pPr fontAlgn="base"/>
            <a:r>
              <a:rPr lang="en-IN" b="1" dirty="0"/>
              <a:t>Recommendation # 6. Quality of Text Book:</a:t>
            </a:r>
          </a:p>
          <a:p>
            <a:pPr fontAlgn="base"/>
            <a:r>
              <a:rPr lang="en-IN" dirty="0"/>
              <a:t>The commission fell that in order to raise standards of education, quality text books should je written by a qualified and competent specialist in the subject and produced with due care as for as printing quality and general get up and illustrations are concerned.</a:t>
            </a:r>
          </a:p>
          <a:p>
            <a:pPr fontAlgn="base"/>
            <a:r>
              <a:rPr lang="en-IN" dirty="0"/>
              <a:t>At the national level, it is essential that the best talent available in the country should be mobilised to produce the text books and other literature needed both at the school and at the university stage. </a:t>
            </a:r>
          </a:p>
          <a:p>
            <a:pPr fontAlgn="base"/>
            <a:r>
              <a:rPr lang="en-IN" dirty="0"/>
              <a:t>The ministry should set up a small committee to work out the modalities for the preparation of text books.</a:t>
            </a:r>
          </a:p>
          <a:p>
            <a:pPr fontAlgn="base"/>
            <a:r>
              <a:rPr lang="en-IN" b="1" dirty="0"/>
              <a:t>At the state level, the following are the chief recommendations:</a:t>
            </a:r>
            <a:endParaRPr lang="en-IN" dirty="0"/>
          </a:p>
          <a:p>
            <a:pPr fontAlgn="base"/>
            <a:r>
              <a:rPr lang="en-IN" dirty="0"/>
              <a:t>(</a:t>
            </a:r>
            <a:r>
              <a:rPr lang="en-IN" dirty="0" err="1"/>
              <a:t>i</a:t>
            </a:r>
            <a:r>
              <a:rPr lang="en-IN" dirty="0"/>
              <a:t>) The effort at the national level should be augmented by the state efforts.</a:t>
            </a:r>
          </a:p>
          <a:p>
            <a:pPr fontAlgn="base"/>
            <a:r>
              <a:rPr lang="en-IN" dirty="0"/>
              <a:t>(ii) The preparation, try out and evaluation of text books should be the responsibility of State Education Department.</a:t>
            </a:r>
          </a:p>
          <a:p>
            <a:pPr fontAlgn="base"/>
            <a:r>
              <a:rPr lang="en-IN" dirty="0"/>
              <a:t>(iii) The sale and distribution of text books are better to be left to student co-operatives.</a:t>
            </a:r>
          </a:p>
          <a:p>
            <a:pPr fontAlgn="base"/>
            <a:r>
              <a:rPr lang="en-IN" dirty="0"/>
              <a:t>(iv) The production of text books and teaching aids should be entrusted to an autonomous agency functioning in close alliance with the Education Department.</a:t>
            </a:r>
          </a:p>
          <a:p>
            <a:pPr fontAlgn="base"/>
            <a:r>
              <a:rPr lang="en-IN" dirty="0"/>
              <a:t>(v) There should be continuous revision and up-to-date of text-books.</a:t>
            </a:r>
          </a:p>
          <a:p>
            <a:pPr fontAlgn="base"/>
            <a:r>
              <a:rPr lang="en-IN" dirty="0"/>
              <a:t>(vi) Provision of multiple choice of text books even for a given class and even if, there is a common syllabus for all the schools.</a:t>
            </a:r>
          </a:p>
          <a:p>
            <a:pPr fontAlgn="base"/>
            <a:r>
              <a:rPr lang="en-IN" dirty="0"/>
              <a:t>(vii) There should be the adoption of liberal policies for remuneration for attracting the best talents to write books.</a:t>
            </a:r>
          </a:p>
          <a:p>
            <a:pPr fontAlgn="base"/>
            <a:r>
              <a:rPr lang="en-IN" dirty="0"/>
              <a:t>(viii) The entire organisation of state production of text books should run on a no-profit or no-loss basis.</a:t>
            </a:r>
          </a:p>
          <a:p>
            <a:pPr fontAlgn="base"/>
            <a:r>
              <a:rPr lang="en-IN" dirty="0"/>
              <a:t>(ix) Manuscripts should be invited, evaluated and approved by a high level committee of professional persons.</a:t>
            </a:r>
          </a:p>
          <a:p>
            <a:pPr fontAlgn="base"/>
            <a:r>
              <a:rPr lang="en-IN" dirty="0"/>
              <a:t>(x) Special encouragement should be given to teachers to write text-books.</a:t>
            </a:r>
          </a:p>
          <a:p>
            <a:pPr fontAlgn="base"/>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47500" lnSpcReduction="20000"/>
          </a:bodyPr>
          <a:lstStyle/>
          <a:p>
            <a:pPr fontAlgn="base"/>
            <a:r>
              <a:rPr lang="en-IN" b="1" dirty="0"/>
              <a:t>Recommendation # 7. Teacher Education:</a:t>
            </a:r>
          </a:p>
          <a:p>
            <a:pPr fontAlgn="base"/>
            <a:r>
              <a:rPr lang="en-IN" dirty="0"/>
              <a:t>The commission remarked, </a:t>
            </a:r>
            <a:r>
              <a:rPr lang="en-IN" b="1" dirty="0"/>
              <a:t>“A sound programme of professional education of teachers is essential for the qualitative improvement of education”.</a:t>
            </a:r>
            <a:r>
              <a:rPr lang="en-IN" dirty="0"/>
              <a:t> For streamlining teacher education, the commission recommended that there should be removal of isolation of teacher education from university life, from schools and among the institutions.</a:t>
            </a:r>
          </a:p>
          <a:p>
            <a:pPr fontAlgn="base"/>
            <a:r>
              <a:rPr lang="en-IN" dirty="0"/>
              <a:t>For the qualitative improvement of teacher education, there should be reorientation of subject knowledge both independently and in collaboration with university departments, and where necessary, with the arts and science colleges doing post-graduate work. </a:t>
            </a:r>
          </a:p>
          <a:p>
            <a:pPr fontAlgn="base">
              <a:buNone/>
            </a:pPr>
            <a:endParaRPr lang="en-IN" dirty="0"/>
          </a:p>
          <a:p>
            <a:pPr fontAlgn="base"/>
            <a:r>
              <a:rPr lang="en-IN" dirty="0"/>
              <a:t>There should be the necessity of improving methods of teaching and evaluation in training institutions. Individual library work, preparation of review report, case studies, project work, discussions and seminars should form an integral part of the work of training institutions. The examination system needs continuous reform. </a:t>
            </a:r>
          </a:p>
          <a:p>
            <a:pPr fontAlgn="base"/>
            <a:r>
              <a:rPr lang="en-IN" dirty="0"/>
              <a:t>The pupil teacher should be given opportunities to observe good teaching. There should be continuous practice teaching for a period of at least eight weeks under actual school conditions.</a:t>
            </a:r>
          </a:p>
          <a:p>
            <a:pPr fontAlgn="base"/>
            <a:r>
              <a:rPr lang="en-IN" dirty="0"/>
              <a:t>Special courses for teacher educators of primary and secondary training institutes should also be developed and untrained graduate teachers, who are being employed in the schools, need to be oriented in special courses. Further, curriculum should be revised at all levels of teacher education keeping in view the emerging needs of the society.</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8229600" cy="5937523"/>
          </a:xfrm>
        </p:spPr>
        <p:txBody>
          <a:bodyPr>
            <a:normAutofit fontScale="70000" lnSpcReduction="20000"/>
          </a:bodyPr>
          <a:lstStyle/>
          <a:p>
            <a:pPr fontAlgn="base"/>
            <a:r>
              <a:rPr lang="en-IN" b="1" dirty="0"/>
              <a:t>Recommendation # 8. Status of Teachers:</a:t>
            </a:r>
          </a:p>
          <a:p>
            <a:pPr fontAlgn="base"/>
            <a:r>
              <a:rPr lang="en-IN" dirty="0"/>
              <a:t>The commission emphasised that necessary efforts should be taken to raise the economic social and professional status of teachers and to feed back talented youth into the profession Therefore, there is the urgent need of reform to upgrade the scale of pay of teachers. </a:t>
            </a:r>
          </a:p>
          <a:p>
            <a:pPr fontAlgn="base"/>
            <a:r>
              <a:rPr lang="en-IN" dirty="0"/>
              <a:t>The states and Union Territories should then adopt equivalent or higher scales to pay to suit their local conditions</a:t>
            </a:r>
            <a:r>
              <a:rPr lang="en-IN" dirty="0" smtClean="0"/>
              <a:t>..</a:t>
            </a:r>
            <a:endParaRPr lang="en-IN" dirty="0"/>
          </a:p>
          <a:p>
            <a:pPr fontAlgn="base"/>
            <a:r>
              <a:rPr lang="en-IN" dirty="0"/>
              <a:t>For the promotion, trained graduate teachers having outstanding work should be promote to the next posts carrying salaries of teachers with post graduate qualification. Advance increment may be given to such teachers.</a:t>
            </a:r>
          </a:p>
          <a:p>
            <a:pPr fontAlgn="base"/>
            <a:r>
              <a:rPr lang="en-IN" dirty="0"/>
              <a:t>The </a:t>
            </a:r>
            <a:r>
              <a:rPr lang="en-IN" dirty="0" err="1"/>
              <a:t>UGC</a:t>
            </a:r>
            <a:r>
              <a:rPr lang="en-IN" dirty="0"/>
              <a:t> should give grants to such teachers to do research in various fields. Normal retirement age for teachers should be 60 years and there should be the provision for extension up to 65 years provided the person is physically fit and mentally alert to discharge his/her duties efficiently.</a:t>
            </a:r>
          </a:p>
          <a:p>
            <a:pPr fontAlgn="base"/>
            <a:r>
              <a:rPr lang="en-IN" dirty="0"/>
              <a:t>Retirement benefits should be extended to all the teachers in the service of the State Governments.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8229600" cy="5865515"/>
          </a:xfrm>
        </p:spPr>
        <p:txBody>
          <a:bodyPr>
            <a:normAutofit fontScale="70000" lnSpcReduction="20000"/>
          </a:bodyPr>
          <a:lstStyle/>
          <a:p>
            <a:pPr fontAlgn="base"/>
            <a:r>
              <a:rPr lang="en-IN" b="1" dirty="0"/>
              <a:t>Recommendation # 9. Better School Buildings:</a:t>
            </a:r>
          </a:p>
          <a:p>
            <a:pPr fontAlgn="base"/>
            <a:r>
              <a:rPr lang="en-IN" dirty="0"/>
              <a:t>The commission realised that the provision of school buildings is extremely unsatisfactory at present and felt that it is necessary to take steps to clear the backlog of unconstructed school buildings as well as to provide additional buildings for new involvement. </a:t>
            </a:r>
          </a:p>
          <a:p>
            <a:pPr fontAlgn="base"/>
            <a:r>
              <a:rPr lang="en-IN" dirty="0"/>
              <a:t>For expeditious construction, involvement of local communities and village </a:t>
            </a:r>
            <a:r>
              <a:rPr lang="en-IN" dirty="0" err="1"/>
              <a:t>panchayats</a:t>
            </a:r>
            <a:r>
              <a:rPr lang="en-IN" dirty="0"/>
              <a:t> is pre-requisite in rural areas. In urban pocket, municipalities and corporations should be fully spared for construction of school buildings. For effective supervision and standardization of school buildings, the commission stressed on the formation of educational buildings development groups.</a:t>
            </a:r>
          </a:p>
          <a:p>
            <a:pPr fontAlgn="base"/>
            <a:r>
              <a:rPr lang="en-IN" b="1" dirty="0"/>
              <a:t>Recommendation # 10. Establishment of School Complexes:</a:t>
            </a:r>
          </a:p>
          <a:p>
            <a:pPr fontAlgn="base"/>
            <a:r>
              <a:rPr lang="en-IN" dirty="0"/>
              <a:t>Each primary school should be integrally related to ten lower primary schools that exist in the neighbourhood so that they form one complex of educational facilities. The headmaster of the higher primary school should provide extension service to the lower primary schools in this system.</a:t>
            </a:r>
          </a:p>
          <a:p>
            <a:pPr fontAlgn="base"/>
            <a:r>
              <a:rPr lang="en-IN" dirty="0"/>
              <a:t>The second tier would be a committee under the chairmanship of headmaster of the secondary school which will plan the work and give guidance to all the schools in the area.</a:t>
            </a:r>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8229600" cy="5937523"/>
          </a:xfrm>
        </p:spPr>
        <p:txBody>
          <a:bodyPr>
            <a:normAutofit fontScale="77500" lnSpcReduction="20000"/>
          </a:bodyPr>
          <a:lstStyle/>
          <a:p>
            <a:pPr fontAlgn="base"/>
            <a:r>
              <a:rPr lang="en-IN" b="1" dirty="0"/>
              <a:t>Recommendation # 11. Development of Talent:</a:t>
            </a:r>
          </a:p>
          <a:p>
            <a:pPr fontAlgn="base"/>
            <a:r>
              <a:rPr lang="en-IN" dirty="0"/>
              <a:t>The search for talent must be a continuous process which should be pursued at all stages. A variety of extra-mural programmes should be organised for the talented boys and girls such as summer schools, visit to place of educational interest, provision of hostels and day centres for those whose home environment is not conducive for study.</a:t>
            </a:r>
          </a:p>
          <a:p>
            <a:pPr fontAlgn="base"/>
            <a:r>
              <a:rPr lang="en-IN" b="1" dirty="0"/>
              <a:t>Recommendation # 12. Guidance and Counselling:</a:t>
            </a:r>
          </a:p>
          <a:p>
            <a:pPr fontAlgn="base"/>
            <a:r>
              <a:rPr lang="en-IN" dirty="0"/>
              <a:t>Guidance and </a:t>
            </a:r>
            <a:r>
              <a:rPr lang="en-IN" dirty="0" err="1"/>
              <a:t>counseling</a:t>
            </a:r>
            <a:r>
              <a:rPr lang="en-IN" dirty="0"/>
              <a:t> should be regarded as an integral part of education, meant for all students and aimed at assisting the individual to make decision and adjustments from time to time it should help in the identification and development of the abilities and interests of adolescent pupils.</a:t>
            </a:r>
          </a:p>
          <a:p>
            <a:pPr fontAlgn="base"/>
            <a:r>
              <a:rPr lang="en-IN" dirty="0"/>
              <a:t>The ultimate objective should be to introduce adequate guidance services in all secondary schools with a trained </a:t>
            </a:r>
            <a:r>
              <a:rPr lang="en-IN" dirty="0" err="1"/>
              <a:t>counselor</a:t>
            </a:r>
            <a:r>
              <a:rPr lang="en-IN" dirty="0"/>
              <a:t> in charge of the programme.</a:t>
            </a:r>
          </a:p>
          <a:p>
            <a:pPr fontAlgn="base"/>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62500" lnSpcReduction="20000"/>
          </a:bodyPr>
          <a:lstStyle/>
          <a:p>
            <a:pPr fontAlgn="base"/>
            <a:r>
              <a:rPr lang="en-IN" b="1" dirty="0" smtClean="0"/>
              <a:t>Recommendation # 13. Identification of Gifted Students:</a:t>
            </a:r>
          </a:p>
          <a:p>
            <a:pPr fontAlgn="base"/>
            <a:r>
              <a:rPr lang="en-IN" dirty="0" smtClean="0"/>
              <a:t>Steps should be taken immediately to devise suitable techniques for identifying talent at this stage. Each state should organise a testing service at the end of the primary stage (class VII or VIII) and also at the end of lower secondary stage and make the assistance available to all the schools.</a:t>
            </a:r>
          </a:p>
          <a:p>
            <a:pPr fontAlgn="base"/>
            <a:r>
              <a:rPr lang="en-IN" b="1" dirty="0" smtClean="0"/>
              <a:t>Recommendation # 14. Evaluation:</a:t>
            </a:r>
          </a:p>
          <a:p>
            <a:pPr fontAlgn="base"/>
            <a:r>
              <a:rPr lang="en-IN" dirty="0" smtClean="0"/>
              <a:t>According to Kothari Commission, evaluation is a continuous process, forms an integral part of the total system of education, and is intimately related to educational objectives. It exercises a great influence upon the pupil’s study habits and the teacher’s method of teaching.</a:t>
            </a:r>
          </a:p>
          <a:p>
            <a:pPr fontAlgn="base"/>
            <a:r>
              <a:rPr lang="en-IN" dirty="0" smtClean="0"/>
              <a:t>Thus, it helps t only to measure educational achievement but also to improve it. There is the necessity of improving written examinations and other methods such as observation techniques, oral tests and practical examinations for assessing the student’s performance.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8229600" cy="6264696"/>
          </a:xfrm>
        </p:spPr>
        <p:txBody>
          <a:bodyPr>
            <a:normAutofit fontScale="55000" lnSpcReduction="20000"/>
          </a:bodyPr>
          <a:lstStyle/>
          <a:p>
            <a:pPr fontAlgn="base"/>
            <a:r>
              <a:rPr lang="en-IN" b="1" dirty="0" smtClean="0"/>
              <a:t>The commission made the following suggestions with regards to evaluation at different stage education:</a:t>
            </a:r>
            <a:endParaRPr lang="en-IN" dirty="0" smtClean="0"/>
          </a:p>
          <a:p>
            <a:pPr fontAlgn="base"/>
            <a:r>
              <a:rPr lang="en-IN" b="1" dirty="0" smtClean="0"/>
              <a:t>(a) At lower primary stage:</a:t>
            </a:r>
            <a:endParaRPr lang="en-IN" dirty="0" smtClean="0"/>
          </a:p>
          <a:p>
            <a:pPr fontAlgn="base"/>
            <a:r>
              <a:rPr lang="en-IN" dirty="0" smtClean="0"/>
              <a:t>1. It would be desirable to treat the lower primary stage covering class I to IV as an ungraded unit, because this would help the children coming from different backgrounds to advance at their own pace.</a:t>
            </a:r>
          </a:p>
          <a:p>
            <a:pPr fontAlgn="base"/>
            <a:r>
              <a:rPr lang="en-IN" dirty="0" smtClean="0"/>
              <a:t>2. Teachers should be appropriately trained for the ungraded system through regular training courses and orientation programmes.</a:t>
            </a:r>
          </a:p>
          <a:p>
            <a:pPr fontAlgn="base"/>
            <a:r>
              <a:rPr lang="en-IN" dirty="0" smtClean="0"/>
              <a:t>3. Observation techniques should be used by the teachers in a planned and systematic manner.</a:t>
            </a:r>
          </a:p>
          <a:p>
            <a:pPr fontAlgn="base"/>
            <a:r>
              <a:rPr lang="en-IN" b="1" dirty="0" smtClean="0"/>
              <a:t>(b) At the higher primary stage:</a:t>
            </a:r>
            <a:endParaRPr lang="en-IN" dirty="0" smtClean="0"/>
          </a:p>
          <a:p>
            <a:pPr fontAlgn="base"/>
            <a:r>
              <a:rPr lang="en-IN" dirty="0" smtClean="0"/>
              <a:t>1. In addition to written examinations </a:t>
            </a:r>
            <a:r>
              <a:rPr lang="en-IN" dirty="0" err="1" smtClean="0"/>
              <a:t>weightage</a:t>
            </a:r>
            <a:r>
              <a:rPr lang="en-IN" dirty="0" smtClean="0"/>
              <a:t> should be given to oral tests, which should form a part of internal assessment.</a:t>
            </a:r>
          </a:p>
          <a:p>
            <a:pPr fontAlgn="base"/>
            <a:r>
              <a:rPr lang="en-IN" dirty="0" smtClean="0"/>
              <a:t>2. Introduction of simple cumulative record card in a phased manner for indicating of pupil’s growth and development, his/her academic and emotional problems, his/her difficulties in adjustment, etc.</a:t>
            </a:r>
          </a:p>
          <a:p>
            <a:pPr fontAlgn="base"/>
            <a:r>
              <a:rPr lang="en-IN" dirty="0" smtClean="0"/>
              <a:t>3. There should be external examination at the end of primary stage.</a:t>
            </a:r>
          </a:p>
          <a:p>
            <a:pPr fontAlgn="base"/>
            <a:r>
              <a:rPr lang="en-IN" dirty="0" smtClean="0"/>
              <a:t>4. By .making use of the standardized or refined test material, the district educational authorities may arrange for a common examination at the end of the primary stage for schools in the district.</a:t>
            </a:r>
          </a:p>
          <a:p>
            <a:pPr fontAlgn="base"/>
            <a:r>
              <a:rPr lang="en-IN" dirty="0" smtClean="0"/>
              <a:t>5. There should be provision for giving certificate along with cumulative record card at the end of the primary class.</a:t>
            </a:r>
          </a:p>
          <a:p>
            <a:pPr fontAlgn="base"/>
            <a:r>
              <a:rPr lang="en-IN" dirty="0" smtClean="0"/>
              <a:t>6. Special tests may be conducted for the award of scholarships or certificates of merit and for identification of talent.</a:t>
            </a:r>
          </a:p>
          <a:p>
            <a:endParaRPr lang="en-IN" dirty="0" smtClean="0"/>
          </a:p>
          <a:p>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8229600" cy="6336704"/>
          </a:xfrm>
        </p:spPr>
        <p:txBody>
          <a:bodyPr>
            <a:normAutofit fontScale="47500" lnSpcReduction="20000"/>
          </a:bodyPr>
          <a:lstStyle/>
          <a:p>
            <a:pPr fontAlgn="base"/>
            <a:r>
              <a:rPr lang="en-IN" b="1" dirty="0"/>
              <a:t/>
            </a:r>
            <a:br>
              <a:rPr lang="en-IN" b="1" dirty="0"/>
            </a:br>
            <a:r>
              <a:rPr lang="en-IN" b="1" dirty="0"/>
              <a:t>(c) At the secondary stage:</a:t>
            </a:r>
            <a:endParaRPr lang="en-IN" dirty="0"/>
          </a:p>
          <a:p>
            <a:pPr fontAlgn="base"/>
            <a:r>
              <a:rPr lang="en-IN" dirty="0"/>
              <a:t>1. External examinations should be improved by raising the technical competence of paper-setters, objective-based question papers, adoption of scientific scoring procedure, mechanizing the scoring of scripts and the processing of results.</a:t>
            </a:r>
          </a:p>
          <a:p>
            <a:pPr fontAlgn="base"/>
            <a:r>
              <a:rPr lang="en-IN" dirty="0"/>
              <a:t>2. The certificates issued by the State Board should give the candidate’s performance in different subjects and there should be no remark or the effect that he/she has passed or failed in the whole examination. Permission should also be given for re-appearance or improvement in subjects.</a:t>
            </a:r>
          </a:p>
          <a:p>
            <a:pPr fontAlgn="base"/>
            <a:r>
              <a:rPr lang="en-IN" dirty="0"/>
              <a:t>3. A few selected schools should be given freedom of assessing their students themselves and holding their own final examinations at the end of class X, which will be considered as equivalent to the external examination of the State Board.</a:t>
            </a:r>
          </a:p>
          <a:p>
            <a:pPr fontAlgn="base"/>
            <a:r>
              <a:rPr lang="en-IN" dirty="0"/>
              <a:t>4. Internal assessment by schools should be comprehensive and should evaluate all aspects of student growth including personality traits, interests, attitudes which cannot be assessed by the external examination system. It should be descriptive as well as quantitative.</a:t>
            </a:r>
          </a:p>
          <a:p>
            <a:pPr fontAlgn="base"/>
            <a:r>
              <a:rPr lang="en-IN" dirty="0"/>
              <a:t>The use of standardized achievement test is strongly recommended. There is need for developing tools for internal assessment such as interest inventories, aptitude tests and rating scales. The internal assessment should be shown separately in the mark-sheets and certificates.</a:t>
            </a:r>
          </a:p>
          <a:p>
            <a:pPr fontAlgn="base"/>
            <a:r>
              <a:rPr lang="en-IN" dirty="0"/>
              <a:t>5. The commission recommended that the first external examination should be held at the end of class X and the second after class XII which will be end of the higher secondary stage.</a:t>
            </a:r>
          </a:p>
          <a:p>
            <a:pPr fontAlgn="base"/>
            <a:r>
              <a:rPr lang="en-IN" dirty="0"/>
              <a:t>6. For the evaluation machinery at the state level, the present secondary boards of school education will be earn its sobriquet ‘State Boards of School Education’ with enhanced powers and functions. At the centre, there will be a National Board of School Education which will deal with evaluation programmes at the central level</a:t>
            </a:r>
          </a:p>
          <a:p>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85000" lnSpcReduction="10000"/>
          </a:bodyPr>
          <a:lstStyle/>
          <a:p>
            <a:pPr fontAlgn="base"/>
            <a:r>
              <a:rPr lang="en-IN" b="1" dirty="0"/>
              <a:t>Recommendation # 15. Administration and Supervision:</a:t>
            </a:r>
          </a:p>
          <a:p>
            <a:pPr fontAlgn="base"/>
            <a:r>
              <a:rPr lang="en-IN" dirty="0"/>
              <a:t>The commission emphasised an imaginative system of administration and supervision which would be essential for accelerating education reform. For this, it has suggested the common school system of public education, a nation-wide programme of school improvement, re-organisation of the education department and revitalizing the system of supervision.</a:t>
            </a:r>
          </a:p>
          <a:p>
            <a:pPr>
              <a:buNone/>
            </a:pPr>
            <a:r>
              <a:rPr lang="en-IN" dirty="0" smtClean="0"/>
              <a:t/>
            </a:r>
            <a:br>
              <a:rPr lang="en-IN" dirty="0" smtClean="0"/>
            </a:b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47500" lnSpcReduction="20000"/>
          </a:bodyPr>
          <a:lstStyle/>
          <a:p>
            <a:pPr fontAlgn="base"/>
            <a:r>
              <a:rPr lang="en-IN" b="1" dirty="0"/>
              <a:t>Recommendation # </a:t>
            </a:r>
            <a:r>
              <a:rPr lang="en-IN" b="1" dirty="0" smtClean="0"/>
              <a:t>16. </a:t>
            </a:r>
            <a:r>
              <a:rPr lang="en-IN" b="1" dirty="0"/>
              <a:t>Correspondence Courses:</a:t>
            </a:r>
          </a:p>
          <a:p>
            <a:pPr fontAlgn="base"/>
            <a:r>
              <a:rPr lang="en-IN" b="1" dirty="0"/>
              <a:t>Kothari commission strongly recommended that distance education through correspondence courses should be organised in a big way to provide education to the millions:</a:t>
            </a:r>
            <a:endParaRPr lang="en-IN" dirty="0"/>
          </a:p>
          <a:p>
            <a:pPr fontAlgn="base"/>
            <a:r>
              <a:rPr lang="en-IN" dirty="0"/>
              <a:t>(</a:t>
            </a:r>
            <a:r>
              <a:rPr lang="en-IN" dirty="0" err="1"/>
              <a:t>i</a:t>
            </a:r>
            <a:r>
              <a:rPr lang="en-IN" dirty="0"/>
              <a:t>) In order to bring education to those who are unable to attend even part time courses, wide-spread organisation of correspondence courses should be organised.</a:t>
            </a:r>
          </a:p>
          <a:p>
            <a:pPr fontAlgn="base"/>
            <a:r>
              <a:rPr lang="en-IN" dirty="0"/>
              <a:t>(ii) Students pursuing courses through correspondence mode should be provided opportunities to meet the teachers occasionally.</a:t>
            </a:r>
          </a:p>
          <a:p>
            <a:pPr fontAlgn="base"/>
            <a:r>
              <a:rPr lang="en-IN" dirty="0"/>
              <a:t>(iii) These courses should be supported by well coordinated radio and television programmes.</a:t>
            </a:r>
          </a:p>
          <a:p>
            <a:pPr fontAlgn="base"/>
            <a:r>
              <a:rPr lang="en-IN" dirty="0"/>
              <a:t>(iv) These courses should not be confined to preparing students for the university degree but also provide agricultural, industrial and other workers such special courses of instruction as would help them to improve production,</a:t>
            </a:r>
          </a:p>
          <a:p>
            <a:pPr fontAlgn="base"/>
            <a:r>
              <a:rPr lang="en-IN" dirty="0"/>
              <a:t>(v) Correspondence courses should be made available for those who desire to enrich their lives by studying subjects of cultural and aesthetic value,</a:t>
            </a:r>
          </a:p>
          <a:p>
            <a:pPr fontAlgn="base"/>
            <a:r>
              <a:rPr lang="en-IN" dirty="0"/>
              <a:t>(vi) These courses should be developed for the teachers in schools to keep them abreast with new knowledge and new methods of teaching,</a:t>
            </a:r>
          </a:p>
          <a:p>
            <a:pPr fontAlgn="base"/>
            <a:r>
              <a:rPr lang="en-IN" dirty="0"/>
              <a:t>(vii) The Ministry of Education in collaboration with other Ministries should establish National Council of Home Studies,</a:t>
            </a:r>
          </a:p>
          <a:p>
            <a:pPr fontAlgn="base"/>
            <a:r>
              <a:rPr lang="en-IN" dirty="0"/>
              <a:t>(viii) Opportunity to take examination conducted by Education Board and Universities in the country should be made available to those who wish to work on their own without any assistance.</a:t>
            </a:r>
          </a:p>
          <a:p>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8229600" cy="5793507"/>
          </a:xfrm>
        </p:spPr>
        <p:txBody>
          <a:bodyPr>
            <a:normAutofit fontScale="70000" lnSpcReduction="20000"/>
          </a:bodyPr>
          <a:lstStyle/>
          <a:p>
            <a:pPr fontAlgn="base"/>
            <a:r>
              <a:rPr lang="en-IN" b="1" dirty="0" smtClean="0"/>
              <a:t>Recommendation # 17. Education of the Handicapped:</a:t>
            </a:r>
          </a:p>
          <a:p>
            <a:pPr fontAlgn="base"/>
            <a:r>
              <a:rPr lang="en-IN" dirty="0" smtClean="0"/>
              <a:t>It should be possible to have at least one good institution for the education of handicapped children in each district. The </a:t>
            </a:r>
            <a:r>
              <a:rPr lang="en-IN" dirty="0" err="1" smtClean="0"/>
              <a:t>NCERT</a:t>
            </a:r>
            <a:r>
              <a:rPr lang="en-IN" dirty="0" smtClean="0"/>
              <a:t> should have a cell for the study of the handicapped.</a:t>
            </a:r>
          </a:p>
          <a:p>
            <a:pPr fontAlgn="base"/>
            <a:r>
              <a:rPr lang="en-IN" b="1" dirty="0" smtClean="0"/>
              <a:t>Recommendation # 18. The Indian Education Service:</a:t>
            </a:r>
          </a:p>
          <a:p>
            <a:pPr fontAlgn="base"/>
            <a:r>
              <a:rPr lang="en-IN" dirty="0" smtClean="0"/>
              <a:t>The creation of the Indian Education service is a step in the right direction and if organised on a proper lines, such a service would help the progress of education.</a:t>
            </a:r>
          </a:p>
          <a:p>
            <a:pPr fontAlgn="base"/>
            <a:r>
              <a:rPr lang="en-IN" b="1" dirty="0" smtClean="0"/>
              <a:t>Recommendation # 19. Instructional Days in Institutions:</a:t>
            </a:r>
          </a:p>
          <a:p>
            <a:pPr fontAlgn="base"/>
            <a:r>
              <a:rPr lang="en-IN" dirty="0" smtClean="0"/>
              <a:t>The number of instructional days in a year should be increased to about 234 (or 39 weeks) for schools and 216 for colleges and pre-primary schools.</a:t>
            </a:r>
          </a:p>
          <a:p>
            <a:pPr fontAlgn="base"/>
            <a:r>
              <a:rPr lang="en-IN" b="1" dirty="0" smtClean="0"/>
              <a:t>Recommendation # </a:t>
            </a:r>
            <a:r>
              <a:rPr lang="en-IN" b="1" dirty="0" err="1" smtClean="0"/>
              <a:t>20Academic</a:t>
            </a:r>
            <a:r>
              <a:rPr lang="en-IN" b="1" dirty="0" smtClean="0"/>
              <a:t> Year to Begin on the Same Day:</a:t>
            </a:r>
          </a:p>
          <a:p>
            <a:pPr fontAlgn="base"/>
            <a:r>
              <a:rPr lang="en-IN" dirty="0" smtClean="0"/>
              <a:t>It is desirable to begin the academic year on the same day throughout India. The report of the commission is a milestone in the annals of development of education in post-independence phase in India which is revolutionary in nature and original in its character. The report is truly called the ‘magna-</a:t>
            </a:r>
            <a:r>
              <a:rPr lang="en-IN" dirty="0" err="1" smtClean="0"/>
              <a:t>carta</a:t>
            </a:r>
            <a:r>
              <a:rPr lang="en-IN" dirty="0" smtClean="0"/>
              <a:t>’ of education in India.</a:t>
            </a:r>
          </a:p>
          <a:p>
            <a:endParaRPr lang="en-I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56</TotalTime>
  <Words>1383</Words>
  <Application>Microsoft Office PowerPoint</Application>
  <PresentationFormat>On-screen Show (4:3)</PresentationFormat>
  <Paragraphs>222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Oriel</vt:lpstr>
      <vt:lpstr>INDIAN EDUCATION COMMISSION ( 1964-66)</vt:lpstr>
      <vt:lpstr>Slide 2</vt:lpstr>
      <vt:lpstr>Slide 3</vt:lpstr>
      <vt:lpstr>Slide 4</vt:lpstr>
      <vt:lpstr>Recommendation</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Sabhya</cp:lastModifiedBy>
  <cp:revision>16</cp:revision>
  <dcterms:created xsi:type="dcterms:W3CDTF">2018-02-19T04:21:34Z</dcterms:created>
  <dcterms:modified xsi:type="dcterms:W3CDTF">2022-08-04T05:15:08Z</dcterms:modified>
</cp:coreProperties>
</file>