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15"/>
  </p:notesMasterIdLst>
  <p:sldIdLst>
    <p:sldId id="256" r:id="rId2"/>
    <p:sldId id="257" r:id="rId3"/>
    <p:sldId id="258" r:id="rId4"/>
    <p:sldId id="259" r:id="rId5"/>
    <p:sldId id="260" r:id="rId6"/>
    <p:sldId id="261" r:id="rId7"/>
    <p:sldId id="267" r:id="rId8"/>
    <p:sldId id="262" r:id="rId9"/>
    <p:sldId id="266" r:id="rId10"/>
    <p:sldId id="263" r:id="rId11"/>
    <p:sldId id="264" r:id="rId12"/>
    <p:sldId id="265"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6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7B639-D614-4D14-9ED9-D82726DC013E}" type="datetimeFigureOut">
              <a:rPr lang="en-IN" smtClean="0"/>
              <a:t>12-07-2020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9ABE9-419D-485D-B782-2DC9FFBDA84C}" type="slidenum">
              <a:rPr lang="en-IN" smtClean="0"/>
              <a:t>‹#›</a:t>
            </a:fld>
            <a:endParaRPr lang="en-IN"/>
          </a:p>
        </p:txBody>
      </p:sp>
    </p:spTree>
    <p:extLst>
      <p:ext uri="{BB962C8B-B14F-4D97-AF65-F5344CB8AC3E}">
        <p14:creationId xmlns:p14="http://schemas.microsoft.com/office/powerpoint/2010/main" val="4119300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499ABE9-419D-485D-B782-2DC9FFBDA84C}" type="slidenum">
              <a:rPr lang="en-IN" smtClean="0"/>
              <a:t>6</a:t>
            </a:fld>
            <a:endParaRPr lang="en-IN"/>
          </a:p>
        </p:txBody>
      </p:sp>
    </p:spTree>
    <p:extLst>
      <p:ext uri="{BB962C8B-B14F-4D97-AF65-F5344CB8AC3E}">
        <p14:creationId xmlns:p14="http://schemas.microsoft.com/office/powerpoint/2010/main" val="241316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499ABE9-419D-485D-B782-2DC9FFBDA84C}" type="slidenum">
              <a:rPr lang="en-IN" smtClean="0"/>
              <a:t>10</a:t>
            </a:fld>
            <a:endParaRPr lang="en-IN"/>
          </a:p>
        </p:txBody>
      </p:sp>
    </p:spTree>
    <p:extLst>
      <p:ext uri="{BB962C8B-B14F-4D97-AF65-F5344CB8AC3E}">
        <p14:creationId xmlns:p14="http://schemas.microsoft.com/office/powerpoint/2010/main" val="2704389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499ABE9-419D-485D-B782-2DC9FFBDA84C}" type="slidenum">
              <a:rPr lang="en-IN" smtClean="0"/>
              <a:t>11</a:t>
            </a:fld>
            <a:endParaRPr lang="en-IN"/>
          </a:p>
        </p:txBody>
      </p:sp>
    </p:spTree>
    <p:extLst>
      <p:ext uri="{BB962C8B-B14F-4D97-AF65-F5344CB8AC3E}">
        <p14:creationId xmlns:p14="http://schemas.microsoft.com/office/powerpoint/2010/main" val="199625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499ABE9-419D-485D-B782-2DC9FFBDA84C}" type="slidenum">
              <a:rPr lang="en-IN" smtClean="0"/>
              <a:t>13</a:t>
            </a:fld>
            <a:endParaRPr lang="en-IN"/>
          </a:p>
        </p:txBody>
      </p:sp>
    </p:spTree>
    <p:extLst>
      <p:ext uri="{BB962C8B-B14F-4D97-AF65-F5344CB8AC3E}">
        <p14:creationId xmlns:p14="http://schemas.microsoft.com/office/powerpoint/2010/main" val="1611379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09D5FE-3620-4A5F-A557-747F1117EEA7}"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403464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E37505-4858-490A-8076-CA9AB052F602}"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1558391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2FC24D-046A-42FB-9F34-3286F0CFA788}"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336116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CAD6D2-9504-4578-A99B-928242E053B9}" type="datetime1">
              <a:rPr lang="en-IN" smtClean="0"/>
              <a:t>12-07-2020</a:t>
            </a:fld>
            <a:endParaRPr lang="en-IN"/>
          </a:p>
        </p:txBody>
      </p:sp>
      <p:sp>
        <p:nvSpPr>
          <p:cNvPr id="6" name="Footer Placeholder 5"/>
          <p:cNvSpPr>
            <a:spLocks noGrp="1"/>
          </p:cNvSpPr>
          <p:nvPr>
            <p:ph type="ftr" sz="quarter" idx="11"/>
          </p:nvPr>
        </p:nvSpPr>
        <p:spPr/>
        <p:txBody>
          <a:bodyPr/>
          <a:lstStyle/>
          <a:p>
            <a:r>
              <a:rPr lang="en-IN" smtClean="0"/>
              <a:t>SEEMA MALIK</a:t>
            </a:r>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364907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988264C-90FC-4547-B840-5654727A2F30}" type="datetime1">
              <a:rPr lang="en-IN" smtClean="0"/>
              <a:t>12-07-2020</a:t>
            </a:fld>
            <a:endParaRPr lang="en-IN"/>
          </a:p>
        </p:txBody>
      </p:sp>
      <p:sp>
        <p:nvSpPr>
          <p:cNvPr id="8" name="Footer Placeholder 7"/>
          <p:cNvSpPr>
            <a:spLocks noGrp="1"/>
          </p:cNvSpPr>
          <p:nvPr>
            <p:ph type="ftr" sz="quarter" idx="11"/>
          </p:nvPr>
        </p:nvSpPr>
        <p:spPr/>
        <p:txBody>
          <a:bodyPr/>
          <a:lstStyle/>
          <a:p>
            <a:r>
              <a:rPr lang="en-IN" smtClean="0"/>
              <a:t>SEEMA MALIK</a:t>
            </a:r>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3639071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F9D3C3-8913-40D0-B63E-09C414548041}" type="datetime1">
              <a:rPr lang="en-IN" smtClean="0"/>
              <a:t>12-07-2020</a:t>
            </a:fld>
            <a:endParaRPr lang="en-IN"/>
          </a:p>
        </p:txBody>
      </p:sp>
      <p:sp>
        <p:nvSpPr>
          <p:cNvPr id="4" name="Footer Placeholder 3"/>
          <p:cNvSpPr>
            <a:spLocks noGrp="1"/>
          </p:cNvSpPr>
          <p:nvPr>
            <p:ph type="ftr" sz="quarter" idx="11"/>
          </p:nvPr>
        </p:nvSpPr>
        <p:spPr/>
        <p:txBody>
          <a:bodyPr/>
          <a:lstStyle/>
          <a:p>
            <a:r>
              <a:rPr lang="en-IN" smtClean="0"/>
              <a:t>SEEMA MALIK</a:t>
            </a:r>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307964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A5951-5EBD-4EE6-9F9E-4FC4BBB33699}" type="datetime1">
              <a:rPr lang="en-IN" smtClean="0"/>
              <a:t>12-07-2020</a:t>
            </a:fld>
            <a:endParaRPr lang="en-IN"/>
          </a:p>
        </p:txBody>
      </p:sp>
      <p:sp>
        <p:nvSpPr>
          <p:cNvPr id="3" name="Footer Placeholder 2"/>
          <p:cNvSpPr>
            <a:spLocks noGrp="1"/>
          </p:cNvSpPr>
          <p:nvPr>
            <p:ph type="ftr" sz="quarter" idx="11"/>
          </p:nvPr>
        </p:nvSpPr>
        <p:spPr/>
        <p:txBody>
          <a:bodyPr/>
          <a:lstStyle/>
          <a:p>
            <a:r>
              <a:rPr lang="en-IN" smtClean="0"/>
              <a:t>SEEMA MALIK</a:t>
            </a:r>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2235704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6ED0E6-8A0E-4E3C-98C1-2AF2C9F8D4D5}" type="datetime1">
              <a:rPr lang="en-IN" smtClean="0"/>
              <a:t>12-07-2020</a:t>
            </a:fld>
            <a:endParaRPr lang="en-IN"/>
          </a:p>
        </p:txBody>
      </p:sp>
      <p:sp>
        <p:nvSpPr>
          <p:cNvPr id="6" name="Footer Placeholder 5"/>
          <p:cNvSpPr>
            <a:spLocks noGrp="1"/>
          </p:cNvSpPr>
          <p:nvPr>
            <p:ph type="ftr" sz="quarter" idx="11"/>
          </p:nvPr>
        </p:nvSpPr>
        <p:spPr/>
        <p:txBody>
          <a:bodyPr/>
          <a:lstStyle/>
          <a:p>
            <a:r>
              <a:rPr lang="en-IN" smtClean="0"/>
              <a:t>SEEMA MALIK</a:t>
            </a:r>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2185427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5F8E10-F2A7-45A0-A747-3EA1307D2BA1}" type="datetime1">
              <a:rPr lang="en-IN" smtClean="0"/>
              <a:t>12-07-2020</a:t>
            </a:fld>
            <a:endParaRPr lang="en-IN"/>
          </a:p>
        </p:txBody>
      </p:sp>
      <p:sp>
        <p:nvSpPr>
          <p:cNvPr id="6" name="Footer Placeholder 5"/>
          <p:cNvSpPr>
            <a:spLocks noGrp="1"/>
          </p:cNvSpPr>
          <p:nvPr>
            <p:ph type="ftr" sz="quarter" idx="11"/>
          </p:nvPr>
        </p:nvSpPr>
        <p:spPr/>
        <p:txBody>
          <a:bodyPr/>
          <a:lstStyle/>
          <a:p>
            <a:r>
              <a:rPr lang="en-IN" smtClean="0"/>
              <a:t>SEEMA MALIK</a:t>
            </a:r>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2831335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59D62D-7637-46F5-B116-9427EBC152AC}"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114445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008A22-83DC-4000-BFA5-BB2DD3DC2290}"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38D0D54-F38A-4E5F-B7D0-9781448EEDF6}"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6477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6A33423-1CF0-45A3-B2AB-19F7457353D4}" type="datetime1">
              <a:rPr lang="en-IN" smtClean="0"/>
              <a:t>12-07-2020</a:t>
            </a:fld>
            <a:endParaRPr lang="en-IN"/>
          </a:p>
        </p:txBody>
      </p:sp>
      <p:sp>
        <p:nvSpPr>
          <p:cNvPr id="6" name="Footer Placeholder 5"/>
          <p:cNvSpPr>
            <a:spLocks noGrp="1"/>
          </p:cNvSpPr>
          <p:nvPr>
            <p:ph type="ftr" sz="quarter" idx="11"/>
          </p:nvPr>
        </p:nvSpPr>
        <p:spPr/>
        <p:txBody>
          <a:bodyPr/>
          <a:lstStyle/>
          <a:p>
            <a:r>
              <a:rPr lang="en-IN" smtClean="0"/>
              <a:t>SEEMA MALIK</a:t>
            </a:r>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1590120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E2F24D5-1CF2-4F98-AD67-E5EA2DEF379C}" type="datetime1">
              <a:rPr lang="en-IN" smtClean="0"/>
              <a:t>12-07-2020</a:t>
            </a:fld>
            <a:endParaRPr lang="en-IN"/>
          </a:p>
        </p:txBody>
      </p:sp>
      <p:sp>
        <p:nvSpPr>
          <p:cNvPr id="6" name="Footer Placeholder 5"/>
          <p:cNvSpPr>
            <a:spLocks noGrp="1"/>
          </p:cNvSpPr>
          <p:nvPr>
            <p:ph type="ftr" sz="quarter" idx="11"/>
          </p:nvPr>
        </p:nvSpPr>
        <p:spPr/>
        <p:txBody>
          <a:bodyPr/>
          <a:lstStyle/>
          <a:p>
            <a:r>
              <a:rPr lang="en-IN" smtClean="0"/>
              <a:t>SEEMA MALIK</a:t>
            </a:r>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8D0D54-F38A-4E5F-B7D0-9781448EEDF6}"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27508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7EF86D9-7698-4611-946A-15A5ADB1D437}" type="datetime1">
              <a:rPr lang="en-IN" smtClean="0"/>
              <a:t>12-07-2020</a:t>
            </a:fld>
            <a:endParaRPr lang="en-IN"/>
          </a:p>
        </p:txBody>
      </p:sp>
      <p:sp>
        <p:nvSpPr>
          <p:cNvPr id="6" name="Footer Placeholder 5"/>
          <p:cNvSpPr>
            <a:spLocks noGrp="1"/>
          </p:cNvSpPr>
          <p:nvPr>
            <p:ph type="ftr" sz="quarter" idx="11"/>
          </p:nvPr>
        </p:nvSpPr>
        <p:spPr/>
        <p:txBody>
          <a:bodyPr/>
          <a:lstStyle/>
          <a:p>
            <a:r>
              <a:rPr lang="en-IN" smtClean="0"/>
              <a:t>SEEMA MALIK</a:t>
            </a:r>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18801842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5AE4FB-3C6A-474D-B2DC-CCDC117677F6}"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4241162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0A4719-AB50-4050-9F78-6C599210BA97}" type="datetime1">
              <a:rPr lang="en-IN" smtClean="0"/>
              <a:t>12-07-2020</a:t>
            </a:fld>
            <a:endParaRPr lang="en-IN"/>
          </a:p>
        </p:txBody>
      </p:sp>
      <p:sp>
        <p:nvSpPr>
          <p:cNvPr id="5" name="Footer Placeholder 4"/>
          <p:cNvSpPr>
            <a:spLocks noGrp="1"/>
          </p:cNvSpPr>
          <p:nvPr>
            <p:ph type="ftr" sz="quarter" idx="11"/>
          </p:nvPr>
        </p:nvSpPr>
        <p:spPr/>
        <p:txBody>
          <a:bodyPr/>
          <a:lstStyle/>
          <a:p>
            <a:r>
              <a:rPr lang="en-IN" smtClean="0"/>
              <a:t>SEEMA MALIK</a:t>
            </a:r>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38D0D54-F38A-4E5F-B7D0-9781448EEDF6}" type="slidenum">
              <a:rPr lang="en-IN" smtClean="0"/>
              <a:t>‹#›</a:t>
            </a:fld>
            <a:endParaRPr lang="en-IN"/>
          </a:p>
        </p:txBody>
      </p:sp>
    </p:spTree>
    <p:extLst>
      <p:ext uri="{BB962C8B-B14F-4D97-AF65-F5344CB8AC3E}">
        <p14:creationId xmlns:p14="http://schemas.microsoft.com/office/powerpoint/2010/main" val="78800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BC76CD5-82ED-4C95-BA68-A7B3BBAE9952}" type="datetime1">
              <a:rPr lang="en-IN" smtClean="0"/>
              <a:t>12-07-2020</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IN" smtClean="0"/>
              <a:t>SEEMA MALIK</a:t>
            </a:r>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38D0D54-F38A-4E5F-B7D0-9781448EEDF6}" type="slidenum">
              <a:rPr lang="en-IN" smtClean="0"/>
              <a:t>‹#›</a:t>
            </a:fld>
            <a:endParaRPr lang="en-IN"/>
          </a:p>
        </p:txBody>
      </p:sp>
    </p:spTree>
    <p:extLst>
      <p:ext uri="{BB962C8B-B14F-4D97-AF65-F5344CB8AC3E}">
        <p14:creationId xmlns:p14="http://schemas.microsoft.com/office/powerpoint/2010/main" val="173528956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IMPACT OF CULTURE ON EDUCATION</a:t>
            </a:r>
            <a:endParaRPr lang="en-IN" dirty="0"/>
          </a:p>
        </p:txBody>
      </p:sp>
      <p:sp>
        <p:nvSpPr>
          <p:cNvPr id="3" name="Subtitle 2"/>
          <p:cNvSpPr>
            <a:spLocks noGrp="1"/>
          </p:cNvSpPr>
          <p:nvPr>
            <p:ph type="subTitle" idx="1"/>
          </p:nvPr>
        </p:nvSpPr>
        <p:spPr/>
        <p:txBody>
          <a:bodyPr>
            <a:normAutofit lnSpcReduction="10000"/>
          </a:bodyPr>
          <a:lstStyle/>
          <a:p>
            <a:r>
              <a:rPr lang="en-US" dirty="0" smtClean="0"/>
              <a:t>SEEMA MALIK</a:t>
            </a:r>
          </a:p>
          <a:p>
            <a:r>
              <a:rPr lang="en-US" dirty="0" smtClean="0"/>
              <a:t>ASSTT PROF </a:t>
            </a:r>
          </a:p>
          <a:p>
            <a:r>
              <a:rPr lang="en-US" dirty="0" smtClean="0"/>
              <a:t>SIER,MOHALI</a:t>
            </a:r>
            <a:endParaRPr lang="en-IN" dirty="0"/>
          </a:p>
        </p:txBody>
      </p:sp>
      <p:sp>
        <p:nvSpPr>
          <p:cNvPr id="4" name="Footer Placeholder 3"/>
          <p:cNvSpPr>
            <a:spLocks noGrp="1"/>
          </p:cNvSpPr>
          <p:nvPr>
            <p:ph type="ftr" sz="quarter" idx="11"/>
          </p:nvPr>
        </p:nvSpPr>
        <p:spPr/>
        <p:txBody>
          <a:bodyPr/>
          <a:lstStyle/>
          <a:p>
            <a:r>
              <a:rPr lang="en-IN" smtClean="0"/>
              <a:t>SEEMA MALIK</a:t>
            </a:r>
            <a:endParaRPr lang="en-IN"/>
          </a:p>
        </p:txBody>
      </p:sp>
    </p:spTree>
    <p:extLst>
      <p:ext uri="{BB962C8B-B14F-4D97-AF65-F5344CB8AC3E}">
        <p14:creationId xmlns:p14="http://schemas.microsoft.com/office/powerpoint/2010/main" val="38181170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CULTURE ON EDUCATION</a:t>
            </a:r>
            <a:endParaRPr lang="en-IN" dirty="0"/>
          </a:p>
        </p:txBody>
      </p:sp>
      <p:sp>
        <p:nvSpPr>
          <p:cNvPr id="3" name="Content Placeholder 2"/>
          <p:cNvSpPr>
            <a:spLocks noGrp="1"/>
          </p:cNvSpPr>
          <p:nvPr>
            <p:ph idx="1"/>
          </p:nvPr>
        </p:nvSpPr>
        <p:spPr>
          <a:xfrm>
            <a:off x="2589212" y="2133600"/>
            <a:ext cx="8915400" cy="4724400"/>
          </a:xfrm>
        </p:spPr>
        <p:txBody>
          <a:bodyPr>
            <a:normAutofit/>
          </a:bodyPr>
          <a:lstStyle/>
          <a:p>
            <a:pPr marL="0" indent="0">
              <a:buNone/>
            </a:pPr>
            <a:r>
              <a:rPr lang="en-IN" dirty="0" smtClean="0"/>
              <a:t> </a:t>
            </a:r>
            <a:r>
              <a:rPr lang="en-IN" sz="2800" dirty="0" smtClean="0">
                <a:solidFill>
                  <a:schemeClr val="accent1"/>
                </a:solidFill>
                <a:latin typeface="Calibri" panose="020F0502020204030204" pitchFamily="34" charset="0"/>
                <a:cs typeface="Calibri" panose="020F0502020204030204" pitchFamily="34" charset="0"/>
              </a:rPr>
              <a:t>Culture </a:t>
            </a:r>
            <a:r>
              <a:rPr lang="en-IN" sz="2800" dirty="0">
                <a:solidFill>
                  <a:schemeClr val="accent1"/>
                </a:solidFill>
                <a:latin typeface="Calibri" panose="020F0502020204030204" pitchFamily="34" charset="0"/>
                <a:cs typeface="Calibri" panose="020F0502020204030204" pitchFamily="34" charset="0"/>
              </a:rPr>
              <a:t>influences the following aspects of education</a:t>
            </a:r>
            <a:r>
              <a:rPr lang="en-IN" sz="2800" dirty="0" smtClean="0">
                <a:solidFill>
                  <a:schemeClr val="accent1"/>
                </a:solidFill>
                <a:latin typeface="Calibri" panose="020F0502020204030204" pitchFamily="34" charset="0"/>
                <a:cs typeface="Calibri" panose="020F0502020204030204" pitchFamily="34" charset="0"/>
              </a:rPr>
              <a:t>:</a:t>
            </a:r>
            <a:endParaRPr lang="en-IN" sz="2800" dirty="0">
              <a:latin typeface="Calibri" panose="020F0502020204030204" pitchFamily="34" charset="0"/>
              <a:cs typeface="Calibri" panose="020F0502020204030204" pitchFamily="34" charset="0"/>
            </a:endParaRPr>
          </a:p>
          <a:p>
            <a:r>
              <a:rPr lang="en-IN" sz="2800" dirty="0">
                <a:solidFill>
                  <a:schemeClr val="accent1"/>
                </a:solidFill>
                <a:latin typeface="Calibri" panose="020F0502020204030204" pitchFamily="34" charset="0"/>
                <a:cs typeface="Calibri" panose="020F0502020204030204" pitchFamily="34" charset="0"/>
              </a:rPr>
              <a:t>Aims of Education</a:t>
            </a:r>
            <a:r>
              <a:rPr lang="en-IN" sz="2800" dirty="0">
                <a:latin typeface="Calibri" panose="020F0502020204030204" pitchFamily="34" charset="0"/>
                <a:cs typeface="Calibri" panose="020F0502020204030204" pitchFamily="34" charset="0"/>
              </a:rPr>
              <a:t>: The meaning and aims of education are determined by the culture ideals, values and patterns of a society, Educational aims </a:t>
            </a:r>
            <a:r>
              <a:rPr lang="en-IN" sz="2800" dirty="0" smtClean="0">
                <a:latin typeface="Calibri" panose="020F0502020204030204" pitchFamily="34" charset="0"/>
                <a:cs typeface="Calibri" panose="020F0502020204030204" pitchFamily="34" charset="0"/>
              </a:rPr>
              <a:t>are </a:t>
            </a:r>
            <a:r>
              <a:rPr lang="en-IN" sz="2800" dirty="0">
                <a:latin typeface="Calibri" panose="020F0502020204030204" pitchFamily="34" charset="0"/>
                <a:cs typeface="Calibri" panose="020F0502020204030204" pitchFamily="34" charset="0"/>
              </a:rPr>
              <a:t>fixed in the light of background of the society. For example, the aim of education in USA is socialization and democratization, and their national system is raised in that way. Hence, as will be the culture of a society, so will aims of education be coined.</a:t>
            </a:r>
          </a:p>
          <a:p>
            <a:endParaRPr lang="en-IN" sz="2800" dirty="0">
              <a:latin typeface="Calibri" panose="020F0502020204030204" pitchFamily="34" charset="0"/>
              <a:cs typeface="Calibri" panose="020F0502020204030204" pitchFamily="34" charset="0"/>
            </a:endParaRPr>
          </a:p>
        </p:txBody>
      </p:sp>
      <p:sp>
        <p:nvSpPr>
          <p:cNvPr id="6" name="Footer Placeholder 5"/>
          <p:cNvSpPr>
            <a:spLocks noGrp="1"/>
          </p:cNvSpPr>
          <p:nvPr>
            <p:ph type="ftr" sz="quarter" idx="11"/>
          </p:nvPr>
        </p:nvSpPr>
        <p:spPr>
          <a:xfrm>
            <a:off x="3884613" y="6492875"/>
            <a:ext cx="7619999" cy="365125"/>
          </a:xfrm>
        </p:spPr>
        <p:txBody>
          <a:bodyPr/>
          <a:lstStyle/>
          <a:p>
            <a:r>
              <a:rPr lang="en-IN" sz="1600" dirty="0" smtClean="0"/>
              <a:t>SEEMA MALIK</a:t>
            </a:r>
            <a:endParaRPr lang="en-IN" sz="1600" dirty="0"/>
          </a:p>
        </p:txBody>
      </p:sp>
    </p:spTree>
    <p:extLst>
      <p:ext uri="{BB962C8B-B14F-4D97-AF65-F5344CB8AC3E}">
        <p14:creationId xmlns:p14="http://schemas.microsoft.com/office/powerpoint/2010/main" val="4096352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39632" y="602673"/>
            <a:ext cx="7902142" cy="6068291"/>
          </a:xfrm>
        </p:spPr>
        <p:txBody>
          <a:bodyPr>
            <a:normAutofit fontScale="92500"/>
          </a:bodyPr>
          <a:lstStyle/>
          <a:p>
            <a:pPr marL="0" indent="0">
              <a:buNone/>
            </a:pPr>
            <a:r>
              <a:rPr lang="en-IN" dirty="0"/>
              <a:t> </a:t>
            </a:r>
          </a:p>
          <a:p>
            <a:r>
              <a:rPr lang="en-IN" sz="3000" dirty="0">
                <a:solidFill>
                  <a:schemeClr val="accent1"/>
                </a:solidFill>
                <a:latin typeface="Calibri" panose="020F0502020204030204" pitchFamily="34" charset="0"/>
                <a:cs typeface="Calibri" panose="020F0502020204030204" pitchFamily="34" charset="0"/>
              </a:rPr>
              <a:t>Curriculum</a:t>
            </a:r>
            <a:r>
              <a:rPr lang="en-IN" sz="3000" dirty="0">
                <a:latin typeface="Calibri" panose="020F0502020204030204" pitchFamily="34" charset="0"/>
                <a:cs typeface="Calibri" panose="020F0502020204030204" pitchFamily="34" charset="0"/>
              </a:rPr>
              <a:t>: The curriculum is based on the aims of education, which turn its base on culture. Thus culture has full impact on the curriculum of education. Hereby curriculum we do not only mean the academic studies, but also the extracurricular activities in which students take part. These activities cannot by any means be outside the culture of students.</a:t>
            </a:r>
          </a:p>
          <a:p>
            <a:pPr marL="0" indent="0">
              <a:buNone/>
            </a:pPr>
            <a:r>
              <a:rPr lang="en-IN" sz="3000" dirty="0">
                <a:latin typeface="Calibri" panose="020F0502020204030204" pitchFamily="34" charset="0"/>
                <a:cs typeface="Calibri" panose="020F0502020204030204" pitchFamily="34" charset="0"/>
              </a:rPr>
              <a:t> </a:t>
            </a:r>
          </a:p>
          <a:p>
            <a:pPr marL="0" indent="0">
              <a:buNone/>
            </a:pPr>
            <a:r>
              <a:rPr lang="en-IN" sz="3000" dirty="0">
                <a:latin typeface="Calibri" panose="020F0502020204030204" pitchFamily="34" charset="0"/>
                <a:cs typeface="Calibri" panose="020F0502020204030204" pitchFamily="34" charset="0"/>
              </a:rPr>
              <a:t>In short the system of education tries to realize the cultural ds of society through curriculum which conditions all education activities and programmes.</a:t>
            </a:r>
          </a:p>
          <a:p>
            <a:endParaRPr lang="en-IN" sz="30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1154" y="1101436"/>
            <a:ext cx="2971800" cy="249381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3747" y="5032664"/>
            <a:ext cx="2790825" cy="1638300"/>
          </a:xfrm>
          <a:prstGeom prst="rect">
            <a:avLst/>
          </a:prstGeom>
        </p:spPr>
      </p:pic>
      <p:sp>
        <p:nvSpPr>
          <p:cNvPr id="6" name="Footer Placeholder 5"/>
          <p:cNvSpPr>
            <a:spLocks noGrp="1"/>
          </p:cNvSpPr>
          <p:nvPr>
            <p:ph type="ftr" sz="quarter" idx="11"/>
          </p:nvPr>
        </p:nvSpPr>
        <p:spPr>
          <a:xfrm>
            <a:off x="2757055" y="6488401"/>
            <a:ext cx="7619999" cy="365125"/>
          </a:xfrm>
        </p:spPr>
        <p:txBody>
          <a:bodyPr/>
          <a:lstStyle/>
          <a:p>
            <a:r>
              <a:rPr lang="en-IN" sz="1600" dirty="0" smtClean="0"/>
              <a:t>SEEMA MALIK</a:t>
            </a:r>
            <a:endParaRPr lang="en-IN" sz="1600" dirty="0"/>
          </a:p>
        </p:txBody>
      </p:sp>
    </p:spTree>
    <p:extLst>
      <p:ext uri="{BB962C8B-B14F-4D97-AF65-F5344CB8AC3E}">
        <p14:creationId xmlns:p14="http://schemas.microsoft.com/office/powerpoint/2010/main" val="2762012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36072" y="0"/>
            <a:ext cx="11055927" cy="3778250"/>
          </a:xfrm>
        </p:spPr>
        <p:txBody>
          <a:bodyPr>
            <a:noAutofit/>
          </a:bodyPr>
          <a:lstStyle/>
          <a:p>
            <a:r>
              <a:rPr lang="en-IN" sz="2800" dirty="0">
                <a:latin typeface="Calibri" panose="020F0502020204030204" pitchFamily="34" charset="0"/>
                <a:cs typeface="Calibri" panose="020F0502020204030204" pitchFamily="34" charset="0"/>
              </a:rPr>
              <a:t>Method of Teaching: Culture and methods of teaching are intimately connected. </a:t>
            </a:r>
            <a:r>
              <a:rPr lang="en-IN" sz="2800" dirty="0">
                <a:latin typeface="Calibri" panose="020F0502020204030204" pitchFamily="34" charset="0"/>
                <a:cs typeface="Calibri" panose="020F0502020204030204" pitchFamily="34" charset="0"/>
              </a:rPr>
              <a:t>That is why, the changing natural patterns of the society have a powerful influence upon the methods of teaching</a:t>
            </a:r>
            <a:r>
              <a:rPr lang="en-IN" sz="2800" dirty="0" smtClean="0">
                <a:latin typeface="Calibri" panose="020F0502020204030204" pitchFamily="34" charset="0"/>
                <a:cs typeface="Calibri" panose="020F0502020204030204" pitchFamily="34" charset="0"/>
              </a:rPr>
              <a:t>.</a:t>
            </a:r>
            <a:endParaRPr lang="en-IN" sz="2800" dirty="0">
              <a:latin typeface="Calibri" panose="020F0502020204030204" pitchFamily="34" charset="0"/>
              <a:cs typeface="Calibri" panose="020F0502020204030204" pitchFamily="34" charset="0"/>
            </a:endParaRPr>
          </a:p>
          <a:p>
            <a:r>
              <a:rPr lang="en-IN" sz="2800" dirty="0">
                <a:latin typeface="Calibri" panose="020F0502020204030204" pitchFamily="34" charset="0"/>
                <a:cs typeface="Calibri" panose="020F0502020204030204" pitchFamily="34" charset="0"/>
              </a:rPr>
              <a:t>In ancient times, education was teacher-</a:t>
            </a:r>
            <a:r>
              <a:rPr lang="en-IN" sz="2800" dirty="0" err="1">
                <a:latin typeface="Calibri" panose="020F0502020204030204" pitchFamily="34" charset="0"/>
                <a:cs typeface="Calibri" panose="020F0502020204030204" pitchFamily="34" charset="0"/>
              </a:rPr>
              <a:t>centered</a:t>
            </a:r>
            <a:r>
              <a:rPr lang="en-IN" sz="2800" dirty="0">
                <a:latin typeface="Calibri" panose="020F0502020204030204" pitchFamily="34" charset="0"/>
                <a:cs typeface="Calibri" panose="020F0502020204030204" pitchFamily="34" charset="0"/>
              </a:rPr>
              <a:t> and tried to force in to the minds of children specific dose of knowledge, in quiet disregard of their natural interests and needs. The result of this artificial progress of education was mechanical cramming and rote-memorization. In modern times, education has become child-</a:t>
            </a:r>
            <a:r>
              <a:rPr lang="en-IN" sz="2800" dirty="0" err="1">
                <a:latin typeface="Calibri" panose="020F0502020204030204" pitchFamily="34" charset="0"/>
                <a:cs typeface="Calibri" panose="020F0502020204030204" pitchFamily="34" charset="0"/>
              </a:rPr>
              <a:t>centered</a:t>
            </a:r>
            <a:r>
              <a:rPr lang="en-IN" sz="2800" dirty="0">
                <a:latin typeface="Calibri" panose="020F0502020204030204" pitchFamily="34" charset="0"/>
                <a:cs typeface="Calibri" panose="020F0502020204030204" pitchFamily="34" charset="0"/>
              </a:rPr>
              <a:t>. This, the interests, inclinations, attitudes, needs and capacities of children are taken into full consideration before exposing them to specific educational experiences, activities and programmes. </a:t>
            </a:r>
          </a:p>
          <a:p>
            <a:r>
              <a:rPr lang="en-IN" sz="2800" dirty="0">
                <a:latin typeface="Calibri" panose="020F0502020204030204" pitchFamily="34" charset="0"/>
                <a:cs typeface="Calibri" panose="020F0502020204030204" pitchFamily="34" charset="0"/>
              </a:rPr>
              <a:t>Education now has become a method of preparing the children for successful and effective living for the present as well as in the future. In this way, cultural and social needs condition the methods and techniques of teaching, in a very powerful way.</a:t>
            </a:r>
          </a:p>
          <a:p>
            <a:endParaRPr lang="en-IN"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37630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143000"/>
            <a:ext cx="6276109" cy="4768850"/>
          </a:xfrm>
        </p:spPr>
        <p:txBody>
          <a:bodyPr>
            <a:normAutofit/>
          </a:bodyPr>
          <a:lstStyle/>
          <a:p>
            <a:r>
              <a:rPr lang="en-IN" sz="2800" dirty="0">
                <a:latin typeface="Calibri" panose="020F0502020204030204" pitchFamily="34" charset="0"/>
                <a:cs typeface="Calibri" panose="020F0502020204030204" pitchFamily="34" charset="0"/>
              </a:rPr>
              <a:t>Discipline: </a:t>
            </a:r>
            <a:r>
              <a:rPr lang="en-IN" sz="2800" dirty="0">
                <a:latin typeface="Calibri" panose="020F0502020204030204" pitchFamily="34" charset="0"/>
                <a:cs typeface="Calibri" panose="020F0502020204030204" pitchFamily="34" charset="0"/>
              </a:rPr>
              <a:t>Culture also influences the concept of discipline. In ancient and middle ages, societies authoritarian. As a result of it, the concept of discipline  was strictness. The slogan was to spare the rod, to spoil the child  But modern psychologists lay stress on the self discipline Therefore, in democratic societies, stress is on social discipline or self-discipline</a:t>
            </a:r>
          </a:p>
          <a:p>
            <a:endParaRPr lang="en-IN" sz="28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8339" y="1465117"/>
            <a:ext cx="3952443" cy="2795155"/>
          </a:xfrm>
          <a:prstGeom prst="rect">
            <a:avLst/>
          </a:prstGeom>
          <a:ln w="228600" cap="sq" cmpd="thickThin">
            <a:solidFill>
              <a:srgbClr val="000000"/>
            </a:solidFill>
            <a:prstDash val="solid"/>
            <a:miter lim="800000"/>
          </a:ln>
          <a:effectLst>
            <a:innerShdw blurRad="76200">
              <a:srgbClr val="000000"/>
            </a:innerShdw>
          </a:effectLst>
        </p:spPr>
      </p:pic>
      <p:sp>
        <p:nvSpPr>
          <p:cNvPr id="5" name="Footer Placeholder 4"/>
          <p:cNvSpPr>
            <a:spLocks noGrp="1"/>
          </p:cNvSpPr>
          <p:nvPr>
            <p:ph type="ftr" sz="quarter" idx="11"/>
          </p:nvPr>
        </p:nvSpPr>
        <p:spPr>
          <a:xfrm>
            <a:off x="2900940" y="6492875"/>
            <a:ext cx="7619999" cy="365125"/>
          </a:xfrm>
        </p:spPr>
        <p:txBody>
          <a:bodyPr/>
          <a:lstStyle/>
          <a:p>
            <a:r>
              <a:rPr lang="en-IN" sz="1800" dirty="0" smtClean="0"/>
              <a:t>SEEMA MALIK</a:t>
            </a:r>
            <a:endParaRPr lang="en-IN" sz="1800" dirty="0"/>
          </a:p>
        </p:txBody>
      </p:sp>
    </p:spTree>
    <p:extLst>
      <p:ext uri="{BB962C8B-B14F-4D97-AF65-F5344CB8AC3E}">
        <p14:creationId xmlns:p14="http://schemas.microsoft.com/office/powerpoint/2010/main" val="3515303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0437" y="166254"/>
            <a:ext cx="8361218" cy="3778250"/>
          </a:xfrm>
        </p:spPr>
        <p:txBody>
          <a:bodyPr>
            <a:noAutofit/>
          </a:bodyPr>
          <a:lstStyle/>
          <a:p>
            <a:r>
              <a:rPr lang="en-IN" sz="4000" dirty="0">
                <a:latin typeface="Calibri" panose="020F0502020204030204" pitchFamily="34" charset="0"/>
                <a:cs typeface="Calibri" panose="020F0502020204030204" pitchFamily="34" charset="0"/>
              </a:rPr>
              <a:t>Text-Books: Curriculum is contained in text-books. But there is a powerful impact of culture values upon the curriculum. These text-books are written according to the formulated or determined curriculum. Only those text-books are welcomed if they foster and promote cultural ideals and </a:t>
            </a:r>
            <a:r>
              <a:rPr lang="en-IN" sz="4400" dirty="0">
                <a:latin typeface="Calibri" panose="020F0502020204030204" pitchFamily="34" charset="0"/>
                <a:cs typeface="Calibri" panose="020F0502020204030204" pitchFamily="34" charset="0"/>
              </a:rPr>
              <a:t>values.</a:t>
            </a:r>
          </a:p>
          <a:p>
            <a:endParaRPr lang="en-IN" sz="4400" dirty="0">
              <a:latin typeface="Calibri" panose="020F0502020204030204" pitchFamily="34" charset="0"/>
              <a:cs typeface="Calibri" panose="020F0502020204030204" pitchFamily="34" charset="0"/>
            </a:endParaRPr>
          </a:p>
          <a:p>
            <a:endParaRPr lang="en-IN" sz="28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6900" y="3553691"/>
            <a:ext cx="2705100" cy="3128963"/>
          </a:xfrm>
          <a:prstGeom prst="rect">
            <a:avLst/>
          </a:prstGeom>
        </p:spPr>
      </p:pic>
      <p:sp>
        <p:nvSpPr>
          <p:cNvPr id="5" name="Footer Placeholder 4"/>
          <p:cNvSpPr>
            <a:spLocks noGrp="1"/>
          </p:cNvSpPr>
          <p:nvPr>
            <p:ph type="ftr" sz="quarter" idx="11"/>
          </p:nvPr>
        </p:nvSpPr>
        <p:spPr>
          <a:xfrm>
            <a:off x="4572001" y="6317529"/>
            <a:ext cx="7619999" cy="365125"/>
          </a:xfrm>
        </p:spPr>
        <p:txBody>
          <a:bodyPr/>
          <a:lstStyle/>
          <a:p>
            <a:r>
              <a:rPr lang="en-IN" sz="1800" dirty="0" smtClean="0"/>
              <a:t>SEEMA MALIK</a:t>
            </a:r>
            <a:endParaRPr lang="en-IN" sz="1800" dirty="0"/>
          </a:p>
        </p:txBody>
      </p:sp>
    </p:spTree>
    <p:extLst>
      <p:ext uri="{BB962C8B-B14F-4D97-AF65-F5344CB8AC3E}">
        <p14:creationId xmlns:p14="http://schemas.microsoft.com/office/powerpoint/2010/main" val="434475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572491"/>
            <a:ext cx="8021782" cy="3778250"/>
          </a:xfrm>
        </p:spPr>
        <p:txBody>
          <a:bodyPr>
            <a:noAutofit/>
          </a:bodyPr>
          <a:lstStyle/>
          <a:p>
            <a:r>
              <a:rPr lang="en-IN" sz="3200" dirty="0">
                <a:latin typeface="Calibri" panose="020F0502020204030204" pitchFamily="34" charset="0"/>
                <a:cs typeface="Calibri" panose="020F0502020204030204" pitchFamily="34" charset="0"/>
              </a:rPr>
              <a:t>On the other hand, they are discarded and often banned if they militate against the cultural ideals and values of a particular society. For example, in present day India, only those books on history are respected which show the Military Coup of 1857 as the First War of Independence, and those text-books which term it as Mutiny are discarded.</a:t>
            </a:r>
          </a:p>
          <a:p>
            <a:r>
              <a:rPr lang="en-IN" sz="3200" dirty="0">
                <a:latin typeface="Calibri" panose="020F0502020204030204" pitchFamily="34" charset="0"/>
                <a:cs typeface="Calibri" panose="020F0502020204030204" pitchFamily="34" charset="0"/>
              </a:rPr>
              <a:t> </a:t>
            </a:r>
          </a:p>
          <a:p>
            <a:endParaRPr lang="en-IN"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4227" y="2221778"/>
            <a:ext cx="2705100" cy="31289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Footer Placeholder 4"/>
          <p:cNvSpPr>
            <a:spLocks noGrp="1"/>
          </p:cNvSpPr>
          <p:nvPr>
            <p:ph type="ftr" sz="quarter" idx="11"/>
          </p:nvPr>
        </p:nvSpPr>
        <p:spPr/>
        <p:txBody>
          <a:bodyPr/>
          <a:lstStyle/>
          <a:p>
            <a:r>
              <a:rPr lang="en-IN" sz="1600" dirty="0" smtClean="0"/>
              <a:t>SEEMA MALIK</a:t>
            </a:r>
            <a:endParaRPr lang="en-IN" sz="1600" dirty="0"/>
          </a:p>
        </p:txBody>
      </p:sp>
    </p:spTree>
    <p:extLst>
      <p:ext uri="{BB962C8B-B14F-4D97-AF65-F5344CB8AC3E}">
        <p14:creationId xmlns:p14="http://schemas.microsoft.com/office/powerpoint/2010/main" val="2601812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30929" y="997528"/>
            <a:ext cx="6428508" cy="5860472"/>
          </a:xfrm>
        </p:spPr>
        <p:txBody>
          <a:bodyPr>
            <a:noAutofit/>
          </a:bodyPr>
          <a:lstStyle/>
          <a:p>
            <a:r>
              <a:rPr lang="en-IN" sz="2800" dirty="0">
                <a:latin typeface="Calibri" panose="020F0502020204030204" pitchFamily="34" charset="0"/>
                <a:cs typeface="Calibri" panose="020F0502020204030204" pitchFamily="34" charset="0"/>
              </a:rPr>
              <a:t>Teacher: Each individual teacher is imbued with the cultural ideals and values of the society, of which he happens to be an integral member. Only such a teacher achieves his mission successfully. He will be able to infuse higher ideals and moral values in children. </a:t>
            </a:r>
            <a:r>
              <a:rPr lang="en-IN" sz="2800" dirty="0">
                <a:latin typeface="Calibri" panose="020F0502020204030204" pitchFamily="34" charset="0"/>
                <a:cs typeface="Calibri" panose="020F0502020204030204" pitchFamily="34" charset="0"/>
              </a:rPr>
              <a:t>The idealism and higher ideals of teacher are imbibed by children imperceptibly but definitely</a:t>
            </a:r>
            <a:r>
              <a:rPr lang="en-IN" sz="2800" dirty="0" smtClean="0">
                <a:latin typeface="Calibri" panose="020F0502020204030204" pitchFamily="34" charset="0"/>
                <a:cs typeface="Calibri" panose="020F0502020204030204" pitchFamily="34" charset="0"/>
              </a:rPr>
              <a:t>.</a:t>
            </a:r>
            <a:endParaRPr lang="en-IN" sz="2800" dirty="0">
              <a:latin typeface="Calibri" panose="020F0502020204030204" pitchFamily="34" charset="0"/>
              <a:cs typeface="Calibri" panose="020F0502020204030204" pitchFamily="34" charset="0"/>
            </a:endParaRPr>
          </a:p>
          <a:p>
            <a:pPr marL="0" indent="0">
              <a:buNone/>
            </a:pPr>
            <a:r>
              <a:rPr lang="en-IN" sz="2800" dirty="0" smtClean="0">
                <a:latin typeface="Calibri" panose="020F0502020204030204" pitchFamily="34" charset="0"/>
                <a:cs typeface="Calibri" panose="020F0502020204030204" pitchFamily="34" charset="0"/>
              </a:rPr>
              <a:t>.</a:t>
            </a:r>
            <a:endParaRPr lang="en-IN" sz="2800" dirty="0">
              <a:latin typeface="Calibri" panose="020F0502020204030204" pitchFamily="34" charset="0"/>
              <a:cs typeface="Calibri" panose="020F0502020204030204" pitchFamily="34" charset="0"/>
            </a:endParaRPr>
          </a:p>
          <a:p>
            <a:endParaRPr lang="en-IN" sz="28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437" y="2182091"/>
            <a:ext cx="4232563" cy="4675909"/>
          </a:xfrm>
          <a:prstGeom prst="rect">
            <a:avLst/>
          </a:prstGeom>
        </p:spPr>
      </p:pic>
      <p:sp>
        <p:nvSpPr>
          <p:cNvPr id="5" name="Footer Placeholder 4"/>
          <p:cNvSpPr>
            <a:spLocks noGrp="1"/>
          </p:cNvSpPr>
          <p:nvPr>
            <p:ph type="ftr" sz="quarter" idx="11"/>
          </p:nvPr>
        </p:nvSpPr>
        <p:spPr/>
        <p:txBody>
          <a:bodyPr/>
          <a:lstStyle/>
          <a:p>
            <a:r>
              <a:rPr lang="en-IN" sz="2000" dirty="0" smtClean="0"/>
              <a:t>SEEMA MALIK</a:t>
            </a:r>
            <a:endParaRPr lang="en-IN" sz="2000" dirty="0"/>
          </a:p>
        </p:txBody>
      </p:sp>
    </p:spTree>
    <p:extLst>
      <p:ext uri="{BB962C8B-B14F-4D97-AF65-F5344CB8AC3E}">
        <p14:creationId xmlns:p14="http://schemas.microsoft.com/office/powerpoint/2010/main" val="3423650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1709" y="0"/>
            <a:ext cx="6096000" cy="6986528"/>
          </a:xfrm>
          <a:prstGeom prst="rect">
            <a:avLst/>
          </a:prstGeom>
        </p:spPr>
        <p:txBody>
          <a:bodyPr>
            <a:spAutoFit/>
          </a:bodyPr>
          <a:lstStyle/>
          <a:p>
            <a:r>
              <a:rPr lang="en-IN" sz="3200" dirty="0" smtClean="0">
                <a:latin typeface="Calibri" panose="020F0502020204030204" pitchFamily="34" charset="0"/>
                <a:cs typeface="Calibri" panose="020F0502020204030204" pitchFamily="34" charset="0"/>
              </a:rPr>
              <a:t>A teacher is the observatory of culture, a democratic mediator of culture, who is determined the best in the culture and to retain the same. He is also the architect of the future culture, and also he constructs new experiences and product innovations. He should insist that his pupils possess cultural qualities. For it, he should himself show reasonable cultivation in dress, speech and manners, and insist upon a like attitude on the part of pupils</a:t>
            </a:r>
            <a:endParaRPr lang="en-IN"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175" y="1350818"/>
            <a:ext cx="3869315" cy="5108863"/>
          </a:xfrm>
          <a:prstGeom prst="rect">
            <a:avLst/>
          </a:prstGeom>
        </p:spPr>
      </p:pic>
      <p:sp>
        <p:nvSpPr>
          <p:cNvPr id="4" name="Footer Placeholder 3"/>
          <p:cNvSpPr>
            <a:spLocks noGrp="1"/>
          </p:cNvSpPr>
          <p:nvPr>
            <p:ph type="ftr" sz="quarter" idx="11"/>
          </p:nvPr>
        </p:nvSpPr>
        <p:spPr>
          <a:xfrm>
            <a:off x="7181993" y="6492875"/>
            <a:ext cx="7619999" cy="365125"/>
          </a:xfrm>
        </p:spPr>
        <p:txBody>
          <a:bodyPr/>
          <a:lstStyle/>
          <a:p>
            <a:r>
              <a:rPr lang="en-IN" sz="1600" dirty="0" smtClean="0"/>
              <a:t>SEEMA MALIK</a:t>
            </a:r>
            <a:endParaRPr lang="en-IN" sz="1600" dirty="0"/>
          </a:p>
        </p:txBody>
      </p:sp>
    </p:spTree>
    <p:extLst>
      <p:ext uri="{BB962C8B-B14F-4D97-AF65-F5344CB8AC3E}">
        <p14:creationId xmlns:p14="http://schemas.microsoft.com/office/powerpoint/2010/main" val="3244113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81891" y="353291"/>
            <a:ext cx="8333509" cy="5558559"/>
          </a:xfrm>
        </p:spPr>
        <p:txBody>
          <a:bodyPr>
            <a:noAutofit/>
          </a:bodyPr>
          <a:lstStyle/>
          <a:p>
            <a:endParaRPr lang="en-IN" sz="3200" dirty="0">
              <a:latin typeface="Calibri" panose="020F0502020204030204" pitchFamily="34" charset="0"/>
              <a:cs typeface="Calibri" panose="020F0502020204030204" pitchFamily="34" charset="0"/>
            </a:endParaRPr>
          </a:p>
          <a:p>
            <a:r>
              <a:rPr lang="en-IN" sz="3200" dirty="0">
                <a:latin typeface="Calibri" panose="020F0502020204030204" pitchFamily="34" charset="0"/>
                <a:cs typeface="Calibri" panose="020F0502020204030204" pitchFamily="34" charset="0"/>
              </a:rPr>
              <a:t> School: School is the centre of promoting, moulding reforming and developing the cultural patterns of the society, which establishes that school for its own good and welfare. For example, according the ideology of pragmatism, prevalent in USA, a school is a miniature of society. The total activities and programmes of the school are organized according to the cultural ideals and values of the American society, which establishes and organizes the school.</a:t>
            </a:r>
          </a:p>
          <a:p>
            <a:r>
              <a:rPr lang="en-IN" sz="3200" dirty="0">
                <a:latin typeface="Calibri" panose="020F0502020204030204" pitchFamily="34" charset="0"/>
                <a:cs typeface="Calibri" panose="020F0502020204030204" pitchFamily="34" charset="0"/>
              </a:rPr>
              <a:t> </a:t>
            </a:r>
          </a:p>
          <a:p>
            <a:endParaRPr lang="en-IN" sz="32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5400" y="2452255"/>
            <a:ext cx="3276600" cy="3875808"/>
          </a:xfrm>
          <a:prstGeom prst="rect">
            <a:avLst/>
          </a:prstGeom>
        </p:spPr>
      </p:pic>
      <p:sp>
        <p:nvSpPr>
          <p:cNvPr id="5" name="Footer Placeholder 4"/>
          <p:cNvSpPr>
            <a:spLocks noGrp="1"/>
          </p:cNvSpPr>
          <p:nvPr>
            <p:ph type="ftr" sz="quarter" idx="11"/>
          </p:nvPr>
        </p:nvSpPr>
        <p:spPr>
          <a:xfrm>
            <a:off x="5851958" y="6492875"/>
            <a:ext cx="7619999" cy="365125"/>
          </a:xfrm>
        </p:spPr>
        <p:txBody>
          <a:bodyPr/>
          <a:lstStyle/>
          <a:p>
            <a:r>
              <a:rPr lang="en-IN" sz="1800" dirty="0" smtClean="0"/>
              <a:t>SEEMA MALIK</a:t>
            </a:r>
            <a:endParaRPr lang="en-IN" sz="1800" dirty="0"/>
          </a:p>
        </p:txBody>
      </p:sp>
    </p:spTree>
    <p:extLst>
      <p:ext uri="{BB962C8B-B14F-4D97-AF65-F5344CB8AC3E}">
        <p14:creationId xmlns:p14="http://schemas.microsoft.com/office/powerpoint/2010/main" val="16292924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98418" y="1759528"/>
            <a:ext cx="6449291" cy="3778250"/>
          </a:xfrm>
        </p:spPr>
        <p:txBody>
          <a:bodyPr>
            <a:normAutofit fontScale="92500" lnSpcReduction="20000"/>
          </a:bodyPr>
          <a:lstStyle/>
          <a:p>
            <a:r>
              <a:rPr lang="en-IN" sz="3200" dirty="0" smtClean="0">
                <a:solidFill>
                  <a:schemeClr val="accent1"/>
                </a:solidFill>
                <a:latin typeface="Calibri" panose="020F0502020204030204" pitchFamily="34" charset="0"/>
                <a:cs typeface="Calibri" panose="020F0502020204030204" pitchFamily="34" charset="0"/>
              </a:rPr>
              <a:t>Co-curricular</a:t>
            </a:r>
            <a:r>
              <a:rPr lang="en-IN" sz="3200" dirty="0" smtClean="0">
                <a:latin typeface="Calibri" panose="020F0502020204030204" pitchFamily="34" charset="0"/>
                <a:cs typeface="Calibri" panose="020F0502020204030204" pitchFamily="34" charset="0"/>
              </a:rPr>
              <a:t> Activities</a:t>
            </a:r>
            <a:r>
              <a:rPr lang="en-IN" sz="3200" dirty="0">
                <a:latin typeface="Calibri" panose="020F0502020204030204" pitchFamily="34" charset="0"/>
                <a:cs typeface="Calibri" panose="020F0502020204030204" pitchFamily="34" charset="0"/>
              </a:rPr>
              <a:t>: Co-curricular activities and the whole system of school </a:t>
            </a:r>
            <a:r>
              <a:rPr lang="en-IN" sz="3200" dirty="0" smtClean="0">
                <a:latin typeface="Calibri" panose="020F0502020204030204" pitchFamily="34" charset="0"/>
                <a:cs typeface="Calibri" panose="020F0502020204030204" pitchFamily="34" charset="0"/>
              </a:rPr>
              <a:t>education </a:t>
            </a:r>
            <a:r>
              <a:rPr lang="en-IN" sz="3200" dirty="0">
                <a:latin typeface="Calibri" panose="020F0502020204030204" pitchFamily="34" charset="0"/>
                <a:cs typeface="Calibri" panose="020F0502020204030204" pitchFamily="34" charset="0"/>
              </a:rPr>
              <a:t>are influenced by culture. Co-curricular activities form a part of curriculum and instruction. Its basis is the culture of the time. The school system is also influenced by the prevailing cultural because school is a miniature society. It is an agency to preserve and transmit culture.</a:t>
            </a:r>
          </a:p>
          <a:p>
            <a:endParaRPr lang="en-IN" sz="3200" dirty="0">
              <a:latin typeface="Calibri" panose="020F0502020204030204" pitchFamily="34" charset="0"/>
              <a:cs typeface="Calibri" panose="020F0502020204030204" pitchFamily="34" charset="0"/>
            </a:endParaRPr>
          </a:p>
          <a:p>
            <a:endParaRPr lang="en-IN"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2442" y="1330036"/>
            <a:ext cx="3399558" cy="3301711"/>
          </a:xfrm>
          <a:prstGeom prst="rect">
            <a:avLst/>
          </a:prstGeom>
        </p:spPr>
      </p:pic>
      <p:sp>
        <p:nvSpPr>
          <p:cNvPr id="5" name="Footer Placeholder 4"/>
          <p:cNvSpPr>
            <a:spLocks noGrp="1"/>
          </p:cNvSpPr>
          <p:nvPr>
            <p:ph type="ftr" sz="quarter" idx="11"/>
          </p:nvPr>
        </p:nvSpPr>
        <p:spPr/>
        <p:txBody>
          <a:bodyPr/>
          <a:lstStyle/>
          <a:p>
            <a:r>
              <a:rPr lang="en-IN" smtClean="0"/>
              <a:t>SEEMA MALIK</a:t>
            </a:r>
            <a:endParaRPr lang="en-IN"/>
          </a:p>
        </p:txBody>
      </p:sp>
    </p:spTree>
    <p:extLst>
      <p:ext uri="{BB962C8B-B14F-4D97-AF65-F5344CB8AC3E}">
        <p14:creationId xmlns:p14="http://schemas.microsoft.com/office/powerpoint/2010/main" val="3625032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 y="1385888"/>
            <a:ext cx="9996055" cy="5472112"/>
          </a:xfrm>
        </p:spPr>
        <p:txBody>
          <a:bodyPr>
            <a:normAutofit fontScale="85000" lnSpcReduction="20000"/>
          </a:bodyPr>
          <a:lstStyle/>
          <a:p>
            <a:r>
              <a:rPr lang="en-IN" sz="3600" dirty="0" smtClean="0">
                <a:latin typeface="Calibri" panose="020F0502020204030204" pitchFamily="34" charset="0"/>
                <a:cs typeface="Calibri" panose="020F0502020204030204" pitchFamily="34" charset="0"/>
              </a:rPr>
              <a:t>In </a:t>
            </a:r>
            <a:r>
              <a:rPr lang="en-IN" sz="3600" dirty="0">
                <a:latin typeface="Calibri" panose="020F0502020204030204" pitchFamily="34" charset="0"/>
                <a:cs typeface="Calibri" panose="020F0502020204030204" pitchFamily="34" charset="0"/>
              </a:rPr>
              <a:t>this way, education should produce men who have both culture and knowledge. </a:t>
            </a:r>
            <a:r>
              <a:rPr lang="en-IN" sz="3600" dirty="0" err="1">
                <a:latin typeface="Calibri" panose="020F0502020204030204" pitchFamily="34" charset="0"/>
                <a:cs typeface="Calibri" panose="020F0502020204030204" pitchFamily="34" charset="0"/>
              </a:rPr>
              <a:t>Prof.</a:t>
            </a:r>
            <a:r>
              <a:rPr lang="en-IN" sz="3600" dirty="0">
                <a:latin typeface="Calibri" panose="020F0502020204030204" pitchFamily="34" charset="0"/>
                <a:cs typeface="Calibri" panose="020F0502020204030204" pitchFamily="34" charset="0"/>
              </a:rPr>
              <a:t> A. N. Whitehead rightly said,</a:t>
            </a:r>
          </a:p>
          <a:p>
            <a:r>
              <a:rPr lang="en-IN" sz="3600" dirty="0">
                <a:latin typeface="Calibri" panose="020F0502020204030204" pitchFamily="34" charset="0"/>
                <a:cs typeface="Calibri" panose="020F0502020204030204" pitchFamily="34" charset="0"/>
              </a:rPr>
              <a:t> </a:t>
            </a:r>
            <a:r>
              <a:rPr lang="en-IN" sz="3600" dirty="0" smtClean="0">
                <a:latin typeface="Calibri" panose="020F0502020204030204" pitchFamily="34" charset="0"/>
                <a:cs typeface="Calibri" panose="020F0502020204030204" pitchFamily="34" charset="0"/>
              </a:rPr>
              <a:t>"Education </a:t>
            </a:r>
            <a:r>
              <a:rPr lang="en-IN" sz="3600" dirty="0">
                <a:latin typeface="Calibri" panose="020F0502020204030204" pitchFamily="34" charset="0"/>
                <a:cs typeface="Calibri" panose="020F0502020204030204" pitchFamily="34" charset="0"/>
              </a:rPr>
              <a:t>should produce men who possess both, culture and expert knowledge. Their expert knowledge will give the children the ground to start from, and culture will lead them as deep as philosophy, and as higher as art.</a:t>
            </a:r>
          </a:p>
          <a:p>
            <a:r>
              <a:rPr lang="en-IN" sz="3600" dirty="0" smtClean="0">
                <a:latin typeface="Calibri" panose="020F0502020204030204" pitchFamily="34" charset="0"/>
                <a:cs typeface="Calibri" panose="020F0502020204030204" pitchFamily="34" charset="0"/>
              </a:rPr>
              <a:t>We </a:t>
            </a:r>
            <a:r>
              <a:rPr lang="en-IN" sz="3600" dirty="0">
                <a:latin typeface="Calibri" panose="020F0502020204030204" pitchFamily="34" charset="0"/>
                <a:cs typeface="Calibri" panose="020F0502020204030204" pitchFamily="34" charset="0"/>
              </a:rPr>
              <a:t>have seen above that just as culture influences education, much in the same way, education also exerts its powerful upon the culture of a society. Both, education and culture interact upon each other and influence each other. In short, education and culture are mutually interdependent, complementary and supplementary in all their aspects and activities.</a:t>
            </a:r>
          </a:p>
          <a:p>
            <a:endParaRPr lang="en-IN" sz="3600" dirty="0">
              <a:latin typeface="Calibri" panose="020F0502020204030204" pitchFamily="34" charset="0"/>
              <a:cs typeface="Calibri" panose="020F0502020204030204" pitchFamily="34" charset="0"/>
            </a:endParaRPr>
          </a:p>
          <a:p>
            <a:pPr marL="0" indent="0">
              <a:buNone/>
            </a:pPr>
            <a:endParaRPr lang="en-IN" sz="3600" dirty="0">
              <a:latin typeface="Calibri" panose="020F0502020204030204" pitchFamily="34" charset="0"/>
              <a:cs typeface="Calibri" panose="020F0502020204030204" pitchFamily="34" charset="0"/>
            </a:endParaRP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3041" y="2015934"/>
            <a:ext cx="2408959" cy="4389510"/>
          </a:xfrm>
          <a:prstGeom prst="rect">
            <a:avLst/>
          </a:prstGeom>
        </p:spPr>
      </p:pic>
      <p:sp>
        <p:nvSpPr>
          <p:cNvPr id="5" name="TextBox 4"/>
          <p:cNvSpPr txBox="1"/>
          <p:nvPr/>
        </p:nvSpPr>
        <p:spPr>
          <a:xfrm>
            <a:off x="9996054" y="1667481"/>
            <a:ext cx="1141659" cy="369332"/>
          </a:xfrm>
          <a:prstGeom prst="rect">
            <a:avLst/>
          </a:prstGeom>
          <a:noFill/>
        </p:spPr>
        <p:txBody>
          <a:bodyPr wrap="none" rtlCol="0">
            <a:spAutoFit/>
          </a:bodyPr>
          <a:lstStyle/>
          <a:p>
            <a:r>
              <a:rPr lang="en-US" dirty="0" smtClean="0"/>
              <a:t>CULTURE</a:t>
            </a:r>
            <a:endParaRPr lang="en-IN" dirty="0"/>
          </a:p>
        </p:txBody>
      </p:sp>
      <p:sp>
        <p:nvSpPr>
          <p:cNvPr id="6" name="TextBox 5"/>
          <p:cNvSpPr txBox="1"/>
          <p:nvPr/>
        </p:nvSpPr>
        <p:spPr>
          <a:xfrm>
            <a:off x="10566883" y="6036112"/>
            <a:ext cx="1655618" cy="369332"/>
          </a:xfrm>
          <a:prstGeom prst="rect">
            <a:avLst/>
          </a:prstGeom>
          <a:noFill/>
        </p:spPr>
        <p:txBody>
          <a:bodyPr wrap="square" rtlCol="0">
            <a:spAutoFit/>
          </a:bodyPr>
          <a:lstStyle/>
          <a:p>
            <a:r>
              <a:rPr lang="en-US" dirty="0" smtClean="0"/>
              <a:t>EDUCATION</a:t>
            </a:r>
            <a:endParaRPr lang="en-IN" dirty="0"/>
          </a:p>
        </p:txBody>
      </p:sp>
      <p:sp>
        <p:nvSpPr>
          <p:cNvPr id="7" name="Footer Placeholder 6"/>
          <p:cNvSpPr>
            <a:spLocks noGrp="1"/>
          </p:cNvSpPr>
          <p:nvPr>
            <p:ph type="ftr" sz="quarter" idx="11"/>
          </p:nvPr>
        </p:nvSpPr>
        <p:spPr>
          <a:xfrm>
            <a:off x="4998026" y="6571334"/>
            <a:ext cx="7619999" cy="365125"/>
          </a:xfrm>
        </p:spPr>
        <p:txBody>
          <a:bodyPr/>
          <a:lstStyle/>
          <a:p>
            <a:r>
              <a:rPr lang="en-IN" sz="1200" dirty="0" smtClean="0"/>
              <a:t>SEEMA MALIK</a:t>
            </a:r>
            <a:endParaRPr lang="en-IN" sz="1200" dirty="0"/>
          </a:p>
        </p:txBody>
      </p:sp>
    </p:spTree>
    <p:extLst>
      <p:ext uri="{BB962C8B-B14F-4D97-AF65-F5344CB8AC3E}">
        <p14:creationId xmlns:p14="http://schemas.microsoft.com/office/powerpoint/2010/main" val="10509522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782" y="2557462"/>
            <a:ext cx="6192982" cy="2928938"/>
          </a:xfrm>
          <a:prstGeom prst="rect">
            <a:avLst/>
          </a:prstGeom>
          <a:ln w="228600" cap="sq" cmpd="thickThin">
            <a:solidFill>
              <a:srgbClr val="000000"/>
            </a:solidFill>
            <a:prstDash val="solid"/>
            <a:miter lim="800000"/>
          </a:ln>
          <a:effectLst>
            <a:innerShdw blurRad="76200">
              <a:srgbClr val="000000"/>
            </a:innerShdw>
          </a:effectLst>
        </p:spPr>
      </p:pic>
      <p:sp>
        <p:nvSpPr>
          <p:cNvPr id="3" name="Footer Placeholder 2"/>
          <p:cNvSpPr>
            <a:spLocks noGrp="1"/>
          </p:cNvSpPr>
          <p:nvPr>
            <p:ph type="ftr" sz="quarter" idx="11"/>
          </p:nvPr>
        </p:nvSpPr>
        <p:spPr/>
        <p:txBody>
          <a:bodyPr/>
          <a:lstStyle/>
          <a:p>
            <a:r>
              <a:rPr lang="en-IN" sz="1600" dirty="0" smtClean="0"/>
              <a:t>SEEMA MALIK</a:t>
            </a:r>
            <a:endParaRPr lang="en-IN" sz="1600" dirty="0"/>
          </a:p>
        </p:txBody>
      </p:sp>
    </p:spTree>
    <p:extLst>
      <p:ext uri="{BB962C8B-B14F-4D97-AF65-F5344CB8AC3E}">
        <p14:creationId xmlns:p14="http://schemas.microsoft.com/office/powerpoint/2010/main" val="128931180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51</TotalTime>
  <Words>801</Words>
  <Application>Microsoft Office PowerPoint</Application>
  <PresentationFormat>Widescreen</PresentationFormat>
  <Paragraphs>47</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Wisp</vt:lpstr>
      <vt:lpstr>IMPACT OF CULTURE ON EDUCATION</vt:lpstr>
      <vt:lpstr>IMPACT OF CULTURE ON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CULTURE ON EDUCATION</dc:title>
  <dc:creator>Lenovo</dc:creator>
  <cp:lastModifiedBy>Lenovo</cp:lastModifiedBy>
  <cp:revision>6</cp:revision>
  <dcterms:created xsi:type="dcterms:W3CDTF">2020-07-12T16:46:48Z</dcterms:created>
  <dcterms:modified xsi:type="dcterms:W3CDTF">2020-07-12T17:37:59Z</dcterms:modified>
</cp:coreProperties>
</file>