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0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Aharoni"/>
                <a:cs typeface="Aharon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parajita"/>
                <a:cs typeface="Aparajit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443598" y="3242817"/>
            <a:ext cx="1854834" cy="27116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586887" y="4513579"/>
            <a:ext cx="1355725" cy="1346200"/>
          </a:xfrm>
          <a:custGeom>
            <a:avLst/>
            <a:gdLst/>
            <a:ahLst/>
            <a:cxnLst/>
            <a:rect l="l" t="t" r="r" b="b"/>
            <a:pathLst>
              <a:path w="1355725" h="1346200">
                <a:moveTo>
                  <a:pt x="2636" y="0"/>
                </a:moveTo>
                <a:lnTo>
                  <a:pt x="446" y="48736"/>
                </a:lnTo>
                <a:lnTo>
                  <a:pt x="0" y="97239"/>
                </a:lnTo>
                <a:lnTo>
                  <a:pt x="1273" y="145470"/>
                </a:lnTo>
                <a:lnTo>
                  <a:pt x="4243" y="193394"/>
                </a:lnTo>
                <a:lnTo>
                  <a:pt x="8886" y="240973"/>
                </a:lnTo>
                <a:lnTo>
                  <a:pt x="15180" y="288171"/>
                </a:lnTo>
                <a:lnTo>
                  <a:pt x="23102" y="334952"/>
                </a:lnTo>
                <a:lnTo>
                  <a:pt x="32628" y="381279"/>
                </a:lnTo>
                <a:lnTo>
                  <a:pt x="43735" y="427115"/>
                </a:lnTo>
                <a:lnTo>
                  <a:pt x="56399" y="472425"/>
                </a:lnTo>
                <a:lnTo>
                  <a:pt x="70599" y="517170"/>
                </a:lnTo>
                <a:lnTo>
                  <a:pt x="86310" y="561316"/>
                </a:lnTo>
                <a:lnTo>
                  <a:pt x="103510" y="604824"/>
                </a:lnTo>
                <a:lnTo>
                  <a:pt x="122175" y="647659"/>
                </a:lnTo>
                <a:lnTo>
                  <a:pt x="142283" y="689784"/>
                </a:lnTo>
                <a:lnTo>
                  <a:pt x="163809" y="731163"/>
                </a:lnTo>
                <a:lnTo>
                  <a:pt x="186732" y="771758"/>
                </a:lnTo>
                <a:lnTo>
                  <a:pt x="211027" y="811534"/>
                </a:lnTo>
                <a:lnTo>
                  <a:pt x="236672" y="850454"/>
                </a:lnTo>
                <a:lnTo>
                  <a:pt x="263644" y="888481"/>
                </a:lnTo>
                <a:lnTo>
                  <a:pt x="291919" y="925578"/>
                </a:lnTo>
                <a:lnTo>
                  <a:pt x="321474" y="961710"/>
                </a:lnTo>
                <a:lnTo>
                  <a:pt x="352286" y="996839"/>
                </a:lnTo>
                <a:lnTo>
                  <a:pt x="384332" y="1030929"/>
                </a:lnTo>
                <a:lnTo>
                  <a:pt x="417589" y="1063943"/>
                </a:lnTo>
                <a:lnTo>
                  <a:pt x="452034" y="1095846"/>
                </a:lnTo>
                <a:lnTo>
                  <a:pt x="487643" y="1126599"/>
                </a:lnTo>
                <a:lnTo>
                  <a:pt x="524394" y="1156167"/>
                </a:lnTo>
                <a:lnTo>
                  <a:pt x="562263" y="1184514"/>
                </a:lnTo>
                <a:lnTo>
                  <a:pt x="601227" y="1211602"/>
                </a:lnTo>
                <a:lnTo>
                  <a:pt x="641262" y="1237394"/>
                </a:lnTo>
                <a:lnTo>
                  <a:pt x="682347" y="1261856"/>
                </a:lnTo>
                <a:lnTo>
                  <a:pt x="724458" y="1284949"/>
                </a:lnTo>
                <a:lnTo>
                  <a:pt x="767570" y="1306637"/>
                </a:lnTo>
                <a:lnTo>
                  <a:pt x="811663" y="1326884"/>
                </a:lnTo>
                <a:lnTo>
                  <a:pt x="856711" y="1345653"/>
                </a:lnTo>
                <a:lnTo>
                  <a:pt x="1355694" y="85090"/>
                </a:lnTo>
                <a:lnTo>
                  <a:pt x="2636" y="0"/>
                </a:lnTo>
                <a:close/>
              </a:path>
            </a:pathLst>
          </a:custGeom>
          <a:solidFill>
            <a:srgbClr val="009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586887" y="4513579"/>
            <a:ext cx="1355725" cy="1346200"/>
          </a:xfrm>
          <a:custGeom>
            <a:avLst/>
            <a:gdLst/>
            <a:ahLst/>
            <a:cxnLst/>
            <a:rect l="l" t="t" r="r" b="b"/>
            <a:pathLst>
              <a:path w="1355725" h="1346200">
                <a:moveTo>
                  <a:pt x="1355694" y="85090"/>
                </a:moveTo>
                <a:lnTo>
                  <a:pt x="2636" y="0"/>
                </a:lnTo>
                <a:lnTo>
                  <a:pt x="446" y="48736"/>
                </a:lnTo>
                <a:lnTo>
                  <a:pt x="0" y="97239"/>
                </a:lnTo>
                <a:lnTo>
                  <a:pt x="1273" y="145470"/>
                </a:lnTo>
                <a:lnTo>
                  <a:pt x="4243" y="193394"/>
                </a:lnTo>
                <a:lnTo>
                  <a:pt x="8886" y="240973"/>
                </a:lnTo>
                <a:lnTo>
                  <a:pt x="15180" y="288171"/>
                </a:lnTo>
                <a:lnTo>
                  <a:pt x="23102" y="334952"/>
                </a:lnTo>
                <a:lnTo>
                  <a:pt x="32628" y="381279"/>
                </a:lnTo>
                <a:lnTo>
                  <a:pt x="43735" y="427115"/>
                </a:lnTo>
                <a:lnTo>
                  <a:pt x="56399" y="472425"/>
                </a:lnTo>
                <a:lnTo>
                  <a:pt x="70599" y="517170"/>
                </a:lnTo>
                <a:lnTo>
                  <a:pt x="86310" y="561316"/>
                </a:lnTo>
                <a:lnTo>
                  <a:pt x="103510" y="604824"/>
                </a:lnTo>
                <a:lnTo>
                  <a:pt x="122175" y="647659"/>
                </a:lnTo>
                <a:lnTo>
                  <a:pt x="142283" y="689784"/>
                </a:lnTo>
                <a:lnTo>
                  <a:pt x="163809" y="731163"/>
                </a:lnTo>
                <a:lnTo>
                  <a:pt x="186732" y="771758"/>
                </a:lnTo>
                <a:lnTo>
                  <a:pt x="211027" y="811534"/>
                </a:lnTo>
                <a:lnTo>
                  <a:pt x="236672" y="850454"/>
                </a:lnTo>
                <a:lnTo>
                  <a:pt x="263644" y="888481"/>
                </a:lnTo>
                <a:lnTo>
                  <a:pt x="291919" y="925578"/>
                </a:lnTo>
                <a:lnTo>
                  <a:pt x="321474" y="961710"/>
                </a:lnTo>
                <a:lnTo>
                  <a:pt x="352286" y="996839"/>
                </a:lnTo>
                <a:lnTo>
                  <a:pt x="384332" y="1030929"/>
                </a:lnTo>
                <a:lnTo>
                  <a:pt x="417589" y="1063943"/>
                </a:lnTo>
                <a:lnTo>
                  <a:pt x="452034" y="1095846"/>
                </a:lnTo>
                <a:lnTo>
                  <a:pt x="487643" y="1126599"/>
                </a:lnTo>
                <a:lnTo>
                  <a:pt x="524394" y="1156167"/>
                </a:lnTo>
                <a:lnTo>
                  <a:pt x="562263" y="1184514"/>
                </a:lnTo>
                <a:lnTo>
                  <a:pt x="601227" y="1211602"/>
                </a:lnTo>
                <a:lnTo>
                  <a:pt x="641262" y="1237394"/>
                </a:lnTo>
                <a:lnTo>
                  <a:pt x="682347" y="1261856"/>
                </a:lnTo>
                <a:lnTo>
                  <a:pt x="724458" y="1284949"/>
                </a:lnTo>
                <a:lnTo>
                  <a:pt x="767570" y="1306637"/>
                </a:lnTo>
                <a:lnTo>
                  <a:pt x="811663" y="1326884"/>
                </a:lnTo>
                <a:lnTo>
                  <a:pt x="856711" y="1345653"/>
                </a:lnTo>
                <a:lnTo>
                  <a:pt x="1355694" y="85090"/>
                </a:lnTo>
                <a:close/>
              </a:path>
            </a:pathLst>
          </a:custGeom>
          <a:ln w="9144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589523" y="4179696"/>
            <a:ext cx="1353185" cy="419100"/>
          </a:xfrm>
          <a:custGeom>
            <a:avLst/>
            <a:gdLst/>
            <a:ahLst/>
            <a:cxnLst/>
            <a:rect l="l" t="t" r="r" b="b"/>
            <a:pathLst>
              <a:path w="1353184" h="419100">
                <a:moveTo>
                  <a:pt x="63626" y="0"/>
                </a:moveTo>
                <a:lnTo>
                  <a:pt x="49438" y="46606"/>
                </a:lnTo>
                <a:lnTo>
                  <a:pt x="36928" y="93651"/>
                </a:lnTo>
                <a:lnTo>
                  <a:pt x="26107" y="141088"/>
                </a:lnTo>
                <a:lnTo>
                  <a:pt x="16991" y="188875"/>
                </a:lnTo>
                <a:lnTo>
                  <a:pt x="9592" y="236966"/>
                </a:lnTo>
                <a:lnTo>
                  <a:pt x="3924" y="285316"/>
                </a:lnTo>
                <a:lnTo>
                  <a:pt x="0" y="333882"/>
                </a:lnTo>
                <a:lnTo>
                  <a:pt x="1353057" y="418972"/>
                </a:lnTo>
                <a:lnTo>
                  <a:pt x="63626" y="0"/>
                </a:lnTo>
                <a:close/>
              </a:path>
            </a:pathLst>
          </a:custGeom>
          <a:solidFill>
            <a:srgbClr val="0A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653151" y="3242817"/>
            <a:ext cx="1289685" cy="1356360"/>
          </a:xfrm>
          <a:custGeom>
            <a:avLst/>
            <a:gdLst/>
            <a:ahLst/>
            <a:cxnLst/>
            <a:rect l="l" t="t" r="r" b="b"/>
            <a:pathLst>
              <a:path w="1289684" h="1356360">
                <a:moveTo>
                  <a:pt x="1289430" y="0"/>
                </a:moveTo>
                <a:lnTo>
                  <a:pt x="1240653" y="871"/>
                </a:lnTo>
                <a:lnTo>
                  <a:pt x="1192220" y="3468"/>
                </a:lnTo>
                <a:lnTo>
                  <a:pt x="1144165" y="7764"/>
                </a:lnTo>
                <a:lnTo>
                  <a:pt x="1096524" y="13736"/>
                </a:lnTo>
                <a:lnTo>
                  <a:pt x="1049332" y="21357"/>
                </a:lnTo>
                <a:lnTo>
                  <a:pt x="1002623" y="30601"/>
                </a:lnTo>
                <a:lnTo>
                  <a:pt x="956434" y="41444"/>
                </a:lnTo>
                <a:lnTo>
                  <a:pt x="910798" y="53860"/>
                </a:lnTo>
                <a:lnTo>
                  <a:pt x="865751" y="67823"/>
                </a:lnTo>
                <a:lnTo>
                  <a:pt x="821327" y="83309"/>
                </a:lnTo>
                <a:lnTo>
                  <a:pt x="777563" y="100291"/>
                </a:lnTo>
                <a:lnTo>
                  <a:pt x="734492" y="118744"/>
                </a:lnTo>
                <a:lnTo>
                  <a:pt x="692151" y="138644"/>
                </a:lnTo>
                <a:lnTo>
                  <a:pt x="650573" y="159963"/>
                </a:lnTo>
                <a:lnTo>
                  <a:pt x="609794" y="182678"/>
                </a:lnTo>
                <a:lnTo>
                  <a:pt x="569849" y="206762"/>
                </a:lnTo>
                <a:lnTo>
                  <a:pt x="530773" y="232190"/>
                </a:lnTo>
                <a:lnTo>
                  <a:pt x="492601" y="258937"/>
                </a:lnTo>
                <a:lnTo>
                  <a:pt x="455368" y="286977"/>
                </a:lnTo>
                <a:lnTo>
                  <a:pt x="419109" y="316284"/>
                </a:lnTo>
                <a:lnTo>
                  <a:pt x="383858" y="346835"/>
                </a:lnTo>
                <a:lnTo>
                  <a:pt x="349652" y="378602"/>
                </a:lnTo>
                <a:lnTo>
                  <a:pt x="316525" y="411560"/>
                </a:lnTo>
                <a:lnTo>
                  <a:pt x="284512" y="445685"/>
                </a:lnTo>
                <a:lnTo>
                  <a:pt x="253649" y="480950"/>
                </a:lnTo>
                <a:lnTo>
                  <a:pt x="223969" y="517331"/>
                </a:lnTo>
                <a:lnTo>
                  <a:pt x="195508" y="554801"/>
                </a:lnTo>
                <a:lnTo>
                  <a:pt x="168302" y="593336"/>
                </a:lnTo>
                <a:lnTo>
                  <a:pt x="142384" y="632909"/>
                </a:lnTo>
                <a:lnTo>
                  <a:pt x="117791" y="673496"/>
                </a:lnTo>
                <a:lnTo>
                  <a:pt x="94557" y="715072"/>
                </a:lnTo>
                <a:lnTo>
                  <a:pt x="72717" y="757609"/>
                </a:lnTo>
                <a:lnTo>
                  <a:pt x="52306" y="801084"/>
                </a:lnTo>
                <a:lnTo>
                  <a:pt x="33360" y="845471"/>
                </a:lnTo>
                <a:lnTo>
                  <a:pt x="15912" y="890744"/>
                </a:lnTo>
                <a:lnTo>
                  <a:pt x="0" y="936879"/>
                </a:lnTo>
                <a:lnTo>
                  <a:pt x="1289430" y="1355852"/>
                </a:lnTo>
                <a:lnTo>
                  <a:pt x="1289430" y="0"/>
                </a:lnTo>
                <a:close/>
              </a:path>
            </a:pathLst>
          </a:custGeom>
          <a:solidFill>
            <a:srgbClr val="0FC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Aharoni"/>
                <a:cs typeface="Aharon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Aharoni"/>
                <a:cs typeface="Aharon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4898" y="1137030"/>
            <a:ext cx="5934202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Aharoni"/>
                <a:cs typeface="Aharon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36827"/>
            <a:ext cx="8208645" cy="2416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parajita"/>
                <a:cs typeface="Aparajit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8.png"/><Relationship Id="rId5" Type="http://schemas.openxmlformats.org/officeDocument/2006/relationships/image" Target="../media/image4.pn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2.png"/><Relationship Id="rId7" Type="http://schemas.openxmlformats.org/officeDocument/2006/relationships/image" Target="../media/image48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67227" y="991199"/>
            <a:ext cx="159639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b="0" i="1" spc="-55" dirty="0">
                <a:latin typeface="Gabriola"/>
                <a:cs typeface="Gabriola"/>
              </a:rPr>
              <a:t>Presentation</a:t>
            </a:r>
            <a:endParaRPr sz="3350">
              <a:latin typeface="Gabriola"/>
              <a:cs typeface="Gabriol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54551" y="1491693"/>
            <a:ext cx="224154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i="1" spc="-45" dirty="0">
                <a:solidFill>
                  <a:srgbClr val="C00000"/>
                </a:solidFill>
                <a:latin typeface="Gabriola"/>
                <a:cs typeface="Gabriola"/>
              </a:rPr>
              <a:t>on</a:t>
            </a:r>
            <a:endParaRPr sz="2100">
              <a:latin typeface="Gabriola"/>
              <a:cs typeface="Gabriol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7630" y="2110867"/>
            <a:ext cx="581533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90955" marR="5080" indent="-127889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6FC0"/>
                </a:solidFill>
                <a:latin typeface="Gabriola"/>
                <a:cs typeface="Gabriola"/>
              </a:rPr>
              <a:t>GRAPHICAL REPRESENTATION </a:t>
            </a:r>
            <a:r>
              <a:rPr sz="4000" dirty="0">
                <a:solidFill>
                  <a:srgbClr val="006FC0"/>
                </a:solidFill>
                <a:latin typeface="Gabriola"/>
                <a:cs typeface="Gabriola"/>
              </a:rPr>
              <a:t>OF  </a:t>
            </a:r>
            <a:r>
              <a:rPr sz="4000" spc="-5" dirty="0">
                <a:solidFill>
                  <a:srgbClr val="006FC0"/>
                </a:solidFill>
                <a:latin typeface="Gabriola"/>
                <a:cs typeface="Gabriola"/>
              </a:rPr>
              <a:t>STATISTICAL</a:t>
            </a:r>
            <a:r>
              <a:rPr sz="4000" spc="10" dirty="0">
                <a:solidFill>
                  <a:srgbClr val="006FC0"/>
                </a:solidFill>
                <a:latin typeface="Gabriola"/>
                <a:cs typeface="Gabriola"/>
              </a:rPr>
              <a:t> </a:t>
            </a:r>
            <a:r>
              <a:rPr sz="4000" spc="-10" dirty="0">
                <a:solidFill>
                  <a:srgbClr val="006FC0"/>
                </a:solidFill>
                <a:latin typeface="Gabriola"/>
                <a:cs typeface="Gabriola"/>
              </a:rPr>
              <a:t>DATA</a:t>
            </a:r>
            <a:endParaRPr sz="4000">
              <a:latin typeface="Gabriola"/>
              <a:cs typeface="Gabriol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6955" y="4886287"/>
            <a:ext cx="2597785" cy="493084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725"/>
              </a:spcBef>
            </a:pPr>
            <a:endParaRPr sz="2600" dirty="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6948" y="3427476"/>
            <a:ext cx="4913376" cy="31516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0200" y="1324102"/>
            <a:ext cx="7943215" cy="4334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Aharoni"/>
                <a:cs typeface="Aharoni"/>
              </a:rPr>
              <a:t>Meaning Of Graphical Representation Of</a:t>
            </a:r>
            <a:r>
              <a:rPr sz="2800" b="1" spc="110" dirty="0">
                <a:solidFill>
                  <a:srgbClr val="C00000"/>
                </a:solidFill>
                <a:latin typeface="Aharoni"/>
                <a:cs typeface="Aharon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haroni"/>
                <a:cs typeface="Aharoni"/>
              </a:rPr>
              <a:t>Data</a:t>
            </a:r>
            <a:endParaRPr sz="2800">
              <a:latin typeface="Aharoni"/>
              <a:cs typeface="Aharon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50">
              <a:latin typeface="Times New Roman"/>
              <a:cs typeface="Times New Roman"/>
            </a:endParaRPr>
          </a:p>
          <a:p>
            <a:pPr marL="287020" marR="151130" indent="-274320">
              <a:lnSpc>
                <a:spcPct val="100000"/>
              </a:lnSpc>
              <a:buClr>
                <a:srgbClr val="404040"/>
              </a:buClr>
              <a:buSzPct val="119642"/>
              <a:buFont typeface="Wingdings"/>
              <a:buChar char=""/>
              <a:tabLst>
                <a:tab pos="287655" algn="l"/>
                <a:tab pos="7656830" algn="l"/>
              </a:tabLst>
            </a:pPr>
            <a:r>
              <a:rPr sz="2800" spc="-5" dirty="0">
                <a:latin typeface="Aparajita"/>
                <a:cs typeface="Aparajita"/>
              </a:rPr>
              <a:t>A </a:t>
            </a:r>
            <a:r>
              <a:rPr sz="2800" spc="-10" dirty="0">
                <a:latin typeface="Aparajita"/>
                <a:cs typeface="Aparajita"/>
              </a:rPr>
              <a:t>pictu</a:t>
            </a:r>
            <a:r>
              <a:rPr sz="2800" spc="-15" dirty="0">
                <a:latin typeface="Aparajita"/>
                <a:cs typeface="Aparajita"/>
              </a:rPr>
              <a:t>r</a:t>
            </a:r>
            <a:r>
              <a:rPr sz="2800" spc="-5" dirty="0">
                <a:latin typeface="Aparajita"/>
                <a:cs typeface="Aparajita"/>
              </a:rPr>
              <a:t>e</a:t>
            </a:r>
            <a:r>
              <a:rPr sz="280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is</a:t>
            </a:r>
            <a:r>
              <a:rPr sz="280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sai</a:t>
            </a:r>
            <a:r>
              <a:rPr sz="2800" spc="-5" dirty="0">
                <a:latin typeface="Aparajita"/>
                <a:cs typeface="Aparajita"/>
              </a:rPr>
              <a:t>d to</a:t>
            </a:r>
            <a:r>
              <a:rPr sz="2800" dirty="0">
                <a:latin typeface="Aparajita"/>
                <a:cs typeface="Aparajita"/>
              </a:rPr>
              <a:t> b</a:t>
            </a:r>
            <a:r>
              <a:rPr sz="2800" spc="-5" dirty="0">
                <a:latin typeface="Aparajita"/>
                <a:cs typeface="Aparajita"/>
              </a:rPr>
              <a:t>e more </a:t>
            </a:r>
            <a:r>
              <a:rPr sz="2800" spc="-10" dirty="0">
                <a:latin typeface="Aparajita"/>
                <a:cs typeface="Aparajita"/>
              </a:rPr>
              <a:t>ef</a:t>
            </a:r>
            <a:r>
              <a:rPr sz="2800" spc="-25" dirty="0">
                <a:latin typeface="Aparajita"/>
                <a:cs typeface="Aparajita"/>
              </a:rPr>
              <a:t>f</a:t>
            </a:r>
            <a:r>
              <a:rPr sz="2800" spc="-10" dirty="0">
                <a:latin typeface="Aparajita"/>
                <a:cs typeface="Aparajita"/>
              </a:rPr>
              <a:t>ect</a:t>
            </a:r>
            <a:r>
              <a:rPr sz="2800" spc="-15" dirty="0">
                <a:latin typeface="Aparajita"/>
                <a:cs typeface="Aparajita"/>
              </a:rPr>
              <a:t>i</a:t>
            </a:r>
            <a:r>
              <a:rPr sz="2800" spc="-10" dirty="0">
                <a:latin typeface="Aparajita"/>
                <a:cs typeface="Aparajita"/>
              </a:rPr>
              <a:t>v</a:t>
            </a:r>
            <a:r>
              <a:rPr sz="2800" spc="-5" dirty="0">
                <a:latin typeface="Aparajita"/>
                <a:cs typeface="Aparajita"/>
              </a:rPr>
              <a:t>e</a:t>
            </a:r>
            <a:r>
              <a:rPr sz="2800" spc="2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than</a:t>
            </a:r>
            <a:r>
              <a:rPr sz="2800" dirty="0">
                <a:latin typeface="Aparajita"/>
                <a:cs typeface="Aparajita"/>
              </a:rPr>
              <a:t> w</a:t>
            </a:r>
            <a:r>
              <a:rPr sz="2800" spc="-10" dirty="0">
                <a:latin typeface="Aparajita"/>
                <a:cs typeface="Aparajita"/>
              </a:rPr>
              <a:t>ord</a:t>
            </a:r>
            <a:r>
              <a:rPr sz="2800" spc="-5" dirty="0">
                <a:latin typeface="Aparajita"/>
                <a:cs typeface="Aparajita"/>
              </a:rPr>
              <a:t>s </a:t>
            </a:r>
            <a:r>
              <a:rPr sz="2800" spc="-20" dirty="0">
                <a:latin typeface="Aparajita"/>
                <a:cs typeface="Aparajita"/>
              </a:rPr>
              <a:t>f</a:t>
            </a:r>
            <a:r>
              <a:rPr sz="2800" spc="-10" dirty="0">
                <a:latin typeface="Aparajita"/>
                <a:cs typeface="Aparajita"/>
              </a:rPr>
              <a:t>o</a:t>
            </a:r>
            <a:r>
              <a:rPr sz="2800" spc="-5" dirty="0">
                <a:latin typeface="Aparajita"/>
                <a:cs typeface="Aparajita"/>
              </a:rPr>
              <a:t>r</a:t>
            </a:r>
            <a:r>
              <a:rPr sz="2800" spc="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describin</a:t>
            </a:r>
            <a:r>
              <a:rPr sz="2800" spc="-5" dirty="0">
                <a:latin typeface="Aparajita"/>
                <a:cs typeface="Aparajita"/>
              </a:rPr>
              <a:t>g</a:t>
            </a:r>
            <a:r>
              <a:rPr sz="2800" dirty="0">
                <a:latin typeface="Aparajita"/>
                <a:cs typeface="Aparajita"/>
              </a:rPr>
              <a:t>	</a:t>
            </a:r>
            <a:r>
              <a:rPr sz="2800" spc="-5" dirty="0">
                <a:latin typeface="Aparajita"/>
                <a:cs typeface="Aparajita"/>
              </a:rPr>
              <a:t>a  </a:t>
            </a:r>
            <a:r>
              <a:rPr sz="2800" spc="-10" dirty="0">
                <a:latin typeface="Aparajita"/>
                <a:cs typeface="Aparajita"/>
              </a:rPr>
              <a:t>particular</a:t>
            </a:r>
            <a:r>
              <a:rPr sz="2800" spc="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thing.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404040"/>
              </a:buClr>
              <a:buSzPct val="119642"/>
              <a:buFont typeface="Wingdings"/>
              <a:buChar char=""/>
              <a:tabLst>
                <a:tab pos="287655" algn="l"/>
              </a:tabLst>
            </a:pPr>
            <a:r>
              <a:rPr sz="2800" spc="-5" dirty="0">
                <a:latin typeface="Aparajita"/>
                <a:cs typeface="Aparajita"/>
              </a:rPr>
              <a:t>A </a:t>
            </a:r>
            <a:r>
              <a:rPr sz="2800" spc="-10" dirty="0">
                <a:latin typeface="Aparajita"/>
                <a:cs typeface="Aparajita"/>
              </a:rPr>
              <a:t>graphic representation </a:t>
            </a:r>
            <a:r>
              <a:rPr sz="2800" spc="-5" dirty="0">
                <a:latin typeface="Aparajita"/>
                <a:cs typeface="Aparajita"/>
              </a:rPr>
              <a:t>is the </a:t>
            </a:r>
            <a:r>
              <a:rPr sz="2800" spc="-10" dirty="0">
                <a:latin typeface="Aparajita"/>
                <a:cs typeface="Aparajita"/>
              </a:rPr>
              <a:t>geometrical </a:t>
            </a:r>
            <a:r>
              <a:rPr sz="2800" spc="-5" dirty="0">
                <a:latin typeface="Aparajita"/>
                <a:cs typeface="Aparajita"/>
              </a:rPr>
              <a:t>image of a set of data</a:t>
            </a:r>
            <a:r>
              <a:rPr sz="2800" spc="15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404040"/>
              </a:buClr>
              <a:buSzPct val="119642"/>
              <a:buFont typeface="Wingdings"/>
              <a:buChar char=""/>
              <a:tabLst>
                <a:tab pos="287655" algn="l"/>
              </a:tabLst>
            </a:pPr>
            <a:r>
              <a:rPr sz="2800" spc="-5" dirty="0">
                <a:latin typeface="Aparajita"/>
                <a:cs typeface="Aparajita"/>
              </a:rPr>
              <a:t>It is a </a:t>
            </a:r>
            <a:r>
              <a:rPr sz="2800" spc="-10" dirty="0">
                <a:latin typeface="Aparajita"/>
                <a:cs typeface="Aparajita"/>
              </a:rPr>
              <a:t>mathematical</a:t>
            </a:r>
            <a:r>
              <a:rPr sz="280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picture.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404040"/>
              </a:buClr>
              <a:buSzPct val="119642"/>
              <a:buFont typeface="Wingdings"/>
              <a:buChar char=""/>
              <a:tabLst>
                <a:tab pos="287655" algn="l"/>
                <a:tab pos="4862195" algn="l"/>
              </a:tabLst>
            </a:pPr>
            <a:r>
              <a:rPr sz="2800" spc="-5" dirty="0">
                <a:latin typeface="Aparajita"/>
                <a:cs typeface="Aparajita"/>
              </a:rPr>
              <a:t>It </a:t>
            </a:r>
            <a:r>
              <a:rPr sz="2800" spc="-10" dirty="0">
                <a:latin typeface="Aparajita"/>
                <a:cs typeface="Aparajita"/>
              </a:rPr>
              <a:t>enables </a:t>
            </a:r>
            <a:r>
              <a:rPr sz="2800" spc="-5" dirty="0">
                <a:latin typeface="Aparajita"/>
                <a:cs typeface="Aparajita"/>
              </a:rPr>
              <a:t>us to think </a:t>
            </a:r>
            <a:r>
              <a:rPr sz="2800" spc="-10" dirty="0">
                <a:latin typeface="Aparajita"/>
                <a:cs typeface="Aparajita"/>
              </a:rPr>
              <a:t>about</a:t>
            </a:r>
            <a:r>
              <a:rPr sz="2800" spc="12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a</a:t>
            </a:r>
            <a:r>
              <a:rPr sz="2800" spc="1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statistical	</a:t>
            </a:r>
            <a:r>
              <a:rPr sz="2800" spc="-5" dirty="0">
                <a:latin typeface="Aparajita"/>
                <a:cs typeface="Aparajita"/>
              </a:rPr>
              <a:t>problem in visual</a:t>
            </a:r>
            <a:r>
              <a:rPr sz="2800" spc="-2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terms.</a:t>
            </a:r>
            <a:endParaRPr sz="2800">
              <a:latin typeface="Aparajita"/>
              <a:cs typeface="Aparajita"/>
            </a:endParaRPr>
          </a:p>
          <a:p>
            <a:pPr marL="287020" marR="880110" indent="-274320">
              <a:lnSpc>
                <a:spcPct val="100000"/>
              </a:lnSpc>
              <a:spcBef>
                <a:spcPts val="670"/>
              </a:spcBef>
              <a:buClr>
                <a:srgbClr val="404040"/>
              </a:buClr>
              <a:buSzPct val="119642"/>
              <a:buFont typeface="Wingdings"/>
              <a:buChar char=""/>
              <a:tabLst>
                <a:tab pos="287655" algn="l"/>
                <a:tab pos="2046605" algn="l"/>
              </a:tabLst>
            </a:pPr>
            <a:r>
              <a:rPr sz="2800" spc="-5" dirty="0">
                <a:latin typeface="Aparajita"/>
                <a:cs typeface="Aparajita"/>
              </a:rPr>
              <a:t>It is an </a:t>
            </a:r>
            <a:r>
              <a:rPr sz="2800" spc="-10" dirty="0">
                <a:latin typeface="Aparajita"/>
                <a:cs typeface="Aparajita"/>
              </a:rPr>
              <a:t>effective </a:t>
            </a:r>
            <a:r>
              <a:rPr sz="2800" spc="-5" dirty="0">
                <a:latin typeface="Aparajita"/>
                <a:cs typeface="Aparajita"/>
              </a:rPr>
              <a:t>and economic device for the </a:t>
            </a:r>
            <a:r>
              <a:rPr sz="2800" spc="-10" dirty="0">
                <a:latin typeface="Aparajita"/>
                <a:cs typeface="Aparajita"/>
              </a:rPr>
              <a:t>presentation </a:t>
            </a:r>
            <a:r>
              <a:rPr sz="2800" spc="-5" dirty="0">
                <a:latin typeface="Aparajita"/>
                <a:cs typeface="Aparajita"/>
              </a:rPr>
              <a:t>,  </a:t>
            </a:r>
            <a:r>
              <a:rPr sz="2800" spc="-10" dirty="0">
                <a:latin typeface="Aparajita"/>
                <a:cs typeface="Aparajita"/>
              </a:rPr>
              <a:t>understanding	</a:t>
            </a:r>
            <a:r>
              <a:rPr sz="2800" spc="-5" dirty="0">
                <a:latin typeface="Aparajita"/>
                <a:cs typeface="Aparajita"/>
              </a:rPr>
              <a:t>and interpretation of the </a:t>
            </a:r>
            <a:r>
              <a:rPr sz="2800" spc="-10" dirty="0">
                <a:latin typeface="Aparajita"/>
                <a:cs typeface="Aparajita"/>
              </a:rPr>
              <a:t>collected</a:t>
            </a:r>
            <a:r>
              <a:rPr sz="2800" spc="3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data.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983996"/>
            <a:ext cx="7885430" cy="429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Aharoni"/>
                <a:cs typeface="Aharoni"/>
              </a:rPr>
              <a:t>IMPOTANCE OF </a:t>
            </a:r>
            <a:r>
              <a:rPr sz="2800" b="1" spc="-10" dirty="0">
                <a:solidFill>
                  <a:srgbClr val="C00000"/>
                </a:solidFill>
                <a:latin typeface="Aharoni"/>
                <a:cs typeface="Aharoni"/>
              </a:rPr>
              <a:t>GRAPHICAL</a:t>
            </a:r>
            <a:r>
              <a:rPr sz="2800" b="1" dirty="0">
                <a:solidFill>
                  <a:srgbClr val="C00000"/>
                </a:solidFill>
                <a:latin typeface="Aharoni"/>
                <a:cs typeface="Aharon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haroni"/>
                <a:cs typeface="Aharoni"/>
              </a:rPr>
              <a:t>REPRESENTATION</a:t>
            </a:r>
            <a:endParaRPr sz="2800">
              <a:latin typeface="Aharoni"/>
              <a:cs typeface="Aharon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spcBef>
                <a:spcPts val="1720"/>
              </a:spcBef>
              <a:buClr>
                <a:srgbClr val="0AD0D9"/>
              </a:buClr>
              <a:buSzPct val="93750"/>
              <a:buFont typeface="Wingdings"/>
              <a:buChar char=""/>
              <a:tabLst>
                <a:tab pos="287020" algn="l"/>
              </a:tabLst>
            </a:pPr>
            <a:r>
              <a:rPr sz="3200" b="1" spc="-5" dirty="0">
                <a:latin typeface="Aparajita"/>
                <a:cs typeface="Aparajita"/>
              </a:rPr>
              <a:t>It </a:t>
            </a:r>
            <a:r>
              <a:rPr sz="3200" b="1" dirty="0">
                <a:latin typeface="Aparajita"/>
                <a:cs typeface="Aparajita"/>
              </a:rPr>
              <a:t>is used to </a:t>
            </a:r>
            <a:r>
              <a:rPr sz="3200" b="1" spc="-5" dirty="0">
                <a:latin typeface="Aparajita"/>
                <a:cs typeface="Aparajita"/>
              </a:rPr>
              <a:t>make </a:t>
            </a:r>
            <a:r>
              <a:rPr sz="3200" b="1" dirty="0">
                <a:latin typeface="Aparajita"/>
                <a:cs typeface="Aparajita"/>
              </a:rPr>
              <a:t>the data </a:t>
            </a:r>
            <a:r>
              <a:rPr sz="3200" b="1" spc="-5" dirty="0">
                <a:latin typeface="Aparajita"/>
                <a:cs typeface="Aparajita"/>
              </a:rPr>
              <a:t>understandable to common  man.</a:t>
            </a:r>
            <a:endParaRPr sz="32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3750"/>
              <a:buFont typeface="Wingdings"/>
              <a:buChar char=""/>
              <a:tabLst>
                <a:tab pos="287020" algn="l"/>
              </a:tabLst>
            </a:pPr>
            <a:r>
              <a:rPr sz="3200" b="1" spc="-5" dirty="0">
                <a:latin typeface="Aparajita"/>
                <a:cs typeface="Aparajita"/>
              </a:rPr>
              <a:t>It </a:t>
            </a:r>
            <a:r>
              <a:rPr sz="3200" b="1" dirty="0">
                <a:latin typeface="Aparajita"/>
                <a:cs typeface="Aparajita"/>
              </a:rPr>
              <a:t>helps in </a:t>
            </a:r>
            <a:r>
              <a:rPr sz="3200" b="1" spc="-5" dirty="0">
                <a:latin typeface="Aparajita"/>
                <a:cs typeface="Aparajita"/>
              </a:rPr>
              <a:t>easy and </a:t>
            </a:r>
            <a:r>
              <a:rPr sz="3200" b="1" dirty="0">
                <a:latin typeface="Aparajita"/>
                <a:cs typeface="Aparajita"/>
              </a:rPr>
              <a:t>quick understanding </a:t>
            </a:r>
            <a:r>
              <a:rPr sz="3200" b="1" spc="-10" dirty="0">
                <a:latin typeface="Aparajita"/>
                <a:cs typeface="Aparajita"/>
              </a:rPr>
              <a:t>of</a:t>
            </a:r>
            <a:r>
              <a:rPr sz="3200" b="1" spc="30" dirty="0">
                <a:latin typeface="Aparajita"/>
                <a:cs typeface="Aparajita"/>
              </a:rPr>
              <a:t> </a:t>
            </a:r>
            <a:r>
              <a:rPr sz="3200" b="1" dirty="0">
                <a:latin typeface="Aparajita"/>
                <a:cs typeface="Aparajita"/>
              </a:rPr>
              <a:t>data.</a:t>
            </a:r>
            <a:endParaRPr sz="3200">
              <a:latin typeface="Aparajita"/>
              <a:cs typeface="Aparajita"/>
            </a:endParaRPr>
          </a:p>
          <a:p>
            <a:pPr marL="287020" marR="4775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3750"/>
              <a:buFont typeface="Wingdings"/>
              <a:buChar char=""/>
              <a:tabLst>
                <a:tab pos="287020" algn="l"/>
                <a:tab pos="6497955" algn="l"/>
              </a:tabLst>
            </a:pPr>
            <a:r>
              <a:rPr sz="3200" b="1" dirty="0">
                <a:latin typeface="Aparajita"/>
                <a:cs typeface="Aparajita"/>
              </a:rPr>
              <a:t>Data displayed by</a:t>
            </a:r>
            <a:r>
              <a:rPr sz="3200" b="1" spc="25" dirty="0">
                <a:latin typeface="Aparajita"/>
                <a:cs typeface="Aparajita"/>
              </a:rPr>
              <a:t> </a:t>
            </a:r>
            <a:r>
              <a:rPr sz="3200" b="1" spc="-5" dirty="0">
                <a:latin typeface="Aparajita"/>
                <a:cs typeface="Aparajita"/>
              </a:rPr>
              <a:t>graphical</a:t>
            </a:r>
            <a:r>
              <a:rPr sz="3200" b="1" spc="25" dirty="0">
                <a:latin typeface="Aparajita"/>
                <a:cs typeface="Aparajita"/>
              </a:rPr>
              <a:t> </a:t>
            </a:r>
            <a:r>
              <a:rPr sz="3200" b="1" spc="-5" dirty="0">
                <a:latin typeface="Aparajita"/>
                <a:cs typeface="Aparajita"/>
              </a:rPr>
              <a:t>representation	can</a:t>
            </a:r>
            <a:r>
              <a:rPr sz="3200" b="1" spc="-75" dirty="0">
                <a:latin typeface="Aparajita"/>
                <a:cs typeface="Aparajita"/>
              </a:rPr>
              <a:t> </a:t>
            </a:r>
            <a:r>
              <a:rPr sz="3200" b="1" dirty="0">
                <a:latin typeface="Aparajita"/>
                <a:cs typeface="Aparajita"/>
              </a:rPr>
              <a:t>be  </a:t>
            </a:r>
            <a:r>
              <a:rPr sz="3200" b="1" spc="-5" dirty="0">
                <a:latin typeface="Aparajita"/>
                <a:cs typeface="Aparajita"/>
              </a:rPr>
              <a:t>memorised for </a:t>
            </a:r>
            <a:r>
              <a:rPr sz="3200" b="1" dirty="0">
                <a:latin typeface="Aparajita"/>
                <a:cs typeface="Aparajita"/>
              </a:rPr>
              <a:t>a long</a:t>
            </a:r>
            <a:r>
              <a:rPr sz="3200" b="1" spc="25" dirty="0">
                <a:latin typeface="Aparajita"/>
                <a:cs typeface="Aparajita"/>
              </a:rPr>
              <a:t> </a:t>
            </a:r>
            <a:r>
              <a:rPr sz="3200" b="1" spc="-5" dirty="0">
                <a:latin typeface="Aparajita"/>
                <a:cs typeface="Aparajita"/>
              </a:rPr>
              <a:t>time.</a:t>
            </a:r>
            <a:endParaRPr sz="32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3750"/>
              <a:buFont typeface="Wingdings"/>
              <a:buChar char=""/>
              <a:tabLst>
                <a:tab pos="287020" algn="l"/>
              </a:tabLst>
            </a:pPr>
            <a:r>
              <a:rPr sz="3200" b="1" spc="-5" dirty="0">
                <a:latin typeface="Aparajita"/>
                <a:cs typeface="Aparajita"/>
              </a:rPr>
              <a:t>Can </a:t>
            </a:r>
            <a:r>
              <a:rPr sz="3200" b="1" spc="5" dirty="0">
                <a:latin typeface="Aparajita"/>
                <a:cs typeface="Aparajita"/>
              </a:rPr>
              <a:t>be </a:t>
            </a:r>
            <a:r>
              <a:rPr sz="3200" b="1" spc="-5" dirty="0">
                <a:latin typeface="Aparajita"/>
                <a:cs typeface="Aparajita"/>
              </a:rPr>
              <a:t>compared at </a:t>
            </a:r>
            <a:r>
              <a:rPr sz="3200" b="1" dirty="0">
                <a:latin typeface="Aparajita"/>
                <a:cs typeface="Aparajita"/>
              </a:rPr>
              <a:t>a</a:t>
            </a:r>
            <a:r>
              <a:rPr sz="3200" b="1" spc="50" dirty="0">
                <a:latin typeface="Aparajita"/>
                <a:cs typeface="Aparajita"/>
              </a:rPr>
              <a:t> </a:t>
            </a:r>
            <a:r>
              <a:rPr sz="3200" b="1" spc="-5" dirty="0">
                <a:latin typeface="Aparajita"/>
                <a:cs typeface="Aparajita"/>
              </a:rPr>
              <a:t>glance.</a:t>
            </a:r>
            <a:endParaRPr sz="32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31188" y="911428"/>
            <a:ext cx="6679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6FC0"/>
                </a:solidFill>
                <a:latin typeface="Aharoni"/>
                <a:cs typeface="Aharoni"/>
              </a:rPr>
              <a:t>TYPES OF </a:t>
            </a:r>
            <a:r>
              <a:rPr sz="2800" b="1" spc="-10" dirty="0">
                <a:solidFill>
                  <a:srgbClr val="006FC0"/>
                </a:solidFill>
                <a:latin typeface="Aharoni"/>
                <a:cs typeface="Aharoni"/>
              </a:rPr>
              <a:t>GRAPHICAL</a:t>
            </a:r>
            <a:r>
              <a:rPr sz="2800" b="1" spc="10" dirty="0">
                <a:solidFill>
                  <a:srgbClr val="006FC0"/>
                </a:solidFill>
                <a:latin typeface="Aharoni"/>
                <a:cs typeface="Aharoni"/>
              </a:rPr>
              <a:t> </a:t>
            </a:r>
            <a:r>
              <a:rPr sz="2800" b="1" spc="-5" dirty="0">
                <a:solidFill>
                  <a:srgbClr val="006FC0"/>
                </a:solidFill>
                <a:latin typeface="Aharoni"/>
                <a:cs typeface="Aharoni"/>
              </a:rPr>
              <a:t>REPRESENTATION</a:t>
            </a:r>
            <a:endParaRPr sz="2800">
              <a:latin typeface="Aharoni"/>
              <a:cs typeface="Aharon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81861" y="1526286"/>
            <a:ext cx="1911350" cy="955675"/>
          </a:xfrm>
          <a:custGeom>
            <a:avLst/>
            <a:gdLst/>
            <a:ahLst/>
            <a:cxnLst/>
            <a:rect l="l" t="t" r="r" b="b"/>
            <a:pathLst>
              <a:path w="1911350" h="955675">
                <a:moveTo>
                  <a:pt x="1815592" y="0"/>
                </a:moveTo>
                <a:lnTo>
                  <a:pt x="95503" y="0"/>
                </a:lnTo>
                <a:lnTo>
                  <a:pt x="58341" y="7510"/>
                </a:lnTo>
                <a:lnTo>
                  <a:pt x="27982" y="27987"/>
                </a:lnTo>
                <a:lnTo>
                  <a:pt x="7509" y="58346"/>
                </a:lnTo>
                <a:lnTo>
                  <a:pt x="0" y="95503"/>
                </a:lnTo>
                <a:lnTo>
                  <a:pt x="0" y="860043"/>
                </a:lnTo>
                <a:lnTo>
                  <a:pt x="7509" y="897201"/>
                </a:lnTo>
                <a:lnTo>
                  <a:pt x="27982" y="927560"/>
                </a:lnTo>
                <a:lnTo>
                  <a:pt x="58341" y="948037"/>
                </a:lnTo>
                <a:lnTo>
                  <a:pt x="95503" y="955548"/>
                </a:lnTo>
                <a:lnTo>
                  <a:pt x="1815592" y="955548"/>
                </a:lnTo>
                <a:lnTo>
                  <a:pt x="1852749" y="948037"/>
                </a:lnTo>
                <a:lnTo>
                  <a:pt x="1883108" y="927560"/>
                </a:lnTo>
                <a:lnTo>
                  <a:pt x="1903585" y="897201"/>
                </a:lnTo>
                <a:lnTo>
                  <a:pt x="1911095" y="860043"/>
                </a:lnTo>
                <a:lnTo>
                  <a:pt x="1911095" y="95503"/>
                </a:lnTo>
                <a:lnTo>
                  <a:pt x="1903585" y="58346"/>
                </a:lnTo>
                <a:lnTo>
                  <a:pt x="1883108" y="27987"/>
                </a:lnTo>
                <a:lnTo>
                  <a:pt x="1852749" y="7510"/>
                </a:lnTo>
                <a:lnTo>
                  <a:pt x="181559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81861" y="1526286"/>
            <a:ext cx="1911350" cy="955675"/>
          </a:xfrm>
          <a:custGeom>
            <a:avLst/>
            <a:gdLst/>
            <a:ahLst/>
            <a:cxnLst/>
            <a:rect l="l" t="t" r="r" b="b"/>
            <a:pathLst>
              <a:path w="1911350" h="955675">
                <a:moveTo>
                  <a:pt x="0" y="95503"/>
                </a:moveTo>
                <a:lnTo>
                  <a:pt x="7509" y="58346"/>
                </a:lnTo>
                <a:lnTo>
                  <a:pt x="27982" y="27987"/>
                </a:lnTo>
                <a:lnTo>
                  <a:pt x="58341" y="7510"/>
                </a:lnTo>
                <a:lnTo>
                  <a:pt x="95503" y="0"/>
                </a:lnTo>
                <a:lnTo>
                  <a:pt x="1815592" y="0"/>
                </a:lnTo>
                <a:lnTo>
                  <a:pt x="1852749" y="7510"/>
                </a:lnTo>
                <a:lnTo>
                  <a:pt x="1883108" y="27987"/>
                </a:lnTo>
                <a:lnTo>
                  <a:pt x="1903585" y="58346"/>
                </a:lnTo>
                <a:lnTo>
                  <a:pt x="1911095" y="95503"/>
                </a:lnTo>
                <a:lnTo>
                  <a:pt x="1911095" y="860043"/>
                </a:lnTo>
                <a:lnTo>
                  <a:pt x="1903585" y="897201"/>
                </a:lnTo>
                <a:lnTo>
                  <a:pt x="1883108" y="927560"/>
                </a:lnTo>
                <a:lnTo>
                  <a:pt x="1852749" y="948037"/>
                </a:lnTo>
                <a:lnTo>
                  <a:pt x="1815592" y="955548"/>
                </a:lnTo>
                <a:lnTo>
                  <a:pt x="95503" y="955548"/>
                </a:lnTo>
                <a:lnTo>
                  <a:pt x="58341" y="948037"/>
                </a:lnTo>
                <a:lnTo>
                  <a:pt x="27982" y="927560"/>
                </a:lnTo>
                <a:lnTo>
                  <a:pt x="7509" y="897201"/>
                </a:lnTo>
                <a:lnTo>
                  <a:pt x="0" y="860043"/>
                </a:lnTo>
                <a:lnTo>
                  <a:pt x="0" y="9550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77874" y="1589278"/>
            <a:ext cx="1720214" cy="7550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504825" marR="5080" indent="-492759">
              <a:lnSpc>
                <a:spcPts val="2750"/>
              </a:lnSpc>
              <a:spcBef>
                <a:spcPts val="395"/>
              </a:spcBef>
            </a:pPr>
            <a:r>
              <a:rPr sz="2500" b="1" spc="-60" dirty="0">
                <a:latin typeface="Constantia"/>
                <a:cs typeface="Constantia"/>
              </a:rPr>
              <a:t>U</a:t>
            </a:r>
            <a:r>
              <a:rPr sz="2500" b="1" spc="-5" dirty="0">
                <a:latin typeface="Constantia"/>
                <a:cs typeface="Constantia"/>
              </a:rPr>
              <a:t>ng</a:t>
            </a:r>
            <a:r>
              <a:rPr sz="2500" b="1" spc="-50" dirty="0">
                <a:latin typeface="Constantia"/>
                <a:cs typeface="Constantia"/>
              </a:rPr>
              <a:t>r</a:t>
            </a:r>
            <a:r>
              <a:rPr sz="2500" b="1" spc="-5" dirty="0">
                <a:latin typeface="Constantia"/>
                <a:cs typeface="Constantia"/>
              </a:rPr>
              <a:t>ouped  </a:t>
            </a:r>
            <a:r>
              <a:rPr sz="2500" b="1" spc="-15" dirty="0">
                <a:latin typeface="Constantia"/>
                <a:cs typeface="Constantia"/>
              </a:rPr>
              <a:t>Data</a:t>
            </a:r>
            <a:endParaRPr sz="25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64386" y="2721101"/>
            <a:ext cx="2954020" cy="955675"/>
          </a:xfrm>
          <a:custGeom>
            <a:avLst/>
            <a:gdLst/>
            <a:ahLst/>
            <a:cxnLst/>
            <a:rect l="l" t="t" r="r" b="b"/>
            <a:pathLst>
              <a:path w="2954020" h="955675">
                <a:moveTo>
                  <a:pt x="2858008" y="0"/>
                </a:moveTo>
                <a:lnTo>
                  <a:pt x="95503" y="0"/>
                </a:lnTo>
                <a:lnTo>
                  <a:pt x="58346" y="7510"/>
                </a:lnTo>
                <a:lnTo>
                  <a:pt x="27987" y="27987"/>
                </a:lnTo>
                <a:lnTo>
                  <a:pt x="7510" y="58346"/>
                </a:lnTo>
                <a:lnTo>
                  <a:pt x="0" y="95503"/>
                </a:lnTo>
                <a:lnTo>
                  <a:pt x="0" y="860044"/>
                </a:lnTo>
                <a:lnTo>
                  <a:pt x="7510" y="897201"/>
                </a:lnTo>
                <a:lnTo>
                  <a:pt x="27987" y="927560"/>
                </a:lnTo>
                <a:lnTo>
                  <a:pt x="58346" y="948037"/>
                </a:lnTo>
                <a:lnTo>
                  <a:pt x="95503" y="955548"/>
                </a:lnTo>
                <a:lnTo>
                  <a:pt x="2858008" y="955548"/>
                </a:lnTo>
                <a:lnTo>
                  <a:pt x="2895165" y="948037"/>
                </a:lnTo>
                <a:lnTo>
                  <a:pt x="2925524" y="927560"/>
                </a:lnTo>
                <a:lnTo>
                  <a:pt x="2946001" y="897201"/>
                </a:lnTo>
                <a:lnTo>
                  <a:pt x="2953512" y="860044"/>
                </a:lnTo>
                <a:lnTo>
                  <a:pt x="2953512" y="95503"/>
                </a:lnTo>
                <a:lnTo>
                  <a:pt x="2946001" y="58346"/>
                </a:lnTo>
                <a:lnTo>
                  <a:pt x="2925524" y="27987"/>
                </a:lnTo>
                <a:lnTo>
                  <a:pt x="2895165" y="7510"/>
                </a:lnTo>
                <a:lnTo>
                  <a:pt x="285800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64386" y="3915917"/>
            <a:ext cx="2947670" cy="955675"/>
          </a:xfrm>
          <a:custGeom>
            <a:avLst/>
            <a:gdLst/>
            <a:ahLst/>
            <a:cxnLst/>
            <a:rect l="l" t="t" r="r" b="b"/>
            <a:pathLst>
              <a:path w="2947670" h="955675">
                <a:moveTo>
                  <a:pt x="2851912" y="0"/>
                </a:moveTo>
                <a:lnTo>
                  <a:pt x="95503" y="0"/>
                </a:lnTo>
                <a:lnTo>
                  <a:pt x="58346" y="7510"/>
                </a:lnTo>
                <a:lnTo>
                  <a:pt x="27987" y="27987"/>
                </a:lnTo>
                <a:lnTo>
                  <a:pt x="7510" y="58346"/>
                </a:lnTo>
                <a:lnTo>
                  <a:pt x="0" y="95503"/>
                </a:lnTo>
                <a:lnTo>
                  <a:pt x="0" y="860043"/>
                </a:lnTo>
                <a:lnTo>
                  <a:pt x="7510" y="897201"/>
                </a:lnTo>
                <a:lnTo>
                  <a:pt x="27987" y="927560"/>
                </a:lnTo>
                <a:lnTo>
                  <a:pt x="58346" y="948037"/>
                </a:lnTo>
                <a:lnTo>
                  <a:pt x="95503" y="955547"/>
                </a:lnTo>
                <a:lnTo>
                  <a:pt x="2851912" y="955547"/>
                </a:lnTo>
                <a:lnTo>
                  <a:pt x="2889069" y="948037"/>
                </a:lnTo>
                <a:lnTo>
                  <a:pt x="2919428" y="927560"/>
                </a:lnTo>
                <a:lnTo>
                  <a:pt x="2939905" y="897201"/>
                </a:lnTo>
                <a:lnTo>
                  <a:pt x="2947416" y="860043"/>
                </a:lnTo>
                <a:lnTo>
                  <a:pt x="2947416" y="95503"/>
                </a:lnTo>
                <a:lnTo>
                  <a:pt x="2939905" y="58346"/>
                </a:lnTo>
                <a:lnTo>
                  <a:pt x="2919428" y="27987"/>
                </a:lnTo>
                <a:lnTo>
                  <a:pt x="2889069" y="7510"/>
                </a:lnTo>
                <a:lnTo>
                  <a:pt x="285191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64386" y="5110734"/>
            <a:ext cx="2950845" cy="955675"/>
          </a:xfrm>
          <a:custGeom>
            <a:avLst/>
            <a:gdLst/>
            <a:ahLst/>
            <a:cxnLst/>
            <a:rect l="l" t="t" r="r" b="b"/>
            <a:pathLst>
              <a:path w="2950845" h="955675">
                <a:moveTo>
                  <a:pt x="2854960" y="0"/>
                </a:moveTo>
                <a:lnTo>
                  <a:pt x="95503" y="0"/>
                </a:lnTo>
                <a:lnTo>
                  <a:pt x="58346" y="7510"/>
                </a:lnTo>
                <a:lnTo>
                  <a:pt x="27987" y="27987"/>
                </a:lnTo>
                <a:lnTo>
                  <a:pt x="7510" y="58346"/>
                </a:lnTo>
                <a:lnTo>
                  <a:pt x="0" y="95504"/>
                </a:lnTo>
                <a:lnTo>
                  <a:pt x="0" y="859993"/>
                </a:lnTo>
                <a:lnTo>
                  <a:pt x="7510" y="897185"/>
                </a:lnTo>
                <a:lnTo>
                  <a:pt x="27987" y="927558"/>
                </a:lnTo>
                <a:lnTo>
                  <a:pt x="58346" y="948038"/>
                </a:lnTo>
                <a:lnTo>
                  <a:pt x="95503" y="955548"/>
                </a:lnTo>
                <a:lnTo>
                  <a:pt x="2854960" y="955548"/>
                </a:lnTo>
                <a:lnTo>
                  <a:pt x="2892117" y="948038"/>
                </a:lnTo>
                <a:lnTo>
                  <a:pt x="2922476" y="927558"/>
                </a:lnTo>
                <a:lnTo>
                  <a:pt x="2942953" y="897185"/>
                </a:lnTo>
                <a:lnTo>
                  <a:pt x="2950464" y="859993"/>
                </a:lnTo>
                <a:lnTo>
                  <a:pt x="2950464" y="95504"/>
                </a:lnTo>
                <a:lnTo>
                  <a:pt x="2942953" y="58346"/>
                </a:lnTo>
                <a:lnTo>
                  <a:pt x="2922476" y="27987"/>
                </a:lnTo>
                <a:lnTo>
                  <a:pt x="2892117" y="7510"/>
                </a:lnTo>
                <a:lnTo>
                  <a:pt x="285496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359408" y="2481833"/>
          <a:ext cx="3181350" cy="3597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770"/>
                <a:gridCol w="2950210"/>
              </a:tblGrid>
              <a:tr h="23926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7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  <a:lnR w="28575">
                      <a:solidFill>
                        <a:srgbClr val="0E6EC5"/>
                      </a:solidFill>
                      <a:prstDash val="solid"/>
                    </a:lnR>
                    <a:lnB w="28575">
                      <a:solidFill>
                        <a:srgbClr val="09569D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4000" b="1" spc="-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Line</a:t>
                      </a:r>
                      <a:r>
                        <a:rPr sz="4000" b="1" spc="-13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4000" b="1" spc="-1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Graph</a:t>
                      </a:r>
                      <a:endParaRPr sz="4000">
                        <a:latin typeface="Constantia"/>
                        <a:cs typeface="Constantia"/>
                      </a:endParaRPr>
                    </a:p>
                  </a:txBody>
                  <a:tcPr marL="0" marR="0" marT="11303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  <a:tr h="478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  <a:lnR w="28575">
                      <a:solidFill>
                        <a:srgbClr val="0E6EC5"/>
                      </a:solidFill>
                      <a:prstDash val="solid"/>
                    </a:lnR>
                    <a:lnT w="28575">
                      <a:solidFill>
                        <a:srgbClr val="09569D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03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  <a:tr h="23926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7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  <a:lnR w="28575">
                      <a:solidFill>
                        <a:srgbClr val="0E6EC5"/>
                      </a:solidFill>
                      <a:prstDash val="solid"/>
                    </a:lnR>
                    <a:lnB w="28575">
                      <a:solidFill>
                        <a:srgbClr val="09569D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4000" b="1" spc="-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Bar</a:t>
                      </a:r>
                      <a:r>
                        <a:rPr sz="4000" b="1" spc="-170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4000" b="1" spc="-1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Graph</a:t>
                      </a:r>
                      <a:endParaRPr sz="4000">
                        <a:latin typeface="Constantia"/>
                        <a:cs typeface="Constantia"/>
                      </a:endParaRPr>
                    </a:p>
                  </a:txBody>
                  <a:tcPr marL="0" marR="0" marT="11303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  <a:tr h="4782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  <a:lnR w="28575">
                      <a:solidFill>
                        <a:srgbClr val="0E6EC5"/>
                      </a:solidFill>
                      <a:prstDash val="solid"/>
                    </a:lnR>
                    <a:lnT w="28575">
                      <a:solidFill>
                        <a:srgbClr val="09569D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03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  <a:tr h="23926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70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9569D"/>
                      </a:solidFill>
                      <a:prstDash val="solid"/>
                    </a:lnL>
                    <a:lnR w="28575">
                      <a:solidFill>
                        <a:srgbClr val="0E6EC5"/>
                      </a:solidFill>
                      <a:prstDash val="solid"/>
                    </a:lnR>
                    <a:lnB w="28575">
                      <a:solidFill>
                        <a:srgbClr val="09569D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2980"/>
                        </a:lnSpc>
                      </a:pPr>
                      <a:r>
                        <a:rPr sz="2800" b="1" spc="-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Pie </a:t>
                      </a:r>
                      <a:r>
                        <a:rPr sz="2800" b="1" spc="-1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Diagram</a:t>
                      </a:r>
                      <a:r>
                        <a:rPr sz="2800" b="1" spc="-110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Or</a:t>
                      </a:r>
                      <a:endParaRPr sz="2800">
                        <a:latin typeface="Constantia"/>
                        <a:cs typeface="Constant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800" b="1" spc="-1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Circle</a:t>
                      </a:r>
                      <a:r>
                        <a:rPr sz="2800" b="1" spc="-6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b="1" spc="-15" dirty="0">
                          <a:solidFill>
                            <a:srgbClr val="006FC0"/>
                          </a:solidFill>
                          <a:latin typeface="Constantia"/>
                          <a:cs typeface="Constantia"/>
                        </a:rPr>
                        <a:t>Graph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  <a:tr h="478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E6EC5"/>
                      </a:solidFill>
                      <a:prstDash val="solid"/>
                    </a:lnR>
                    <a:lnT w="28575">
                      <a:solidFill>
                        <a:srgbClr val="09569D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E6EC5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4613909" y="1526286"/>
            <a:ext cx="1911350" cy="955675"/>
          </a:xfrm>
          <a:custGeom>
            <a:avLst/>
            <a:gdLst/>
            <a:ahLst/>
            <a:cxnLst/>
            <a:rect l="l" t="t" r="r" b="b"/>
            <a:pathLst>
              <a:path w="1911350" h="955675">
                <a:moveTo>
                  <a:pt x="1815591" y="0"/>
                </a:moveTo>
                <a:lnTo>
                  <a:pt x="95503" y="0"/>
                </a:lnTo>
                <a:lnTo>
                  <a:pt x="58346" y="7510"/>
                </a:lnTo>
                <a:lnTo>
                  <a:pt x="27987" y="27987"/>
                </a:lnTo>
                <a:lnTo>
                  <a:pt x="7510" y="58346"/>
                </a:lnTo>
                <a:lnTo>
                  <a:pt x="0" y="95503"/>
                </a:lnTo>
                <a:lnTo>
                  <a:pt x="0" y="860043"/>
                </a:lnTo>
                <a:lnTo>
                  <a:pt x="7510" y="897201"/>
                </a:lnTo>
                <a:lnTo>
                  <a:pt x="27987" y="927560"/>
                </a:lnTo>
                <a:lnTo>
                  <a:pt x="58346" y="948037"/>
                </a:lnTo>
                <a:lnTo>
                  <a:pt x="95503" y="955548"/>
                </a:lnTo>
                <a:lnTo>
                  <a:pt x="1815591" y="955548"/>
                </a:lnTo>
                <a:lnTo>
                  <a:pt x="1852749" y="948037"/>
                </a:lnTo>
                <a:lnTo>
                  <a:pt x="1883108" y="927560"/>
                </a:lnTo>
                <a:lnTo>
                  <a:pt x="1903585" y="897201"/>
                </a:lnTo>
                <a:lnTo>
                  <a:pt x="1911095" y="860043"/>
                </a:lnTo>
                <a:lnTo>
                  <a:pt x="1911095" y="95503"/>
                </a:lnTo>
                <a:lnTo>
                  <a:pt x="1903585" y="58346"/>
                </a:lnTo>
                <a:lnTo>
                  <a:pt x="1883108" y="27987"/>
                </a:lnTo>
                <a:lnTo>
                  <a:pt x="1852749" y="7510"/>
                </a:lnTo>
                <a:lnTo>
                  <a:pt x="1815591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13909" y="1526286"/>
            <a:ext cx="1911350" cy="955675"/>
          </a:xfrm>
          <a:custGeom>
            <a:avLst/>
            <a:gdLst/>
            <a:ahLst/>
            <a:cxnLst/>
            <a:rect l="l" t="t" r="r" b="b"/>
            <a:pathLst>
              <a:path w="1911350" h="955675">
                <a:moveTo>
                  <a:pt x="0" y="95503"/>
                </a:moveTo>
                <a:lnTo>
                  <a:pt x="7510" y="58346"/>
                </a:lnTo>
                <a:lnTo>
                  <a:pt x="27987" y="27987"/>
                </a:lnTo>
                <a:lnTo>
                  <a:pt x="58346" y="7510"/>
                </a:lnTo>
                <a:lnTo>
                  <a:pt x="95503" y="0"/>
                </a:lnTo>
                <a:lnTo>
                  <a:pt x="1815591" y="0"/>
                </a:lnTo>
                <a:lnTo>
                  <a:pt x="1852749" y="7510"/>
                </a:lnTo>
                <a:lnTo>
                  <a:pt x="1883108" y="27987"/>
                </a:lnTo>
                <a:lnTo>
                  <a:pt x="1903585" y="58346"/>
                </a:lnTo>
                <a:lnTo>
                  <a:pt x="1911095" y="95503"/>
                </a:lnTo>
                <a:lnTo>
                  <a:pt x="1911095" y="860043"/>
                </a:lnTo>
                <a:lnTo>
                  <a:pt x="1903585" y="897201"/>
                </a:lnTo>
                <a:lnTo>
                  <a:pt x="1883108" y="927560"/>
                </a:lnTo>
                <a:lnTo>
                  <a:pt x="1852749" y="948037"/>
                </a:lnTo>
                <a:lnTo>
                  <a:pt x="1815591" y="955548"/>
                </a:lnTo>
                <a:lnTo>
                  <a:pt x="95503" y="955548"/>
                </a:lnTo>
                <a:lnTo>
                  <a:pt x="58346" y="948037"/>
                </a:lnTo>
                <a:lnTo>
                  <a:pt x="27987" y="927560"/>
                </a:lnTo>
                <a:lnTo>
                  <a:pt x="7510" y="897201"/>
                </a:lnTo>
                <a:lnTo>
                  <a:pt x="0" y="860043"/>
                </a:lnTo>
                <a:lnTo>
                  <a:pt x="0" y="9550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709540" y="1474977"/>
            <a:ext cx="1718310" cy="96075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02590" marR="5080" indent="-390525">
              <a:lnSpc>
                <a:spcPts val="3520"/>
              </a:lnSpc>
              <a:spcBef>
                <a:spcPts val="484"/>
              </a:spcBef>
            </a:pPr>
            <a:r>
              <a:rPr sz="3200" spc="-5" dirty="0">
                <a:solidFill>
                  <a:srgbClr val="000000"/>
                </a:solidFill>
                <a:latin typeface="Constantia"/>
                <a:cs typeface="Constantia"/>
              </a:rPr>
              <a:t>G</a:t>
            </a:r>
            <a:r>
              <a:rPr sz="3200" spc="-45" dirty="0">
                <a:solidFill>
                  <a:srgbClr val="000000"/>
                </a:solidFill>
                <a:latin typeface="Constantia"/>
                <a:cs typeface="Constantia"/>
              </a:rPr>
              <a:t>r</a:t>
            </a:r>
            <a:r>
              <a:rPr sz="3200" dirty="0">
                <a:solidFill>
                  <a:srgbClr val="000000"/>
                </a:solidFill>
                <a:latin typeface="Constantia"/>
                <a:cs typeface="Constantia"/>
              </a:rPr>
              <a:t>ouped  </a:t>
            </a:r>
            <a:r>
              <a:rPr sz="3200" spc="-10" dirty="0">
                <a:solidFill>
                  <a:srgbClr val="000000"/>
                </a:solidFill>
                <a:latin typeface="Constantia"/>
                <a:cs typeface="Constantia"/>
              </a:rPr>
              <a:t>Data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04409" y="2481833"/>
            <a:ext cx="123825" cy="716915"/>
          </a:xfrm>
          <a:custGeom>
            <a:avLst/>
            <a:gdLst/>
            <a:ahLst/>
            <a:cxnLst/>
            <a:rect l="l" t="t" r="r" b="b"/>
            <a:pathLst>
              <a:path w="123825" h="716914">
                <a:moveTo>
                  <a:pt x="0" y="0"/>
                </a:moveTo>
                <a:lnTo>
                  <a:pt x="0" y="716788"/>
                </a:lnTo>
                <a:lnTo>
                  <a:pt x="123570" y="716788"/>
                </a:lnTo>
              </a:path>
            </a:pathLst>
          </a:custGeom>
          <a:ln w="25908">
            <a:solidFill>
              <a:srgbClr val="0956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7853" y="2721101"/>
            <a:ext cx="2948940" cy="955675"/>
          </a:xfrm>
          <a:custGeom>
            <a:avLst/>
            <a:gdLst/>
            <a:ahLst/>
            <a:cxnLst/>
            <a:rect l="l" t="t" r="r" b="b"/>
            <a:pathLst>
              <a:path w="2948940" h="955675">
                <a:moveTo>
                  <a:pt x="2853436" y="0"/>
                </a:moveTo>
                <a:lnTo>
                  <a:pt x="95504" y="0"/>
                </a:lnTo>
                <a:lnTo>
                  <a:pt x="58346" y="7510"/>
                </a:lnTo>
                <a:lnTo>
                  <a:pt x="27987" y="27987"/>
                </a:lnTo>
                <a:lnTo>
                  <a:pt x="7510" y="58346"/>
                </a:lnTo>
                <a:lnTo>
                  <a:pt x="0" y="95503"/>
                </a:lnTo>
                <a:lnTo>
                  <a:pt x="0" y="860044"/>
                </a:lnTo>
                <a:lnTo>
                  <a:pt x="7510" y="897201"/>
                </a:lnTo>
                <a:lnTo>
                  <a:pt x="27987" y="927560"/>
                </a:lnTo>
                <a:lnTo>
                  <a:pt x="58346" y="948037"/>
                </a:lnTo>
                <a:lnTo>
                  <a:pt x="95504" y="955548"/>
                </a:lnTo>
                <a:lnTo>
                  <a:pt x="2853436" y="955548"/>
                </a:lnTo>
                <a:lnTo>
                  <a:pt x="2890593" y="948037"/>
                </a:lnTo>
                <a:lnTo>
                  <a:pt x="2920952" y="927560"/>
                </a:lnTo>
                <a:lnTo>
                  <a:pt x="2941429" y="897201"/>
                </a:lnTo>
                <a:lnTo>
                  <a:pt x="2948940" y="860044"/>
                </a:lnTo>
                <a:lnTo>
                  <a:pt x="2948940" y="95503"/>
                </a:lnTo>
                <a:lnTo>
                  <a:pt x="2941429" y="58346"/>
                </a:lnTo>
                <a:lnTo>
                  <a:pt x="2920952" y="27987"/>
                </a:lnTo>
                <a:lnTo>
                  <a:pt x="2890593" y="7510"/>
                </a:lnTo>
                <a:lnTo>
                  <a:pt x="285343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27853" y="2721101"/>
            <a:ext cx="2948940" cy="955675"/>
          </a:xfrm>
          <a:custGeom>
            <a:avLst/>
            <a:gdLst/>
            <a:ahLst/>
            <a:cxnLst/>
            <a:rect l="l" t="t" r="r" b="b"/>
            <a:pathLst>
              <a:path w="2948940" h="955675">
                <a:moveTo>
                  <a:pt x="0" y="95503"/>
                </a:moveTo>
                <a:lnTo>
                  <a:pt x="7510" y="58346"/>
                </a:lnTo>
                <a:lnTo>
                  <a:pt x="27987" y="27987"/>
                </a:lnTo>
                <a:lnTo>
                  <a:pt x="58346" y="7510"/>
                </a:lnTo>
                <a:lnTo>
                  <a:pt x="95504" y="0"/>
                </a:lnTo>
                <a:lnTo>
                  <a:pt x="2853436" y="0"/>
                </a:lnTo>
                <a:lnTo>
                  <a:pt x="2890593" y="7510"/>
                </a:lnTo>
                <a:lnTo>
                  <a:pt x="2920952" y="27987"/>
                </a:lnTo>
                <a:lnTo>
                  <a:pt x="2941429" y="58346"/>
                </a:lnTo>
                <a:lnTo>
                  <a:pt x="2948940" y="95503"/>
                </a:lnTo>
                <a:lnTo>
                  <a:pt x="2948940" y="860044"/>
                </a:lnTo>
                <a:lnTo>
                  <a:pt x="2941429" y="897201"/>
                </a:lnTo>
                <a:lnTo>
                  <a:pt x="2920952" y="927560"/>
                </a:lnTo>
                <a:lnTo>
                  <a:pt x="2890593" y="948037"/>
                </a:lnTo>
                <a:lnTo>
                  <a:pt x="2853436" y="955548"/>
                </a:lnTo>
                <a:lnTo>
                  <a:pt x="95504" y="955548"/>
                </a:lnTo>
                <a:lnTo>
                  <a:pt x="58346" y="948037"/>
                </a:lnTo>
                <a:lnTo>
                  <a:pt x="27987" y="927560"/>
                </a:lnTo>
                <a:lnTo>
                  <a:pt x="7510" y="897201"/>
                </a:lnTo>
                <a:lnTo>
                  <a:pt x="0" y="860044"/>
                </a:lnTo>
                <a:lnTo>
                  <a:pt x="0" y="95503"/>
                </a:lnTo>
                <a:close/>
              </a:path>
            </a:pathLst>
          </a:custGeom>
          <a:ln w="25908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240782" y="2857627"/>
            <a:ext cx="2322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H</a:t>
            </a:r>
            <a:r>
              <a:rPr sz="3600" b="1" spc="-10" dirty="0">
                <a:solidFill>
                  <a:srgbClr val="00AF50"/>
                </a:solidFill>
                <a:latin typeface="Constantia"/>
                <a:cs typeface="Constantia"/>
              </a:rPr>
              <a:t>i</a:t>
            </a: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s</a:t>
            </a:r>
            <a:r>
              <a:rPr sz="3600" b="1" spc="-60" dirty="0">
                <a:solidFill>
                  <a:srgbClr val="00AF50"/>
                </a:solidFill>
                <a:latin typeface="Constantia"/>
                <a:cs typeface="Constantia"/>
              </a:rPr>
              <a:t>t</a:t>
            </a: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og</a:t>
            </a:r>
            <a:r>
              <a:rPr sz="3600" b="1" spc="-55" dirty="0">
                <a:solidFill>
                  <a:srgbClr val="00AF50"/>
                </a:solidFill>
                <a:latin typeface="Constantia"/>
                <a:cs typeface="Constantia"/>
              </a:rPr>
              <a:t>r</a:t>
            </a: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am</a:t>
            </a:r>
            <a:endParaRPr sz="3600">
              <a:latin typeface="Constantia"/>
              <a:cs typeface="Constanti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04409" y="2481833"/>
            <a:ext cx="191135" cy="2002155"/>
          </a:xfrm>
          <a:custGeom>
            <a:avLst/>
            <a:gdLst/>
            <a:ahLst/>
            <a:cxnLst/>
            <a:rect l="l" t="t" r="r" b="b"/>
            <a:pathLst>
              <a:path w="191135" h="2002154">
                <a:moveTo>
                  <a:pt x="0" y="0"/>
                </a:moveTo>
                <a:lnTo>
                  <a:pt x="0" y="2001773"/>
                </a:lnTo>
                <a:lnTo>
                  <a:pt x="191135" y="2001773"/>
                </a:lnTo>
              </a:path>
            </a:pathLst>
          </a:custGeom>
          <a:ln w="25908">
            <a:solidFill>
              <a:srgbClr val="0956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96434" y="3915917"/>
            <a:ext cx="2830195" cy="1137285"/>
          </a:xfrm>
          <a:custGeom>
            <a:avLst/>
            <a:gdLst/>
            <a:ahLst/>
            <a:cxnLst/>
            <a:rect l="l" t="t" r="r" b="b"/>
            <a:pathLst>
              <a:path w="2830195" h="1137285">
                <a:moveTo>
                  <a:pt x="2716402" y="0"/>
                </a:moveTo>
                <a:lnTo>
                  <a:pt x="113664" y="0"/>
                </a:lnTo>
                <a:lnTo>
                  <a:pt x="69437" y="8937"/>
                </a:lnTo>
                <a:lnTo>
                  <a:pt x="33305" y="33305"/>
                </a:lnTo>
                <a:lnTo>
                  <a:pt x="8937" y="69437"/>
                </a:lnTo>
                <a:lnTo>
                  <a:pt x="0" y="113664"/>
                </a:lnTo>
                <a:lnTo>
                  <a:pt x="0" y="1023238"/>
                </a:lnTo>
                <a:lnTo>
                  <a:pt x="8937" y="1067466"/>
                </a:lnTo>
                <a:lnTo>
                  <a:pt x="33305" y="1103598"/>
                </a:lnTo>
                <a:lnTo>
                  <a:pt x="69437" y="1127966"/>
                </a:lnTo>
                <a:lnTo>
                  <a:pt x="113664" y="1136903"/>
                </a:lnTo>
                <a:lnTo>
                  <a:pt x="2716402" y="1136903"/>
                </a:lnTo>
                <a:lnTo>
                  <a:pt x="2760630" y="1127966"/>
                </a:lnTo>
                <a:lnTo>
                  <a:pt x="2796762" y="1103598"/>
                </a:lnTo>
                <a:lnTo>
                  <a:pt x="2821130" y="1067466"/>
                </a:lnTo>
                <a:lnTo>
                  <a:pt x="2830067" y="1023238"/>
                </a:lnTo>
                <a:lnTo>
                  <a:pt x="2830067" y="113664"/>
                </a:lnTo>
                <a:lnTo>
                  <a:pt x="2821130" y="69437"/>
                </a:lnTo>
                <a:lnTo>
                  <a:pt x="2796762" y="33305"/>
                </a:lnTo>
                <a:lnTo>
                  <a:pt x="2760630" y="8937"/>
                </a:lnTo>
                <a:lnTo>
                  <a:pt x="271640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96434" y="3915917"/>
            <a:ext cx="2830195" cy="1137285"/>
          </a:xfrm>
          <a:custGeom>
            <a:avLst/>
            <a:gdLst/>
            <a:ahLst/>
            <a:cxnLst/>
            <a:rect l="l" t="t" r="r" b="b"/>
            <a:pathLst>
              <a:path w="2830195" h="1137285">
                <a:moveTo>
                  <a:pt x="0" y="113664"/>
                </a:moveTo>
                <a:lnTo>
                  <a:pt x="8937" y="69437"/>
                </a:lnTo>
                <a:lnTo>
                  <a:pt x="33305" y="33305"/>
                </a:lnTo>
                <a:lnTo>
                  <a:pt x="69437" y="8937"/>
                </a:lnTo>
                <a:lnTo>
                  <a:pt x="113664" y="0"/>
                </a:lnTo>
                <a:lnTo>
                  <a:pt x="2716402" y="0"/>
                </a:lnTo>
                <a:lnTo>
                  <a:pt x="2760630" y="8937"/>
                </a:lnTo>
                <a:lnTo>
                  <a:pt x="2796762" y="33305"/>
                </a:lnTo>
                <a:lnTo>
                  <a:pt x="2821130" y="69437"/>
                </a:lnTo>
                <a:lnTo>
                  <a:pt x="2830067" y="113664"/>
                </a:lnTo>
                <a:lnTo>
                  <a:pt x="2830067" y="1023238"/>
                </a:lnTo>
                <a:lnTo>
                  <a:pt x="2821130" y="1067466"/>
                </a:lnTo>
                <a:lnTo>
                  <a:pt x="2796762" y="1103598"/>
                </a:lnTo>
                <a:lnTo>
                  <a:pt x="2760630" y="1127966"/>
                </a:lnTo>
                <a:lnTo>
                  <a:pt x="2716402" y="1136903"/>
                </a:lnTo>
                <a:lnTo>
                  <a:pt x="113664" y="1136903"/>
                </a:lnTo>
                <a:lnTo>
                  <a:pt x="69437" y="1127966"/>
                </a:lnTo>
                <a:lnTo>
                  <a:pt x="33305" y="1103598"/>
                </a:lnTo>
                <a:lnTo>
                  <a:pt x="8937" y="1067466"/>
                </a:lnTo>
                <a:lnTo>
                  <a:pt x="0" y="1023238"/>
                </a:lnTo>
                <a:lnTo>
                  <a:pt x="0" y="113664"/>
                </a:lnTo>
                <a:close/>
              </a:path>
            </a:pathLst>
          </a:custGeom>
          <a:ln w="25908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52008" y="4085082"/>
            <a:ext cx="1525905" cy="7264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82880" marR="5080" indent="-170815">
              <a:lnSpc>
                <a:spcPts val="2640"/>
              </a:lnSpc>
              <a:spcBef>
                <a:spcPts val="385"/>
              </a:spcBef>
            </a:pPr>
            <a:r>
              <a:rPr sz="2400" b="1" spc="-45" dirty="0">
                <a:solidFill>
                  <a:srgbClr val="00AF50"/>
                </a:solidFill>
                <a:latin typeface="Constantia"/>
                <a:cs typeface="Constantia"/>
              </a:rPr>
              <a:t>F</a:t>
            </a:r>
            <a:r>
              <a:rPr sz="2400" b="1" spc="-35" dirty="0">
                <a:solidFill>
                  <a:srgbClr val="00AF50"/>
                </a:solidFill>
                <a:latin typeface="Constantia"/>
                <a:cs typeface="Constantia"/>
              </a:rPr>
              <a:t>r</a:t>
            </a:r>
            <a:r>
              <a:rPr sz="2400" b="1" dirty="0">
                <a:solidFill>
                  <a:srgbClr val="00AF50"/>
                </a:solidFill>
                <a:latin typeface="Constantia"/>
                <a:cs typeface="Constantia"/>
              </a:rPr>
              <a:t>equen</a:t>
            </a:r>
            <a:r>
              <a:rPr sz="2400" b="1" spc="25" dirty="0">
                <a:solidFill>
                  <a:srgbClr val="00AF50"/>
                </a:solidFill>
                <a:latin typeface="Constantia"/>
                <a:cs typeface="Constantia"/>
              </a:rPr>
              <a:t>c</a:t>
            </a:r>
            <a:r>
              <a:rPr sz="2400" b="1" dirty="0">
                <a:solidFill>
                  <a:srgbClr val="00AF50"/>
                </a:solidFill>
                <a:latin typeface="Constantia"/>
                <a:cs typeface="Constantia"/>
              </a:rPr>
              <a:t>y  </a:t>
            </a:r>
            <a:r>
              <a:rPr sz="2400" b="1" spc="-35" dirty="0">
                <a:solidFill>
                  <a:srgbClr val="00AF50"/>
                </a:solidFill>
                <a:latin typeface="Constantia"/>
                <a:cs typeface="Constantia"/>
              </a:rPr>
              <a:t>Polygon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804409" y="2481833"/>
            <a:ext cx="191135" cy="3363595"/>
          </a:xfrm>
          <a:custGeom>
            <a:avLst/>
            <a:gdLst/>
            <a:ahLst/>
            <a:cxnLst/>
            <a:rect l="l" t="t" r="r" b="b"/>
            <a:pathLst>
              <a:path w="191135" h="3363595">
                <a:moveTo>
                  <a:pt x="0" y="0"/>
                </a:moveTo>
                <a:lnTo>
                  <a:pt x="0" y="3362972"/>
                </a:lnTo>
                <a:lnTo>
                  <a:pt x="191135" y="3362972"/>
                </a:lnTo>
              </a:path>
            </a:pathLst>
          </a:custGeom>
          <a:ln w="25908">
            <a:solidFill>
              <a:srgbClr val="0956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96434" y="5292090"/>
            <a:ext cx="3119755" cy="1108075"/>
          </a:xfrm>
          <a:custGeom>
            <a:avLst/>
            <a:gdLst/>
            <a:ahLst/>
            <a:cxnLst/>
            <a:rect l="l" t="t" r="r" b="b"/>
            <a:pathLst>
              <a:path w="3119754" h="1108075">
                <a:moveTo>
                  <a:pt x="3008884" y="0"/>
                </a:moveTo>
                <a:lnTo>
                  <a:pt x="110743" y="0"/>
                </a:lnTo>
                <a:lnTo>
                  <a:pt x="67669" y="8713"/>
                </a:lnTo>
                <a:lnTo>
                  <a:pt x="32464" y="32464"/>
                </a:lnTo>
                <a:lnTo>
                  <a:pt x="8713" y="67669"/>
                </a:lnTo>
                <a:lnTo>
                  <a:pt x="0" y="110744"/>
                </a:lnTo>
                <a:lnTo>
                  <a:pt x="0" y="997153"/>
                </a:lnTo>
                <a:lnTo>
                  <a:pt x="8713" y="1040278"/>
                </a:lnTo>
                <a:lnTo>
                  <a:pt x="32464" y="1075496"/>
                </a:lnTo>
                <a:lnTo>
                  <a:pt x="67669" y="1099240"/>
                </a:lnTo>
                <a:lnTo>
                  <a:pt x="110743" y="1107948"/>
                </a:lnTo>
                <a:lnTo>
                  <a:pt x="3008884" y="1107948"/>
                </a:lnTo>
                <a:lnTo>
                  <a:pt x="3051958" y="1099240"/>
                </a:lnTo>
                <a:lnTo>
                  <a:pt x="3087163" y="1075496"/>
                </a:lnTo>
                <a:lnTo>
                  <a:pt x="3110914" y="1040278"/>
                </a:lnTo>
                <a:lnTo>
                  <a:pt x="3119627" y="997153"/>
                </a:lnTo>
                <a:lnTo>
                  <a:pt x="3119627" y="110744"/>
                </a:lnTo>
                <a:lnTo>
                  <a:pt x="3110914" y="67669"/>
                </a:lnTo>
                <a:lnTo>
                  <a:pt x="3087163" y="32464"/>
                </a:lnTo>
                <a:lnTo>
                  <a:pt x="3051958" y="8713"/>
                </a:lnTo>
                <a:lnTo>
                  <a:pt x="3008884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96434" y="5292090"/>
            <a:ext cx="3119755" cy="1108075"/>
          </a:xfrm>
          <a:custGeom>
            <a:avLst/>
            <a:gdLst/>
            <a:ahLst/>
            <a:cxnLst/>
            <a:rect l="l" t="t" r="r" b="b"/>
            <a:pathLst>
              <a:path w="3119754" h="1108075">
                <a:moveTo>
                  <a:pt x="0" y="110744"/>
                </a:moveTo>
                <a:lnTo>
                  <a:pt x="8713" y="67669"/>
                </a:lnTo>
                <a:lnTo>
                  <a:pt x="32464" y="32464"/>
                </a:lnTo>
                <a:lnTo>
                  <a:pt x="67669" y="8713"/>
                </a:lnTo>
                <a:lnTo>
                  <a:pt x="110743" y="0"/>
                </a:lnTo>
                <a:lnTo>
                  <a:pt x="3008884" y="0"/>
                </a:lnTo>
                <a:lnTo>
                  <a:pt x="3051958" y="8713"/>
                </a:lnTo>
                <a:lnTo>
                  <a:pt x="3087163" y="32464"/>
                </a:lnTo>
                <a:lnTo>
                  <a:pt x="3110914" y="67669"/>
                </a:lnTo>
                <a:lnTo>
                  <a:pt x="3119627" y="110744"/>
                </a:lnTo>
                <a:lnTo>
                  <a:pt x="3119627" y="997153"/>
                </a:lnTo>
                <a:lnTo>
                  <a:pt x="3110914" y="1040278"/>
                </a:lnTo>
                <a:lnTo>
                  <a:pt x="3087163" y="1075496"/>
                </a:lnTo>
                <a:lnTo>
                  <a:pt x="3051958" y="1099240"/>
                </a:lnTo>
                <a:lnTo>
                  <a:pt x="3008884" y="1107948"/>
                </a:lnTo>
                <a:lnTo>
                  <a:pt x="110743" y="1107948"/>
                </a:lnTo>
                <a:lnTo>
                  <a:pt x="67669" y="1099240"/>
                </a:lnTo>
                <a:lnTo>
                  <a:pt x="32464" y="1075496"/>
                </a:lnTo>
                <a:lnTo>
                  <a:pt x="8713" y="1040278"/>
                </a:lnTo>
                <a:lnTo>
                  <a:pt x="0" y="997153"/>
                </a:lnTo>
                <a:lnTo>
                  <a:pt x="0" y="110744"/>
                </a:lnTo>
                <a:close/>
              </a:path>
            </a:pathLst>
          </a:custGeom>
          <a:ln w="25908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420995" y="5006136"/>
            <a:ext cx="2270760" cy="1421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6095" marR="5080" indent="-494030">
              <a:lnSpc>
                <a:spcPct val="127200"/>
              </a:lnSpc>
              <a:spcBef>
                <a:spcPts val="100"/>
              </a:spcBef>
            </a:pPr>
            <a:r>
              <a:rPr sz="3600" b="1" spc="-85" dirty="0">
                <a:solidFill>
                  <a:srgbClr val="00AF50"/>
                </a:solidFill>
                <a:latin typeface="Constantia"/>
                <a:cs typeface="Constantia"/>
              </a:rPr>
              <a:t>F</a:t>
            </a:r>
            <a:r>
              <a:rPr sz="3600" b="1" spc="-65" dirty="0">
                <a:solidFill>
                  <a:srgbClr val="00AF50"/>
                </a:solidFill>
                <a:latin typeface="Constantia"/>
                <a:cs typeface="Constantia"/>
              </a:rPr>
              <a:t>r</a:t>
            </a: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equen</a:t>
            </a:r>
            <a:r>
              <a:rPr sz="3600" b="1" spc="25" dirty="0">
                <a:solidFill>
                  <a:srgbClr val="00AF50"/>
                </a:solidFill>
                <a:latin typeface="Constantia"/>
                <a:cs typeface="Constantia"/>
              </a:rPr>
              <a:t>c</a:t>
            </a:r>
            <a:r>
              <a:rPr sz="3600" b="1" dirty="0">
                <a:solidFill>
                  <a:srgbClr val="00AF50"/>
                </a:solidFill>
                <a:latin typeface="Constantia"/>
                <a:cs typeface="Constantia"/>
              </a:rPr>
              <a:t>y  </a:t>
            </a:r>
            <a:r>
              <a:rPr sz="3600" b="1" spc="-20" dirty="0">
                <a:solidFill>
                  <a:srgbClr val="00AF50"/>
                </a:solidFill>
                <a:latin typeface="Constantia"/>
                <a:cs typeface="Constantia"/>
              </a:rPr>
              <a:t>Curve</a:t>
            </a:r>
            <a:endParaRPr sz="3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392328"/>
            <a:ext cx="4210685" cy="15621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Line</a:t>
            </a:r>
            <a:r>
              <a:rPr u="heavy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 </a:t>
            </a: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graph:</a:t>
            </a:r>
          </a:p>
          <a:p>
            <a:pPr marL="83820" marR="5080" indent="-44450">
              <a:lnSpc>
                <a:spcPct val="120000"/>
              </a:lnSpc>
            </a:pPr>
            <a:r>
              <a:rPr b="0" spc="-5" dirty="0">
                <a:solidFill>
                  <a:srgbClr val="000000"/>
                </a:solidFill>
                <a:latin typeface="Aparajita"/>
                <a:cs typeface="Aparajita"/>
              </a:rPr>
              <a:t>line </a:t>
            </a:r>
            <a:r>
              <a:rPr b="0" spc="-10" dirty="0">
                <a:solidFill>
                  <a:srgbClr val="000000"/>
                </a:solidFill>
                <a:latin typeface="Aparajita"/>
                <a:cs typeface="Aparajita"/>
              </a:rPr>
              <a:t>graphs </a:t>
            </a:r>
            <a:r>
              <a:rPr b="0" spc="-5" dirty="0">
                <a:solidFill>
                  <a:srgbClr val="000000"/>
                </a:solidFill>
                <a:latin typeface="Aparajita"/>
                <a:cs typeface="Aparajita"/>
              </a:rPr>
              <a:t>are </a:t>
            </a:r>
            <a:r>
              <a:rPr b="0" spc="-10" dirty="0">
                <a:solidFill>
                  <a:srgbClr val="000000"/>
                </a:solidFill>
                <a:latin typeface="Aparajita"/>
                <a:cs typeface="Aparajita"/>
              </a:rPr>
              <a:t>simple </a:t>
            </a:r>
            <a:r>
              <a:rPr b="0" spc="-5" dirty="0">
                <a:solidFill>
                  <a:srgbClr val="000000"/>
                </a:solidFill>
                <a:latin typeface="Aparajita"/>
                <a:cs typeface="Aparajita"/>
              </a:rPr>
              <a:t>Mathematical  </a:t>
            </a:r>
            <a:r>
              <a:rPr b="0" spc="-10" dirty="0">
                <a:solidFill>
                  <a:srgbClr val="000000"/>
                </a:solidFill>
                <a:latin typeface="Aparajita"/>
                <a:cs typeface="Aparajita"/>
              </a:rPr>
              <a:t>graphs </a:t>
            </a:r>
            <a:r>
              <a:rPr b="0" spc="-5" dirty="0">
                <a:solidFill>
                  <a:srgbClr val="000000"/>
                </a:solidFill>
                <a:latin typeface="Aparajita"/>
                <a:cs typeface="Aparajita"/>
              </a:rPr>
              <a:t>that </a:t>
            </a:r>
            <a:r>
              <a:rPr b="0" spc="-10" dirty="0">
                <a:solidFill>
                  <a:srgbClr val="000000"/>
                </a:solidFill>
                <a:latin typeface="Aparajita"/>
                <a:cs typeface="Aparajita"/>
              </a:rPr>
              <a:t>are drawn </a:t>
            </a:r>
            <a:r>
              <a:rPr b="0" dirty="0">
                <a:solidFill>
                  <a:srgbClr val="000000"/>
                </a:solidFill>
                <a:latin typeface="Aparajita"/>
                <a:cs typeface="Aparajita"/>
              </a:rPr>
              <a:t>on</a:t>
            </a:r>
            <a:r>
              <a:rPr b="0" spc="5" dirty="0">
                <a:solidFill>
                  <a:srgbClr val="000000"/>
                </a:solidFill>
                <a:latin typeface="Aparajita"/>
                <a:cs typeface="Aparajita"/>
              </a:rPr>
              <a:t> </a:t>
            </a:r>
            <a:r>
              <a:rPr b="0" spc="-5" dirty="0">
                <a:solidFill>
                  <a:srgbClr val="000000"/>
                </a:solidFill>
                <a:latin typeface="Aparajita"/>
                <a:cs typeface="Aparajita"/>
              </a:rPr>
              <a:t>the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28901"/>
            <a:ext cx="3738879" cy="3177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>
              <a:lnSpc>
                <a:spcPct val="120000"/>
              </a:lnSpc>
              <a:spcBef>
                <a:spcPts val="100"/>
              </a:spcBef>
            </a:pPr>
            <a:r>
              <a:rPr sz="2800" spc="-10" dirty="0">
                <a:latin typeface="Aparajita"/>
                <a:cs typeface="Aparajita"/>
              </a:rPr>
              <a:t>graph </a:t>
            </a:r>
            <a:r>
              <a:rPr sz="2800" spc="-5" dirty="0">
                <a:latin typeface="Aparajita"/>
                <a:cs typeface="Aparajita"/>
              </a:rPr>
              <a:t>paper by plotting </a:t>
            </a:r>
            <a:r>
              <a:rPr sz="2800" spc="-10" dirty="0">
                <a:latin typeface="Aparajita"/>
                <a:cs typeface="Aparajita"/>
              </a:rPr>
              <a:t>the data  connecting </a:t>
            </a:r>
            <a:r>
              <a:rPr sz="2800" spc="-5" dirty="0">
                <a:latin typeface="Aparajita"/>
                <a:cs typeface="Aparajita"/>
              </a:rPr>
              <a:t>one </a:t>
            </a:r>
            <a:r>
              <a:rPr sz="2800" spc="-10" dirty="0">
                <a:latin typeface="Aparajita"/>
                <a:cs typeface="Aparajita"/>
              </a:rPr>
              <a:t>variable </a:t>
            </a:r>
            <a:r>
              <a:rPr sz="2800" spc="-5" dirty="0">
                <a:latin typeface="Aparajita"/>
                <a:cs typeface="Aparajita"/>
              </a:rPr>
              <a:t>on the  </a:t>
            </a:r>
            <a:r>
              <a:rPr sz="2800" spc="-10" dirty="0">
                <a:latin typeface="Aparajita"/>
                <a:cs typeface="Aparajita"/>
              </a:rPr>
              <a:t>horizontal </a:t>
            </a:r>
            <a:r>
              <a:rPr sz="2800" spc="10" dirty="0">
                <a:latin typeface="Aparajita"/>
                <a:cs typeface="Aparajita"/>
              </a:rPr>
              <a:t>X- </a:t>
            </a:r>
            <a:r>
              <a:rPr sz="2800" spc="-5" dirty="0">
                <a:latin typeface="Aparajita"/>
                <a:cs typeface="Aparajita"/>
              </a:rPr>
              <a:t>axis and </a:t>
            </a:r>
            <a:r>
              <a:rPr sz="2800" spc="-10" dirty="0">
                <a:latin typeface="Aparajita"/>
                <a:cs typeface="Aparajita"/>
              </a:rPr>
              <a:t>other  variable </a:t>
            </a:r>
            <a:r>
              <a:rPr sz="2800" spc="-5" dirty="0">
                <a:latin typeface="Aparajita"/>
                <a:cs typeface="Aparajita"/>
              </a:rPr>
              <a:t>of </a:t>
            </a:r>
            <a:r>
              <a:rPr sz="2800" spc="-10" dirty="0">
                <a:latin typeface="Aparajita"/>
                <a:cs typeface="Aparajita"/>
              </a:rPr>
              <a:t>data </a:t>
            </a:r>
            <a:r>
              <a:rPr sz="2800" spc="-5" dirty="0">
                <a:latin typeface="Aparajita"/>
                <a:cs typeface="Aparajita"/>
              </a:rPr>
              <a:t>on the </a:t>
            </a:r>
            <a:r>
              <a:rPr sz="2800" spc="-10" dirty="0">
                <a:latin typeface="Aparajita"/>
                <a:cs typeface="Aparajita"/>
              </a:rPr>
              <a:t>vertical  Y-axis.</a:t>
            </a:r>
            <a:endParaRPr sz="2800">
              <a:latin typeface="Aparajita"/>
              <a:cs typeface="Aparajita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2000" b="1" spc="-5" dirty="0">
                <a:solidFill>
                  <a:srgbClr val="006FC0"/>
                </a:solidFill>
                <a:latin typeface="Aparajita"/>
                <a:cs typeface="Aparajita"/>
              </a:rPr>
              <a:t>EXAMPLE:</a:t>
            </a:r>
            <a:endParaRPr sz="2000">
              <a:latin typeface="Aparajita"/>
              <a:cs typeface="Aparajit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41876" y="1674876"/>
            <a:ext cx="4422648" cy="3209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27050" y="5251450"/>
          <a:ext cx="7105650" cy="1536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5825"/>
                <a:gridCol w="638175"/>
                <a:gridCol w="601980"/>
                <a:gridCol w="708659"/>
                <a:gridCol w="708660"/>
                <a:gridCol w="708660"/>
                <a:gridCol w="708660"/>
                <a:gridCol w="708660"/>
                <a:gridCol w="708660"/>
                <a:gridCol w="708659"/>
              </a:tblGrid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Time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10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11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12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1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2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3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4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5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6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pm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883918">
                <a:tc>
                  <a:txBody>
                    <a:bodyPr/>
                    <a:lstStyle/>
                    <a:p>
                      <a:pPr marL="91440" marR="1250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No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of 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P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eople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22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tantia"/>
                          <a:cs typeface="Constantia"/>
                        </a:rPr>
                        <a:t>15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3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1101598"/>
            <a:ext cx="1382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Bar</a:t>
            </a:r>
            <a:r>
              <a:rPr u="heavy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 </a:t>
            </a: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graph: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527009"/>
            <a:ext cx="7615555" cy="431927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In bar graphs data is </a:t>
            </a:r>
            <a:r>
              <a:rPr sz="2800" spc="-10" dirty="0">
                <a:latin typeface="Aparajita"/>
                <a:cs typeface="Aparajita"/>
              </a:rPr>
              <a:t>represented </a:t>
            </a:r>
            <a:r>
              <a:rPr sz="2800" spc="-5" dirty="0">
                <a:latin typeface="Aparajita"/>
                <a:cs typeface="Aparajita"/>
              </a:rPr>
              <a:t>by</a:t>
            </a:r>
            <a:r>
              <a:rPr sz="2800" spc="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bars.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The bars </a:t>
            </a:r>
            <a:r>
              <a:rPr sz="2800" spc="-10" dirty="0">
                <a:latin typeface="Aparajita"/>
                <a:cs typeface="Aparajita"/>
              </a:rPr>
              <a:t>can </a:t>
            </a:r>
            <a:r>
              <a:rPr sz="2800" dirty="0">
                <a:latin typeface="Aparajita"/>
                <a:cs typeface="Aparajita"/>
              </a:rPr>
              <a:t>be </a:t>
            </a:r>
            <a:r>
              <a:rPr sz="2800" spc="-5" dirty="0">
                <a:latin typeface="Aparajita"/>
                <a:cs typeface="Aparajita"/>
              </a:rPr>
              <a:t>made in any direction i.e. vertical or</a:t>
            </a:r>
            <a:r>
              <a:rPr sz="2800" spc="4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horizontal.</a:t>
            </a:r>
            <a:endParaRPr sz="2800">
              <a:latin typeface="Aparajita"/>
              <a:cs typeface="Aparajita"/>
            </a:endParaRPr>
          </a:p>
          <a:p>
            <a:pPr marL="287020" marR="422909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The bars </a:t>
            </a:r>
            <a:r>
              <a:rPr sz="2800" spc="-10" dirty="0">
                <a:latin typeface="Aparajita"/>
                <a:cs typeface="Aparajita"/>
              </a:rPr>
              <a:t>are </a:t>
            </a:r>
            <a:r>
              <a:rPr sz="2800" spc="-5" dirty="0">
                <a:latin typeface="Aparajita"/>
                <a:cs typeface="Aparajita"/>
              </a:rPr>
              <a:t>taken of equal weight and </a:t>
            </a:r>
            <a:r>
              <a:rPr sz="2800" spc="-10" dirty="0">
                <a:latin typeface="Aparajita"/>
                <a:cs typeface="Aparajita"/>
              </a:rPr>
              <a:t>start from </a:t>
            </a:r>
            <a:r>
              <a:rPr sz="2800" spc="-5" dirty="0">
                <a:latin typeface="Aparajita"/>
                <a:cs typeface="Aparajita"/>
              </a:rPr>
              <a:t>a </a:t>
            </a:r>
            <a:r>
              <a:rPr sz="2800" spc="-10" dirty="0">
                <a:latin typeface="Aparajita"/>
                <a:cs typeface="Aparajita"/>
              </a:rPr>
              <a:t>common  </a:t>
            </a:r>
            <a:r>
              <a:rPr sz="2800" spc="-5" dirty="0">
                <a:latin typeface="Aparajita"/>
                <a:cs typeface="Aparajita"/>
              </a:rPr>
              <a:t>horizontal or </a:t>
            </a:r>
            <a:r>
              <a:rPr sz="2800" spc="-10" dirty="0">
                <a:latin typeface="Aparajita"/>
                <a:cs typeface="Aparajita"/>
              </a:rPr>
              <a:t>vertical </a:t>
            </a:r>
            <a:r>
              <a:rPr sz="2800" spc="-5" dirty="0">
                <a:latin typeface="Aparajita"/>
                <a:cs typeface="Aparajita"/>
              </a:rPr>
              <a:t>line and their length indicates </a:t>
            </a:r>
            <a:r>
              <a:rPr sz="2800" spc="-10" dirty="0">
                <a:latin typeface="Aparajita"/>
                <a:cs typeface="Aparajita"/>
              </a:rPr>
              <a:t>the  corresponding values </a:t>
            </a:r>
            <a:r>
              <a:rPr sz="2800" dirty="0">
                <a:latin typeface="Aparajita"/>
                <a:cs typeface="Aparajita"/>
              </a:rPr>
              <a:t>of </a:t>
            </a:r>
            <a:r>
              <a:rPr sz="2800" spc="-5" dirty="0">
                <a:latin typeface="Aparajita"/>
                <a:cs typeface="Aparajita"/>
              </a:rPr>
              <a:t>statistical</a:t>
            </a:r>
            <a:r>
              <a:rPr sz="2800" spc="1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data.</a:t>
            </a:r>
            <a:endParaRPr sz="2800">
              <a:latin typeface="Aparajita"/>
              <a:cs typeface="Aparajit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Times New Roman"/>
              <a:cs typeface="Times New Roman"/>
            </a:endParaRPr>
          </a:p>
          <a:p>
            <a:pPr marL="1804670">
              <a:lnSpc>
                <a:spcPct val="100000"/>
              </a:lnSpc>
            </a:pPr>
            <a:r>
              <a:rPr sz="2400" b="1" spc="-5" dirty="0">
                <a:latin typeface="Aharoni"/>
                <a:cs typeface="Aharoni"/>
              </a:rPr>
              <a:t>When do we </a:t>
            </a:r>
            <a:r>
              <a:rPr sz="2400" b="1" dirty="0">
                <a:latin typeface="Aharoni"/>
                <a:cs typeface="Aharoni"/>
              </a:rPr>
              <a:t>use </a:t>
            </a:r>
            <a:r>
              <a:rPr sz="2400" b="1" spc="-5" dirty="0">
                <a:latin typeface="Aharoni"/>
                <a:cs typeface="Aharoni"/>
              </a:rPr>
              <a:t>bar diagram</a:t>
            </a:r>
            <a:r>
              <a:rPr sz="2400" b="1" spc="-25" dirty="0">
                <a:latin typeface="Aharoni"/>
                <a:cs typeface="Aharoni"/>
              </a:rPr>
              <a:t> </a:t>
            </a:r>
            <a:r>
              <a:rPr sz="2400" b="1" dirty="0">
                <a:latin typeface="Aharoni"/>
                <a:cs typeface="Aharoni"/>
              </a:rPr>
              <a:t>?</a:t>
            </a:r>
            <a:endParaRPr sz="2400">
              <a:latin typeface="Aharoni"/>
              <a:cs typeface="Aharoni"/>
            </a:endParaRPr>
          </a:p>
          <a:p>
            <a:pPr marL="287020" indent="-274320">
              <a:lnSpc>
                <a:spcPct val="100000"/>
              </a:lnSpc>
              <a:spcBef>
                <a:spcPts val="275"/>
              </a:spcBef>
              <a:buClr>
                <a:srgbClr val="0AD0D9"/>
              </a:buClr>
              <a:buSzPct val="94642"/>
              <a:buFont typeface="Wingdings"/>
              <a:buChar char="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When the </a:t>
            </a:r>
            <a:r>
              <a:rPr sz="2800" spc="-10" dirty="0">
                <a:latin typeface="Aparajita"/>
                <a:cs typeface="Aparajita"/>
              </a:rPr>
              <a:t>data </a:t>
            </a:r>
            <a:r>
              <a:rPr sz="2800" spc="-5" dirty="0">
                <a:latin typeface="Aparajita"/>
                <a:cs typeface="Aparajita"/>
              </a:rPr>
              <a:t>are </a:t>
            </a:r>
            <a:r>
              <a:rPr sz="2800" spc="-10" dirty="0">
                <a:latin typeface="Aparajita"/>
                <a:cs typeface="Aparajita"/>
              </a:rPr>
              <a:t>given </a:t>
            </a:r>
            <a:r>
              <a:rPr sz="2800" spc="-5" dirty="0">
                <a:latin typeface="Aparajita"/>
                <a:cs typeface="Aparajita"/>
              </a:rPr>
              <a:t>in whole</a:t>
            </a:r>
            <a:r>
              <a:rPr sz="2800" spc="3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numbers.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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When the </a:t>
            </a:r>
            <a:r>
              <a:rPr sz="2800" spc="-10" dirty="0">
                <a:latin typeface="Aparajita"/>
                <a:cs typeface="Aparajita"/>
              </a:rPr>
              <a:t>data </a:t>
            </a:r>
            <a:r>
              <a:rPr sz="2800" spc="-5" dirty="0">
                <a:latin typeface="Aparajita"/>
                <a:cs typeface="Aparajita"/>
              </a:rPr>
              <a:t>are to be compared</a:t>
            </a:r>
            <a:r>
              <a:rPr sz="2800" spc="2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easily.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8505" y="3236798"/>
            <a:ext cx="62401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How </a:t>
            </a:r>
            <a:r>
              <a:rPr sz="3600" spc="-5" dirty="0"/>
              <a:t>To </a:t>
            </a:r>
            <a:r>
              <a:rPr sz="3600" dirty="0"/>
              <a:t>Make A </a:t>
            </a:r>
            <a:r>
              <a:rPr sz="3600" spc="-10" dirty="0"/>
              <a:t>Bar </a:t>
            </a:r>
            <a:r>
              <a:rPr sz="3600" dirty="0"/>
              <a:t>Graph</a:t>
            </a:r>
            <a:r>
              <a:rPr sz="3600" spc="-60" dirty="0"/>
              <a:t> </a:t>
            </a:r>
            <a:r>
              <a:rPr sz="3600" dirty="0"/>
              <a:t>?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79450" y="984250"/>
          <a:ext cx="8096250" cy="1543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609600"/>
                <a:gridCol w="762000"/>
                <a:gridCol w="694054"/>
                <a:gridCol w="897254"/>
                <a:gridCol w="897254"/>
                <a:gridCol w="897254"/>
                <a:gridCol w="897254"/>
                <a:gridCol w="897254"/>
              </a:tblGrid>
              <a:tr h="61556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Months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Jan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Feb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Mar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Apr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May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June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Jul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Aug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1440" marR="164465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35" dirty="0">
                          <a:latin typeface="Constantia"/>
                          <a:cs typeface="Constantia"/>
                        </a:rPr>
                        <a:t>No.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of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buses  man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f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act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  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600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800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1000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1200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1400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1600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1800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1800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81000" y="2819399"/>
            <a:ext cx="8382000" cy="40385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780884"/>
            <a:ext cx="7606665" cy="47212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Pie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diagram:</a:t>
            </a:r>
            <a:endParaRPr sz="2800">
              <a:latin typeface="Aparajita"/>
              <a:cs typeface="Aparajita"/>
            </a:endParaRPr>
          </a:p>
          <a:p>
            <a:pPr marL="287020" marR="59690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It is a </a:t>
            </a:r>
            <a:r>
              <a:rPr sz="2800" spc="-10" dirty="0">
                <a:latin typeface="Aparajita"/>
                <a:cs typeface="Aparajita"/>
              </a:rPr>
              <a:t>circle </a:t>
            </a:r>
            <a:r>
              <a:rPr sz="2800" spc="-5" dirty="0">
                <a:latin typeface="Aparajita"/>
                <a:cs typeface="Aparajita"/>
              </a:rPr>
              <a:t>in which </a:t>
            </a:r>
            <a:r>
              <a:rPr sz="2800" spc="-10" dirty="0">
                <a:latin typeface="Aparajita"/>
                <a:cs typeface="Aparajita"/>
              </a:rPr>
              <a:t>different components are represented  </a:t>
            </a:r>
            <a:r>
              <a:rPr sz="2800" spc="-5" dirty="0">
                <a:latin typeface="Aparajita"/>
                <a:cs typeface="Aparajita"/>
              </a:rPr>
              <a:t>through the sections or </a:t>
            </a:r>
            <a:r>
              <a:rPr sz="2800" spc="-10" dirty="0">
                <a:latin typeface="Aparajita"/>
                <a:cs typeface="Aparajita"/>
              </a:rPr>
              <a:t>portions </a:t>
            </a:r>
            <a:r>
              <a:rPr sz="2800" spc="-5" dirty="0">
                <a:latin typeface="Aparajita"/>
                <a:cs typeface="Aparajita"/>
              </a:rPr>
              <a:t>of a</a:t>
            </a:r>
            <a:r>
              <a:rPr sz="2800" spc="1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circle.</a:t>
            </a:r>
            <a:endParaRPr sz="2800">
              <a:latin typeface="Aparajita"/>
              <a:cs typeface="Aparajita"/>
            </a:endParaRPr>
          </a:p>
          <a:p>
            <a:pPr marL="287020" marR="508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To </a:t>
            </a:r>
            <a:r>
              <a:rPr sz="2800" spc="-10" dirty="0">
                <a:latin typeface="Aparajita"/>
                <a:cs typeface="Aparajita"/>
              </a:rPr>
              <a:t>draw </a:t>
            </a:r>
            <a:r>
              <a:rPr sz="2800" spc="-5" dirty="0">
                <a:latin typeface="Aparajita"/>
                <a:cs typeface="Aparajita"/>
              </a:rPr>
              <a:t>a pie diagram, </a:t>
            </a:r>
            <a:r>
              <a:rPr sz="2800" spc="-10" dirty="0">
                <a:latin typeface="Aparajita"/>
                <a:cs typeface="Aparajita"/>
              </a:rPr>
              <a:t>first </a:t>
            </a:r>
            <a:r>
              <a:rPr sz="2800" spc="-5" dirty="0">
                <a:latin typeface="Aparajita"/>
                <a:cs typeface="Aparajita"/>
              </a:rPr>
              <a:t>the value of </a:t>
            </a:r>
            <a:r>
              <a:rPr sz="2800" spc="-10" dirty="0">
                <a:latin typeface="Aparajita"/>
                <a:cs typeface="Aparajita"/>
              </a:rPr>
              <a:t>each category </a:t>
            </a:r>
            <a:r>
              <a:rPr sz="2800" spc="-5" dirty="0">
                <a:latin typeface="Aparajita"/>
                <a:cs typeface="Aparajita"/>
              </a:rPr>
              <a:t>is  </a:t>
            </a:r>
            <a:r>
              <a:rPr sz="2800" spc="-10" dirty="0">
                <a:latin typeface="Aparajita"/>
                <a:cs typeface="Aparajita"/>
              </a:rPr>
              <a:t>expressed </a:t>
            </a:r>
            <a:r>
              <a:rPr sz="2800" spc="-5" dirty="0">
                <a:latin typeface="Aparajita"/>
                <a:cs typeface="Aparajita"/>
              </a:rPr>
              <a:t>as a </a:t>
            </a:r>
            <a:r>
              <a:rPr sz="2800" spc="-10" dirty="0">
                <a:latin typeface="Aparajita"/>
                <a:cs typeface="Aparajita"/>
              </a:rPr>
              <a:t>percentage </a:t>
            </a:r>
            <a:r>
              <a:rPr sz="2800" spc="-5" dirty="0">
                <a:latin typeface="Aparajita"/>
                <a:cs typeface="Aparajita"/>
              </a:rPr>
              <a:t>of the total and then the angle 360</a:t>
            </a:r>
            <a:r>
              <a:rPr sz="2800" spc="-5" dirty="0">
                <a:latin typeface="Constantia"/>
                <a:cs typeface="Constantia"/>
              </a:rPr>
              <a:t>⁰ </a:t>
            </a:r>
            <a:r>
              <a:rPr sz="2800" spc="-5" dirty="0">
                <a:latin typeface="Aparajita"/>
                <a:cs typeface="Aparajita"/>
              </a:rPr>
              <a:t>is  </a:t>
            </a:r>
            <a:r>
              <a:rPr sz="2800" spc="-10" dirty="0">
                <a:latin typeface="Aparajita"/>
                <a:cs typeface="Aparajita"/>
              </a:rPr>
              <a:t>divided </a:t>
            </a:r>
            <a:r>
              <a:rPr sz="2800" spc="-5" dirty="0">
                <a:latin typeface="Aparajita"/>
                <a:cs typeface="Aparajita"/>
              </a:rPr>
              <a:t>in the </a:t>
            </a:r>
            <a:r>
              <a:rPr sz="2800" spc="-10" dirty="0">
                <a:latin typeface="Aparajita"/>
                <a:cs typeface="Aparajita"/>
              </a:rPr>
              <a:t>same</a:t>
            </a:r>
            <a:r>
              <a:rPr sz="2800" spc="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percentages.</a:t>
            </a:r>
            <a:endParaRPr sz="2800">
              <a:latin typeface="Aparajita"/>
              <a:cs typeface="Aparajita"/>
            </a:endParaRPr>
          </a:p>
          <a:p>
            <a:pPr marL="287020" marR="1487805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Then at the </a:t>
            </a:r>
            <a:r>
              <a:rPr sz="2800" spc="-10" dirty="0">
                <a:latin typeface="Aparajita"/>
                <a:cs typeface="Aparajita"/>
              </a:rPr>
              <a:t>centre </a:t>
            </a:r>
            <a:r>
              <a:rPr sz="2800" spc="-5" dirty="0">
                <a:latin typeface="Aparajita"/>
                <a:cs typeface="Aparajita"/>
              </a:rPr>
              <a:t>of a </a:t>
            </a:r>
            <a:r>
              <a:rPr sz="2800" spc="-10" dirty="0">
                <a:latin typeface="Aparajita"/>
                <a:cs typeface="Aparajita"/>
              </a:rPr>
              <a:t>circle </a:t>
            </a:r>
            <a:r>
              <a:rPr sz="2800" spc="-5" dirty="0">
                <a:latin typeface="Aparajita"/>
                <a:cs typeface="Aparajita"/>
              </a:rPr>
              <a:t>these </a:t>
            </a:r>
            <a:r>
              <a:rPr sz="2800" spc="-10" dirty="0">
                <a:latin typeface="Aparajita"/>
                <a:cs typeface="Aparajita"/>
              </a:rPr>
              <a:t>angle </a:t>
            </a:r>
            <a:r>
              <a:rPr sz="2800" spc="-5" dirty="0">
                <a:latin typeface="Aparajita"/>
                <a:cs typeface="Aparajita"/>
              </a:rPr>
              <a:t>are drawn  </a:t>
            </a:r>
            <a:r>
              <a:rPr sz="2800" spc="-10" dirty="0">
                <a:latin typeface="Aparajita"/>
                <a:cs typeface="Aparajita"/>
              </a:rPr>
              <a:t>simultaneously </a:t>
            </a:r>
            <a:r>
              <a:rPr sz="2800" spc="-5" dirty="0">
                <a:latin typeface="Aparajita"/>
                <a:cs typeface="Aparajita"/>
              </a:rPr>
              <a:t>starting </a:t>
            </a:r>
            <a:r>
              <a:rPr sz="2800" spc="-10" dirty="0">
                <a:latin typeface="Aparajita"/>
                <a:cs typeface="Aparajita"/>
              </a:rPr>
              <a:t>from </a:t>
            </a:r>
            <a:r>
              <a:rPr sz="2800" spc="-5" dirty="0">
                <a:latin typeface="Aparajita"/>
                <a:cs typeface="Aparajita"/>
              </a:rPr>
              <a:t>a particular</a:t>
            </a:r>
            <a:r>
              <a:rPr sz="2800" spc="3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radius.</a:t>
            </a:r>
            <a:endParaRPr sz="2800">
              <a:latin typeface="Aparajita"/>
              <a:cs typeface="Aparajita"/>
            </a:endParaRPr>
          </a:p>
          <a:p>
            <a:pPr marL="287020" marR="424815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In this way we get a set of </a:t>
            </a:r>
            <a:r>
              <a:rPr sz="2800" spc="-10" dirty="0">
                <a:latin typeface="Aparajita"/>
                <a:cs typeface="Aparajita"/>
              </a:rPr>
              <a:t>sectorial areas proportional </a:t>
            </a:r>
            <a:r>
              <a:rPr sz="2800" spc="-5" dirty="0">
                <a:latin typeface="Aparajita"/>
                <a:cs typeface="Aparajita"/>
              </a:rPr>
              <a:t>to the  </a:t>
            </a:r>
            <a:r>
              <a:rPr sz="2800" spc="-10" dirty="0">
                <a:latin typeface="Aparajita"/>
                <a:cs typeface="Aparajita"/>
              </a:rPr>
              <a:t>values </a:t>
            </a:r>
            <a:r>
              <a:rPr sz="2800" spc="-5" dirty="0">
                <a:latin typeface="Aparajita"/>
                <a:cs typeface="Aparajita"/>
              </a:rPr>
              <a:t>of the</a:t>
            </a:r>
            <a:r>
              <a:rPr sz="280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items.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93722" y="1520697"/>
            <a:ext cx="48025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000000"/>
                </a:solidFill>
              </a:rPr>
              <a:t>When do we use </a:t>
            </a:r>
            <a:r>
              <a:rPr sz="2600" spc="-5" dirty="0">
                <a:solidFill>
                  <a:srgbClr val="000000"/>
                </a:solidFill>
              </a:rPr>
              <a:t>pie</a:t>
            </a:r>
            <a:r>
              <a:rPr sz="2600" spc="-55" dirty="0">
                <a:solidFill>
                  <a:srgbClr val="000000"/>
                </a:solidFill>
              </a:rPr>
              <a:t> </a:t>
            </a:r>
            <a:r>
              <a:rPr sz="2600" spc="-5" dirty="0">
                <a:solidFill>
                  <a:srgbClr val="000000"/>
                </a:solidFill>
              </a:rPr>
              <a:t>diagram?</a:t>
            </a:r>
            <a:endParaRPr sz="2600"/>
          </a:p>
        </p:txBody>
      </p:sp>
      <p:sp>
        <p:nvSpPr>
          <p:cNvPr id="8" name="object 8"/>
          <p:cNvSpPr txBox="1"/>
          <p:nvPr/>
        </p:nvSpPr>
        <p:spPr>
          <a:xfrm>
            <a:off x="459740" y="2383053"/>
            <a:ext cx="6614159" cy="15621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4642"/>
              <a:buFont typeface="Wingdings"/>
              <a:buChar char="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When the </a:t>
            </a:r>
            <a:r>
              <a:rPr sz="2800" spc="-10" dirty="0">
                <a:latin typeface="Aparajita"/>
                <a:cs typeface="Aparajita"/>
              </a:rPr>
              <a:t>data </a:t>
            </a:r>
            <a:r>
              <a:rPr sz="2800" spc="-5" dirty="0">
                <a:latin typeface="Aparajita"/>
                <a:cs typeface="Aparajita"/>
              </a:rPr>
              <a:t>are </a:t>
            </a:r>
            <a:r>
              <a:rPr sz="2800" spc="-10" dirty="0">
                <a:latin typeface="Aparajita"/>
                <a:cs typeface="Aparajita"/>
              </a:rPr>
              <a:t>given </a:t>
            </a:r>
            <a:r>
              <a:rPr sz="2800" spc="-5" dirty="0">
                <a:latin typeface="Aparajita"/>
                <a:cs typeface="Aparajita"/>
              </a:rPr>
              <a:t>in</a:t>
            </a:r>
            <a:r>
              <a:rPr sz="2800" spc="3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percentage.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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When </a:t>
            </a:r>
            <a:r>
              <a:rPr sz="2800" spc="-10" dirty="0">
                <a:latin typeface="Aparajita"/>
                <a:cs typeface="Aparajita"/>
              </a:rPr>
              <a:t>different aspect </a:t>
            </a:r>
            <a:r>
              <a:rPr sz="2800" spc="-5" dirty="0">
                <a:latin typeface="Aparajita"/>
                <a:cs typeface="Aparajita"/>
              </a:rPr>
              <a:t>of a </a:t>
            </a:r>
            <a:r>
              <a:rPr sz="2800" spc="-10" dirty="0">
                <a:latin typeface="Aparajita"/>
                <a:cs typeface="Aparajita"/>
              </a:rPr>
              <a:t>variable </a:t>
            </a:r>
            <a:r>
              <a:rPr sz="2800" spc="-5" dirty="0">
                <a:latin typeface="Aparajita"/>
                <a:cs typeface="Aparajita"/>
              </a:rPr>
              <a:t>are to be</a:t>
            </a:r>
            <a:r>
              <a:rPr sz="2800" spc="12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displayed.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"/>
              <a:tabLst>
                <a:tab pos="287020" algn="l"/>
              </a:tabLst>
            </a:pPr>
            <a:r>
              <a:rPr sz="2800" spc="-5" dirty="0">
                <a:latin typeface="Aparajita"/>
                <a:cs typeface="Aparajita"/>
              </a:rPr>
              <a:t>When the </a:t>
            </a:r>
            <a:r>
              <a:rPr sz="2800" spc="-10" dirty="0">
                <a:latin typeface="Aparajita"/>
                <a:cs typeface="Aparajita"/>
              </a:rPr>
              <a:t>data </a:t>
            </a:r>
            <a:r>
              <a:rPr sz="2800" spc="-5" dirty="0">
                <a:latin typeface="Aparajita"/>
                <a:cs typeface="Aparajita"/>
              </a:rPr>
              <a:t>are to be compared</a:t>
            </a:r>
            <a:r>
              <a:rPr sz="2800" spc="2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normally.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1680" y="2584831"/>
            <a:ext cx="63969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HOW </a:t>
            </a:r>
            <a:r>
              <a:rPr sz="3200" spc="5" dirty="0"/>
              <a:t>TO </a:t>
            </a:r>
            <a:r>
              <a:rPr sz="3200" dirty="0"/>
              <a:t>MAKE A PIE DIAGRAM</a:t>
            </a:r>
            <a:r>
              <a:rPr sz="3200" spc="-114" dirty="0"/>
              <a:t> </a:t>
            </a:r>
            <a:r>
              <a:rPr sz="3200" dirty="0"/>
              <a:t>?</a:t>
            </a:r>
            <a:endParaRPr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5900" y="1526540"/>
            <a:ext cx="5782945" cy="814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EXAMPLE: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345"/>
              </a:lnSpc>
            </a:pP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(Table: 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result 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of class 10 of a</a:t>
            </a:r>
            <a:r>
              <a:rPr b="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school)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6050" y="2660650"/>
          <a:ext cx="8248650" cy="2146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/>
                <a:gridCol w="1588134"/>
                <a:gridCol w="1703704"/>
                <a:gridCol w="1645920"/>
                <a:gridCol w="1645920"/>
              </a:tblGrid>
              <a:tr h="845185">
                <a:tc>
                  <a:txBody>
                    <a:bodyPr/>
                    <a:lstStyle/>
                    <a:p>
                      <a:pPr marL="90805" marR="6343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Marks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ion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First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Second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Third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Failures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128841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% of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student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20%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56%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20%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4%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5814" y="4721097"/>
            <a:ext cx="513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2</a:t>
            </a:r>
            <a:r>
              <a:rPr sz="1800" dirty="0">
                <a:latin typeface="Constantia"/>
                <a:cs typeface="Constantia"/>
              </a:rPr>
              <a:t>01.6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4700" y="5044516"/>
            <a:ext cx="2482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72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9472" y="4254245"/>
            <a:ext cx="398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14.4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8677" y="3511042"/>
            <a:ext cx="248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onstantia"/>
                <a:cs typeface="Constantia"/>
              </a:rPr>
              <a:t>72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59552" y="1051560"/>
            <a:ext cx="121920" cy="121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25795" y="932180"/>
            <a:ext cx="1239520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5" dirty="0">
                <a:solidFill>
                  <a:srgbClr val="0D0D0D"/>
                </a:solidFill>
                <a:latin typeface="Times New Roman"/>
                <a:cs typeface="Times New Roman"/>
              </a:rPr>
              <a:t>second</a:t>
            </a:r>
            <a:r>
              <a:rPr sz="1900" spc="4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D0D0D"/>
                </a:solidFill>
                <a:latin typeface="Times New Roman"/>
                <a:cs typeface="Times New Roman"/>
              </a:rPr>
              <a:t>div.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71359" y="1051560"/>
            <a:ext cx="120650" cy="121920"/>
          </a:xfrm>
          <a:custGeom>
            <a:avLst/>
            <a:gdLst/>
            <a:ahLst/>
            <a:cxnLst/>
            <a:rect l="l" t="t" r="r" b="b"/>
            <a:pathLst>
              <a:path w="120650" h="121919">
                <a:moveTo>
                  <a:pt x="0" y="121920"/>
                </a:moveTo>
                <a:lnTo>
                  <a:pt x="120396" y="121920"/>
                </a:lnTo>
                <a:lnTo>
                  <a:pt x="120396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009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71359" y="1051560"/>
            <a:ext cx="120650" cy="121920"/>
          </a:xfrm>
          <a:custGeom>
            <a:avLst/>
            <a:gdLst/>
            <a:ahLst/>
            <a:cxnLst/>
            <a:rect l="l" t="t" r="r" b="b"/>
            <a:pathLst>
              <a:path w="120650" h="121919">
                <a:moveTo>
                  <a:pt x="0" y="121920"/>
                </a:moveTo>
                <a:lnTo>
                  <a:pt x="120396" y="121920"/>
                </a:lnTo>
                <a:lnTo>
                  <a:pt x="120396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ln w="9144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36714" y="932180"/>
            <a:ext cx="906144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first</a:t>
            </a:r>
            <a:r>
              <a:rPr sz="1900" b="1" spc="-6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9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div.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59552" y="2345435"/>
            <a:ext cx="121920" cy="120650"/>
          </a:xfrm>
          <a:custGeom>
            <a:avLst/>
            <a:gdLst/>
            <a:ahLst/>
            <a:cxnLst/>
            <a:rect l="l" t="t" r="r" b="b"/>
            <a:pathLst>
              <a:path w="121920" h="120650">
                <a:moveTo>
                  <a:pt x="0" y="120396"/>
                </a:moveTo>
                <a:lnTo>
                  <a:pt x="121920" y="120396"/>
                </a:lnTo>
                <a:lnTo>
                  <a:pt x="121920" y="0"/>
                </a:lnTo>
                <a:lnTo>
                  <a:pt x="0" y="0"/>
                </a:lnTo>
                <a:lnTo>
                  <a:pt x="0" y="120396"/>
                </a:lnTo>
                <a:close/>
              </a:path>
            </a:pathLst>
          </a:custGeom>
          <a:solidFill>
            <a:srgbClr val="0A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25795" y="2226056"/>
            <a:ext cx="716280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failure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71359" y="2345435"/>
            <a:ext cx="120650" cy="120650"/>
          </a:xfrm>
          <a:custGeom>
            <a:avLst/>
            <a:gdLst/>
            <a:ahLst/>
            <a:cxnLst/>
            <a:rect l="l" t="t" r="r" b="b"/>
            <a:pathLst>
              <a:path w="120650" h="120650">
                <a:moveTo>
                  <a:pt x="0" y="120396"/>
                </a:moveTo>
                <a:lnTo>
                  <a:pt x="120396" y="120396"/>
                </a:lnTo>
                <a:lnTo>
                  <a:pt x="120396" y="0"/>
                </a:lnTo>
                <a:lnTo>
                  <a:pt x="0" y="0"/>
                </a:lnTo>
                <a:lnTo>
                  <a:pt x="0" y="120396"/>
                </a:lnTo>
                <a:close/>
              </a:path>
            </a:pathLst>
          </a:custGeom>
          <a:solidFill>
            <a:srgbClr val="0FC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236714" y="2226056"/>
            <a:ext cx="1001394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third</a:t>
            </a:r>
            <a:r>
              <a:rPr sz="1900" b="1" spc="-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9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div.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14600" y="2026920"/>
            <a:ext cx="2667000" cy="1130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14600" y="3157727"/>
            <a:ext cx="2667000" cy="1132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14600" y="4290059"/>
            <a:ext cx="2667000" cy="1130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14600" y="5420867"/>
            <a:ext cx="2667000" cy="11323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98450" y="831850"/>
          <a:ext cx="4895850" cy="572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1066800"/>
                <a:gridCol w="2667000"/>
              </a:tblGrid>
              <a:tr h="1188085">
                <a:tc>
                  <a:txBody>
                    <a:bodyPr/>
                    <a:lstStyle/>
                    <a:p>
                      <a:pPr marL="90805" marR="1314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Marks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ion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320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% of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udent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80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Approx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.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Angle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in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degree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113169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First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20%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13169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Second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56%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13182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Third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20%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13169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Failures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4%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9636" y="1108963"/>
            <a:ext cx="19323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HISTOGRAM: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7340" y="2084577"/>
            <a:ext cx="7926705" cy="314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716915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3750"/>
              <a:buFont typeface="Wingdings"/>
              <a:buChar char=""/>
              <a:tabLst>
                <a:tab pos="287020" algn="l"/>
              </a:tabLst>
            </a:pPr>
            <a:r>
              <a:rPr sz="3200" dirty="0">
                <a:latin typeface="Aparajita"/>
                <a:cs typeface="Aparajita"/>
              </a:rPr>
              <a:t>A </a:t>
            </a:r>
            <a:r>
              <a:rPr sz="3200" spc="-5" dirty="0">
                <a:latin typeface="Aparajita"/>
                <a:cs typeface="Aparajita"/>
              </a:rPr>
              <a:t>histogram </a:t>
            </a:r>
            <a:r>
              <a:rPr sz="3200" dirty="0">
                <a:latin typeface="Aparajita"/>
                <a:cs typeface="Aparajita"/>
              </a:rPr>
              <a:t>is </a:t>
            </a:r>
            <a:r>
              <a:rPr sz="3200" spc="-5" dirty="0">
                <a:latin typeface="Aparajita"/>
                <a:cs typeface="Aparajita"/>
              </a:rPr>
              <a:t>essentially </a:t>
            </a:r>
            <a:r>
              <a:rPr sz="3200" dirty="0">
                <a:latin typeface="Aparajita"/>
                <a:cs typeface="Aparajita"/>
              </a:rPr>
              <a:t>a </a:t>
            </a:r>
            <a:r>
              <a:rPr sz="3200" spc="-5" dirty="0">
                <a:latin typeface="Aparajita"/>
                <a:cs typeface="Aparajita"/>
              </a:rPr>
              <a:t>bar graph of </a:t>
            </a:r>
            <a:r>
              <a:rPr sz="3200" dirty="0">
                <a:latin typeface="Aparajita"/>
                <a:cs typeface="Aparajita"/>
              </a:rPr>
              <a:t>a </a:t>
            </a:r>
            <a:r>
              <a:rPr sz="3200" spc="-5" dirty="0">
                <a:latin typeface="Aparajita"/>
                <a:cs typeface="Aparajita"/>
              </a:rPr>
              <a:t>frequency  </a:t>
            </a:r>
            <a:r>
              <a:rPr sz="3200" dirty="0">
                <a:latin typeface="Aparajita"/>
                <a:cs typeface="Aparajita"/>
              </a:rPr>
              <a:t>distribution.</a:t>
            </a:r>
            <a:endParaRPr sz="3200">
              <a:latin typeface="Aparajita"/>
              <a:cs typeface="Aparajita"/>
            </a:endParaRPr>
          </a:p>
          <a:p>
            <a:pPr marL="287020" marR="463550" indent="-274320">
              <a:lnSpc>
                <a:spcPct val="100000"/>
              </a:lnSpc>
              <a:spcBef>
                <a:spcPts val="765"/>
              </a:spcBef>
              <a:buClr>
                <a:srgbClr val="0AD0D9"/>
              </a:buClr>
              <a:buSzPct val="93750"/>
              <a:buFont typeface="Wingdings"/>
              <a:buChar char=""/>
              <a:tabLst>
                <a:tab pos="287020" algn="l"/>
              </a:tabLst>
            </a:pPr>
            <a:r>
              <a:rPr sz="3200" spc="-5" dirty="0">
                <a:latin typeface="Aparajita"/>
                <a:cs typeface="Aparajita"/>
              </a:rPr>
              <a:t>It can be constructed for equal as </a:t>
            </a:r>
            <a:r>
              <a:rPr sz="3200" dirty="0">
                <a:latin typeface="Aparajita"/>
                <a:cs typeface="Aparajita"/>
              </a:rPr>
              <a:t>well </a:t>
            </a:r>
            <a:r>
              <a:rPr sz="3200" spc="-5" dirty="0">
                <a:latin typeface="Aparajita"/>
                <a:cs typeface="Aparajita"/>
              </a:rPr>
              <a:t>as </a:t>
            </a:r>
            <a:r>
              <a:rPr sz="3200" spc="-10" dirty="0">
                <a:latin typeface="Aparajita"/>
                <a:cs typeface="Aparajita"/>
              </a:rPr>
              <a:t>unequal </a:t>
            </a:r>
            <a:r>
              <a:rPr sz="3200" spc="-5" dirty="0">
                <a:latin typeface="Aparajita"/>
                <a:cs typeface="Aparajita"/>
              </a:rPr>
              <a:t>class  </a:t>
            </a:r>
            <a:r>
              <a:rPr sz="3200" dirty="0">
                <a:latin typeface="Aparajita"/>
                <a:cs typeface="Aparajita"/>
              </a:rPr>
              <a:t>intervals.</a:t>
            </a:r>
            <a:endParaRPr sz="3200">
              <a:latin typeface="Aparajita"/>
              <a:cs typeface="Aparajita"/>
            </a:endParaRPr>
          </a:p>
          <a:p>
            <a:pPr marL="287020" marR="508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3750"/>
              <a:buFont typeface="Wingdings"/>
              <a:buChar char=""/>
              <a:tabLst>
                <a:tab pos="287020" algn="l"/>
              </a:tabLst>
            </a:pPr>
            <a:r>
              <a:rPr sz="3200" dirty="0">
                <a:latin typeface="Aparajita"/>
                <a:cs typeface="Aparajita"/>
              </a:rPr>
              <a:t>Area </a:t>
            </a:r>
            <a:r>
              <a:rPr sz="3200" spc="-5" dirty="0">
                <a:latin typeface="Aparajita"/>
                <a:cs typeface="Aparajita"/>
              </a:rPr>
              <a:t>of any rectangle of </a:t>
            </a:r>
            <a:r>
              <a:rPr sz="3200" dirty="0">
                <a:latin typeface="Aparajita"/>
                <a:cs typeface="Aparajita"/>
              </a:rPr>
              <a:t>a </a:t>
            </a:r>
            <a:r>
              <a:rPr sz="3200" spc="-5" dirty="0">
                <a:latin typeface="Aparajita"/>
                <a:cs typeface="Aparajita"/>
              </a:rPr>
              <a:t>histogram </a:t>
            </a:r>
            <a:r>
              <a:rPr sz="3200" dirty="0">
                <a:latin typeface="Aparajita"/>
                <a:cs typeface="Aparajita"/>
              </a:rPr>
              <a:t>is </a:t>
            </a:r>
            <a:r>
              <a:rPr sz="3200" spc="-5" dirty="0">
                <a:latin typeface="Aparajita"/>
                <a:cs typeface="Aparajita"/>
              </a:rPr>
              <a:t>proportional </a:t>
            </a:r>
            <a:r>
              <a:rPr sz="3200" dirty="0">
                <a:latin typeface="Aparajita"/>
                <a:cs typeface="Aparajita"/>
              </a:rPr>
              <a:t>to the  </a:t>
            </a:r>
            <a:r>
              <a:rPr sz="3200" spc="-5" dirty="0">
                <a:latin typeface="Aparajita"/>
                <a:cs typeface="Aparajita"/>
              </a:rPr>
              <a:t>frequency of </a:t>
            </a:r>
            <a:r>
              <a:rPr sz="3200" dirty="0">
                <a:latin typeface="Aparajita"/>
                <a:cs typeface="Aparajita"/>
              </a:rPr>
              <a:t>that</a:t>
            </a:r>
            <a:r>
              <a:rPr sz="3200" spc="40" dirty="0">
                <a:latin typeface="Aparajita"/>
                <a:cs typeface="Aparajita"/>
              </a:rPr>
              <a:t> </a:t>
            </a:r>
            <a:r>
              <a:rPr sz="3200" spc="-5" dirty="0">
                <a:latin typeface="Aparajita"/>
                <a:cs typeface="Aparajita"/>
              </a:rPr>
              <a:t>class.</a:t>
            </a:r>
            <a:endParaRPr sz="32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11782" y="1442973"/>
            <a:ext cx="4909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When do we use </a:t>
            </a:r>
            <a:r>
              <a:rPr spc="-10" dirty="0"/>
              <a:t>histogram</a:t>
            </a:r>
            <a:r>
              <a:rPr spc="30" dirty="0"/>
              <a:t> </a:t>
            </a:r>
            <a:r>
              <a:rPr spc="-5" dirty="0"/>
              <a:t>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2300757"/>
            <a:ext cx="6496685" cy="19888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14960" algn="l"/>
              </a:tabLst>
            </a:pPr>
            <a:r>
              <a:rPr sz="2800" spc="-5" dirty="0">
                <a:latin typeface="Aparajita"/>
                <a:cs typeface="Aparajita"/>
              </a:rPr>
              <a:t>When data </a:t>
            </a:r>
            <a:r>
              <a:rPr sz="2800" spc="-10" dirty="0">
                <a:latin typeface="Aparajita"/>
                <a:cs typeface="Aparajita"/>
              </a:rPr>
              <a:t>are </a:t>
            </a:r>
            <a:r>
              <a:rPr sz="2800" spc="-5" dirty="0">
                <a:latin typeface="Aparajita"/>
                <a:cs typeface="Aparajita"/>
              </a:rPr>
              <a:t>given in the </a:t>
            </a:r>
            <a:r>
              <a:rPr sz="2800" spc="-10" dirty="0">
                <a:latin typeface="Aparajita"/>
                <a:cs typeface="Aparajita"/>
              </a:rPr>
              <a:t>form </a:t>
            </a:r>
            <a:r>
              <a:rPr sz="2800" spc="-5" dirty="0">
                <a:latin typeface="Aparajita"/>
                <a:cs typeface="Aparajita"/>
              </a:rPr>
              <a:t>of</a:t>
            </a:r>
            <a:r>
              <a:rPr sz="2800" spc="45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frequencies.</a:t>
            </a:r>
            <a:endParaRPr sz="2800">
              <a:latin typeface="Aparajita"/>
              <a:cs typeface="Aparajit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14960" algn="l"/>
              </a:tabLst>
            </a:pPr>
            <a:r>
              <a:rPr sz="2800" spc="-5" dirty="0">
                <a:latin typeface="Aparajita"/>
                <a:cs typeface="Aparajita"/>
              </a:rPr>
              <a:t>When </a:t>
            </a:r>
            <a:r>
              <a:rPr sz="2800" spc="-10" dirty="0">
                <a:latin typeface="Aparajita"/>
                <a:cs typeface="Aparajita"/>
              </a:rPr>
              <a:t>class </a:t>
            </a:r>
            <a:r>
              <a:rPr sz="2800" spc="-5" dirty="0">
                <a:latin typeface="Aparajita"/>
                <a:cs typeface="Aparajita"/>
              </a:rPr>
              <a:t>interval has to be displayed by a</a:t>
            </a:r>
            <a:r>
              <a:rPr sz="2800" spc="8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diagram.</a:t>
            </a:r>
            <a:endParaRPr sz="2800">
              <a:latin typeface="Aparajita"/>
              <a:cs typeface="Aparajita"/>
            </a:endParaRPr>
          </a:p>
          <a:p>
            <a:pPr marL="287020" marR="5080" indent="-27432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15595" algn="l"/>
              </a:tabLst>
            </a:pPr>
            <a:r>
              <a:rPr sz="2800" spc="-5" dirty="0">
                <a:latin typeface="Aparajita"/>
                <a:cs typeface="Aparajita"/>
              </a:rPr>
              <a:t>When we need to </a:t>
            </a:r>
            <a:r>
              <a:rPr sz="2800" spc="-10" dirty="0">
                <a:latin typeface="Aparajita"/>
                <a:cs typeface="Aparajita"/>
              </a:rPr>
              <a:t>calculate </a:t>
            </a:r>
            <a:r>
              <a:rPr sz="2800" spc="-5" dirty="0">
                <a:latin typeface="Aparajita"/>
                <a:cs typeface="Aparajita"/>
              </a:rPr>
              <a:t>the</a:t>
            </a:r>
            <a:r>
              <a:rPr sz="2800" spc="-5" dirty="0">
                <a:solidFill>
                  <a:srgbClr val="FF0000"/>
                </a:solidFill>
                <a:latin typeface="Aparajita"/>
                <a:cs typeface="Aparajita"/>
              </a:rPr>
              <a:t>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parajita"/>
                <a:cs typeface="Aparajita"/>
              </a:rPr>
              <a:t>Mode</a:t>
            </a:r>
            <a:r>
              <a:rPr sz="2800" b="1" spc="-5" dirty="0">
                <a:solidFill>
                  <a:srgbClr val="FF0000"/>
                </a:solidFill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of a distribution  </a:t>
            </a:r>
            <a:r>
              <a:rPr sz="2800" spc="-10" dirty="0">
                <a:latin typeface="Aparajita"/>
                <a:cs typeface="Aparajita"/>
              </a:rPr>
              <a:t>graphically.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963" y="2607564"/>
            <a:ext cx="7467600" cy="1231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89126" y="2737231"/>
            <a:ext cx="67646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0" dirty="0">
                <a:solidFill>
                  <a:srgbClr val="FF0000"/>
                </a:solidFill>
                <a:latin typeface="Constantia"/>
                <a:cs typeface="Constantia"/>
              </a:rPr>
              <a:t>How </a:t>
            </a:r>
            <a:r>
              <a:rPr sz="4400" spc="-40" dirty="0">
                <a:solidFill>
                  <a:srgbClr val="FF0000"/>
                </a:solidFill>
                <a:latin typeface="Constantia"/>
                <a:cs typeface="Constantia"/>
              </a:rPr>
              <a:t>to </a:t>
            </a:r>
            <a:r>
              <a:rPr sz="4400" spc="-20" dirty="0">
                <a:solidFill>
                  <a:srgbClr val="FF0000"/>
                </a:solidFill>
                <a:latin typeface="Constantia"/>
                <a:cs typeface="Constantia"/>
              </a:rPr>
              <a:t>make </a:t>
            </a:r>
            <a:r>
              <a:rPr sz="4400" spc="-15" dirty="0">
                <a:solidFill>
                  <a:srgbClr val="FF0000"/>
                </a:solidFill>
                <a:latin typeface="Constantia"/>
                <a:cs typeface="Constantia"/>
              </a:rPr>
              <a:t>Histogram</a:t>
            </a:r>
            <a:r>
              <a:rPr sz="4400" spc="-4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400" dirty="0">
                <a:solidFill>
                  <a:srgbClr val="FF0000"/>
                </a:solidFill>
                <a:latin typeface="Constantia"/>
                <a:cs typeface="Constantia"/>
              </a:rPr>
              <a:t>?</a:t>
            </a:r>
            <a:endParaRPr sz="4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7443" y="929132"/>
            <a:ext cx="4641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00"/>
                </a:solidFill>
                <a:latin typeface="Constantia"/>
                <a:cs typeface="Constantia"/>
              </a:rPr>
              <a:t>Histogram </a:t>
            </a:r>
            <a:r>
              <a:rPr sz="2400" spc="-5" dirty="0">
                <a:solidFill>
                  <a:srgbClr val="000000"/>
                </a:solidFill>
                <a:latin typeface="Constantia"/>
                <a:cs typeface="Constantia"/>
              </a:rPr>
              <a:t>for </a:t>
            </a:r>
            <a:r>
              <a:rPr sz="2400" dirty="0">
                <a:solidFill>
                  <a:srgbClr val="000000"/>
                </a:solidFill>
                <a:latin typeface="Constantia"/>
                <a:cs typeface="Constantia"/>
              </a:rPr>
              <a:t>equal </a:t>
            </a:r>
            <a:r>
              <a:rPr sz="2400" spc="-5" dirty="0">
                <a:solidFill>
                  <a:srgbClr val="000000"/>
                </a:solidFill>
                <a:latin typeface="Constantia"/>
                <a:cs typeface="Constantia"/>
              </a:rPr>
              <a:t>class</a:t>
            </a:r>
            <a:r>
              <a:rPr sz="2400" spc="-42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onstantia"/>
                <a:cs typeface="Constantia"/>
              </a:rPr>
              <a:t>width: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90800" y="1335024"/>
            <a:ext cx="5803392" cy="5065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22250" y="1301369"/>
          <a:ext cx="2305050" cy="541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1785"/>
                <a:gridCol w="704850"/>
              </a:tblGrid>
              <a:tr h="1188719">
                <a:tc>
                  <a:txBody>
                    <a:bodyPr/>
                    <a:lstStyle/>
                    <a:p>
                      <a:pPr marL="90805" marR="3282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Class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Interval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(Height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in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cm)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DD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Freq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.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DD9"/>
                    </a:solidFill>
                  </a:tcPr>
                </a:tc>
              </a:tr>
              <a:tr h="54902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155-160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3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5490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160-165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54914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165-170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9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5490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170-175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54902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175-180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54910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180-185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5490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185-190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190-195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6334" y="610311"/>
            <a:ext cx="4326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0000"/>
                </a:solidFill>
                <a:latin typeface="Aparajita"/>
                <a:cs typeface="Aparajita"/>
              </a:rPr>
              <a:t>Histogram for unequal </a:t>
            </a:r>
            <a:r>
              <a:rPr spc="-10" dirty="0">
                <a:solidFill>
                  <a:srgbClr val="000000"/>
                </a:solidFill>
                <a:latin typeface="Aparajita"/>
                <a:cs typeface="Aparajita"/>
              </a:rPr>
              <a:t>class</a:t>
            </a:r>
            <a:r>
              <a:rPr spc="-40" dirty="0">
                <a:solidFill>
                  <a:srgbClr val="000000"/>
                </a:solidFill>
                <a:latin typeface="Aparajita"/>
                <a:cs typeface="Aparajita"/>
              </a:rPr>
              <a:t> </a:t>
            </a:r>
            <a:r>
              <a:rPr spc="-5" dirty="0">
                <a:solidFill>
                  <a:srgbClr val="000000"/>
                </a:solidFill>
                <a:latin typeface="Aparajita"/>
                <a:cs typeface="Aparajita"/>
              </a:rPr>
              <a:t>width:</a:t>
            </a:r>
          </a:p>
        </p:txBody>
      </p:sp>
      <p:sp>
        <p:nvSpPr>
          <p:cNvPr id="8" name="object 8"/>
          <p:cNvSpPr/>
          <p:nvPr/>
        </p:nvSpPr>
        <p:spPr>
          <a:xfrm>
            <a:off x="2567939" y="2514600"/>
            <a:ext cx="1318260" cy="6598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67939" y="3174492"/>
            <a:ext cx="1318260" cy="6598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7939" y="3834384"/>
            <a:ext cx="1318260" cy="6598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7939" y="4494276"/>
            <a:ext cx="1318260" cy="6598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7939" y="5154167"/>
            <a:ext cx="1318260" cy="6598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7939" y="5814059"/>
            <a:ext cx="1318260" cy="5074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46050" y="1517650"/>
          <a:ext cx="3752850" cy="4811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1865"/>
                <a:gridCol w="659129"/>
                <a:gridCol w="805815"/>
                <a:gridCol w="1318260"/>
              </a:tblGrid>
              <a:tr h="990600">
                <a:tc>
                  <a:txBody>
                    <a:bodyPr/>
                    <a:lstStyle/>
                    <a:p>
                      <a:pPr marL="90805" marR="144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Class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bound 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ary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54940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Fre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que 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ncy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50495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Cl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  Widt  h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39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q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uen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y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Density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6600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0-10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6001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10-15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5989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15-20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600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20-24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600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24-35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11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0759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35-40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3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3962400" y="1524000"/>
            <a:ext cx="4392167" cy="48249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8300" y="635254"/>
            <a:ext cx="5932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Calculation </a:t>
            </a:r>
            <a:r>
              <a:rPr sz="2800" b="1" spc="-5" dirty="0">
                <a:latin typeface="Calibri"/>
                <a:cs typeface="Calibri"/>
              </a:rPr>
              <a:t>of </a:t>
            </a:r>
            <a:r>
              <a:rPr sz="2800" b="1" i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MODE </a:t>
            </a:r>
            <a:r>
              <a:rPr sz="2800" b="1" spc="-10" dirty="0">
                <a:latin typeface="Calibri"/>
                <a:cs typeface="Calibri"/>
              </a:rPr>
              <a:t>through</a:t>
            </a:r>
            <a:r>
              <a:rPr sz="2800" b="1" spc="6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Histogram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8496" y="5983935"/>
            <a:ext cx="21939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5" dirty="0">
                <a:latin typeface="Constantia"/>
                <a:cs typeface="Constantia"/>
              </a:rPr>
              <a:t>Mode </a:t>
            </a:r>
            <a:r>
              <a:rPr sz="3200" b="1" dirty="0">
                <a:latin typeface="Constantia"/>
                <a:cs typeface="Constantia"/>
              </a:rPr>
              <a:t>=</a:t>
            </a:r>
            <a:r>
              <a:rPr sz="3200" b="1" spc="-165" dirty="0">
                <a:latin typeface="Constantia"/>
                <a:cs typeface="Constantia"/>
              </a:rPr>
              <a:t> </a:t>
            </a:r>
            <a:r>
              <a:rPr sz="3200" b="1" dirty="0">
                <a:latin typeface="Constantia"/>
                <a:cs typeface="Constantia"/>
              </a:rPr>
              <a:t>OQ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2001" y="6189370"/>
            <a:ext cx="18897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latin typeface="Constantia"/>
                <a:cs typeface="Constantia"/>
              </a:rPr>
              <a:t>Mode </a:t>
            </a:r>
            <a:r>
              <a:rPr sz="3200" b="1" dirty="0">
                <a:latin typeface="Constantia"/>
                <a:cs typeface="Constantia"/>
              </a:rPr>
              <a:t>=</a:t>
            </a:r>
            <a:r>
              <a:rPr sz="3200" b="1" spc="-170" dirty="0">
                <a:latin typeface="Constantia"/>
                <a:cs typeface="Constantia"/>
              </a:rPr>
              <a:t> </a:t>
            </a:r>
            <a:r>
              <a:rPr sz="3200" b="1" spc="-25" dirty="0">
                <a:latin typeface="Constantia"/>
                <a:cs typeface="Constantia"/>
              </a:rPr>
              <a:t>35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" y="1295400"/>
            <a:ext cx="4038600" cy="4648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70120" y="2833116"/>
            <a:ext cx="3791712" cy="3209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45029" y="1711198"/>
            <a:ext cx="565785" cy="0"/>
          </a:xfrm>
          <a:custGeom>
            <a:avLst/>
            <a:gdLst/>
            <a:ahLst/>
            <a:cxnLst/>
            <a:rect l="l" t="t" r="r" b="b"/>
            <a:pathLst>
              <a:path w="565785">
                <a:moveTo>
                  <a:pt x="0" y="0"/>
                </a:moveTo>
                <a:lnTo>
                  <a:pt x="565404" y="0"/>
                </a:lnTo>
              </a:path>
            </a:pathLst>
          </a:custGeom>
          <a:ln w="1981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8254" y="1480184"/>
            <a:ext cx="2914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4607A"/>
                </a:solidFill>
                <a:latin typeface="Constantia"/>
                <a:cs typeface="Constantia"/>
              </a:rPr>
              <a:t>1</a:t>
            </a:r>
            <a:r>
              <a:rPr sz="2400" b="1" spc="-7" baseline="24305" dirty="0">
                <a:solidFill>
                  <a:srgbClr val="04607A"/>
                </a:solidFill>
                <a:latin typeface="Constantia"/>
                <a:cs typeface="Constantia"/>
              </a:rPr>
              <a:t>st </a:t>
            </a:r>
            <a:r>
              <a:rPr sz="2400" b="1" spc="-10" dirty="0">
                <a:solidFill>
                  <a:srgbClr val="04607A"/>
                </a:solidFill>
                <a:latin typeface="Constantia"/>
                <a:cs typeface="Constantia"/>
              </a:rPr>
              <a:t>straight </a:t>
            </a:r>
            <a:r>
              <a:rPr sz="2400" b="1" spc="-5" dirty="0">
                <a:solidFill>
                  <a:srgbClr val="04607A"/>
                </a:solidFill>
                <a:latin typeface="Constantia"/>
                <a:cs typeface="Constantia"/>
              </a:rPr>
              <a:t>line </a:t>
            </a:r>
            <a:r>
              <a:rPr sz="2400" b="1" dirty="0">
                <a:solidFill>
                  <a:srgbClr val="04607A"/>
                </a:solidFill>
                <a:latin typeface="Constantia"/>
                <a:cs typeface="Constantia"/>
              </a:rPr>
              <a:t>:</a:t>
            </a:r>
            <a:r>
              <a:rPr sz="2400" b="1" spc="-65" dirty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r>
              <a:rPr sz="2625" spc="75" baseline="44444" dirty="0">
                <a:solidFill>
                  <a:srgbClr val="001F5F"/>
                </a:solidFill>
                <a:latin typeface="Cambria Math"/>
                <a:cs typeface="Cambria Math"/>
              </a:rPr>
              <a:t>𝑦−20</a:t>
            </a:r>
            <a:endParaRPr sz="2625" baseline="44444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37282" y="1716405"/>
            <a:ext cx="5803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229" dirty="0">
                <a:solidFill>
                  <a:srgbClr val="001F5F"/>
                </a:solidFill>
                <a:latin typeface="Cambria Math"/>
                <a:cs typeface="Cambria Math"/>
              </a:rPr>
              <a:t>𝑥</a:t>
            </a:r>
            <a:r>
              <a:rPr sz="1750" spc="-4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1750" spc="30" dirty="0">
                <a:solidFill>
                  <a:srgbClr val="001F5F"/>
                </a:solidFill>
                <a:latin typeface="Cambria Math"/>
                <a:cs typeface="Cambria Math"/>
              </a:rPr>
              <a:t>40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254" y="2004136"/>
            <a:ext cx="1943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onstantia"/>
                <a:cs typeface="Constantia"/>
              </a:rPr>
              <a:t>=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8594" y="2235454"/>
            <a:ext cx="676910" cy="0"/>
          </a:xfrm>
          <a:custGeom>
            <a:avLst/>
            <a:gdLst/>
            <a:ahLst/>
            <a:cxnLst/>
            <a:rect l="l" t="t" r="r" b="b"/>
            <a:pathLst>
              <a:path w="676910">
                <a:moveTo>
                  <a:pt x="0" y="0"/>
                </a:moveTo>
                <a:lnTo>
                  <a:pt x="676656" y="0"/>
                </a:lnTo>
              </a:path>
            </a:pathLst>
          </a:custGeom>
          <a:ln w="1981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5894" y="1908429"/>
            <a:ext cx="7010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3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750" spc="45" dirty="0">
                <a:solidFill>
                  <a:srgbClr val="001F5F"/>
                </a:solidFill>
                <a:latin typeface="Cambria Math"/>
                <a:cs typeface="Cambria Math"/>
              </a:rPr>
              <a:t>5</a:t>
            </a:r>
            <a:r>
              <a:rPr sz="1750" spc="-4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1750" spc="30" dirty="0">
                <a:solidFill>
                  <a:srgbClr val="001F5F"/>
                </a:solidFill>
                <a:latin typeface="Cambria Math"/>
                <a:cs typeface="Cambria Math"/>
              </a:rPr>
              <a:t>20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5894" y="2240356"/>
            <a:ext cx="70104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35" dirty="0">
                <a:solidFill>
                  <a:srgbClr val="001F5F"/>
                </a:solidFill>
                <a:latin typeface="Cambria Math"/>
                <a:cs typeface="Cambria Math"/>
              </a:rPr>
              <a:t>3</a:t>
            </a:r>
            <a:r>
              <a:rPr sz="1750" spc="45" dirty="0">
                <a:solidFill>
                  <a:srgbClr val="001F5F"/>
                </a:solidFill>
                <a:latin typeface="Cambria Math"/>
                <a:cs typeface="Cambria Math"/>
              </a:rPr>
              <a:t>0</a:t>
            </a:r>
            <a:r>
              <a:rPr sz="1750" spc="-4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1750" spc="35" dirty="0">
                <a:solidFill>
                  <a:srgbClr val="001F5F"/>
                </a:solidFill>
                <a:latin typeface="Cambria Math"/>
                <a:cs typeface="Cambria Math"/>
              </a:rPr>
              <a:t>40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1140" y="358851"/>
            <a:ext cx="394589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solidFill>
                  <a:srgbClr val="000000"/>
                </a:solidFill>
                <a:latin typeface="Arial"/>
                <a:cs typeface="Arial"/>
              </a:rPr>
              <a:t>CALCULATION </a:t>
            </a:r>
            <a:r>
              <a:rPr sz="2600" dirty="0">
                <a:solidFill>
                  <a:srgbClr val="000000"/>
                </a:solidFill>
                <a:latin typeface="Arial"/>
                <a:cs typeface="Arial"/>
              </a:rPr>
              <a:t>0F</a:t>
            </a:r>
            <a:r>
              <a:rPr sz="26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000000"/>
                </a:solidFill>
                <a:latin typeface="Arial"/>
                <a:cs typeface="Arial"/>
              </a:rPr>
              <a:t>MODE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0524" y="887222"/>
            <a:ext cx="782320" cy="236220"/>
          </a:xfrm>
          <a:custGeom>
            <a:avLst/>
            <a:gdLst/>
            <a:ahLst/>
            <a:cxnLst/>
            <a:rect l="l" t="t" r="r" b="b"/>
            <a:pathLst>
              <a:path w="782319" h="236219">
                <a:moveTo>
                  <a:pt x="706564" y="0"/>
                </a:moveTo>
                <a:lnTo>
                  <a:pt x="703211" y="9525"/>
                </a:lnTo>
                <a:lnTo>
                  <a:pt x="716864" y="15501"/>
                </a:lnTo>
                <a:lnTo>
                  <a:pt x="728613" y="23717"/>
                </a:lnTo>
                <a:lnTo>
                  <a:pt x="752440" y="61652"/>
                </a:lnTo>
                <a:lnTo>
                  <a:pt x="760209" y="116712"/>
                </a:lnTo>
                <a:lnTo>
                  <a:pt x="759348" y="137477"/>
                </a:lnTo>
                <a:lnTo>
                  <a:pt x="746239" y="188340"/>
                </a:lnTo>
                <a:lnTo>
                  <a:pt x="717016" y="220255"/>
                </a:lnTo>
                <a:lnTo>
                  <a:pt x="703580" y="226187"/>
                </a:lnTo>
                <a:lnTo>
                  <a:pt x="706564" y="235712"/>
                </a:lnTo>
                <a:lnTo>
                  <a:pt x="751602" y="208994"/>
                </a:lnTo>
                <a:lnTo>
                  <a:pt x="776941" y="159607"/>
                </a:lnTo>
                <a:lnTo>
                  <a:pt x="781799" y="117982"/>
                </a:lnTo>
                <a:lnTo>
                  <a:pt x="780582" y="96335"/>
                </a:lnTo>
                <a:lnTo>
                  <a:pt x="770815" y="57993"/>
                </a:lnTo>
                <a:lnTo>
                  <a:pt x="738612" y="15112"/>
                </a:lnTo>
                <a:lnTo>
                  <a:pt x="723643" y="6163"/>
                </a:lnTo>
                <a:lnTo>
                  <a:pt x="706564" y="0"/>
                </a:lnTo>
                <a:close/>
              </a:path>
              <a:path w="782319" h="236219">
                <a:moveTo>
                  <a:pt x="75184" y="0"/>
                </a:moveTo>
                <a:lnTo>
                  <a:pt x="30231" y="26824"/>
                </a:lnTo>
                <a:lnTo>
                  <a:pt x="4865" y="76342"/>
                </a:lnTo>
                <a:lnTo>
                  <a:pt x="0" y="117982"/>
                </a:lnTo>
                <a:lnTo>
                  <a:pt x="1212" y="139628"/>
                </a:lnTo>
                <a:lnTo>
                  <a:pt x="10908" y="177919"/>
                </a:lnTo>
                <a:lnTo>
                  <a:pt x="43030" y="220662"/>
                </a:lnTo>
                <a:lnTo>
                  <a:pt x="75184" y="235712"/>
                </a:lnTo>
                <a:lnTo>
                  <a:pt x="78168" y="226187"/>
                </a:lnTo>
                <a:lnTo>
                  <a:pt x="64735" y="220255"/>
                </a:lnTo>
                <a:lnTo>
                  <a:pt x="53144" y="211978"/>
                </a:lnTo>
                <a:lnTo>
                  <a:pt x="29366" y="173291"/>
                </a:lnTo>
                <a:lnTo>
                  <a:pt x="21501" y="116712"/>
                </a:lnTo>
                <a:lnTo>
                  <a:pt x="22375" y="96565"/>
                </a:lnTo>
                <a:lnTo>
                  <a:pt x="35483" y="46862"/>
                </a:lnTo>
                <a:lnTo>
                  <a:pt x="64949" y="15501"/>
                </a:lnTo>
                <a:lnTo>
                  <a:pt x="78549" y="9525"/>
                </a:lnTo>
                <a:lnTo>
                  <a:pt x="751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31140" y="750163"/>
            <a:ext cx="2553335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391795" algn="l"/>
                <a:tab pos="1225550" algn="l"/>
              </a:tabLst>
            </a:pPr>
            <a:r>
              <a:rPr sz="1900" spc="-850" dirty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sz="1900" spc="-850" dirty="0">
                <a:solidFill>
                  <a:srgbClr val="0AD0D9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Cambria Math"/>
                <a:cs typeface="Cambria Math"/>
              </a:rPr>
              <a:t>40,20	</a:t>
            </a:r>
            <a:r>
              <a:rPr sz="2000" dirty="0">
                <a:latin typeface="Constantia"/>
                <a:cs typeface="Constantia"/>
              </a:rPr>
              <a:t>and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dirty="0">
                <a:latin typeface="Cambria Math"/>
                <a:cs typeface="Cambria Math"/>
              </a:rPr>
              <a:t>(30,25)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286385" algn="l"/>
              </a:tabLst>
            </a:pPr>
            <a:r>
              <a:rPr sz="1900" spc="-850" dirty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sz="1900" spc="-850" dirty="0">
                <a:solidFill>
                  <a:srgbClr val="0AD0D9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Cambria Math"/>
                <a:cs typeface="Cambria Math"/>
              </a:rPr>
              <a:t>(30,20) </a:t>
            </a:r>
            <a:r>
              <a:rPr sz="2000" dirty="0">
                <a:latin typeface="Constantia"/>
                <a:cs typeface="Constantia"/>
              </a:rPr>
              <a:t>and</a:t>
            </a:r>
            <a:r>
              <a:rPr sz="2000" spc="44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ambria Math"/>
                <a:cs typeface="Cambria Math"/>
              </a:rPr>
              <a:t>(40,25)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95800" y="289559"/>
            <a:ext cx="4320540" cy="6096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66873" y="2924555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>
                <a:moveTo>
                  <a:pt x="0" y="0"/>
                </a:moveTo>
                <a:lnTo>
                  <a:pt x="254507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53283" y="2819654"/>
            <a:ext cx="804545" cy="212090"/>
          </a:xfrm>
          <a:custGeom>
            <a:avLst/>
            <a:gdLst/>
            <a:ahLst/>
            <a:cxnLst/>
            <a:rect l="l" t="t" r="r" b="b"/>
            <a:pathLst>
              <a:path w="804545" h="212089">
                <a:moveTo>
                  <a:pt x="736981" y="0"/>
                </a:moveTo>
                <a:lnTo>
                  <a:pt x="734060" y="8509"/>
                </a:lnTo>
                <a:lnTo>
                  <a:pt x="746273" y="13819"/>
                </a:lnTo>
                <a:lnTo>
                  <a:pt x="756808" y="21177"/>
                </a:lnTo>
                <a:lnTo>
                  <a:pt x="778222" y="55322"/>
                </a:lnTo>
                <a:lnTo>
                  <a:pt x="785241" y="104775"/>
                </a:lnTo>
                <a:lnTo>
                  <a:pt x="784455" y="123444"/>
                </a:lnTo>
                <a:lnTo>
                  <a:pt x="772668" y="169163"/>
                </a:lnTo>
                <a:lnTo>
                  <a:pt x="746414" y="197738"/>
                </a:lnTo>
                <a:lnTo>
                  <a:pt x="734314" y="203073"/>
                </a:lnTo>
                <a:lnTo>
                  <a:pt x="736981" y="211709"/>
                </a:lnTo>
                <a:lnTo>
                  <a:pt x="777503" y="187705"/>
                </a:lnTo>
                <a:lnTo>
                  <a:pt x="800179" y="143287"/>
                </a:lnTo>
                <a:lnTo>
                  <a:pt x="804544" y="105918"/>
                </a:lnTo>
                <a:lnTo>
                  <a:pt x="803451" y="86483"/>
                </a:lnTo>
                <a:lnTo>
                  <a:pt x="787145" y="37084"/>
                </a:lnTo>
                <a:lnTo>
                  <a:pt x="752338" y="5526"/>
                </a:lnTo>
                <a:lnTo>
                  <a:pt x="736981" y="0"/>
                </a:lnTo>
                <a:close/>
              </a:path>
              <a:path w="804545" h="212089">
                <a:moveTo>
                  <a:pt x="67564" y="0"/>
                </a:moveTo>
                <a:lnTo>
                  <a:pt x="27219" y="24056"/>
                </a:lnTo>
                <a:lnTo>
                  <a:pt x="4381" y="68548"/>
                </a:lnTo>
                <a:lnTo>
                  <a:pt x="0" y="105918"/>
                </a:lnTo>
                <a:lnTo>
                  <a:pt x="1095" y="125352"/>
                </a:lnTo>
                <a:lnTo>
                  <a:pt x="17526" y="174751"/>
                </a:lnTo>
                <a:lnTo>
                  <a:pt x="52155" y="206184"/>
                </a:lnTo>
                <a:lnTo>
                  <a:pt x="67564" y="211709"/>
                </a:lnTo>
                <a:lnTo>
                  <a:pt x="70231" y="203073"/>
                </a:lnTo>
                <a:lnTo>
                  <a:pt x="58183" y="197738"/>
                </a:lnTo>
                <a:lnTo>
                  <a:pt x="47767" y="190309"/>
                </a:lnTo>
                <a:lnTo>
                  <a:pt x="26376" y="155638"/>
                </a:lnTo>
                <a:lnTo>
                  <a:pt x="19304" y="104775"/>
                </a:lnTo>
                <a:lnTo>
                  <a:pt x="20089" y="86703"/>
                </a:lnTo>
                <a:lnTo>
                  <a:pt x="31877" y="42037"/>
                </a:lnTo>
                <a:lnTo>
                  <a:pt x="58398" y="13819"/>
                </a:lnTo>
                <a:lnTo>
                  <a:pt x="70612" y="8509"/>
                </a:lnTo>
                <a:lnTo>
                  <a:pt x="6756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29259" y="2575686"/>
            <a:ext cx="2967355" cy="1112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3270" algn="ctr">
              <a:lnSpc>
                <a:spcPts val="1764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5</a:t>
            </a:r>
            <a:endParaRPr sz="1800">
              <a:latin typeface="Cambria Math"/>
              <a:cs typeface="Cambria Math"/>
            </a:endParaRPr>
          </a:p>
          <a:p>
            <a:pPr marL="321945">
              <a:lnSpc>
                <a:spcPts val="1764"/>
              </a:lnSpc>
              <a:tabLst>
                <a:tab pos="2298700" algn="l"/>
              </a:tabLst>
            </a:pPr>
            <a:r>
              <a:rPr sz="1800" spc="-5" dirty="0">
                <a:latin typeface="Cambria Math"/>
                <a:cs typeface="Cambria Math"/>
              </a:rPr>
              <a:t>=&gt;  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𝑦 − </a:t>
            </a:r>
            <a:r>
              <a:rPr sz="1800" spc="-5" dirty="0">
                <a:solidFill>
                  <a:srgbClr val="FF0000"/>
                </a:solidFill>
                <a:latin typeface="Cambria Math"/>
                <a:cs typeface="Cambria Math"/>
              </a:rPr>
              <a:t>20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=</a:t>
            </a:r>
            <a:r>
              <a:rPr sz="1800" spc="1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700" spc="-7" baseline="-37037" dirty="0">
                <a:solidFill>
                  <a:srgbClr val="FF0000"/>
                </a:solidFill>
                <a:latin typeface="Cambria Math"/>
                <a:cs typeface="Cambria Math"/>
              </a:rPr>
              <a:t>10</a:t>
            </a:r>
            <a:r>
              <a:rPr sz="2700" spc="15" baseline="-37037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∗	𝑥 −</a:t>
            </a:r>
            <a:r>
              <a:rPr sz="1800" spc="-1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mbria Math"/>
                <a:cs typeface="Cambria Math"/>
              </a:rPr>
              <a:t>40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ts val="2025"/>
              </a:lnSpc>
              <a:spcBef>
                <a:spcPts val="745"/>
              </a:spcBef>
            </a:pPr>
            <a:r>
              <a:rPr sz="1800" spc="-5" dirty="0">
                <a:latin typeface="Constantia"/>
                <a:cs typeface="Constantia"/>
              </a:rPr>
              <a:t>…………….</a:t>
            </a:r>
            <a:r>
              <a:rPr sz="1800" spc="10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(1)</a:t>
            </a:r>
            <a:endParaRPr sz="1800">
              <a:latin typeface="Constantia"/>
              <a:cs typeface="Constantia"/>
            </a:endParaRPr>
          </a:p>
          <a:p>
            <a:pPr marL="12700">
              <a:lnSpc>
                <a:spcPts val="2265"/>
              </a:lnSpc>
            </a:pPr>
            <a:r>
              <a:rPr sz="2000" b="1" spc="10" dirty="0">
                <a:latin typeface="Constantia"/>
                <a:cs typeface="Constantia"/>
              </a:rPr>
              <a:t>2</a:t>
            </a:r>
            <a:r>
              <a:rPr sz="1950" b="1" spc="15" baseline="25641" dirty="0">
                <a:latin typeface="Constantia"/>
                <a:cs typeface="Constantia"/>
              </a:rPr>
              <a:t>nd </a:t>
            </a:r>
            <a:r>
              <a:rPr sz="2000" b="1" spc="-15" dirty="0">
                <a:latin typeface="Constantia"/>
                <a:cs typeface="Constantia"/>
              </a:rPr>
              <a:t>Straight </a:t>
            </a:r>
            <a:r>
              <a:rPr sz="2000" b="1" spc="-5" dirty="0">
                <a:latin typeface="Constantia"/>
                <a:cs typeface="Constantia"/>
              </a:rPr>
              <a:t>line</a:t>
            </a:r>
            <a:r>
              <a:rPr sz="2000" b="1" spc="-280" dirty="0">
                <a:latin typeface="Constantia"/>
                <a:cs typeface="Constantia"/>
              </a:rPr>
              <a:t> </a:t>
            </a:r>
            <a:r>
              <a:rPr sz="2000" b="1" dirty="0">
                <a:latin typeface="Constantia"/>
                <a:cs typeface="Constantia"/>
              </a:rPr>
              <a:t>: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206779" y="4025138"/>
            <a:ext cx="733425" cy="0"/>
          </a:xfrm>
          <a:custGeom>
            <a:avLst/>
            <a:gdLst/>
            <a:ahLst/>
            <a:cxnLst/>
            <a:rect l="l" t="t" r="r" b="b"/>
            <a:pathLst>
              <a:path w="733425">
                <a:moveTo>
                  <a:pt x="0" y="0"/>
                </a:moveTo>
                <a:lnTo>
                  <a:pt x="733044" y="0"/>
                </a:lnTo>
              </a:path>
            </a:pathLst>
          </a:custGeom>
          <a:ln w="16763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998979" y="3831082"/>
            <a:ext cx="2159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26894" y="4025138"/>
            <a:ext cx="868680" cy="0"/>
          </a:xfrm>
          <a:custGeom>
            <a:avLst/>
            <a:gdLst/>
            <a:ahLst/>
            <a:cxnLst/>
            <a:rect l="l" t="t" r="r" b="b"/>
            <a:pathLst>
              <a:path w="868680">
                <a:moveTo>
                  <a:pt x="0" y="0"/>
                </a:moveTo>
                <a:lnTo>
                  <a:pt x="868680" y="0"/>
                </a:lnTo>
              </a:path>
            </a:pathLst>
          </a:custGeom>
          <a:ln w="16763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94308" y="3639058"/>
            <a:ext cx="20129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2205" algn="l"/>
              </a:tabLst>
            </a:pP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𝑦</a:t>
            </a:r>
            <a:r>
              <a:rPr sz="2000" spc="4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2000" spc="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mbria Math"/>
                <a:cs typeface="Cambria Math"/>
              </a:rPr>
              <a:t>20	25 </a:t>
            </a: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2000" spc="-4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mbria Math"/>
                <a:cs typeface="Cambria Math"/>
              </a:rPr>
              <a:t>20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95832" y="4001770"/>
            <a:ext cx="20116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0935" algn="l"/>
              </a:tabLst>
            </a:pP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𝑥</a:t>
            </a:r>
            <a:r>
              <a:rPr sz="2000" spc="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2000" spc="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mbria Math"/>
                <a:cs typeface="Cambria Math"/>
              </a:rPr>
              <a:t>30	40 </a:t>
            </a: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2000" spc="-4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mbria Math"/>
                <a:cs typeface="Cambria Math"/>
              </a:rPr>
              <a:t>30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381376" y="4613147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>
                <a:moveTo>
                  <a:pt x="0" y="0"/>
                </a:moveTo>
                <a:lnTo>
                  <a:pt x="254507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433066" y="4264532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5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867786" y="4508246"/>
            <a:ext cx="806450" cy="212090"/>
          </a:xfrm>
          <a:custGeom>
            <a:avLst/>
            <a:gdLst/>
            <a:ahLst/>
            <a:cxnLst/>
            <a:rect l="l" t="t" r="r" b="b"/>
            <a:pathLst>
              <a:path w="806450" h="212089">
                <a:moveTo>
                  <a:pt x="738504" y="0"/>
                </a:moveTo>
                <a:lnTo>
                  <a:pt x="735584" y="8635"/>
                </a:lnTo>
                <a:lnTo>
                  <a:pt x="747797" y="13946"/>
                </a:lnTo>
                <a:lnTo>
                  <a:pt x="758332" y="21304"/>
                </a:lnTo>
                <a:lnTo>
                  <a:pt x="779746" y="55429"/>
                </a:lnTo>
                <a:lnTo>
                  <a:pt x="786764" y="104774"/>
                </a:lnTo>
                <a:lnTo>
                  <a:pt x="785979" y="123443"/>
                </a:lnTo>
                <a:lnTo>
                  <a:pt x="774191" y="169163"/>
                </a:lnTo>
                <a:lnTo>
                  <a:pt x="747938" y="197792"/>
                </a:lnTo>
                <a:lnTo>
                  <a:pt x="735838" y="203199"/>
                </a:lnTo>
                <a:lnTo>
                  <a:pt x="738504" y="211708"/>
                </a:lnTo>
                <a:lnTo>
                  <a:pt x="779027" y="187705"/>
                </a:lnTo>
                <a:lnTo>
                  <a:pt x="801703" y="143335"/>
                </a:lnTo>
                <a:lnTo>
                  <a:pt x="806068" y="105917"/>
                </a:lnTo>
                <a:lnTo>
                  <a:pt x="804973" y="86536"/>
                </a:lnTo>
                <a:lnTo>
                  <a:pt x="788542" y="37083"/>
                </a:lnTo>
                <a:lnTo>
                  <a:pt x="753860" y="5544"/>
                </a:lnTo>
                <a:lnTo>
                  <a:pt x="738504" y="0"/>
                </a:lnTo>
                <a:close/>
              </a:path>
              <a:path w="806450" h="212089">
                <a:moveTo>
                  <a:pt x="67563" y="0"/>
                </a:moveTo>
                <a:lnTo>
                  <a:pt x="27219" y="24110"/>
                </a:lnTo>
                <a:lnTo>
                  <a:pt x="4381" y="68595"/>
                </a:lnTo>
                <a:lnTo>
                  <a:pt x="0" y="105917"/>
                </a:lnTo>
                <a:lnTo>
                  <a:pt x="1093" y="125370"/>
                </a:lnTo>
                <a:lnTo>
                  <a:pt x="17399" y="174751"/>
                </a:lnTo>
                <a:lnTo>
                  <a:pt x="52153" y="206184"/>
                </a:lnTo>
                <a:lnTo>
                  <a:pt x="67563" y="211708"/>
                </a:lnTo>
                <a:lnTo>
                  <a:pt x="70231" y="203199"/>
                </a:lnTo>
                <a:lnTo>
                  <a:pt x="58183" y="197792"/>
                </a:lnTo>
                <a:lnTo>
                  <a:pt x="47767" y="190325"/>
                </a:lnTo>
                <a:lnTo>
                  <a:pt x="26376" y="155638"/>
                </a:lnTo>
                <a:lnTo>
                  <a:pt x="19304" y="104774"/>
                </a:lnTo>
                <a:lnTo>
                  <a:pt x="20089" y="86723"/>
                </a:lnTo>
                <a:lnTo>
                  <a:pt x="31876" y="42163"/>
                </a:lnTo>
                <a:lnTo>
                  <a:pt x="58398" y="13946"/>
                </a:lnTo>
                <a:lnTo>
                  <a:pt x="70612" y="8635"/>
                </a:lnTo>
                <a:lnTo>
                  <a:pt x="675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44118" y="4343780"/>
            <a:ext cx="3202940" cy="76327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  <a:tabLst>
                <a:tab pos="2198370" algn="l"/>
              </a:tabLst>
            </a:pPr>
            <a:r>
              <a:rPr sz="1800" spc="5" dirty="0">
                <a:latin typeface="Cambria Math"/>
                <a:cs typeface="Cambria Math"/>
              </a:rPr>
              <a:t>=&gt;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𝑦 − </a:t>
            </a:r>
            <a:r>
              <a:rPr sz="1800" spc="-5" dirty="0">
                <a:solidFill>
                  <a:srgbClr val="FF0000"/>
                </a:solidFill>
                <a:latin typeface="Cambria Math"/>
                <a:cs typeface="Cambria Math"/>
              </a:rPr>
              <a:t>20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=  −</a:t>
            </a:r>
            <a:r>
              <a:rPr sz="1800" spc="27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700" spc="-7" baseline="-37037" dirty="0">
                <a:solidFill>
                  <a:srgbClr val="FF0000"/>
                </a:solidFill>
                <a:latin typeface="Cambria Math"/>
                <a:cs typeface="Cambria Math"/>
              </a:rPr>
              <a:t>10</a:t>
            </a:r>
            <a:r>
              <a:rPr sz="2700" spc="15" baseline="-37037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0000"/>
                </a:solidFill>
                <a:latin typeface="Cambria Math"/>
                <a:cs typeface="Cambria Math"/>
              </a:rPr>
              <a:t>∗	𝑥 −</a:t>
            </a:r>
            <a:r>
              <a:rPr sz="1800" spc="6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mbria Math"/>
                <a:cs typeface="Cambria Math"/>
              </a:rPr>
              <a:t>30</a:t>
            </a:r>
            <a:endParaRPr sz="1800">
              <a:latin typeface="Cambria Math"/>
              <a:cs typeface="Cambria Math"/>
            </a:endParaRPr>
          </a:p>
          <a:p>
            <a:pPr marR="5080" algn="r">
              <a:lnSpc>
                <a:spcPct val="100000"/>
              </a:lnSpc>
              <a:spcBef>
                <a:spcPts val="745"/>
              </a:spcBef>
            </a:pPr>
            <a:r>
              <a:rPr sz="1800" spc="-5" dirty="0">
                <a:latin typeface="Constantia"/>
                <a:cs typeface="Constantia"/>
              </a:rPr>
              <a:t>…………(2)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9259" y="5275326"/>
            <a:ext cx="321183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i="1" spc="-5" dirty="0">
                <a:latin typeface="Constantia"/>
                <a:cs typeface="Constantia"/>
              </a:rPr>
              <a:t>Solving equations (1) </a:t>
            </a:r>
            <a:r>
              <a:rPr sz="2000" i="1" dirty="0">
                <a:latin typeface="Constantia"/>
                <a:cs typeface="Constantia"/>
              </a:rPr>
              <a:t>and (2) ,  </a:t>
            </a:r>
            <a:r>
              <a:rPr sz="2000" i="1" spc="-20" dirty="0">
                <a:latin typeface="Constantia"/>
                <a:cs typeface="Constantia"/>
              </a:rPr>
              <a:t>we</a:t>
            </a:r>
            <a:r>
              <a:rPr sz="2000" i="1" spc="-5" dirty="0">
                <a:latin typeface="Constantia"/>
                <a:cs typeface="Constantia"/>
              </a:rPr>
              <a:t> get</a:t>
            </a:r>
            <a:endParaRPr sz="2000">
              <a:latin typeface="Constantia"/>
              <a:cs typeface="Constantia"/>
            </a:endParaRPr>
          </a:p>
          <a:p>
            <a:pPr marL="165227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FF0000"/>
                </a:solidFill>
                <a:latin typeface="Cambria Math"/>
                <a:cs typeface="Cambria Math"/>
              </a:rPr>
              <a:t>𝒙 =</a:t>
            </a:r>
            <a:r>
              <a:rPr sz="2000" spc="204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FF0000"/>
                </a:solidFill>
                <a:latin typeface="Cambria Math"/>
                <a:cs typeface="Cambria Math"/>
              </a:rPr>
              <a:t>𝟑𝟓</a:t>
            </a:r>
            <a:endParaRPr sz="2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1140" y="874521"/>
            <a:ext cx="334517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FREQUENCY</a:t>
            </a:r>
            <a:r>
              <a:rPr u="heavy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 </a:t>
            </a:r>
            <a:r>
              <a:rPr sz="3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PLOGON:</a:t>
            </a:r>
            <a:endParaRPr sz="3000">
              <a:latin typeface="Aparajita"/>
              <a:cs typeface="Aparajit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1849653"/>
            <a:ext cx="8124190" cy="25863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14960" indent="-314960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14960" algn="l"/>
              </a:tabLst>
            </a:pPr>
            <a:r>
              <a:rPr sz="2800" spc="-5" dirty="0">
                <a:latin typeface="Aparajita"/>
                <a:cs typeface="Aparajita"/>
              </a:rPr>
              <a:t>A </a:t>
            </a:r>
            <a:r>
              <a:rPr sz="2800" spc="-10" dirty="0">
                <a:latin typeface="Aparajita"/>
                <a:cs typeface="Aparajita"/>
              </a:rPr>
              <a:t>frequency polygon </a:t>
            </a:r>
            <a:r>
              <a:rPr sz="2800" spc="-5" dirty="0">
                <a:latin typeface="Aparajita"/>
                <a:cs typeface="Aparajita"/>
              </a:rPr>
              <a:t>is </a:t>
            </a:r>
            <a:r>
              <a:rPr sz="2800" spc="-10" dirty="0">
                <a:latin typeface="Aparajita"/>
                <a:cs typeface="Aparajita"/>
              </a:rPr>
              <a:t>essentially </a:t>
            </a:r>
            <a:r>
              <a:rPr sz="2800" spc="-5" dirty="0">
                <a:latin typeface="Aparajita"/>
                <a:cs typeface="Aparajita"/>
              </a:rPr>
              <a:t>a line graph</a:t>
            </a:r>
            <a:r>
              <a:rPr sz="2800" spc="5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.</a:t>
            </a:r>
            <a:endParaRPr sz="2800">
              <a:latin typeface="Aparajita"/>
              <a:cs typeface="Aparajita"/>
            </a:endParaRPr>
          </a:p>
          <a:p>
            <a:pPr marL="386080" marR="5080" indent="-386080">
              <a:lnSpc>
                <a:spcPct val="120000"/>
              </a:lnSpc>
              <a:buClr>
                <a:srgbClr val="0AD0D9"/>
              </a:buClr>
              <a:buSzPct val="91071"/>
              <a:buFont typeface="Wingdings"/>
              <a:buChar char=""/>
              <a:tabLst>
                <a:tab pos="386080" algn="l"/>
              </a:tabLst>
            </a:pPr>
            <a:r>
              <a:rPr sz="2800" spc="-5" dirty="0">
                <a:latin typeface="Aparajita"/>
                <a:cs typeface="Aparajita"/>
              </a:rPr>
              <a:t>We can get it </a:t>
            </a:r>
            <a:r>
              <a:rPr sz="2800" spc="-10" dirty="0">
                <a:latin typeface="Aparajita"/>
                <a:cs typeface="Aparajita"/>
              </a:rPr>
              <a:t>from </a:t>
            </a:r>
            <a:r>
              <a:rPr sz="2800" spc="-5" dirty="0">
                <a:latin typeface="Aparajita"/>
                <a:cs typeface="Aparajita"/>
              </a:rPr>
              <a:t>a histogram, if the mid points of the upper </a:t>
            </a:r>
            <a:r>
              <a:rPr sz="2800" spc="-10" dirty="0">
                <a:latin typeface="Aparajita"/>
                <a:cs typeface="Aparajita"/>
              </a:rPr>
              <a:t>bases  </a:t>
            </a:r>
            <a:r>
              <a:rPr sz="2800" spc="-5" dirty="0">
                <a:latin typeface="Aparajita"/>
                <a:cs typeface="Aparajita"/>
              </a:rPr>
              <a:t>of the rectangles are </a:t>
            </a:r>
            <a:r>
              <a:rPr sz="2800" spc="-10" dirty="0">
                <a:latin typeface="Aparajita"/>
                <a:cs typeface="Aparajita"/>
              </a:rPr>
              <a:t>connected </a:t>
            </a:r>
            <a:r>
              <a:rPr sz="2800" dirty="0">
                <a:latin typeface="Aparajita"/>
                <a:cs typeface="Aparajita"/>
              </a:rPr>
              <a:t>by </a:t>
            </a:r>
            <a:r>
              <a:rPr sz="2800" spc="-10" dirty="0">
                <a:latin typeface="Aparajita"/>
                <a:cs typeface="Aparajita"/>
              </a:rPr>
              <a:t>straight</a:t>
            </a:r>
            <a:r>
              <a:rPr sz="2800" spc="35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lines.</a:t>
            </a:r>
            <a:endParaRPr sz="2800">
              <a:latin typeface="Aparajita"/>
              <a:cs typeface="Aparajita"/>
            </a:endParaRPr>
          </a:p>
          <a:p>
            <a:pPr marL="386080" indent="-37338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86080" algn="l"/>
              </a:tabLst>
            </a:pPr>
            <a:r>
              <a:rPr sz="2800" spc="-5" dirty="0">
                <a:latin typeface="Aparajita"/>
                <a:cs typeface="Aparajita"/>
              </a:rPr>
              <a:t>But it is not essential to plot a histogram </a:t>
            </a:r>
            <a:r>
              <a:rPr sz="2800" spc="-10" dirty="0">
                <a:latin typeface="Aparajita"/>
                <a:cs typeface="Aparajita"/>
              </a:rPr>
              <a:t>first </a:t>
            </a:r>
            <a:r>
              <a:rPr sz="2800" spc="-5" dirty="0">
                <a:latin typeface="Aparajita"/>
                <a:cs typeface="Aparajita"/>
              </a:rPr>
              <a:t>to draw it.</a:t>
            </a:r>
            <a:endParaRPr sz="2800">
              <a:latin typeface="Aparajita"/>
              <a:cs typeface="Aparajita"/>
            </a:endParaRPr>
          </a:p>
          <a:p>
            <a:pPr marL="386080" indent="-37338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1071"/>
              <a:buFont typeface="Wingdings"/>
              <a:buChar char=""/>
              <a:tabLst>
                <a:tab pos="386080" algn="l"/>
              </a:tabLst>
            </a:pPr>
            <a:r>
              <a:rPr sz="2800" spc="-5" dirty="0">
                <a:latin typeface="Aparajita"/>
                <a:cs typeface="Aparajita"/>
              </a:rPr>
              <a:t>We can </a:t>
            </a:r>
            <a:r>
              <a:rPr sz="2800" spc="-10" dirty="0">
                <a:latin typeface="Aparajita"/>
                <a:cs typeface="Aparajita"/>
              </a:rPr>
              <a:t>construct </a:t>
            </a:r>
            <a:r>
              <a:rPr sz="2800" spc="-5" dirty="0">
                <a:latin typeface="Aparajita"/>
                <a:cs typeface="Aparajita"/>
              </a:rPr>
              <a:t>it </a:t>
            </a:r>
            <a:r>
              <a:rPr sz="2800" spc="-10" dirty="0">
                <a:latin typeface="Aparajita"/>
                <a:cs typeface="Aparajita"/>
              </a:rPr>
              <a:t>directly from </a:t>
            </a:r>
            <a:r>
              <a:rPr sz="2800" spc="-5" dirty="0">
                <a:latin typeface="Aparajita"/>
                <a:cs typeface="Aparajita"/>
              </a:rPr>
              <a:t>a given </a:t>
            </a:r>
            <a:r>
              <a:rPr sz="2800" spc="-10" dirty="0">
                <a:latin typeface="Aparajita"/>
                <a:cs typeface="Aparajita"/>
              </a:rPr>
              <a:t>frequency</a:t>
            </a:r>
            <a:r>
              <a:rPr sz="2800" spc="120" dirty="0">
                <a:latin typeface="Aparajita"/>
                <a:cs typeface="Aparajita"/>
              </a:rPr>
              <a:t> </a:t>
            </a:r>
            <a:r>
              <a:rPr sz="2800" spc="-10" dirty="0">
                <a:latin typeface="Aparajita"/>
                <a:cs typeface="Aparajita"/>
              </a:rPr>
              <a:t>distribution.</a:t>
            </a:r>
            <a:endParaRPr sz="28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954718"/>
            <a:ext cx="7966709" cy="28511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723900">
              <a:lnSpc>
                <a:spcPct val="100000"/>
              </a:lnSpc>
              <a:spcBef>
                <a:spcPts val="465"/>
              </a:spcBef>
            </a:pPr>
            <a:r>
              <a:rPr sz="3200" b="1" spc="5" dirty="0">
                <a:solidFill>
                  <a:srgbClr val="C00000"/>
                </a:solidFill>
                <a:latin typeface="Aharoni"/>
                <a:cs typeface="Aharoni"/>
              </a:rPr>
              <a:t>When </a:t>
            </a:r>
            <a:r>
              <a:rPr sz="3200" b="1" dirty="0">
                <a:solidFill>
                  <a:srgbClr val="C00000"/>
                </a:solidFill>
                <a:latin typeface="Aharoni"/>
                <a:cs typeface="Aharoni"/>
              </a:rPr>
              <a:t>do we use Frequency</a:t>
            </a:r>
            <a:r>
              <a:rPr sz="3200" b="1" spc="-105" dirty="0">
                <a:solidFill>
                  <a:srgbClr val="C00000"/>
                </a:solidFill>
                <a:latin typeface="Aharoni"/>
                <a:cs typeface="Aharoni"/>
              </a:rPr>
              <a:t> </a:t>
            </a:r>
            <a:r>
              <a:rPr sz="3200" b="1" spc="-5" dirty="0">
                <a:solidFill>
                  <a:srgbClr val="C00000"/>
                </a:solidFill>
                <a:latin typeface="Aharoni"/>
                <a:cs typeface="Aharoni"/>
              </a:rPr>
              <a:t>polygon?</a:t>
            </a:r>
            <a:endParaRPr sz="3200">
              <a:latin typeface="Aharoni"/>
              <a:cs typeface="Aharoni"/>
            </a:endParaRPr>
          </a:p>
          <a:p>
            <a:pPr marL="368935" indent="-356235">
              <a:lnSpc>
                <a:spcPct val="100000"/>
              </a:lnSpc>
              <a:spcBef>
                <a:spcPts val="375"/>
              </a:spcBef>
              <a:buClr>
                <a:srgbClr val="0AD0D9"/>
              </a:buClr>
              <a:buSzPct val="93750"/>
              <a:buFont typeface="Courier New"/>
              <a:buChar char="o"/>
              <a:tabLst>
                <a:tab pos="369570" algn="l"/>
              </a:tabLst>
            </a:pPr>
            <a:r>
              <a:rPr sz="3200" dirty="0">
                <a:latin typeface="Aparajita"/>
                <a:cs typeface="Aparajita"/>
              </a:rPr>
              <a:t>When </a:t>
            </a:r>
            <a:r>
              <a:rPr sz="3200" spc="-5" dirty="0">
                <a:latin typeface="Aparajita"/>
                <a:cs typeface="Aparajita"/>
              </a:rPr>
              <a:t>data are given </a:t>
            </a:r>
            <a:r>
              <a:rPr sz="3200" dirty="0">
                <a:latin typeface="Aparajita"/>
                <a:cs typeface="Aparajita"/>
              </a:rPr>
              <a:t>in the form </a:t>
            </a:r>
            <a:r>
              <a:rPr sz="3200" spc="-5" dirty="0">
                <a:latin typeface="Aparajita"/>
                <a:cs typeface="Aparajita"/>
              </a:rPr>
              <a:t>of</a:t>
            </a:r>
            <a:r>
              <a:rPr sz="3200" spc="35" dirty="0">
                <a:latin typeface="Aparajita"/>
                <a:cs typeface="Aparajita"/>
              </a:rPr>
              <a:t> </a:t>
            </a:r>
            <a:r>
              <a:rPr sz="3200" spc="-5" dirty="0">
                <a:latin typeface="Aparajita"/>
                <a:cs typeface="Aparajita"/>
              </a:rPr>
              <a:t>frequencies.</a:t>
            </a:r>
            <a:endParaRPr sz="3200">
              <a:latin typeface="Aparajita"/>
              <a:cs typeface="Aparajita"/>
            </a:endParaRPr>
          </a:p>
          <a:p>
            <a:pPr marL="373380" marR="573405" indent="-361315">
              <a:lnSpc>
                <a:spcPct val="120000"/>
              </a:lnSpc>
            </a:pPr>
            <a:r>
              <a:rPr sz="3000" spc="20" dirty="0">
                <a:solidFill>
                  <a:srgbClr val="0AD0D9"/>
                </a:solidFill>
                <a:latin typeface="Courier New"/>
                <a:cs typeface="Courier New"/>
              </a:rPr>
              <a:t>o</a:t>
            </a:r>
            <a:r>
              <a:rPr sz="3000" spc="-1430" dirty="0">
                <a:solidFill>
                  <a:srgbClr val="0AD0D9"/>
                </a:solidFill>
                <a:latin typeface="Courier New"/>
                <a:cs typeface="Courier New"/>
              </a:rPr>
              <a:t> </a:t>
            </a:r>
            <a:r>
              <a:rPr sz="3200" dirty="0">
                <a:latin typeface="Aparajita"/>
                <a:cs typeface="Aparajita"/>
              </a:rPr>
              <a:t>When two </a:t>
            </a:r>
            <a:r>
              <a:rPr sz="3200" spc="-5" dirty="0">
                <a:latin typeface="Aparajita"/>
                <a:cs typeface="Aparajita"/>
              </a:rPr>
              <a:t>or </a:t>
            </a:r>
            <a:r>
              <a:rPr sz="3200" dirty="0">
                <a:latin typeface="Aparajita"/>
                <a:cs typeface="Aparajita"/>
              </a:rPr>
              <a:t>more </a:t>
            </a:r>
            <a:r>
              <a:rPr sz="3200" spc="-5" dirty="0">
                <a:latin typeface="Aparajita"/>
                <a:cs typeface="Aparajita"/>
              </a:rPr>
              <a:t>groups have </a:t>
            </a:r>
            <a:r>
              <a:rPr sz="3200" dirty="0">
                <a:latin typeface="Aparajita"/>
                <a:cs typeface="Aparajita"/>
              </a:rPr>
              <a:t>to </a:t>
            </a:r>
            <a:r>
              <a:rPr sz="3200" spc="-5" dirty="0">
                <a:latin typeface="Aparajita"/>
                <a:cs typeface="Aparajita"/>
              </a:rPr>
              <a:t>be displayed </a:t>
            </a:r>
            <a:r>
              <a:rPr sz="3200" dirty="0">
                <a:latin typeface="Aparajita"/>
                <a:cs typeface="Aparajita"/>
              </a:rPr>
              <a:t>in </a:t>
            </a:r>
            <a:r>
              <a:rPr sz="3200" spc="-5" dirty="0">
                <a:latin typeface="Aparajita"/>
                <a:cs typeface="Aparajita"/>
              </a:rPr>
              <a:t>one  diagram.</a:t>
            </a:r>
            <a:endParaRPr sz="3200">
              <a:latin typeface="Aparajita"/>
              <a:cs typeface="Aparajita"/>
            </a:endParaRPr>
          </a:p>
          <a:p>
            <a:pPr marL="368935" indent="-356235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3750"/>
              <a:buFont typeface="Courier New"/>
              <a:buChar char="o"/>
              <a:tabLst>
                <a:tab pos="369570" algn="l"/>
              </a:tabLst>
            </a:pPr>
            <a:r>
              <a:rPr sz="3200" dirty="0">
                <a:latin typeface="Aparajita"/>
                <a:cs typeface="Aparajita"/>
              </a:rPr>
              <a:t>When two </a:t>
            </a:r>
            <a:r>
              <a:rPr sz="3200" spc="-10" dirty="0">
                <a:latin typeface="Aparajita"/>
                <a:cs typeface="Aparajita"/>
              </a:rPr>
              <a:t>or </a:t>
            </a:r>
            <a:r>
              <a:rPr sz="3200" dirty="0">
                <a:latin typeface="Aparajita"/>
                <a:cs typeface="Aparajita"/>
              </a:rPr>
              <a:t>more </a:t>
            </a:r>
            <a:r>
              <a:rPr sz="3200" spc="-5" dirty="0">
                <a:latin typeface="Aparajita"/>
                <a:cs typeface="Aparajita"/>
              </a:rPr>
              <a:t>groups are </a:t>
            </a:r>
            <a:r>
              <a:rPr sz="3200" dirty="0">
                <a:latin typeface="Aparajita"/>
                <a:cs typeface="Aparajita"/>
              </a:rPr>
              <a:t>to </a:t>
            </a:r>
            <a:r>
              <a:rPr sz="3200" spc="-5" dirty="0">
                <a:latin typeface="Aparajita"/>
                <a:cs typeface="Aparajita"/>
              </a:rPr>
              <a:t>be</a:t>
            </a:r>
            <a:r>
              <a:rPr sz="3200" spc="40" dirty="0">
                <a:latin typeface="Aparajita"/>
                <a:cs typeface="Aparajita"/>
              </a:rPr>
              <a:t> </a:t>
            </a:r>
            <a:r>
              <a:rPr sz="3200" spc="-5" dirty="0">
                <a:latin typeface="Aparajita"/>
                <a:cs typeface="Aparajita"/>
              </a:rPr>
              <a:t>compared.</a:t>
            </a:r>
            <a:endParaRPr sz="32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61897" y="888237"/>
            <a:ext cx="5724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How to </a:t>
            </a:r>
            <a:r>
              <a:rPr spc="-10" dirty="0"/>
              <a:t>draw </a:t>
            </a:r>
            <a:r>
              <a:rPr spc="-5" dirty="0"/>
              <a:t>frequency</a:t>
            </a:r>
            <a:r>
              <a:rPr spc="25" dirty="0"/>
              <a:t> </a:t>
            </a:r>
            <a:r>
              <a:rPr spc="-10" dirty="0"/>
              <a:t>polygon?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2250" y="1365250"/>
          <a:ext cx="3371850" cy="5270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0475"/>
                <a:gridCol w="1022985"/>
                <a:gridCol w="1070610"/>
              </a:tblGrid>
              <a:tr h="1413764">
                <a:tc>
                  <a:txBody>
                    <a:bodyPr/>
                    <a:lstStyle/>
                    <a:p>
                      <a:pPr marL="90805" marR="1498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Height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in  Cm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(class  interval)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422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Mid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87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q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uen  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77698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150-154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7010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154-158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156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tantia"/>
                          <a:cs typeface="Constantia"/>
                        </a:rPr>
                        <a:t>15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158-162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160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20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78866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162-166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164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78866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166-170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168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3962400" y="1447800"/>
            <a:ext cx="4191000" cy="5181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943102"/>
            <a:ext cx="78847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1F5F"/>
                </a:solidFill>
              </a:rPr>
              <a:t>Two </a:t>
            </a:r>
            <a:r>
              <a:rPr spc="-5" dirty="0">
                <a:solidFill>
                  <a:srgbClr val="001F5F"/>
                </a:solidFill>
              </a:rPr>
              <a:t>or </a:t>
            </a:r>
            <a:r>
              <a:rPr spc="-10" dirty="0">
                <a:solidFill>
                  <a:srgbClr val="001F5F"/>
                </a:solidFill>
              </a:rPr>
              <a:t>more </a:t>
            </a:r>
            <a:r>
              <a:rPr spc="-5" dirty="0">
                <a:solidFill>
                  <a:srgbClr val="001F5F"/>
                </a:solidFill>
              </a:rPr>
              <a:t>groups </a:t>
            </a:r>
            <a:r>
              <a:rPr spc="-10" dirty="0">
                <a:solidFill>
                  <a:srgbClr val="001F5F"/>
                </a:solidFill>
              </a:rPr>
              <a:t>can </a:t>
            </a:r>
            <a:r>
              <a:rPr spc="-5" dirty="0">
                <a:solidFill>
                  <a:srgbClr val="001F5F"/>
                </a:solidFill>
              </a:rPr>
              <a:t>be </a:t>
            </a:r>
            <a:r>
              <a:rPr spc="-10" dirty="0">
                <a:solidFill>
                  <a:srgbClr val="001F5F"/>
                </a:solidFill>
              </a:rPr>
              <a:t>compared </a:t>
            </a:r>
            <a:r>
              <a:rPr spc="-5" dirty="0">
                <a:solidFill>
                  <a:srgbClr val="001F5F"/>
                </a:solidFill>
              </a:rPr>
              <a:t>through  </a:t>
            </a:r>
            <a:r>
              <a:rPr spc="-10" dirty="0">
                <a:solidFill>
                  <a:srgbClr val="001F5F"/>
                </a:solidFill>
              </a:rPr>
              <a:t>Frequency</a:t>
            </a:r>
            <a:r>
              <a:rPr spc="2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Polygon</a:t>
            </a:r>
          </a:p>
        </p:txBody>
      </p:sp>
      <p:sp>
        <p:nvSpPr>
          <p:cNvPr id="8" name="object 8"/>
          <p:cNvSpPr/>
          <p:nvPr/>
        </p:nvSpPr>
        <p:spPr>
          <a:xfrm>
            <a:off x="109728" y="1981199"/>
            <a:ext cx="8729472" cy="48767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874521"/>
            <a:ext cx="31032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FREQUENCY</a:t>
            </a:r>
            <a:r>
              <a:rPr u="heavy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 </a:t>
            </a:r>
            <a:r>
              <a:rPr sz="300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parajita"/>
                <a:cs typeface="Aparajita"/>
              </a:rPr>
              <a:t>CURVE:</a:t>
            </a:r>
            <a:endParaRPr sz="3000">
              <a:latin typeface="Aparajita"/>
              <a:cs typeface="Aparajit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75"/>
              </a:spcBef>
              <a:buClr>
                <a:srgbClr val="0AD0D9"/>
              </a:buClr>
              <a:buSzPct val="94642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pc="-10" dirty="0"/>
              <a:t>Frequency curve </a:t>
            </a:r>
            <a:r>
              <a:rPr spc="-5" dirty="0"/>
              <a:t>is another type of </a:t>
            </a:r>
            <a:r>
              <a:rPr spc="-10" dirty="0"/>
              <a:t>graphical representation </a:t>
            </a:r>
            <a:r>
              <a:rPr spc="-5" dirty="0"/>
              <a:t>of</a:t>
            </a:r>
            <a:r>
              <a:rPr spc="160" dirty="0"/>
              <a:t> </a:t>
            </a:r>
            <a:r>
              <a:rPr spc="-10" dirty="0"/>
              <a:t>data.</a:t>
            </a:r>
          </a:p>
          <a:p>
            <a:pPr marL="469900" marR="548005" indent="-45720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pc="-5" dirty="0"/>
              <a:t>When then top points of a </a:t>
            </a:r>
            <a:r>
              <a:rPr spc="-10" dirty="0"/>
              <a:t>frequency </a:t>
            </a:r>
            <a:r>
              <a:rPr spc="-5" dirty="0"/>
              <a:t>polygon </a:t>
            </a:r>
            <a:r>
              <a:rPr spc="-10" dirty="0"/>
              <a:t>are </a:t>
            </a:r>
            <a:r>
              <a:rPr spc="-5" dirty="0"/>
              <a:t>joined not </a:t>
            </a:r>
            <a:r>
              <a:rPr spc="-10" dirty="0"/>
              <a:t>by  </a:t>
            </a:r>
            <a:r>
              <a:rPr spc="-5" dirty="0"/>
              <a:t>straight lines but by </a:t>
            </a:r>
            <a:r>
              <a:rPr spc="-10" dirty="0"/>
              <a:t>curved</a:t>
            </a:r>
            <a:r>
              <a:rPr spc="15" dirty="0"/>
              <a:t> </a:t>
            </a:r>
            <a:r>
              <a:rPr spc="-10" dirty="0"/>
              <a:t>ones.</a:t>
            </a:r>
          </a:p>
          <a:p>
            <a:pPr marL="469900" marR="448309" indent="-457200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4642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pc="-10" dirty="0"/>
              <a:t>Frequency polygon </a:t>
            </a:r>
            <a:r>
              <a:rPr spc="-5" dirty="0"/>
              <a:t>is </a:t>
            </a:r>
            <a:r>
              <a:rPr spc="-10" dirty="0"/>
              <a:t>drawn </a:t>
            </a:r>
            <a:r>
              <a:rPr spc="-5" dirty="0"/>
              <a:t>using </a:t>
            </a:r>
            <a:r>
              <a:rPr spc="-10" dirty="0"/>
              <a:t>scale </a:t>
            </a:r>
            <a:r>
              <a:rPr spc="-5" dirty="0"/>
              <a:t>while while </a:t>
            </a:r>
            <a:r>
              <a:rPr spc="-10" dirty="0"/>
              <a:t>Frequency  </a:t>
            </a:r>
            <a:r>
              <a:rPr spc="-5" dirty="0"/>
              <a:t>curve is </a:t>
            </a:r>
            <a:r>
              <a:rPr spc="-10" dirty="0"/>
              <a:t>drawn </a:t>
            </a:r>
            <a:r>
              <a:rPr spc="-5" dirty="0"/>
              <a:t>using </a:t>
            </a:r>
            <a:r>
              <a:rPr spc="-10" dirty="0"/>
              <a:t>free</a:t>
            </a:r>
            <a:r>
              <a:rPr spc="15" dirty="0"/>
              <a:t> </a:t>
            </a:r>
            <a:r>
              <a:rPr spc="-10" dirty="0"/>
              <a:t>hand.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50240" y="2359279"/>
            <a:ext cx="774192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parajita"/>
                <a:cs typeface="Aparajita"/>
              </a:rPr>
              <a:t>When </a:t>
            </a:r>
            <a:r>
              <a:rPr sz="2800" dirty="0">
                <a:latin typeface="Aparajita"/>
                <a:cs typeface="Aparajita"/>
              </a:rPr>
              <a:t>the </a:t>
            </a:r>
            <a:r>
              <a:rPr sz="2800" spc="-5" dirty="0">
                <a:latin typeface="Aparajita"/>
                <a:cs typeface="Aparajita"/>
              </a:rPr>
              <a:t>number of </a:t>
            </a:r>
            <a:r>
              <a:rPr sz="2800" spc="-10" dirty="0">
                <a:latin typeface="Aparajita"/>
                <a:cs typeface="Aparajita"/>
              </a:rPr>
              <a:t>class </a:t>
            </a:r>
            <a:r>
              <a:rPr sz="2800" spc="-5" dirty="0">
                <a:latin typeface="Aparajita"/>
                <a:cs typeface="Aparajita"/>
              </a:rPr>
              <a:t>intervals are </a:t>
            </a:r>
            <a:r>
              <a:rPr sz="2800" spc="-10" dirty="0">
                <a:latin typeface="Aparajita"/>
                <a:cs typeface="Aparajita"/>
              </a:rPr>
              <a:t>very </a:t>
            </a:r>
            <a:r>
              <a:rPr sz="2800" spc="-5" dirty="0">
                <a:latin typeface="Aparajita"/>
                <a:cs typeface="Aparajita"/>
              </a:rPr>
              <a:t>large i.e.,width of the  </a:t>
            </a:r>
            <a:r>
              <a:rPr sz="2800" spc="-10" dirty="0">
                <a:latin typeface="Aparajita"/>
                <a:cs typeface="Aparajita"/>
              </a:rPr>
              <a:t>class </a:t>
            </a:r>
            <a:r>
              <a:rPr sz="2800" spc="-5" dirty="0">
                <a:latin typeface="Aparajita"/>
                <a:cs typeface="Aparajita"/>
              </a:rPr>
              <a:t>intervals are </a:t>
            </a:r>
            <a:r>
              <a:rPr sz="2800" spc="-10" dirty="0">
                <a:latin typeface="Aparajita"/>
                <a:cs typeface="Aparajita"/>
              </a:rPr>
              <a:t>very small </a:t>
            </a:r>
            <a:r>
              <a:rPr sz="2800" spc="-5" dirty="0">
                <a:latin typeface="Aparajita"/>
                <a:cs typeface="Aparajita"/>
              </a:rPr>
              <a:t>and the total number of </a:t>
            </a:r>
            <a:r>
              <a:rPr sz="2800" spc="-10" dirty="0">
                <a:latin typeface="Aparajita"/>
                <a:cs typeface="Aparajita"/>
              </a:rPr>
              <a:t>sample values  </a:t>
            </a:r>
            <a:r>
              <a:rPr sz="2800" spc="-5" dirty="0">
                <a:latin typeface="Aparajita"/>
                <a:cs typeface="Aparajita"/>
              </a:rPr>
              <a:t>be increased</a:t>
            </a:r>
            <a:r>
              <a:rPr sz="2800" dirty="0">
                <a:latin typeface="Aparajita"/>
                <a:cs typeface="Aparajita"/>
              </a:rPr>
              <a:t> </a:t>
            </a:r>
            <a:r>
              <a:rPr sz="2800" spc="-5" dirty="0">
                <a:latin typeface="Aparajita"/>
                <a:cs typeface="Aparajita"/>
              </a:rPr>
              <a:t>indefinitely.</a:t>
            </a:r>
            <a:endParaRPr sz="2800">
              <a:latin typeface="Aparajita"/>
              <a:cs typeface="Aparajit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When do we use frequency </a:t>
            </a:r>
            <a:r>
              <a:rPr spc="-10" dirty="0"/>
              <a:t>curve</a:t>
            </a:r>
            <a:r>
              <a:rPr spc="35" dirty="0"/>
              <a:t> </a:t>
            </a:r>
            <a:r>
              <a:rPr spc="-5" dirty="0"/>
              <a:t>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22322" y="574293"/>
            <a:ext cx="388874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Aharoni"/>
                <a:cs typeface="Aharoni"/>
              </a:rPr>
              <a:t>FREQUENCY</a:t>
            </a:r>
            <a:r>
              <a:rPr sz="2800" b="1" spc="-45" dirty="0">
                <a:solidFill>
                  <a:srgbClr val="C00000"/>
                </a:solidFill>
                <a:latin typeface="Aharoni"/>
                <a:cs typeface="Aharoni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Aharoni"/>
                <a:cs typeface="Aharoni"/>
              </a:rPr>
              <a:t>POLYGON</a:t>
            </a:r>
            <a:endParaRPr sz="2800">
              <a:latin typeface="Aharoni"/>
              <a:cs typeface="Aharoni"/>
            </a:endParaRPr>
          </a:p>
          <a:p>
            <a:pPr marL="3810" algn="ctr">
              <a:lnSpc>
                <a:spcPts val="3329"/>
              </a:lnSpc>
              <a:spcBef>
                <a:spcPts val="60"/>
              </a:spcBef>
            </a:pPr>
            <a:r>
              <a:rPr sz="2800" b="1" spc="10" dirty="0">
                <a:solidFill>
                  <a:srgbClr val="00AF50"/>
                </a:solidFill>
                <a:latin typeface="Gabriola"/>
                <a:cs typeface="Gabriola"/>
              </a:rPr>
              <a:t>V/S</a:t>
            </a:r>
            <a:endParaRPr sz="2800">
              <a:latin typeface="Gabriola"/>
              <a:cs typeface="Gabriola"/>
            </a:endParaRPr>
          </a:p>
          <a:p>
            <a:pPr marL="1905" algn="ctr">
              <a:lnSpc>
                <a:spcPts val="3329"/>
              </a:lnSpc>
            </a:pPr>
            <a:r>
              <a:rPr sz="2800" b="1" spc="-5" dirty="0">
                <a:solidFill>
                  <a:srgbClr val="006FC0"/>
                </a:solidFill>
                <a:latin typeface="Aharoni"/>
                <a:cs typeface="Aharoni"/>
              </a:rPr>
              <a:t>FREQUENCY</a:t>
            </a:r>
            <a:r>
              <a:rPr sz="2800" b="1" spc="-15" dirty="0">
                <a:solidFill>
                  <a:srgbClr val="006FC0"/>
                </a:solidFill>
                <a:latin typeface="Aharoni"/>
                <a:cs typeface="Aharoni"/>
              </a:rPr>
              <a:t> </a:t>
            </a:r>
            <a:r>
              <a:rPr sz="2800" b="1" spc="-5" dirty="0">
                <a:solidFill>
                  <a:srgbClr val="006FC0"/>
                </a:solidFill>
                <a:latin typeface="Aharoni"/>
                <a:cs typeface="Aharoni"/>
              </a:rPr>
              <a:t>CURVE</a:t>
            </a:r>
            <a:endParaRPr sz="2800">
              <a:latin typeface="Aharoni"/>
              <a:cs typeface="Aharon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600" y="2057400"/>
            <a:ext cx="3956304" cy="4648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2129027"/>
            <a:ext cx="4419600" cy="45003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88310" y="1540205"/>
            <a:ext cx="26739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AF50"/>
                </a:solidFill>
              </a:rPr>
              <a:t>CONCLUSION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50240" y="2077339"/>
            <a:ext cx="7195184" cy="3336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0"/>
              </a:spcBef>
            </a:pPr>
            <a:r>
              <a:rPr sz="3600" dirty="0">
                <a:latin typeface="Aparajita"/>
                <a:cs typeface="Aparajita"/>
              </a:rPr>
              <a:t>So we </a:t>
            </a:r>
            <a:r>
              <a:rPr sz="3600" spc="-5" dirty="0">
                <a:latin typeface="Aparajita"/>
                <a:cs typeface="Aparajita"/>
              </a:rPr>
              <a:t>can conclude </a:t>
            </a:r>
            <a:r>
              <a:rPr sz="3600" dirty="0">
                <a:latin typeface="Aparajita"/>
                <a:cs typeface="Aparajita"/>
              </a:rPr>
              <a:t>that </a:t>
            </a:r>
            <a:r>
              <a:rPr sz="3600" spc="-10" dirty="0">
                <a:latin typeface="Aparajita"/>
                <a:cs typeface="Aparajita"/>
              </a:rPr>
              <a:t>statistical </a:t>
            </a:r>
            <a:r>
              <a:rPr sz="3600" spc="-5" dirty="0">
                <a:latin typeface="Aparajita"/>
                <a:cs typeface="Aparajita"/>
              </a:rPr>
              <a:t>data </a:t>
            </a:r>
            <a:r>
              <a:rPr sz="3600" dirty="0">
                <a:latin typeface="Aparajita"/>
                <a:cs typeface="Aparajita"/>
              </a:rPr>
              <a:t>may </a:t>
            </a:r>
            <a:r>
              <a:rPr sz="3600" spc="-5" dirty="0">
                <a:latin typeface="Aparajita"/>
                <a:cs typeface="Aparajita"/>
              </a:rPr>
              <a:t>be  presented </a:t>
            </a:r>
            <a:r>
              <a:rPr sz="3600" dirty="0">
                <a:latin typeface="Aparajita"/>
                <a:cs typeface="Aparajita"/>
              </a:rPr>
              <a:t>in a more </a:t>
            </a:r>
            <a:r>
              <a:rPr sz="3600" spc="-5" dirty="0">
                <a:latin typeface="Aparajita"/>
                <a:cs typeface="Aparajita"/>
              </a:rPr>
              <a:t>attractive form with </a:t>
            </a:r>
            <a:r>
              <a:rPr sz="3600" dirty="0">
                <a:latin typeface="Aparajita"/>
                <a:cs typeface="Aparajita"/>
              </a:rPr>
              <a:t>the </a:t>
            </a:r>
            <a:r>
              <a:rPr sz="3600" spc="-5" dirty="0">
                <a:latin typeface="Aparajita"/>
                <a:cs typeface="Aparajita"/>
              </a:rPr>
              <a:t>help  of some graphic aids i.e., pictures and diagrams  </a:t>
            </a:r>
            <a:r>
              <a:rPr sz="3600" dirty="0">
                <a:latin typeface="Aparajita"/>
                <a:cs typeface="Aparajita"/>
              </a:rPr>
              <a:t>which </a:t>
            </a:r>
            <a:r>
              <a:rPr sz="3600" spc="-10" dirty="0">
                <a:latin typeface="Aparajita"/>
                <a:cs typeface="Aparajita"/>
              </a:rPr>
              <a:t>carries </a:t>
            </a:r>
            <a:r>
              <a:rPr sz="3600" dirty="0">
                <a:latin typeface="Aparajita"/>
                <a:cs typeface="Aparajita"/>
              </a:rPr>
              <a:t>a lot </a:t>
            </a:r>
            <a:r>
              <a:rPr sz="3600" spc="-5" dirty="0">
                <a:latin typeface="Aparajita"/>
                <a:cs typeface="Aparajita"/>
              </a:rPr>
              <a:t>of </a:t>
            </a:r>
            <a:r>
              <a:rPr sz="3600" dirty="0">
                <a:latin typeface="Aparajita"/>
                <a:cs typeface="Aparajita"/>
              </a:rPr>
              <a:t>communication </a:t>
            </a:r>
            <a:r>
              <a:rPr sz="3600" spc="-5" dirty="0">
                <a:latin typeface="Aparajita"/>
                <a:cs typeface="Aparajita"/>
              </a:rPr>
              <a:t>power and  </a:t>
            </a:r>
            <a:r>
              <a:rPr sz="3600" dirty="0">
                <a:latin typeface="Aparajita"/>
                <a:cs typeface="Aparajita"/>
              </a:rPr>
              <a:t>the task </a:t>
            </a:r>
            <a:r>
              <a:rPr sz="3600" spc="-5" dirty="0">
                <a:latin typeface="Aparajita"/>
                <a:cs typeface="Aparajita"/>
              </a:rPr>
              <a:t>of understand </a:t>
            </a:r>
            <a:r>
              <a:rPr sz="3600" spc="-10" dirty="0">
                <a:latin typeface="Aparajita"/>
                <a:cs typeface="Aparajita"/>
              </a:rPr>
              <a:t>and </a:t>
            </a:r>
            <a:r>
              <a:rPr sz="3600" spc="-5" dirty="0">
                <a:latin typeface="Aparajita"/>
                <a:cs typeface="Aparajita"/>
              </a:rPr>
              <a:t>interpretation of data  becomes simple, </a:t>
            </a:r>
            <a:r>
              <a:rPr sz="3600" spc="-10" dirty="0">
                <a:latin typeface="Aparajita"/>
                <a:cs typeface="Aparajita"/>
              </a:rPr>
              <a:t>accurate </a:t>
            </a:r>
            <a:r>
              <a:rPr sz="3600" spc="-5" dirty="0">
                <a:latin typeface="Aparajita"/>
                <a:cs typeface="Aparajita"/>
              </a:rPr>
              <a:t>and</a:t>
            </a:r>
            <a:r>
              <a:rPr sz="3600" dirty="0">
                <a:latin typeface="Aparajita"/>
                <a:cs typeface="Aparajita"/>
              </a:rPr>
              <a:t> </a:t>
            </a:r>
            <a:r>
              <a:rPr sz="3600" spc="-5" dirty="0">
                <a:latin typeface="Aparajita"/>
                <a:cs typeface="Aparajita"/>
              </a:rPr>
              <a:t>practicable.</a:t>
            </a:r>
            <a:endParaRPr sz="3600">
              <a:latin typeface="Aparajita"/>
              <a:cs typeface="Aparajit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5400" y="1295400"/>
            <a:ext cx="6324600" cy="434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968</Words>
  <Application>Microsoft Office PowerPoint</Application>
  <PresentationFormat>On-screen Show (4:3)</PresentationFormat>
  <Paragraphs>237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Aharoni</vt:lpstr>
      <vt:lpstr>Aparajita</vt:lpstr>
      <vt:lpstr>Arial</vt:lpstr>
      <vt:lpstr>Calibri</vt:lpstr>
      <vt:lpstr>Cambria Math</vt:lpstr>
      <vt:lpstr>Constantia</vt:lpstr>
      <vt:lpstr>Courier New</vt:lpstr>
      <vt:lpstr>Gabriola</vt:lpstr>
      <vt:lpstr>Times New Roman</vt:lpstr>
      <vt:lpstr>Wingdings</vt:lpstr>
      <vt:lpstr>Office Theme</vt:lpstr>
      <vt:lpstr>Presentation</vt:lpstr>
      <vt:lpstr>PowerPoint Presentation</vt:lpstr>
      <vt:lpstr>PowerPoint Presentation</vt:lpstr>
      <vt:lpstr>Grouped  Data</vt:lpstr>
      <vt:lpstr>Line graph: line graphs are simple Mathematical  graphs that are drawn on the</vt:lpstr>
      <vt:lpstr>Bar graph:</vt:lpstr>
      <vt:lpstr>How To Make A Bar Graph ?</vt:lpstr>
      <vt:lpstr>PowerPoint Presentation</vt:lpstr>
      <vt:lpstr>PowerPoint Presentation</vt:lpstr>
      <vt:lpstr>When do we use pie diagram?</vt:lpstr>
      <vt:lpstr>HOW TO MAKE A PIE DIAGRAM ?</vt:lpstr>
      <vt:lpstr>EXAMPLE: (Table: the result of class 10 of a school)</vt:lpstr>
      <vt:lpstr>second div.</vt:lpstr>
      <vt:lpstr>HISTOGRAM:</vt:lpstr>
      <vt:lpstr>When do we use histogram ?</vt:lpstr>
      <vt:lpstr>How to make Histogram ?</vt:lpstr>
      <vt:lpstr>Histogram for equal class width:</vt:lpstr>
      <vt:lpstr>Histogram for unequal class width:</vt:lpstr>
      <vt:lpstr>PowerPoint Presentation</vt:lpstr>
      <vt:lpstr>CALCULATION 0F MODE</vt:lpstr>
      <vt:lpstr>FREQUENCY PLOGON:</vt:lpstr>
      <vt:lpstr>PowerPoint Presentation</vt:lpstr>
      <vt:lpstr>How to draw frequency polygon?</vt:lpstr>
      <vt:lpstr>Two or more groups can be compared through  Frequency Polygon</vt:lpstr>
      <vt:lpstr>FREQUENCY CURVE:</vt:lpstr>
      <vt:lpstr>When do we use frequency curve ?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cp:lastModifiedBy>aayush goel</cp:lastModifiedBy>
  <cp:revision>1</cp:revision>
  <dcterms:created xsi:type="dcterms:W3CDTF">2019-01-17T12:59:13Z</dcterms:created>
  <dcterms:modified xsi:type="dcterms:W3CDTF">2020-06-18T09:30:39Z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2019-01-17T00:00:00Z</vt:filetime>
  </property>
</Properties>
</file>