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  <p:sldMasterId id="2147483707" r:id="rId2"/>
    <p:sldMasterId id="2147483737" r:id="rId3"/>
  </p:sldMasterIdLst>
  <p:sldIdLst>
    <p:sldId id="256" r:id="rId4"/>
    <p:sldId id="257" r:id="rId5"/>
    <p:sldId id="258" r:id="rId6"/>
    <p:sldId id="264" r:id="rId7"/>
    <p:sldId id="265" r:id="rId8"/>
    <p:sldId id="266" r:id="rId9"/>
    <p:sldId id="263" r:id="rId10"/>
    <p:sldId id="271" r:id="rId11"/>
    <p:sldId id="272" r:id="rId12"/>
    <p:sldId id="273" r:id="rId13"/>
    <p:sldId id="274" r:id="rId14"/>
    <p:sldId id="275" r:id="rId15"/>
    <p:sldId id="260" r:id="rId16"/>
    <p:sldId id="267" r:id="rId17"/>
    <p:sldId id="268" r:id="rId18"/>
    <p:sldId id="261" r:id="rId19"/>
    <p:sldId id="262" r:id="rId20"/>
    <p:sldId id="269" r:id="rId21"/>
    <p:sldId id="279" r:id="rId22"/>
    <p:sldId id="270" r:id="rId23"/>
    <p:sldId id="276" r:id="rId24"/>
    <p:sldId id="277" r:id="rId25"/>
    <p:sldId id="278" r:id="rId26"/>
    <p:sldId id="25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-1500" y="-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F282B7-D766-45E1-B85E-6DF49A25223A}" type="doc">
      <dgm:prSet loTypeId="urn:microsoft.com/office/officeart/2005/8/layout/default#1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41D36E9-4DAA-4721-84BB-ADEB66397371}">
      <dgm:prSet/>
      <dgm:spPr/>
      <dgm:t>
        <a:bodyPr/>
        <a:lstStyle/>
        <a:p>
          <a:pPr rtl="0"/>
          <a:r>
            <a:rPr lang="en-US" b="1">
              <a:latin typeface="Agency FB" panose="020B0503020202020204" pitchFamily="34" charset="0"/>
            </a:rPr>
            <a:t>SELF ESTEEM ISSUES</a:t>
          </a:r>
        </a:p>
      </dgm:t>
    </dgm:pt>
    <dgm:pt modelId="{B33D7527-283C-4390-9CF1-C76EB01AE397}" type="parTrans" cxnId="{C8B73ABE-60C9-4786-B123-B89AC9A71F6B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7F2D7872-5C8A-4370-8521-4B29763F9D2C}" type="sibTrans" cxnId="{C8B73ABE-60C9-4786-B123-B89AC9A71F6B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55692CA9-D07A-46A3-BEC8-9FCA5F528F7A}">
      <dgm:prSet/>
      <dgm:spPr/>
      <dgm:t>
        <a:bodyPr/>
        <a:lstStyle/>
        <a:p>
          <a:pPr rtl="0"/>
          <a:r>
            <a:rPr lang="en-US" b="1">
              <a:latin typeface="Agency FB" panose="020B0503020202020204" pitchFamily="34" charset="0"/>
            </a:rPr>
            <a:t>JEALOUSY, GUILT</a:t>
          </a:r>
        </a:p>
      </dgm:t>
    </dgm:pt>
    <dgm:pt modelId="{16F5F2FB-D18F-4B88-9127-5D767F76E9AB}" type="parTrans" cxnId="{6C4ED6AD-200E-46B3-91AA-BDF2D0C67BC5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A0E0D3FA-396C-41AA-8DED-30627BF047D9}" type="sibTrans" cxnId="{6C4ED6AD-200E-46B3-91AA-BDF2D0C67BC5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884BDE2B-D633-443A-8E10-7DCADEA8E8D2}">
      <dgm:prSet/>
      <dgm:spPr/>
      <dgm:t>
        <a:bodyPr/>
        <a:lstStyle/>
        <a:p>
          <a:pPr rtl="0"/>
          <a:r>
            <a:rPr lang="en-US" b="1">
              <a:latin typeface="Agency FB" panose="020B0503020202020204" pitchFamily="34" charset="0"/>
            </a:rPr>
            <a:t>PERFECTIONISM</a:t>
          </a:r>
        </a:p>
      </dgm:t>
    </dgm:pt>
    <dgm:pt modelId="{3A86B47C-37E5-44BF-995E-3301FACFCE48}" type="parTrans" cxnId="{7F909E9D-554E-4836-A8E0-C9A5FA1976A6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C9EFAD65-3781-49A4-A36F-CA440DAC2128}" type="sibTrans" cxnId="{7F909E9D-554E-4836-A8E0-C9A5FA1976A6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3004D898-0F46-4812-98DA-F15E1ED5A3AA}">
      <dgm:prSet/>
      <dgm:spPr/>
      <dgm:t>
        <a:bodyPr/>
        <a:lstStyle/>
        <a:p>
          <a:pPr rtl="0"/>
          <a:r>
            <a:rPr lang="en-US" b="1">
              <a:latin typeface="Agency FB" panose="020B0503020202020204" pitchFamily="34" charset="0"/>
            </a:rPr>
            <a:t>PEER GROUP ISSUES</a:t>
          </a:r>
        </a:p>
      </dgm:t>
    </dgm:pt>
    <dgm:pt modelId="{F5FFE448-28D6-47E2-82A5-9A1C239C7274}" type="parTrans" cxnId="{CB6EE1F6-CA82-4349-9C54-1AC9C008C039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80DF1094-53DB-4FDF-BB63-808012B340A1}" type="sibTrans" cxnId="{CB6EE1F6-CA82-4349-9C54-1AC9C008C039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5FDD16C5-4C84-4A24-B357-4138D26EC747}">
      <dgm:prSet/>
      <dgm:spPr/>
      <dgm:t>
        <a:bodyPr/>
        <a:lstStyle/>
        <a:p>
          <a:pPr rtl="0"/>
          <a:r>
            <a:rPr lang="en-US" b="1">
              <a:latin typeface="Agency FB" panose="020B0503020202020204" pitchFamily="34" charset="0"/>
            </a:rPr>
            <a:t>ATTENTION AND ORGANISATION</a:t>
          </a:r>
        </a:p>
      </dgm:t>
    </dgm:pt>
    <dgm:pt modelId="{ACB0D96E-3FAD-4CCB-A233-2378FFB0B7E8}" type="parTrans" cxnId="{AAF8F545-B01F-4ACC-BBF5-4A541E286834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9DCBC1D0-B7F4-4AAD-8F7D-5C982EBCE5D4}" type="sibTrans" cxnId="{AAF8F545-B01F-4ACC-BBF5-4A541E286834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AD317C79-C766-4197-8398-C71C47E02263}">
      <dgm:prSet/>
      <dgm:spPr/>
      <dgm:t>
        <a:bodyPr/>
        <a:lstStyle/>
        <a:p>
          <a:pPr rtl="0"/>
          <a:r>
            <a:rPr lang="en-US" b="1">
              <a:latin typeface="Agency FB" panose="020B0503020202020204" pitchFamily="34" charset="0"/>
            </a:rPr>
            <a:t>BURNOUT, WEAK HEALTH</a:t>
          </a:r>
        </a:p>
      </dgm:t>
    </dgm:pt>
    <dgm:pt modelId="{4786B166-15B5-4407-AABE-F958A9BA8F6B}" type="parTrans" cxnId="{5A2F1991-2B47-4E26-AE9A-C2ADED596D7E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870E5458-455F-413B-951B-6AD06EE0F50F}" type="sibTrans" cxnId="{5A2F1991-2B47-4E26-AE9A-C2ADED596D7E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5FAAC924-E0B9-423C-9DFC-3858D3782024}">
      <dgm:prSet/>
      <dgm:spPr/>
      <dgm:t>
        <a:bodyPr/>
        <a:lstStyle/>
        <a:p>
          <a:pPr rtl="0"/>
          <a:r>
            <a:rPr lang="en-US" b="1">
              <a:latin typeface="Agency FB" panose="020B0503020202020204" pitchFamily="34" charset="0"/>
            </a:rPr>
            <a:t>UNUSUAL CURIOSITY</a:t>
          </a:r>
        </a:p>
      </dgm:t>
    </dgm:pt>
    <dgm:pt modelId="{87561A5A-3EEA-465E-841B-D62DAA8D34B6}" type="parTrans" cxnId="{B12D891C-7E8D-445F-B870-A07FECC956F8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F814A39B-3EDC-4BCC-BAD4-7E18B0BE46CC}" type="sibTrans" cxnId="{B12D891C-7E8D-445F-B870-A07FECC956F8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EC5D4857-0CDD-4495-A62B-18136380361A}">
      <dgm:prSet/>
      <dgm:spPr/>
      <dgm:t>
        <a:bodyPr/>
        <a:lstStyle/>
        <a:p>
          <a:pPr rtl="0"/>
          <a:r>
            <a:rPr lang="en-US" b="1">
              <a:latin typeface="Agency FB" panose="020B0503020202020204" pitchFamily="34" charset="0"/>
            </a:rPr>
            <a:t>INDEPENDENT VIEWS LEAD TO QUARRELS</a:t>
          </a:r>
        </a:p>
      </dgm:t>
    </dgm:pt>
    <dgm:pt modelId="{8C2B7430-61E6-4974-AD90-307945E6B8D7}" type="parTrans" cxnId="{DF34C5C8-E05E-46C0-A1A6-307C04A7A6F2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6A5E4891-EAA3-4457-8524-2B450C51F52D}" type="sibTrans" cxnId="{DF34C5C8-E05E-46C0-A1A6-307C04A7A6F2}">
      <dgm:prSet/>
      <dgm:spPr/>
      <dgm:t>
        <a:bodyPr/>
        <a:lstStyle/>
        <a:p>
          <a:endParaRPr lang="en-US" b="1">
            <a:latin typeface="Agency FB" panose="020B0503020202020204" pitchFamily="34" charset="0"/>
          </a:endParaRPr>
        </a:p>
      </dgm:t>
    </dgm:pt>
    <dgm:pt modelId="{54AC4C76-9C7A-4EA1-91F7-96C4F40AF17D}" type="pres">
      <dgm:prSet presAssocID="{95F282B7-D766-45E1-B85E-6DF49A25223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061DBB-EC15-4BB9-AC32-0AE3D90436EC}" type="pres">
      <dgm:prSet presAssocID="{441D36E9-4DAA-4721-84BB-ADEB66397371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A79158-5C4B-4971-AABD-47D39A6350BF}" type="pres">
      <dgm:prSet presAssocID="{7F2D7872-5C8A-4370-8521-4B29763F9D2C}" presName="sibTrans" presStyleCnt="0"/>
      <dgm:spPr/>
    </dgm:pt>
    <dgm:pt modelId="{BEC68CE0-4372-46B9-A584-EDF5E08742BC}" type="pres">
      <dgm:prSet presAssocID="{55692CA9-D07A-46A3-BEC8-9FCA5F528F7A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F5AB40-50A9-48F9-B93C-956535377C81}" type="pres">
      <dgm:prSet presAssocID="{A0E0D3FA-396C-41AA-8DED-30627BF047D9}" presName="sibTrans" presStyleCnt="0"/>
      <dgm:spPr/>
    </dgm:pt>
    <dgm:pt modelId="{33B34ACF-E2C9-4E9E-83CC-66446A113D13}" type="pres">
      <dgm:prSet presAssocID="{884BDE2B-D633-443A-8E10-7DCADEA8E8D2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2290C1-A4B0-4989-BFF8-F8724CB91D2B}" type="pres">
      <dgm:prSet presAssocID="{C9EFAD65-3781-49A4-A36F-CA440DAC2128}" presName="sibTrans" presStyleCnt="0"/>
      <dgm:spPr/>
    </dgm:pt>
    <dgm:pt modelId="{2F1E3662-DC30-4C4A-8FC8-C89A7EBA48AB}" type="pres">
      <dgm:prSet presAssocID="{3004D898-0F46-4812-98DA-F15E1ED5A3AA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2D3FE-12C4-4997-B217-BD4F4CE0BE3D}" type="pres">
      <dgm:prSet presAssocID="{80DF1094-53DB-4FDF-BB63-808012B340A1}" presName="sibTrans" presStyleCnt="0"/>
      <dgm:spPr/>
    </dgm:pt>
    <dgm:pt modelId="{9A97977D-556C-4F84-B648-0CF2787A62F1}" type="pres">
      <dgm:prSet presAssocID="{5FDD16C5-4C84-4A24-B357-4138D26EC747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C00359-E590-469F-8FE0-7A3EF12E69C7}" type="pres">
      <dgm:prSet presAssocID="{9DCBC1D0-B7F4-4AAD-8F7D-5C982EBCE5D4}" presName="sibTrans" presStyleCnt="0"/>
      <dgm:spPr/>
    </dgm:pt>
    <dgm:pt modelId="{CF8D9E1F-323A-4107-80E8-6A231DD79004}" type="pres">
      <dgm:prSet presAssocID="{AD317C79-C766-4197-8398-C71C47E02263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E33EFE-0E79-4AE6-B706-E656825BC273}" type="pres">
      <dgm:prSet presAssocID="{870E5458-455F-413B-951B-6AD06EE0F50F}" presName="sibTrans" presStyleCnt="0"/>
      <dgm:spPr/>
    </dgm:pt>
    <dgm:pt modelId="{9DB0807D-8239-46A2-82B8-F89E82731419}" type="pres">
      <dgm:prSet presAssocID="{5FAAC924-E0B9-423C-9DFC-3858D3782024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5C114A-CF94-4CE3-B476-E6A7FFC292F3}" type="pres">
      <dgm:prSet presAssocID="{F814A39B-3EDC-4BCC-BAD4-7E18B0BE46CC}" presName="sibTrans" presStyleCnt="0"/>
      <dgm:spPr/>
    </dgm:pt>
    <dgm:pt modelId="{3E3AA428-513D-4192-AD0A-139A98AC7FA7}" type="pres">
      <dgm:prSet presAssocID="{EC5D4857-0CDD-4495-A62B-18136380361A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16F4AD-ACCD-4849-94DC-B71C4B983858}" type="presOf" srcId="{3004D898-0F46-4812-98DA-F15E1ED5A3AA}" destId="{2F1E3662-DC30-4C4A-8FC8-C89A7EBA48AB}" srcOrd="0" destOrd="0" presId="urn:microsoft.com/office/officeart/2005/8/layout/default#1"/>
    <dgm:cxn modelId="{6F6DD832-39E2-4CEB-BB01-6B59FC22416F}" type="presOf" srcId="{5FAAC924-E0B9-423C-9DFC-3858D3782024}" destId="{9DB0807D-8239-46A2-82B8-F89E82731419}" srcOrd="0" destOrd="0" presId="urn:microsoft.com/office/officeart/2005/8/layout/default#1"/>
    <dgm:cxn modelId="{0C5D363C-4CD5-45F2-964D-3821A72ADB52}" type="presOf" srcId="{5FDD16C5-4C84-4A24-B357-4138D26EC747}" destId="{9A97977D-556C-4F84-B648-0CF2787A62F1}" srcOrd="0" destOrd="0" presId="urn:microsoft.com/office/officeart/2005/8/layout/default#1"/>
    <dgm:cxn modelId="{7F909E9D-554E-4836-A8E0-C9A5FA1976A6}" srcId="{95F282B7-D766-45E1-B85E-6DF49A25223A}" destId="{884BDE2B-D633-443A-8E10-7DCADEA8E8D2}" srcOrd="2" destOrd="0" parTransId="{3A86B47C-37E5-44BF-995E-3301FACFCE48}" sibTransId="{C9EFAD65-3781-49A4-A36F-CA440DAC2128}"/>
    <dgm:cxn modelId="{04404196-9839-46E6-95DF-C7BCF66CCB17}" type="presOf" srcId="{884BDE2B-D633-443A-8E10-7DCADEA8E8D2}" destId="{33B34ACF-E2C9-4E9E-83CC-66446A113D13}" srcOrd="0" destOrd="0" presId="urn:microsoft.com/office/officeart/2005/8/layout/default#1"/>
    <dgm:cxn modelId="{C8B73ABE-60C9-4786-B123-B89AC9A71F6B}" srcId="{95F282B7-D766-45E1-B85E-6DF49A25223A}" destId="{441D36E9-4DAA-4721-84BB-ADEB66397371}" srcOrd="0" destOrd="0" parTransId="{B33D7527-283C-4390-9CF1-C76EB01AE397}" sibTransId="{7F2D7872-5C8A-4370-8521-4B29763F9D2C}"/>
    <dgm:cxn modelId="{C631B8E3-9C1B-489A-8548-4ECA666E7EF9}" type="presOf" srcId="{AD317C79-C766-4197-8398-C71C47E02263}" destId="{CF8D9E1F-323A-4107-80E8-6A231DD79004}" srcOrd="0" destOrd="0" presId="urn:microsoft.com/office/officeart/2005/8/layout/default#1"/>
    <dgm:cxn modelId="{CB6EE1F6-CA82-4349-9C54-1AC9C008C039}" srcId="{95F282B7-D766-45E1-B85E-6DF49A25223A}" destId="{3004D898-0F46-4812-98DA-F15E1ED5A3AA}" srcOrd="3" destOrd="0" parTransId="{F5FFE448-28D6-47E2-82A5-9A1C239C7274}" sibTransId="{80DF1094-53DB-4FDF-BB63-808012B340A1}"/>
    <dgm:cxn modelId="{5A2F1991-2B47-4E26-AE9A-C2ADED596D7E}" srcId="{95F282B7-D766-45E1-B85E-6DF49A25223A}" destId="{AD317C79-C766-4197-8398-C71C47E02263}" srcOrd="5" destOrd="0" parTransId="{4786B166-15B5-4407-AABE-F958A9BA8F6B}" sibTransId="{870E5458-455F-413B-951B-6AD06EE0F50F}"/>
    <dgm:cxn modelId="{369654A9-A315-4592-8612-0934ABD15130}" type="presOf" srcId="{441D36E9-4DAA-4721-84BB-ADEB66397371}" destId="{6D061DBB-EC15-4BB9-AC32-0AE3D90436EC}" srcOrd="0" destOrd="0" presId="urn:microsoft.com/office/officeart/2005/8/layout/default#1"/>
    <dgm:cxn modelId="{AAF8F545-B01F-4ACC-BBF5-4A541E286834}" srcId="{95F282B7-D766-45E1-B85E-6DF49A25223A}" destId="{5FDD16C5-4C84-4A24-B357-4138D26EC747}" srcOrd="4" destOrd="0" parTransId="{ACB0D96E-3FAD-4CCB-A233-2378FFB0B7E8}" sibTransId="{9DCBC1D0-B7F4-4AAD-8F7D-5C982EBCE5D4}"/>
    <dgm:cxn modelId="{09792889-D441-4B19-AB4F-1DBC69CBADF0}" type="presOf" srcId="{55692CA9-D07A-46A3-BEC8-9FCA5F528F7A}" destId="{BEC68CE0-4372-46B9-A584-EDF5E08742BC}" srcOrd="0" destOrd="0" presId="urn:microsoft.com/office/officeart/2005/8/layout/default#1"/>
    <dgm:cxn modelId="{DF34C5C8-E05E-46C0-A1A6-307C04A7A6F2}" srcId="{95F282B7-D766-45E1-B85E-6DF49A25223A}" destId="{EC5D4857-0CDD-4495-A62B-18136380361A}" srcOrd="7" destOrd="0" parTransId="{8C2B7430-61E6-4974-AD90-307945E6B8D7}" sibTransId="{6A5E4891-EAA3-4457-8524-2B450C51F52D}"/>
    <dgm:cxn modelId="{6C4ED6AD-200E-46B3-91AA-BDF2D0C67BC5}" srcId="{95F282B7-D766-45E1-B85E-6DF49A25223A}" destId="{55692CA9-D07A-46A3-BEC8-9FCA5F528F7A}" srcOrd="1" destOrd="0" parTransId="{16F5F2FB-D18F-4B88-9127-5D767F76E9AB}" sibTransId="{A0E0D3FA-396C-41AA-8DED-30627BF047D9}"/>
    <dgm:cxn modelId="{8C8CDABE-68C7-4CAF-A8F0-8A167F666139}" type="presOf" srcId="{EC5D4857-0CDD-4495-A62B-18136380361A}" destId="{3E3AA428-513D-4192-AD0A-139A98AC7FA7}" srcOrd="0" destOrd="0" presId="urn:microsoft.com/office/officeart/2005/8/layout/default#1"/>
    <dgm:cxn modelId="{B12D891C-7E8D-445F-B870-A07FECC956F8}" srcId="{95F282B7-D766-45E1-B85E-6DF49A25223A}" destId="{5FAAC924-E0B9-423C-9DFC-3858D3782024}" srcOrd="6" destOrd="0" parTransId="{87561A5A-3EEA-465E-841B-D62DAA8D34B6}" sibTransId="{F814A39B-3EDC-4BCC-BAD4-7E18B0BE46CC}"/>
    <dgm:cxn modelId="{8F70A5EC-8732-4E43-A5DA-412EDE6B0B7C}" type="presOf" srcId="{95F282B7-D766-45E1-B85E-6DF49A25223A}" destId="{54AC4C76-9C7A-4EA1-91F7-96C4F40AF17D}" srcOrd="0" destOrd="0" presId="urn:microsoft.com/office/officeart/2005/8/layout/default#1"/>
    <dgm:cxn modelId="{0122ABD9-99DC-4462-A548-4DCAB1ACF831}" type="presParOf" srcId="{54AC4C76-9C7A-4EA1-91F7-96C4F40AF17D}" destId="{6D061DBB-EC15-4BB9-AC32-0AE3D90436EC}" srcOrd="0" destOrd="0" presId="urn:microsoft.com/office/officeart/2005/8/layout/default#1"/>
    <dgm:cxn modelId="{AA3CBFAA-6840-4F92-B753-CE47F156A471}" type="presParOf" srcId="{54AC4C76-9C7A-4EA1-91F7-96C4F40AF17D}" destId="{CBA79158-5C4B-4971-AABD-47D39A6350BF}" srcOrd="1" destOrd="0" presId="urn:microsoft.com/office/officeart/2005/8/layout/default#1"/>
    <dgm:cxn modelId="{DF9D31F6-297D-49FF-BDE8-980AEB094B3F}" type="presParOf" srcId="{54AC4C76-9C7A-4EA1-91F7-96C4F40AF17D}" destId="{BEC68CE0-4372-46B9-A584-EDF5E08742BC}" srcOrd="2" destOrd="0" presId="urn:microsoft.com/office/officeart/2005/8/layout/default#1"/>
    <dgm:cxn modelId="{B5AA63D5-27F7-4091-8E25-BE18B1562650}" type="presParOf" srcId="{54AC4C76-9C7A-4EA1-91F7-96C4F40AF17D}" destId="{07F5AB40-50A9-48F9-B93C-956535377C81}" srcOrd="3" destOrd="0" presId="urn:microsoft.com/office/officeart/2005/8/layout/default#1"/>
    <dgm:cxn modelId="{1F2B6D58-D0AC-4C2B-8D66-1B37378DA144}" type="presParOf" srcId="{54AC4C76-9C7A-4EA1-91F7-96C4F40AF17D}" destId="{33B34ACF-E2C9-4E9E-83CC-66446A113D13}" srcOrd="4" destOrd="0" presId="urn:microsoft.com/office/officeart/2005/8/layout/default#1"/>
    <dgm:cxn modelId="{F268BDD6-73A4-4B3E-B1E5-DE97E9059AB8}" type="presParOf" srcId="{54AC4C76-9C7A-4EA1-91F7-96C4F40AF17D}" destId="{E12290C1-A4B0-4989-BFF8-F8724CB91D2B}" srcOrd="5" destOrd="0" presId="urn:microsoft.com/office/officeart/2005/8/layout/default#1"/>
    <dgm:cxn modelId="{3DDD72FD-2EF5-4D8F-BADD-E536508DA807}" type="presParOf" srcId="{54AC4C76-9C7A-4EA1-91F7-96C4F40AF17D}" destId="{2F1E3662-DC30-4C4A-8FC8-C89A7EBA48AB}" srcOrd="6" destOrd="0" presId="urn:microsoft.com/office/officeart/2005/8/layout/default#1"/>
    <dgm:cxn modelId="{1D92C3AA-33E0-41C6-984C-4D0C4EAC1AA1}" type="presParOf" srcId="{54AC4C76-9C7A-4EA1-91F7-96C4F40AF17D}" destId="{B162D3FE-12C4-4997-B217-BD4F4CE0BE3D}" srcOrd="7" destOrd="0" presId="urn:microsoft.com/office/officeart/2005/8/layout/default#1"/>
    <dgm:cxn modelId="{78D6A201-3BC0-4F7B-BBCF-DB4C6A6EEB7C}" type="presParOf" srcId="{54AC4C76-9C7A-4EA1-91F7-96C4F40AF17D}" destId="{9A97977D-556C-4F84-B648-0CF2787A62F1}" srcOrd="8" destOrd="0" presId="urn:microsoft.com/office/officeart/2005/8/layout/default#1"/>
    <dgm:cxn modelId="{E6669223-B726-4EE9-B532-8DDB9C0D8A56}" type="presParOf" srcId="{54AC4C76-9C7A-4EA1-91F7-96C4F40AF17D}" destId="{40C00359-E590-469F-8FE0-7A3EF12E69C7}" srcOrd="9" destOrd="0" presId="urn:microsoft.com/office/officeart/2005/8/layout/default#1"/>
    <dgm:cxn modelId="{79AE0188-5589-4BE1-AA1B-87C937BEE8E4}" type="presParOf" srcId="{54AC4C76-9C7A-4EA1-91F7-96C4F40AF17D}" destId="{CF8D9E1F-323A-4107-80E8-6A231DD79004}" srcOrd="10" destOrd="0" presId="urn:microsoft.com/office/officeart/2005/8/layout/default#1"/>
    <dgm:cxn modelId="{A482500A-2D80-42F6-A81B-BBE2A2C59B9C}" type="presParOf" srcId="{54AC4C76-9C7A-4EA1-91F7-96C4F40AF17D}" destId="{E3E33EFE-0E79-4AE6-B706-E656825BC273}" srcOrd="11" destOrd="0" presId="urn:microsoft.com/office/officeart/2005/8/layout/default#1"/>
    <dgm:cxn modelId="{12EE2DD4-C831-45B5-B923-B69229162CBE}" type="presParOf" srcId="{54AC4C76-9C7A-4EA1-91F7-96C4F40AF17D}" destId="{9DB0807D-8239-46A2-82B8-F89E82731419}" srcOrd="12" destOrd="0" presId="urn:microsoft.com/office/officeart/2005/8/layout/default#1"/>
    <dgm:cxn modelId="{28D05935-372C-4595-9542-C9DC13BA1A2F}" type="presParOf" srcId="{54AC4C76-9C7A-4EA1-91F7-96C4F40AF17D}" destId="{055C114A-CF94-4CE3-B476-E6A7FFC292F3}" srcOrd="13" destOrd="0" presId="urn:microsoft.com/office/officeart/2005/8/layout/default#1"/>
    <dgm:cxn modelId="{A7EBC337-A9EF-4A6B-AAB3-94D3D602FF85}" type="presParOf" srcId="{54AC4C76-9C7A-4EA1-91F7-96C4F40AF17D}" destId="{3E3AA428-513D-4192-AD0A-139A98AC7FA7}" srcOrd="1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0EE13D-766F-4F61-B607-24BEE6DBF914}" type="doc">
      <dgm:prSet loTypeId="urn:microsoft.com/office/officeart/2008/layout/VerticalCurvedList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951C2AE-6528-4390-9D47-852A075E7250}">
      <dgm:prSet custT="1"/>
      <dgm:spPr/>
      <dgm:t>
        <a:bodyPr/>
        <a:lstStyle/>
        <a:p>
          <a:pPr rtl="0"/>
          <a:r>
            <a:rPr lang="en-US" sz="2000" b="1" dirty="0"/>
            <a:t>Identify characteristics </a:t>
          </a:r>
          <a:endParaRPr lang="en-US" sz="2000" dirty="0"/>
        </a:p>
      </dgm:t>
    </dgm:pt>
    <dgm:pt modelId="{39A6B083-0C23-4381-A59B-189FC235CD54}" type="parTrans" cxnId="{B649DE67-0D13-4387-91A1-7A7DB32E8EFD}">
      <dgm:prSet/>
      <dgm:spPr/>
      <dgm:t>
        <a:bodyPr/>
        <a:lstStyle/>
        <a:p>
          <a:endParaRPr lang="en-US" sz="2000"/>
        </a:p>
      </dgm:t>
    </dgm:pt>
    <dgm:pt modelId="{57575077-7456-430B-BB1D-A52F8D028A46}" type="sibTrans" cxnId="{B649DE67-0D13-4387-91A1-7A7DB32E8EFD}">
      <dgm:prSet/>
      <dgm:spPr/>
      <dgm:t>
        <a:bodyPr/>
        <a:lstStyle/>
        <a:p>
          <a:endParaRPr lang="en-US" sz="2000"/>
        </a:p>
      </dgm:t>
    </dgm:pt>
    <dgm:pt modelId="{EB4D118A-51AF-419D-93EE-CAFDB31C1D6C}">
      <dgm:prSet custT="1"/>
      <dgm:spPr/>
      <dgm:t>
        <a:bodyPr/>
        <a:lstStyle/>
        <a:p>
          <a:pPr rtl="0"/>
          <a:r>
            <a:rPr lang="en-US" sz="2000" b="1"/>
            <a:t>Opinion’s and reports of parent’s,</a:t>
          </a:r>
          <a:r>
            <a:rPr lang="zh-CN" sz="2000" b="1"/>
            <a:t> </a:t>
          </a:r>
          <a:r>
            <a:rPr lang="en-US" sz="2000" b="1"/>
            <a:t>friends and teachers.</a:t>
          </a:r>
          <a:endParaRPr lang="en-US" sz="2000"/>
        </a:p>
      </dgm:t>
    </dgm:pt>
    <dgm:pt modelId="{9FFE1A6D-1E85-421E-8D48-CE8C3ED62740}" type="parTrans" cxnId="{EB4CDF65-205A-4B00-A5B0-31A865A0AFB4}">
      <dgm:prSet/>
      <dgm:spPr/>
      <dgm:t>
        <a:bodyPr/>
        <a:lstStyle/>
        <a:p>
          <a:endParaRPr lang="en-US" sz="2000"/>
        </a:p>
      </dgm:t>
    </dgm:pt>
    <dgm:pt modelId="{2C2476E5-6E41-4795-BFA5-86A8C1D35F4F}" type="sibTrans" cxnId="{EB4CDF65-205A-4B00-A5B0-31A865A0AFB4}">
      <dgm:prSet/>
      <dgm:spPr/>
      <dgm:t>
        <a:bodyPr/>
        <a:lstStyle/>
        <a:p>
          <a:endParaRPr lang="en-US" sz="2000"/>
        </a:p>
      </dgm:t>
    </dgm:pt>
    <dgm:pt modelId="{2ED54B23-0887-41F0-A69C-59E51B480F4E}">
      <dgm:prSet custT="1"/>
      <dgm:spPr/>
      <dgm:t>
        <a:bodyPr/>
        <a:lstStyle/>
        <a:p>
          <a:pPr rtl="0"/>
          <a:r>
            <a:rPr lang="en-US" sz="2000" b="1"/>
            <a:t>Achievement</a:t>
          </a:r>
          <a:r>
            <a:rPr lang="zh-CN" sz="2000" b="1"/>
            <a:t> </a:t>
          </a:r>
          <a:r>
            <a:rPr lang="en-US" sz="2000" b="1"/>
            <a:t>tests </a:t>
          </a:r>
          <a:endParaRPr lang="en-US" sz="2000"/>
        </a:p>
      </dgm:t>
    </dgm:pt>
    <dgm:pt modelId="{EA153BC6-AF36-4AD8-B359-D8E76BD4C7A2}" type="parTrans" cxnId="{AF176CB7-B470-4A58-976C-618C762D4480}">
      <dgm:prSet/>
      <dgm:spPr/>
      <dgm:t>
        <a:bodyPr/>
        <a:lstStyle/>
        <a:p>
          <a:endParaRPr lang="en-US" sz="2000"/>
        </a:p>
      </dgm:t>
    </dgm:pt>
    <dgm:pt modelId="{9FF3BF29-47B8-4885-89C4-DE49648435B2}" type="sibTrans" cxnId="{AF176CB7-B470-4A58-976C-618C762D4480}">
      <dgm:prSet/>
      <dgm:spPr/>
      <dgm:t>
        <a:bodyPr/>
        <a:lstStyle/>
        <a:p>
          <a:endParaRPr lang="en-US" sz="2000"/>
        </a:p>
      </dgm:t>
    </dgm:pt>
    <dgm:pt modelId="{81A911EF-BCB3-4917-92B7-FFB86FF822B1}">
      <dgm:prSet custT="1"/>
      <dgm:spPr/>
      <dgm:t>
        <a:bodyPr/>
        <a:lstStyle/>
        <a:p>
          <a:pPr rtl="0"/>
          <a:r>
            <a:rPr lang="en-US" sz="2000" b="1"/>
            <a:t>Aptitude tests </a:t>
          </a:r>
          <a:endParaRPr lang="en-US" sz="2000"/>
        </a:p>
      </dgm:t>
    </dgm:pt>
    <dgm:pt modelId="{C2111FAA-4500-4D23-965D-4F0E14669206}" type="parTrans" cxnId="{87B47500-D465-4905-9929-8B04D23667F4}">
      <dgm:prSet/>
      <dgm:spPr/>
      <dgm:t>
        <a:bodyPr/>
        <a:lstStyle/>
        <a:p>
          <a:endParaRPr lang="en-US" sz="2000"/>
        </a:p>
      </dgm:t>
    </dgm:pt>
    <dgm:pt modelId="{ACD6E1AB-2102-45B3-9E4F-2DD974CE4278}" type="sibTrans" cxnId="{87B47500-D465-4905-9929-8B04D23667F4}">
      <dgm:prSet/>
      <dgm:spPr/>
      <dgm:t>
        <a:bodyPr/>
        <a:lstStyle/>
        <a:p>
          <a:endParaRPr lang="en-US" sz="2000"/>
        </a:p>
      </dgm:t>
    </dgm:pt>
    <dgm:pt modelId="{EF675BC8-64C8-4187-B0AB-C2972840F9FF}">
      <dgm:prSet custT="1"/>
      <dgm:spPr/>
      <dgm:t>
        <a:bodyPr/>
        <a:lstStyle/>
        <a:p>
          <a:pPr rtl="0"/>
          <a:r>
            <a:rPr lang="en-US" sz="2000" b="1"/>
            <a:t>Intelligence tests</a:t>
          </a:r>
          <a:endParaRPr lang="en-US" sz="2000"/>
        </a:p>
      </dgm:t>
    </dgm:pt>
    <dgm:pt modelId="{012EDC74-CEE9-4930-9AB1-608ADAF4ACA9}" type="parTrans" cxnId="{B99318D4-6BD0-42E1-BAD6-237F55EECA1A}">
      <dgm:prSet/>
      <dgm:spPr/>
      <dgm:t>
        <a:bodyPr/>
        <a:lstStyle/>
        <a:p>
          <a:endParaRPr lang="en-US" sz="2000"/>
        </a:p>
      </dgm:t>
    </dgm:pt>
    <dgm:pt modelId="{CCB0DD01-E792-4F76-A6F3-76BEC514BFD4}" type="sibTrans" cxnId="{B99318D4-6BD0-42E1-BAD6-237F55EECA1A}">
      <dgm:prSet/>
      <dgm:spPr/>
      <dgm:t>
        <a:bodyPr/>
        <a:lstStyle/>
        <a:p>
          <a:endParaRPr lang="en-US" sz="2000"/>
        </a:p>
      </dgm:t>
    </dgm:pt>
    <dgm:pt modelId="{A3EA7393-B84E-4EF8-B4BD-B8A271D3A38B}" type="pres">
      <dgm:prSet presAssocID="{A90EE13D-766F-4F61-B607-24BEE6DBF91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674ECABE-B459-48A4-896A-DD272660B2C1}" type="pres">
      <dgm:prSet presAssocID="{A90EE13D-766F-4F61-B607-24BEE6DBF914}" presName="Name1" presStyleCnt="0"/>
      <dgm:spPr/>
    </dgm:pt>
    <dgm:pt modelId="{864D6A40-94C8-42C2-82A0-EF1A274F5197}" type="pres">
      <dgm:prSet presAssocID="{A90EE13D-766F-4F61-B607-24BEE6DBF914}" presName="cycle" presStyleCnt="0"/>
      <dgm:spPr/>
    </dgm:pt>
    <dgm:pt modelId="{4532C33A-D643-4F34-A93E-4C7AB6D2A590}" type="pres">
      <dgm:prSet presAssocID="{A90EE13D-766F-4F61-B607-24BEE6DBF914}" presName="srcNode" presStyleLbl="node1" presStyleIdx="0" presStyleCnt="5"/>
      <dgm:spPr/>
    </dgm:pt>
    <dgm:pt modelId="{EDCE90D5-A35A-4A3E-B0E0-723CAF88B823}" type="pres">
      <dgm:prSet presAssocID="{A90EE13D-766F-4F61-B607-24BEE6DBF914}" presName="conn" presStyleLbl="parChTrans1D2" presStyleIdx="0" presStyleCnt="1"/>
      <dgm:spPr/>
      <dgm:t>
        <a:bodyPr/>
        <a:lstStyle/>
        <a:p>
          <a:endParaRPr lang="en-US"/>
        </a:p>
      </dgm:t>
    </dgm:pt>
    <dgm:pt modelId="{BAB546DC-C5C1-4B3E-AB7F-CD9BBFB968CC}" type="pres">
      <dgm:prSet presAssocID="{A90EE13D-766F-4F61-B607-24BEE6DBF914}" presName="extraNode" presStyleLbl="node1" presStyleIdx="0" presStyleCnt="5"/>
      <dgm:spPr/>
    </dgm:pt>
    <dgm:pt modelId="{A5B3D6E0-A353-4515-8775-AC78B6859500}" type="pres">
      <dgm:prSet presAssocID="{A90EE13D-766F-4F61-B607-24BEE6DBF914}" presName="dstNode" presStyleLbl="node1" presStyleIdx="0" presStyleCnt="5"/>
      <dgm:spPr/>
    </dgm:pt>
    <dgm:pt modelId="{4641B783-C581-477C-88A1-E2EF64859CEF}" type="pres">
      <dgm:prSet presAssocID="{4951C2AE-6528-4390-9D47-852A075E7250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3F8399-FAA2-4162-A8B4-46B6E40272E3}" type="pres">
      <dgm:prSet presAssocID="{4951C2AE-6528-4390-9D47-852A075E7250}" presName="accent_1" presStyleCnt="0"/>
      <dgm:spPr/>
    </dgm:pt>
    <dgm:pt modelId="{68F209CF-468D-435F-9929-93326A0B0E01}" type="pres">
      <dgm:prSet presAssocID="{4951C2AE-6528-4390-9D47-852A075E7250}" presName="accentRepeatNode" presStyleLbl="solidFgAcc1" presStyleIdx="0" presStyleCnt="5"/>
      <dgm:spPr/>
    </dgm:pt>
    <dgm:pt modelId="{FD69AF70-EBED-40F7-9984-8C36B50F61C4}" type="pres">
      <dgm:prSet presAssocID="{EB4D118A-51AF-419D-93EE-CAFDB31C1D6C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372BC-D6EB-44A8-B794-10DD9E256B79}" type="pres">
      <dgm:prSet presAssocID="{EB4D118A-51AF-419D-93EE-CAFDB31C1D6C}" presName="accent_2" presStyleCnt="0"/>
      <dgm:spPr/>
    </dgm:pt>
    <dgm:pt modelId="{91E18E0E-A377-4B81-89E2-8E9C047C5C5E}" type="pres">
      <dgm:prSet presAssocID="{EB4D118A-51AF-419D-93EE-CAFDB31C1D6C}" presName="accentRepeatNode" presStyleLbl="solidFgAcc1" presStyleIdx="1" presStyleCnt="5"/>
      <dgm:spPr/>
    </dgm:pt>
    <dgm:pt modelId="{43A0FFDC-44DA-49EB-A9DF-156EC2E33318}" type="pres">
      <dgm:prSet presAssocID="{2ED54B23-0887-41F0-A69C-59E51B480F4E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837806-DF35-4AA8-B875-F6314166E2CE}" type="pres">
      <dgm:prSet presAssocID="{2ED54B23-0887-41F0-A69C-59E51B480F4E}" presName="accent_3" presStyleCnt="0"/>
      <dgm:spPr/>
    </dgm:pt>
    <dgm:pt modelId="{F05818D5-0D3B-4158-8D82-BC0919731A2C}" type="pres">
      <dgm:prSet presAssocID="{2ED54B23-0887-41F0-A69C-59E51B480F4E}" presName="accentRepeatNode" presStyleLbl="solidFgAcc1" presStyleIdx="2" presStyleCnt="5"/>
      <dgm:spPr/>
    </dgm:pt>
    <dgm:pt modelId="{AE949B3F-0B0E-4899-BAF6-F0BC52456D7E}" type="pres">
      <dgm:prSet presAssocID="{81A911EF-BCB3-4917-92B7-FFB86FF822B1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76E65D-C27D-4A03-9970-44BD77B703BE}" type="pres">
      <dgm:prSet presAssocID="{81A911EF-BCB3-4917-92B7-FFB86FF822B1}" presName="accent_4" presStyleCnt="0"/>
      <dgm:spPr/>
    </dgm:pt>
    <dgm:pt modelId="{099AF971-49A7-42E7-BE73-7C0CAB0A9094}" type="pres">
      <dgm:prSet presAssocID="{81A911EF-BCB3-4917-92B7-FFB86FF822B1}" presName="accentRepeatNode" presStyleLbl="solidFgAcc1" presStyleIdx="3" presStyleCnt="5"/>
      <dgm:spPr/>
    </dgm:pt>
    <dgm:pt modelId="{E061F01A-586C-4C35-B804-1BE1102CA64B}" type="pres">
      <dgm:prSet presAssocID="{EF675BC8-64C8-4187-B0AB-C2972840F9FF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65981F-5F2A-47B8-8769-11DD6265534D}" type="pres">
      <dgm:prSet presAssocID="{EF675BC8-64C8-4187-B0AB-C2972840F9FF}" presName="accent_5" presStyleCnt="0"/>
      <dgm:spPr/>
    </dgm:pt>
    <dgm:pt modelId="{C06A3461-1A63-47FF-8624-8107AD3FD734}" type="pres">
      <dgm:prSet presAssocID="{EF675BC8-64C8-4187-B0AB-C2972840F9FF}" presName="accentRepeatNode" presStyleLbl="solidFgAcc1" presStyleIdx="4" presStyleCnt="5"/>
      <dgm:spPr/>
    </dgm:pt>
  </dgm:ptLst>
  <dgm:cxnLst>
    <dgm:cxn modelId="{9DB42AE3-519E-4F48-A9C2-411CD206BAD3}" type="presOf" srcId="{81A911EF-BCB3-4917-92B7-FFB86FF822B1}" destId="{AE949B3F-0B0E-4899-BAF6-F0BC52456D7E}" srcOrd="0" destOrd="0" presId="urn:microsoft.com/office/officeart/2008/layout/VerticalCurvedList"/>
    <dgm:cxn modelId="{111DAC22-75D7-42DF-8518-CE095849D0C7}" type="presOf" srcId="{EF675BC8-64C8-4187-B0AB-C2972840F9FF}" destId="{E061F01A-586C-4C35-B804-1BE1102CA64B}" srcOrd="0" destOrd="0" presId="urn:microsoft.com/office/officeart/2008/layout/VerticalCurvedList"/>
    <dgm:cxn modelId="{AF176CB7-B470-4A58-976C-618C762D4480}" srcId="{A90EE13D-766F-4F61-B607-24BEE6DBF914}" destId="{2ED54B23-0887-41F0-A69C-59E51B480F4E}" srcOrd="2" destOrd="0" parTransId="{EA153BC6-AF36-4AD8-B359-D8E76BD4C7A2}" sibTransId="{9FF3BF29-47B8-4885-89C4-DE49648435B2}"/>
    <dgm:cxn modelId="{87B47500-D465-4905-9929-8B04D23667F4}" srcId="{A90EE13D-766F-4F61-B607-24BEE6DBF914}" destId="{81A911EF-BCB3-4917-92B7-FFB86FF822B1}" srcOrd="3" destOrd="0" parTransId="{C2111FAA-4500-4D23-965D-4F0E14669206}" sibTransId="{ACD6E1AB-2102-45B3-9E4F-2DD974CE4278}"/>
    <dgm:cxn modelId="{79312E40-05CF-4527-9024-1A69FDCBC214}" type="presOf" srcId="{EB4D118A-51AF-419D-93EE-CAFDB31C1D6C}" destId="{FD69AF70-EBED-40F7-9984-8C36B50F61C4}" srcOrd="0" destOrd="0" presId="urn:microsoft.com/office/officeart/2008/layout/VerticalCurvedList"/>
    <dgm:cxn modelId="{75461AF2-7CF0-4640-93DE-2C79DDF5242E}" type="presOf" srcId="{2ED54B23-0887-41F0-A69C-59E51B480F4E}" destId="{43A0FFDC-44DA-49EB-A9DF-156EC2E33318}" srcOrd="0" destOrd="0" presId="urn:microsoft.com/office/officeart/2008/layout/VerticalCurvedList"/>
    <dgm:cxn modelId="{B649DE67-0D13-4387-91A1-7A7DB32E8EFD}" srcId="{A90EE13D-766F-4F61-B607-24BEE6DBF914}" destId="{4951C2AE-6528-4390-9D47-852A075E7250}" srcOrd="0" destOrd="0" parTransId="{39A6B083-0C23-4381-A59B-189FC235CD54}" sibTransId="{57575077-7456-430B-BB1D-A52F8D028A46}"/>
    <dgm:cxn modelId="{B99318D4-6BD0-42E1-BAD6-237F55EECA1A}" srcId="{A90EE13D-766F-4F61-B607-24BEE6DBF914}" destId="{EF675BC8-64C8-4187-B0AB-C2972840F9FF}" srcOrd="4" destOrd="0" parTransId="{012EDC74-CEE9-4930-9AB1-608ADAF4ACA9}" sibTransId="{CCB0DD01-E792-4F76-A6F3-76BEC514BFD4}"/>
    <dgm:cxn modelId="{9867E281-99EA-4F64-ABDF-060152FEC9F7}" type="presOf" srcId="{A90EE13D-766F-4F61-B607-24BEE6DBF914}" destId="{A3EA7393-B84E-4EF8-B4BD-B8A271D3A38B}" srcOrd="0" destOrd="0" presId="urn:microsoft.com/office/officeart/2008/layout/VerticalCurvedList"/>
    <dgm:cxn modelId="{EB4CDF65-205A-4B00-A5B0-31A865A0AFB4}" srcId="{A90EE13D-766F-4F61-B607-24BEE6DBF914}" destId="{EB4D118A-51AF-419D-93EE-CAFDB31C1D6C}" srcOrd="1" destOrd="0" parTransId="{9FFE1A6D-1E85-421E-8D48-CE8C3ED62740}" sibTransId="{2C2476E5-6E41-4795-BFA5-86A8C1D35F4F}"/>
    <dgm:cxn modelId="{A24719B7-7490-4E9A-B799-1B2D83E00A2E}" type="presOf" srcId="{57575077-7456-430B-BB1D-A52F8D028A46}" destId="{EDCE90D5-A35A-4A3E-B0E0-723CAF88B823}" srcOrd="0" destOrd="0" presId="urn:microsoft.com/office/officeart/2008/layout/VerticalCurvedList"/>
    <dgm:cxn modelId="{0DDB592B-D0F3-440A-89D5-9960E035FE78}" type="presOf" srcId="{4951C2AE-6528-4390-9D47-852A075E7250}" destId="{4641B783-C581-477C-88A1-E2EF64859CEF}" srcOrd="0" destOrd="0" presId="urn:microsoft.com/office/officeart/2008/layout/VerticalCurvedList"/>
    <dgm:cxn modelId="{65FFC911-0A4B-4EC2-8062-8C60EF52BAE2}" type="presParOf" srcId="{A3EA7393-B84E-4EF8-B4BD-B8A271D3A38B}" destId="{674ECABE-B459-48A4-896A-DD272660B2C1}" srcOrd="0" destOrd="0" presId="urn:microsoft.com/office/officeart/2008/layout/VerticalCurvedList"/>
    <dgm:cxn modelId="{3B680050-F3EF-4FFC-AB56-43BBB422484A}" type="presParOf" srcId="{674ECABE-B459-48A4-896A-DD272660B2C1}" destId="{864D6A40-94C8-42C2-82A0-EF1A274F5197}" srcOrd="0" destOrd="0" presId="urn:microsoft.com/office/officeart/2008/layout/VerticalCurvedList"/>
    <dgm:cxn modelId="{0CBA73DD-D104-41BE-9835-C9ED0DE61D9A}" type="presParOf" srcId="{864D6A40-94C8-42C2-82A0-EF1A274F5197}" destId="{4532C33A-D643-4F34-A93E-4C7AB6D2A590}" srcOrd="0" destOrd="0" presId="urn:microsoft.com/office/officeart/2008/layout/VerticalCurvedList"/>
    <dgm:cxn modelId="{5AF51426-0B8D-476D-B743-49B5A2B579BE}" type="presParOf" srcId="{864D6A40-94C8-42C2-82A0-EF1A274F5197}" destId="{EDCE90D5-A35A-4A3E-B0E0-723CAF88B823}" srcOrd="1" destOrd="0" presId="urn:microsoft.com/office/officeart/2008/layout/VerticalCurvedList"/>
    <dgm:cxn modelId="{5388226D-3F69-453A-BB50-02A5F34A4A68}" type="presParOf" srcId="{864D6A40-94C8-42C2-82A0-EF1A274F5197}" destId="{BAB546DC-C5C1-4B3E-AB7F-CD9BBFB968CC}" srcOrd="2" destOrd="0" presId="urn:microsoft.com/office/officeart/2008/layout/VerticalCurvedList"/>
    <dgm:cxn modelId="{88E8FB5C-B250-4BCC-9816-085401607F63}" type="presParOf" srcId="{864D6A40-94C8-42C2-82A0-EF1A274F5197}" destId="{A5B3D6E0-A353-4515-8775-AC78B6859500}" srcOrd="3" destOrd="0" presId="urn:microsoft.com/office/officeart/2008/layout/VerticalCurvedList"/>
    <dgm:cxn modelId="{2B61B63D-7F32-46BC-BAB1-6A2B4119DD8D}" type="presParOf" srcId="{674ECABE-B459-48A4-896A-DD272660B2C1}" destId="{4641B783-C581-477C-88A1-E2EF64859CEF}" srcOrd="1" destOrd="0" presId="urn:microsoft.com/office/officeart/2008/layout/VerticalCurvedList"/>
    <dgm:cxn modelId="{6CB178F2-4216-415B-B1EA-AED3CD068DE2}" type="presParOf" srcId="{674ECABE-B459-48A4-896A-DD272660B2C1}" destId="{D13F8399-FAA2-4162-A8B4-46B6E40272E3}" srcOrd="2" destOrd="0" presId="urn:microsoft.com/office/officeart/2008/layout/VerticalCurvedList"/>
    <dgm:cxn modelId="{A68FAC39-370E-479E-91F6-35D5660C2C9B}" type="presParOf" srcId="{D13F8399-FAA2-4162-A8B4-46B6E40272E3}" destId="{68F209CF-468D-435F-9929-93326A0B0E01}" srcOrd="0" destOrd="0" presId="urn:microsoft.com/office/officeart/2008/layout/VerticalCurvedList"/>
    <dgm:cxn modelId="{ABD2B4F9-C28D-44AA-BB86-C4A487BDC805}" type="presParOf" srcId="{674ECABE-B459-48A4-896A-DD272660B2C1}" destId="{FD69AF70-EBED-40F7-9984-8C36B50F61C4}" srcOrd="3" destOrd="0" presId="urn:microsoft.com/office/officeart/2008/layout/VerticalCurvedList"/>
    <dgm:cxn modelId="{A8BDC9EA-42E6-4D9A-BA3B-5B85BA77FCB7}" type="presParOf" srcId="{674ECABE-B459-48A4-896A-DD272660B2C1}" destId="{C48372BC-D6EB-44A8-B794-10DD9E256B79}" srcOrd="4" destOrd="0" presId="urn:microsoft.com/office/officeart/2008/layout/VerticalCurvedList"/>
    <dgm:cxn modelId="{F21495B0-3C56-435E-BF46-0A034A5D78AC}" type="presParOf" srcId="{C48372BC-D6EB-44A8-B794-10DD9E256B79}" destId="{91E18E0E-A377-4B81-89E2-8E9C047C5C5E}" srcOrd="0" destOrd="0" presId="urn:microsoft.com/office/officeart/2008/layout/VerticalCurvedList"/>
    <dgm:cxn modelId="{FAFDC8A8-EE72-4417-90D5-7F9348501AC8}" type="presParOf" srcId="{674ECABE-B459-48A4-896A-DD272660B2C1}" destId="{43A0FFDC-44DA-49EB-A9DF-156EC2E33318}" srcOrd="5" destOrd="0" presId="urn:microsoft.com/office/officeart/2008/layout/VerticalCurvedList"/>
    <dgm:cxn modelId="{0C035228-CA6E-4103-8512-44F0E024B7F8}" type="presParOf" srcId="{674ECABE-B459-48A4-896A-DD272660B2C1}" destId="{EF837806-DF35-4AA8-B875-F6314166E2CE}" srcOrd="6" destOrd="0" presId="urn:microsoft.com/office/officeart/2008/layout/VerticalCurvedList"/>
    <dgm:cxn modelId="{69B4B5B6-7283-4A9D-AF39-B3D805010180}" type="presParOf" srcId="{EF837806-DF35-4AA8-B875-F6314166E2CE}" destId="{F05818D5-0D3B-4158-8D82-BC0919731A2C}" srcOrd="0" destOrd="0" presId="urn:microsoft.com/office/officeart/2008/layout/VerticalCurvedList"/>
    <dgm:cxn modelId="{7479FF8E-75CB-444A-B650-154E1CC56533}" type="presParOf" srcId="{674ECABE-B459-48A4-896A-DD272660B2C1}" destId="{AE949B3F-0B0E-4899-BAF6-F0BC52456D7E}" srcOrd="7" destOrd="0" presId="urn:microsoft.com/office/officeart/2008/layout/VerticalCurvedList"/>
    <dgm:cxn modelId="{2F491DDD-1B38-42F2-BE93-66E1D6D59C22}" type="presParOf" srcId="{674ECABE-B459-48A4-896A-DD272660B2C1}" destId="{9076E65D-C27D-4A03-9970-44BD77B703BE}" srcOrd="8" destOrd="0" presId="urn:microsoft.com/office/officeart/2008/layout/VerticalCurvedList"/>
    <dgm:cxn modelId="{E76AA41C-F6CA-4B52-8651-5803B8FF7AEC}" type="presParOf" srcId="{9076E65D-C27D-4A03-9970-44BD77B703BE}" destId="{099AF971-49A7-42E7-BE73-7C0CAB0A9094}" srcOrd="0" destOrd="0" presId="urn:microsoft.com/office/officeart/2008/layout/VerticalCurvedList"/>
    <dgm:cxn modelId="{990D921B-67B0-4FDE-8727-D8CFFA55847C}" type="presParOf" srcId="{674ECABE-B459-48A4-896A-DD272660B2C1}" destId="{E061F01A-586C-4C35-B804-1BE1102CA64B}" srcOrd="9" destOrd="0" presId="urn:microsoft.com/office/officeart/2008/layout/VerticalCurvedList"/>
    <dgm:cxn modelId="{E2A14482-ED6B-4977-B455-3F32FE2E24E0}" type="presParOf" srcId="{674ECABE-B459-48A4-896A-DD272660B2C1}" destId="{8365981F-5F2A-47B8-8769-11DD6265534D}" srcOrd="10" destOrd="0" presId="urn:microsoft.com/office/officeart/2008/layout/VerticalCurvedList"/>
    <dgm:cxn modelId="{3E1357D7-9364-4D6D-AAB9-7776658BAE64}" type="presParOf" srcId="{8365981F-5F2A-47B8-8769-11DD6265534D}" destId="{C06A3461-1A63-47FF-8624-8107AD3FD73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061DBB-EC15-4BB9-AC32-0AE3D90436EC}">
      <dsp:nvSpPr>
        <dsp:cNvPr id="0" name=""/>
        <dsp:cNvSpPr/>
      </dsp:nvSpPr>
      <dsp:spPr>
        <a:xfrm>
          <a:off x="3052" y="510235"/>
          <a:ext cx="2421628" cy="1452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gency FB" panose="020B0503020202020204" pitchFamily="34" charset="0"/>
            </a:rPr>
            <a:t>SELF ESTEEM ISSUES</a:t>
          </a:r>
        </a:p>
      </dsp:txBody>
      <dsp:txXfrm>
        <a:off x="3052" y="510235"/>
        <a:ext cx="2421628" cy="1452977"/>
      </dsp:txXfrm>
    </dsp:sp>
    <dsp:sp modelId="{BEC68CE0-4372-46B9-A584-EDF5E08742BC}">
      <dsp:nvSpPr>
        <dsp:cNvPr id="0" name=""/>
        <dsp:cNvSpPr/>
      </dsp:nvSpPr>
      <dsp:spPr>
        <a:xfrm>
          <a:off x="2666843" y="510235"/>
          <a:ext cx="2421628" cy="1452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gency FB" panose="020B0503020202020204" pitchFamily="34" charset="0"/>
            </a:rPr>
            <a:t>JEALOUSY, GUILT</a:t>
          </a:r>
        </a:p>
      </dsp:txBody>
      <dsp:txXfrm>
        <a:off x="2666843" y="510235"/>
        <a:ext cx="2421628" cy="1452977"/>
      </dsp:txXfrm>
    </dsp:sp>
    <dsp:sp modelId="{33B34ACF-E2C9-4E9E-83CC-66446A113D13}">
      <dsp:nvSpPr>
        <dsp:cNvPr id="0" name=""/>
        <dsp:cNvSpPr/>
      </dsp:nvSpPr>
      <dsp:spPr>
        <a:xfrm>
          <a:off x="5330635" y="510235"/>
          <a:ext cx="2421628" cy="1452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gency FB" panose="020B0503020202020204" pitchFamily="34" charset="0"/>
            </a:rPr>
            <a:t>PERFECTIONISM</a:t>
          </a:r>
        </a:p>
      </dsp:txBody>
      <dsp:txXfrm>
        <a:off x="5330635" y="510235"/>
        <a:ext cx="2421628" cy="1452977"/>
      </dsp:txXfrm>
    </dsp:sp>
    <dsp:sp modelId="{2F1E3662-DC30-4C4A-8FC8-C89A7EBA48AB}">
      <dsp:nvSpPr>
        <dsp:cNvPr id="0" name=""/>
        <dsp:cNvSpPr/>
      </dsp:nvSpPr>
      <dsp:spPr>
        <a:xfrm>
          <a:off x="7994426" y="510235"/>
          <a:ext cx="2421628" cy="1452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gency FB" panose="020B0503020202020204" pitchFamily="34" charset="0"/>
            </a:rPr>
            <a:t>PEER GROUP ISSUES</a:t>
          </a:r>
        </a:p>
      </dsp:txBody>
      <dsp:txXfrm>
        <a:off x="7994426" y="510235"/>
        <a:ext cx="2421628" cy="1452977"/>
      </dsp:txXfrm>
    </dsp:sp>
    <dsp:sp modelId="{9A97977D-556C-4F84-B648-0CF2787A62F1}">
      <dsp:nvSpPr>
        <dsp:cNvPr id="0" name=""/>
        <dsp:cNvSpPr/>
      </dsp:nvSpPr>
      <dsp:spPr>
        <a:xfrm>
          <a:off x="3052" y="2205375"/>
          <a:ext cx="2421628" cy="1452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gency FB" panose="020B0503020202020204" pitchFamily="34" charset="0"/>
            </a:rPr>
            <a:t>ATTENTION AND ORGANISATION</a:t>
          </a:r>
        </a:p>
      </dsp:txBody>
      <dsp:txXfrm>
        <a:off x="3052" y="2205375"/>
        <a:ext cx="2421628" cy="1452977"/>
      </dsp:txXfrm>
    </dsp:sp>
    <dsp:sp modelId="{CF8D9E1F-323A-4107-80E8-6A231DD79004}">
      <dsp:nvSpPr>
        <dsp:cNvPr id="0" name=""/>
        <dsp:cNvSpPr/>
      </dsp:nvSpPr>
      <dsp:spPr>
        <a:xfrm>
          <a:off x="2666843" y="2205375"/>
          <a:ext cx="2421628" cy="1452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gency FB" panose="020B0503020202020204" pitchFamily="34" charset="0"/>
            </a:rPr>
            <a:t>BURNOUT, WEAK HEALTH</a:t>
          </a:r>
        </a:p>
      </dsp:txBody>
      <dsp:txXfrm>
        <a:off x="2666843" y="2205375"/>
        <a:ext cx="2421628" cy="1452977"/>
      </dsp:txXfrm>
    </dsp:sp>
    <dsp:sp modelId="{9DB0807D-8239-46A2-82B8-F89E82731419}">
      <dsp:nvSpPr>
        <dsp:cNvPr id="0" name=""/>
        <dsp:cNvSpPr/>
      </dsp:nvSpPr>
      <dsp:spPr>
        <a:xfrm>
          <a:off x="5330635" y="2205375"/>
          <a:ext cx="2421628" cy="1452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gency FB" panose="020B0503020202020204" pitchFamily="34" charset="0"/>
            </a:rPr>
            <a:t>UNUSUAL CURIOSITY</a:t>
          </a:r>
        </a:p>
      </dsp:txBody>
      <dsp:txXfrm>
        <a:off x="5330635" y="2205375"/>
        <a:ext cx="2421628" cy="1452977"/>
      </dsp:txXfrm>
    </dsp:sp>
    <dsp:sp modelId="{3E3AA428-513D-4192-AD0A-139A98AC7FA7}">
      <dsp:nvSpPr>
        <dsp:cNvPr id="0" name=""/>
        <dsp:cNvSpPr/>
      </dsp:nvSpPr>
      <dsp:spPr>
        <a:xfrm>
          <a:off x="7994426" y="2205375"/>
          <a:ext cx="2421628" cy="1452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gency FB" panose="020B0503020202020204" pitchFamily="34" charset="0"/>
            </a:rPr>
            <a:t>INDEPENDENT VIEWS LEAD TO QUARRELS</a:t>
          </a:r>
        </a:p>
      </dsp:txBody>
      <dsp:txXfrm>
        <a:off x="7994426" y="2205375"/>
        <a:ext cx="2421628" cy="14529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CE90D5-A35A-4A3E-B0E0-723CAF88B823}">
      <dsp:nvSpPr>
        <dsp:cNvPr id="0" name=""/>
        <dsp:cNvSpPr/>
      </dsp:nvSpPr>
      <dsp:spPr>
        <a:xfrm>
          <a:off x="-5315928" y="-814109"/>
          <a:ext cx="6330016" cy="6330016"/>
        </a:xfrm>
        <a:prstGeom prst="blockArc">
          <a:avLst>
            <a:gd name="adj1" fmla="val 18900000"/>
            <a:gd name="adj2" fmla="val 2700000"/>
            <a:gd name="adj3" fmla="val 341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41B783-C581-477C-88A1-E2EF64859CEF}">
      <dsp:nvSpPr>
        <dsp:cNvPr id="0" name=""/>
        <dsp:cNvSpPr/>
      </dsp:nvSpPr>
      <dsp:spPr>
        <a:xfrm>
          <a:off x="443474" y="293768"/>
          <a:ext cx="7608308" cy="5879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6656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Identify characteristics </a:t>
          </a:r>
          <a:endParaRPr lang="en-US" sz="2000" kern="1200" dirty="0"/>
        </a:p>
      </dsp:txBody>
      <dsp:txXfrm>
        <a:off x="443474" y="293768"/>
        <a:ext cx="7608308" cy="587912"/>
      </dsp:txXfrm>
    </dsp:sp>
    <dsp:sp modelId="{68F209CF-468D-435F-9929-93326A0B0E01}">
      <dsp:nvSpPr>
        <dsp:cNvPr id="0" name=""/>
        <dsp:cNvSpPr/>
      </dsp:nvSpPr>
      <dsp:spPr>
        <a:xfrm>
          <a:off x="76029" y="220279"/>
          <a:ext cx="734891" cy="73489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D69AF70-EBED-40F7-9984-8C36B50F61C4}">
      <dsp:nvSpPr>
        <dsp:cNvPr id="0" name=""/>
        <dsp:cNvSpPr/>
      </dsp:nvSpPr>
      <dsp:spPr>
        <a:xfrm>
          <a:off x="864755" y="1175355"/>
          <a:ext cx="7187027" cy="5879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6656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Opinion’s and reports of parent’s,</a:t>
          </a:r>
          <a:r>
            <a:rPr lang="zh-CN" sz="2000" b="1" kern="1200"/>
            <a:t> </a:t>
          </a:r>
          <a:r>
            <a:rPr lang="en-US" sz="2000" b="1" kern="1200"/>
            <a:t>friends and teachers.</a:t>
          </a:r>
          <a:endParaRPr lang="en-US" sz="2000" kern="1200"/>
        </a:p>
      </dsp:txBody>
      <dsp:txXfrm>
        <a:off x="864755" y="1175355"/>
        <a:ext cx="7187027" cy="587912"/>
      </dsp:txXfrm>
    </dsp:sp>
    <dsp:sp modelId="{91E18E0E-A377-4B81-89E2-8E9C047C5C5E}">
      <dsp:nvSpPr>
        <dsp:cNvPr id="0" name=""/>
        <dsp:cNvSpPr/>
      </dsp:nvSpPr>
      <dsp:spPr>
        <a:xfrm>
          <a:off x="497310" y="1101866"/>
          <a:ext cx="734891" cy="73489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A0FFDC-44DA-49EB-A9DF-156EC2E33318}">
      <dsp:nvSpPr>
        <dsp:cNvPr id="0" name=""/>
        <dsp:cNvSpPr/>
      </dsp:nvSpPr>
      <dsp:spPr>
        <a:xfrm>
          <a:off x="994055" y="2056942"/>
          <a:ext cx="7057727" cy="5879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6656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Achievement</a:t>
          </a:r>
          <a:r>
            <a:rPr lang="zh-CN" sz="2000" b="1" kern="1200"/>
            <a:t> </a:t>
          </a:r>
          <a:r>
            <a:rPr lang="en-US" sz="2000" b="1" kern="1200"/>
            <a:t>tests </a:t>
          </a:r>
          <a:endParaRPr lang="en-US" sz="2000" kern="1200"/>
        </a:p>
      </dsp:txBody>
      <dsp:txXfrm>
        <a:off x="994055" y="2056942"/>
        <a:ext cx="7057727" cy="587912"/>
      </dsp:txXfrm>
    </dsp:sp>
    <dsp:sp modelId="{F05818D5-0D3B-4158-8D82-BC0919731A2C}">
      <dsp:nvSpPr>
        <dsp:cNvPr id="0" name=""/>
        <dsp:cNvSpPr/>
      </dsp:nvSpPr>
      <dsp:spPr>
        <a:xfrm>
          <a:off x="626609" y="1983453"/>
          <a:ext cx="734891" cy="73489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949B3F-0B0E-4899-BAF6-F0BC52456D7E}">
      <dsp:nvSpPr>
        <dsp:cNvPr id="0" name=""/>
        <dsp:cNvSpPr/>
      </dsp:nvSpPr>
      <dsp:spPr>
        <a:xfrm>
          <a:off x="864755" y="2938529"/>
          <a:ext cx="7187027" cy="5879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6656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Aptitude tests </a:t>
          </a:r>
          <a:endParaRPr lang="en-US" sz="2000" kern="1200"/>
        </a:p>
      </dsp:txBody>
      <dsp:txXfrm>
        <a:off x="864755" y="2938529"/>
        <a:ext cx="7187027" cy="587912"/>
      </dsp:txXfrm>
    </dsp:sp>
    <dsp:sp modelId="{099AF971-49A7-42E7-BE73-7C0CAB0A9094}">
      <dsp:nvSpPr>
        <dsp:cNvPr id="0" name=""/>
        <dsp:cNvSpPr/>
      </dsp:nvSpPr>
      <dsp:spPr>
        <a:xfrm>
          <a:off x="497310" y="2865040"/>
          <a:ext cx="734891" cy="73489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061F01A-586C-4C35-B804-1BE1102CA64B}">
      <dsp:nvSpPr>
        <dsp:cNvPr id="0" name=""/>
        <dsp:cNvSpPr/>
      </dsp:nvSpPr>
      <dsp:spPr>
        <a:xfrm>
          <a:off x="443474" y="3820116"/>
          <a:ext cx="7608308" cy="5879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6656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Intelligence tests</a:t>
          </a:r>
          <a:endParaRPr lang="en-US" sz="2000" kern="1200"/>
        </a:p>
      </dsp:txBody>
      <dsp:txXfrm>
        <a:off x="443474" y="3820116"/>
        <a:ext cx="7608308" cy="587912"/>
      </dsp:txXfrm>
    </dsp:sp>
    <dsp:sp modelId="{C06A3461-1A63-47FF-8624-8107AD3FD734}">
      <dsp:nvSpPr>
        <dsp:cNvPr id="0" name=""/>
        <dsp:cNvSpPr/>
      </dsp:nvSpPr>
      <dsp:spPr>
        <a:xfrm>
          <a:off x="76029" y="3746627"/>
          <a:ext cx="734891" cy="73489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5051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600">
                <a:latin typeface="Britannic Bold" panose="020B09030607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Rockwell" panose="02060603020205020403" pitchFamily="18" charset="0"/>
              </a:defRPr>
            </a:lvl1pPr>
            <a:lvl2pPr>
              <a:defRPr>
                <a:latin typeface="Rockwell" panose="02060603020205020403" pitchFamily="18" charset="0"/>
              </a:defRPr>
            </a:lvl2pPr>
            <a:lvl3pPr>
              <a:defRPr>
                <a:latin typeface="Rockwell" panose="02060603020205020403" pitchFamily="18" charset="0"/>
              </a:defRPr>
            </a:lvl3pPr>
            <a:lvl4pPr>
              <a:defRPr>
                <a:latin typeface="Rockwell" panose="02060603020205020403" pitchFamily="18" charset="0"/>
              </a:defRPr>
            </a:lvl4pPr>
            <a:lvl5pPr>
              <a:defRPr>
                <a:latin typeface="Rockwell" panose="020606030202050204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046028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7909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ritannic Bold" panose="020B09030607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>
            <a:lvl1pPr>
              <a:defRPr>
                <a:latin typeface="Rockwell" panose="02060603020205020403" pitchFamily="18" charset="0"/>
              </a:defRPr>
            </a:lvl1pPr>
            <a:lvl2pPr>
              <a:defRPr>
                <a:latin typeface="Rockwell" panose="02060603020205020403" pitchFamily="18" charset="0"/>
              </a:defRPr>
            </a:lvl2pPr>
            <a:lvl3pPr>
              <a:defRPr>
                <a:latin typeface="Rockwell" panose="02060603020205020403" pitchFamily="18" charset="0"/>
              </a:defRPr>
            </a:lvl3pPr>
            <a:lvl4pPr>
              <a:defRPr>
                <a:latin typeface="Rockwell" panose="02060603020205020403" pitchFamily="18" charset="0"/>
              </a:defRPr>
            </a:lvl4pPr>
            <a:lvl5pPr>
              <a:defRPr>
                <a:latin typeface="Rockwell" panose="020606030202050204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>
            <a:lvl1pPr>
              <a:defRPr>
                <a:latin typeface="Rockwell" panose="02060603020205020403" pitchFamily="18" charset="0"/>
              </a:defRPr>
            </a:lvl1pPr>
            <a:lvl2pPr>
              <a:defRPr>
                <a:latin typeface="Rockwell" panose="02060603020205020403" pitchFamily="18" charset="0"/>
              </a:defRPr>
            </a:lvl2pPr>
            <a:lvl3pPr>
              <a:defRPr>
                <a:latin typeface="Rockwell" panose="02060603020205020403" pitchFamily="18" charset="0"/>
              </a:defRPr>
            </a:lvl3pPr>
            <a:lvl4pPr>
              <a:defRPr>
                <a:latin typeface="Rockwell" panose="02060603020205020403" pitchFamily="18" charset="0"/>
              </a:defRPr>
            </a:lvl4pPr>
            <a:lvl5pPr>
              <a:defRPr>
                <a:latin typeface="Rockwell" panose="02060603020205020403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8702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ritannic Bold" panose="020B09030607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Britannic Bold" panose="020B09030607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>
            <a:lvl1pPr>
              <a:defRPr>
                <a:latin typeface="Rockwell" panose="02060603020205020403" pitchFamily="18" charset="0"/>
              </a:defRPr>
            </a:lvl1pPr>
            <a:lvl2pPr>
              <a:defRPr>
                <a:latin typeface="Rockwell" panose="02060603020205020403" pitchFamily="18" charset="0"/>
              </a:defRPr>
            </a:lvl2pPr>
            <a:lvl3pPr>
              <a:defRPr>
                <a:latin typeface="Rockwell" panose="02060603020205020403" pitchFamily="18" charset="0"/>
              </a:defRPr>
            </a:lvl3pPr>
            <a:lvl4pPr>
              <a:defRPr>
                <a:latin typeface="Rockwell" panose="02060603020205020403" pitchFamily="18" charset="0"/>
              </a:defRPr>
            </a:lvl4pPr>
            <a:lvl5pPr>
              <a:defRPr>
                <a:latin typeface="Rockwell" panose="020606030202050204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Britannic Bold" panose="020B09030607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>
            <a:lvl1pPr>
              <a:defRPr>
                <a:latin typeface="Rockwell" panose="02060603020205020403" pitchFamily="18" charset="0"/>
              </a:defRPr>
            </a:lvl1pPr>
            <a:lvl2pPr>
              <a:defRPr>
                <a:latin typeface="Rockwell" panose="02060603020205020403" pitchFamily="18" charset="0"/>
              </a:defRPr>
            </a:lvl2pPr>
            <a:lvl3pPr>
              <a:defRPr>
                <a:latin typeface="Rockwell" panose="02060603020205020403" pitchFamily="18" charset="0"/>
              </a:defRPr>
            </a:lvl3pPr>
            <a:lvl4pPr>
              <a:defRPr>
                <a:latin typeface="Rockwell" panose="02060603020205020403" pitchFamily="18" charset="0"/>
              </a:defRPr>
            </a:lvl4pPr>
            <a:lvl5pPr>
              <a:defRPr>
                <a:latin typeface="Rockwell" panose="02060603020205020403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4533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4197688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9091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2260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8840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0227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9965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6419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56601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8495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6428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4672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0437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2B49C-0FBB-43E9-AA08-2612EE88A6BE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3F22C-1374-4767-A17B-9E1B8E3BEB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6379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8377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2B49C-0FBB-43E9-AA08-2612EE88A6BE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3F22C-1374-4767-A17B-9E1B8E3BEB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7366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2B49C-0FBB-43E9-AA08-2612EE88A6BE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3F22C-1374-4767-A17B-9E1B8E3BEB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7325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2B49C-0FBB-43E9-AA08-2612EE88A6BE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3F22C-1374-4767-A17B-9E1B8E3BEB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4070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2B49C-0FBB-43E9-AA08-2612EE88A6BE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3F22C-1374-4767-A17B-9E1B8E3BEB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839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3955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4510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582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8873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8588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0679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0750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D84065D-F351-4B03-BD91-D8A6B8D4B3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8787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94578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5229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2166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3742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4912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4704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452498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0391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270036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0648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2003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3115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106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1249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22971-09AB-4B01-8B13-3B2F6AB38F90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EFE957B-EFD0-415E-A22B-4A3DAD32B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2665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2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9600" b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Britannic Bold" panose="020B0903060703020204" pitchFamily="34" charset="0"/>
                <a:cs typeface="Times New Roman" panose="02020603050405020304" pitchFamily="18" charset="0"/>
              </a:rPr>
              <a:t>GIFTED CHILDREN</a:t>
            </a:r>
          </a:p>
        </p:txBody>
      </p:sp>
      <p:sp>
        <p:nvSpPr>
          <p:cNvPr id="12" name="AutoShape 6" descr="gift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317" y="2003612"/>
            <a:ext cx="6249366" cy="476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3353684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022" y="357068"/>
            <a:ext cx="10179425" cy="1320800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5400" b="1" dirty="0">
                <a:ln/>
                <a:solidFill>
                  <a:schemeClr val="accent4"/>
                </a:solidFill>
                <a:latin typeface="Agency FB" panose="020B0503020202020204" pitchFamily="34" charset="0"/>
              </a:rPr>
              <a:t>Concept and Meaning of GIFTEDNESS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1840" y="1949822"/>
            <a:ext cx="6449607" cy="4603282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Rockwell" panose="02060603020205020403" pitchFamily="18" charset="0"/>
              </a:rPr>
              <a:t>MEANING</a:t>
            </a:r>
            <a:r>
              <a:rPr lang="en-US" sz="2400" dirty="0">
                <a:latin typeface="Rockwell" panose="02060603020205020403" pitchFamily="18" charset="0"/>
              </a:rPr>
              <a:t>- Gifted learners are those whose potential is distinctly above average in below mentioned domains:-</a:t>
            </a:r>
          </a:p>
          <a:p>
            <a:pPr marL="860425">
              <a:buFont typeface="Wingdings" panose="05000000000000000000" pitchFamily="2" charset="2"/>
              <a:buChar char="q"/>
            </a:pPr>
            <a:r>
              <a:rPr lang="en-US" sz="2400" dirty="0">
                <a:latin typeface="Rockwell" panose="02060603020205020403" pitchFamily="18" charset="0"/>
              </a:rPr>
              <a:t>Intellectual</a:t>
            </a:r>
          </a:p>
          <a:p>
            <a:pPr marL="860425">
              <a:buFont typeface="Wingdings" panose="05000000000000000000" pitchFamily="2" charset="2"/>
              <a:buChar char="q"/>
            </a:pPr>
            <a:r>
              <a:rPr lang="en-US" sz="2400" dirty="0">
                <a:latin typeface="Rockwell" panose="02060603020205020403" pitchFamily="18" charset="0"/>
              </a:rPr>
              <a:t>Creative</a:t>
            </a:r>
          </a:p>
          <a:p>
            <a:pPr marL="860425">
              <a:buFont typeface="Wingdings" panose="05000000000000000000" pitchFamily="2" charset="2"/>
              <a:buChar char="q"/>
            </a:pPr>
            <a:r>
              <a:rPr lang="en-US" sz="2400" dirty="0">
                <a:latin typeface="Rockwell" panose="02060603020205020403" pitchFamily="18" charset="0"/>
              </a:rPr>
              <a:t>Social</a:t>
            </a:r>
          </a:p>
          <a:p>
            <a:pPr marL="860425">
              <a:buFont typeface="Wingdings" panose="05000000000000000000" pitchFamily="2" charset="2"/>
              <a:buChar char="q"/>
            </a:pPr>
            <a:r>
              <a:rPr lang="en-US" sz="2400" dirty="0">
                <a:latin typeface="Rockwell" panose="02060603020205020403" pitchFamily="18" charset="0"/>
              </a:rPr>
              <a:t>Physical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Rockwell" panose="02060603020205020403" pitchFamily="18" charset="0"/>
              </a:rPr>
              <a:t>They need services and activities not ordinarily provided by the school in order to fully develop their potential.</a:t>
            </a:r>
          </a:p>
          <a:p>
            <a:pPr marL="0" indent="0">
              <a:buNone/>
            </a:pPr>
            <a:endParaRPr lang="en-US" sz="2400" dirty="0">
              <a:latin typeface="Rockwell" panose="020606030202050204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0335" t="10581" r="3925"/>
          <a:stretch/>
        </p:blipFill>
        <p:spPr>
          <a:xfrm>
            <a:off x="6766285" y="1963270"/>
            <a:ext cx="5188150" cy="347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9244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19634"/>
            <a:ext cx="8596668" cy="1320800"/>
          </a:xfrm>
        </p:spPr>
        <p:txBody>
          <a:bodyPr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5400" b="1" dirty="0">
                <a:ln/>
                <a:solidFill>
                  <a:schemeClr val="accent4"/>
                </a:solidFill>
                <a:latin typeface="Britannic Bold" panose="020B0903060703020204" pitchFamily="34" charset="0"/>
              </a:rPr>
              <a:t>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40434"/>
            <a:ext cx="8816290" cy="4981389"/>
          </a:xfrm>
        </p:spPr>
        <p:txBody>
          <a:bodyPr>
            <a:noAutofit/>
          </a:bodyPr>
          <a:lstStyle/>
          <a:p>
            <a:pPr lvl="0">
              <a:buClr>
                <a:srgbClr val="7030A0"/>
              </a:buClr>
            </a:pPr>
            <a:r>
              <a:rPr lang="en-US" sz="2800" u="sng" dirty="0" err="1">
                <a:solidFill>
                  <a:schemeClr val="accent2"/>
                </a:solidFill>
                <a:latin typeface="Rockwell" panose="02060603020205020403" pitchFamily="18" charset="0"/>
              </a:rPr>
              <a:t>Sumption</a:t>
            </a:r>
            <a:r>
              <a:rPr lang="en-US" sz="2800" u="sng" dirty="0">
                <a:solidFill>
                  <a:schemeClr val="accent2"/>
                </a:solidFill>
                <a:latin typeface="Rockwell" panose="02060603020205020403" pitchFamily="18" charset="0"/>
              </a:rPr>
              <a:t> and </a:t>
            </a:r>
            <a:r>
              <a:rPr lang="en-US" sz="2800" u="sng" dirty="0" err="1">
                <a:solidFill>
                  <a:schemeClr val="accent2"/>
                </a:solidFill>
                <a:latin typeface="Rockwell" panose="02060603020205020403" pitchFamily="18" charset="0"/>
              </a:rPr>
              <a:t>Luecking’s</a:t>
            </a:r>
            <a:r>
              <a:rPr lang="en-US" sz="2800" u="sng" dirty="0">
                <a:solidFill>
                  <a:schemeClr val="accent2"/>
                </a:solidFill>
                <a:latin typeface="Rockwell" panose="02060603020205020403" pitchFamily="18" charset="0"/>
              </a:rPr>
              <a:t> view</a:t>
            </a:r>
            <a:r>
              <a:rPr lang="en-US" sz="2800" u="sng" dirty="0">
                <a:solidFill>
                  <a:schemeClr val="accent2"/>
                </a:solidFill>
              </a:rPr>
              <a:t>:</a:t>
            </a:r>
            <a:r>
              <a:rPr lang="en-US" sz="2800" dirty="0">
                <a:latin typeface="Rockwell" panose="02060603020205020403" pitchFamily="18" charset="0"/>
              </a:rPr>
              <a:t> “Gifted children are those who posses a superior central nervous system characterized by the potential to perform task requiring a comparatively high degree of intellectual abstraction or creative imagination or both.”</a:t>
            </a:r>
          </a:p>
          <a:p>
            <a:pPr marL="0" lvl="0" indent="0">
              <a:buClr>
                <a:srgbClr val="4F81BD"/>
              </a:buClr>
              <a:buNone/>
            </a:pPr>
            <a:endParaRPr lang="en-US" sz="2800" dirty="0">
              <a:latin typeface="Rockwell" panose="02060603020205020403" pitchFamily="18" charset="0"/>
            </a:endParaRPr>
          </a:p>
          <a:p>
            <a:pPr>
              <a:buClr>
                <a:srgbClr val="7030A0"/>
              </a:buClr>
            </a:pPr>
            <a:r>
              <a:rPr lang="en-US" sz="2800" u="sng" dirty="0">
                <a:solidFill>
                  <a:schemeClr val="accent2"/>
                </a:solidFill>
                <a:latin typeface="Rockwell" panose="02060603020205020403" pitchFamily="18" charset="0"/>
              </a:rPr>
              <a:t>View of </a:t>
            </a:r>
            <a:r>
              <a:rPr lang="en-US" sz="2800" u="sng" dirty="0">
                <a:solidFill>
                  <a:schemeClr val="accent2"/>
                </a:solidFill>
              </a:rPr>
              <a:t>Guilford:</a:t>
            </a:r>
            <a:r>
              <a:rPr lang="en-US" sz="2800" dirty="0">
                <a:solidFill>
                  <a:schemeClr val="tx1"/>
                </a:solidFill>
              </a:rPr>
              <a:t> “the gifted children are those children whose performance is consistently remarkable in music, art, social leadership and other forms of expressions.”</a:t>
            </a:r>
            <a:endParaRPr lang="en-US" sz="2800" u="sng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2894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D6D0A6-1075-D147-8753-FF7E72C29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00"/>
            <a:ext cx="9614647" cy="1320800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altLang="zh-CN" sz="6000" b="1" dirty="0">
                <a:ln/>
                <a:solidFill>
                  <a:schemeClr val="tx2"/>
                </a:solidFill>
                <a:latin typeface="Agency FB" panose="020B0503020202020204" pitchFamily="34" charset="0"/>
              </a:rPr>
              <a:t>Characteristics of GIFTED CHILDREN </a:t>
            </a:r>
            <a:endParaRPr lang="en-US" sz="6000" b="1" dirty="0">
              <a:ln/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43B3FD8-264F-E141-829E-25AEE05A9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204" y="1909482"/>
            <a:ext cx="9300384" cy="470647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altLang="zh-CN" sz="2800" b="1" dirty="0">
                <a:solidFill>
                  <a:srgbClr val="002060"/>
                </a:solidFill>
              </a:rPr>
              <a:t>I.</a:t>
            </a:r>
            <a:r>
              <a:rPr lang="zh-CN" altLang="en-US" sz="2800" b="1" dirty="0">
                <a:solidFill>
                  <a:srgbClr val="002060"/>
                </a:solidFill>
              </a:rPr>
              <a:t>  </a:t>
            </a:r>
            <a:r>
              <a:rPr lang="en-US" altLang="zh-CN" sz="2800" b="1" dirty="0">
                <a:solidFill>
                  <a:srgbClr val="002060"/>
                </a:solidFill>
              </a:rPr>
              <a:t>Intellectual characteristics </a:t>
            </a:r>
          </a:p>
          <a:p>
            <a:pPr marL="806450" algn="l">
              <a:buFont typeface="+mj-lt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</a:rPr>
              <a:t>They are quick and have self expression. </a:t>
            </a:r>
          </a:p>
          <a:p>
            <a:pPr marL="806450" algn="l">
              <a:buFont typeface="+mj-lt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</a:rPr>
              <a:t>They have rich vocabulary. </a:t>
            </a:r>
          </a:p>
          <a:p>
            <a:pPr marL="806450" algn="l">
              <a:buFont typeface="+mj-lt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</a:rPr>
              <a:t>They are generally better in science and arithmetic. </a:t>
            </a:r>
          </a:p>
          <a:p>
            <a:pPr marL="806450" algn="l">
              <a:buFont typeface="+mj-lt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</a:rPr>
              <a:t>They posses good common sense and general </a:t>
            </a:r>
            <a:r>
              <a:rPr lang="zh-CN" altLang="en-US" sz="2000" dirty="0">
                <a:solidFill>
                  <a:srgbClr val="C00000"/>
                </a:solidFill>
              </a:rPr>
              <a:t> </a:t>
            </a:r>
            <a:r>
              <a:rPr lang="en-US" altLang="zh-CN" sz="2000" dirty="0">
                <a:solidFill>
                  <a:srgbClr val="C00000"/>
                </a:solidFill>
              </a:rPr>
              <a:t>knowledge.</a:t>
            </a:r>
          </a:p>
          <a:p>
            <a:pPr marL="0" indent="0" algn="l">
              <a:buNone/>
            </a:pPr>
            <a:endParaRPr lang="en-US" altLang="zh-CN" sz="2000" dirty="0">
              <a:solidFill>
                <a:srgbClr val="C00000"/>
              </a:solidFill>
            </a:endParaRPr>
          </a:p>
          <a:p>
            <a:pPr marL="0" lvl="0" indent="0">
              <a:buClr>
                <a:srgbClr val="4F81BD"/>
              </a:buClr>
              <a:buNone/>
            </a:pPr>
            <a:r>
              <a:rPr lang="en-US" altLang="zh-CN" sz="2800" b="1" dirty="0">
                <a:solidFill>
                  <a:srgbClr val="002060"/>
                </a:solidFill>
              </a:rPr>
              <a:t>II.</a:t>
            </a:r>
            <a:r>
              <a:rPr lang="zh-CN" altLang="en-US" sz="2800" b="1" dirty="0">
                <a:solidFill>
                  <a:srgbClr val="002060"/>
                </a:solidFill>
              </a:rPr>
              <a:t> </a:t>
            </a:r>
            <a:r>
              <a:rPr lang="en-US" altLang="zh-CN" sz="2800" b="1" dirty="0">
                <a:solidFill>
                  <a:srgbClr val="002060"/>
                </a:solidFill>
              </a:rPr>
              <a:t>Physical characteristics </a:t>
            </a:r>
            <a:endParaRPr lang="en-US" altLang="zh-CN" sz="2000" dirty="0">
              <a:solidFill>
                <a:srgbClr val="C00000"/>
              </a:solidFill>
            </a:endParaRPr>
          </a:p>
          <a:p>
            <a:pPr marL="806450" lvl="0">
              <a:buClr>
                <a:srgbClr val="4F81BD"/>
              </a:buClr>
              <a:buFont typeface="+mj-lt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</a:rPr>
              <a:t>Good in their </a:t>
            </a:r>
            <a:r>
              <a:rPr lang="zh-CN" altLang="en-US" sz="2000" dirty="0">
                <a:solidFill>
                  <a:srgbClr val="C00000"/>
                </a:solidFill>
              </a:rPr>
              <a:t> </a:t>
            </a:r>
            <a:r>
              <a:rPr lang="en-US" altLang="zh-CN" sz="2000" dirty="0">
                <a:solidFill>
                  <a:srgbClr val="C00000"/>
                </a:solidFill>
              </a:rPr>
              <a:t>physique and growth. </a:t>
            </a:r>
          </a:p>
          <a:p>
            <a:pPr marL="806450" lvl="0">
              <a:buClr>
                <a:srgbClr val="4F81BD"/>
              </a:buClr>
              <a:buFont typeface="+mj-lt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</a:rPr>
              <a:t>Taller,</a:t>
            </a:r>
            <a:r>
              <a:rPr lang="zh-CN" altLang="en-US" sz="2000" dirty="0">
                <a:solidFill>
                  <a:srgbClr val="C00000"/>
                </a:solidFill>
              </a:rPr>
              <a:t> </a:t>
            </a:r>
            <a:r>
              <a:rPr lang="en-US" altLang="zh-CN" sz="2000" dirty="0">
                <a:solidFill>
                  <a:srgbClr val="C00000"/>
                </a:solidFill>
              </a:rPr>
              <a:t>stronger,</a:t>
            </a:r>
            <a:r>
              <a:rPr lang="zh-CN" altLang="en-US" sz="2000" dirty="0">
                <a:solidFill>
                  <a:srgbClr val="C00000"/>
                </a:solidFill>
              </a:rPr>
              <a:t> </a:t>
            </a:r>
            <a:r>
              <a:rPr lang="en-US" altLang="zh-CN" sz="2000" dirty="0">
                <a:solidFill>
                  <a:srgbClr val="C00000"/>
                </a:solidFill>
              </a:rPr>
              <a:t>more energetic and healthier. </a:t>
            </a:r>
          </a:p>
          <a:p>
            <a:pPr marL="806450" lvl="0">
              <a:buClr>
                <a:srgbClr val="4F81BD"/>
              </a:buClr>
              <a:buFont typeface="+mj-lt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</a:rPr>
              <a:t>Pays better coordination and muscular control. </a:t>
            </a:r>
          </a:p>
          <a:p>
            <a:pPr marL="342900" indent="-342900" algn="l">
              <a:buFont typeface="+mj-lt"/>
              <a:buAutoNum type="arabicPeriod"/>
            </a:pPr>
            <a:endParaRPr lang="en-US" sz="2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22864" r="25405"/>
          <a:stretch/>
        </p:blipFill>
        <p:spPr>
          <a:xfrm flipH="1">
            <a:off x="8646457" y="2474819"/>
            <a:ext cx="3375213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6295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3AACB5D-25BF-C845-B737-76F15E0ED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071" y="497541"/>
            <a:ext cx="10381129" cy="6360459"/>
          </a:xfrm>
        </p:spPr>
        <p:txBody>
          <a:bodyPr/>
          <a:lstStyle/>
          <a:p>
            <a:pPr marL="0" indent="0">
              <a:buClr>
                <a:srgbClr val="4F81BD"/>
              </a:buClr>
              <a:buNone/>
            </a:pPr>
            <a:r>
              <a:rPr lang="en-US" altLang="zh-CN" sz="2800" b="1" dirty="0">
                <a:solidFill>
                  <a:srgbClr val="002060"/>
                </a:solidFill>
              </a:rPr>
              <a:t>III. </a:t>
            </a:r>
            <a:r>
              <a:rPr lang="zh-CN" altLang="en-US" sz="2800" b="1" dirty="0">
                <a:solidFill>
                  <a:srgbClr val="002060"/>
                </a:solidFill>
              </a:rPr>
              <a:t> </a:t>
            </a:r>
            <a:r>
              <a:rPr lang="en-US" altLang="zh-CN" sz="2800" b="1" dirty="0">
                <a:solidFill>
                  <a:srgbClr val="002060"/>
                </a:solidFill>
              </a:rPr>
              <a:t>Education and</a:t>
            </a:r>
            <a:r>
              <a:rPr lang="zh-CN" altLang="en-US" sz="2800" b="1" dirty="0">
                <a:solidFill>
                  <a:srgbClr val="002060"/>
                </a:solidFill>
              </a:rPr>
              <a:t> </a:t>
            </a:r>
            <a:r>
              <a:rPr lang="en-US" altLang="zh-CN" sz="2800" b="1" dirty="0">
                <a:solidFill>
                  <a:srgbClr val="002060"/>
                </a:solidFill>
              </a:rPr>
              <a:t>occupational characteristics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000" b="1" dirty="0">
                <a:solidFill>
                  <a:srgbClr val="C00000"/>
                </a:solidFill>
              </a:rPr>
              <a:t>They learn to read easily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000" b="1" dirty="0">
                <a:solidFill>
                  <a:srgbClr val="C00000"/>
                </a:solidFill>
              </a:rPr>
              <a:t>They more advanced in reading and like school.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000" b="1" dirty="0">
                <a:solidFill>
                  <a:srgbClr val="C00000"/>
                </a:solidFill>
              </a:rPr>
              <a:t>They superior to their classmates </a:t>
            </a:r>
            <a:r>
              <a:rPr lang="zh-CN" altLang="en-US" sz="2000" b="1" dirty="0">
                <a:solidFill>
                  <a:srgbClr val="C00000"/>
                </a:solidFill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</a:rPr>
              <a:t>in education </a:t>
            </a:r>
            <a:r>
              <a:rPr lang="zh-CN" altLang="en-US" sz="2000" b="1" dirty="0">
                <a:solidFill>
                  <a:srgbClr val="C00000"/>
                </a:solidFill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</a:rPr>
              <a:t>activities.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000" b="1" dirty="0">
                <a:solidFill>
                  <a:srgbClr val="C00000"/>
                </a:solidFill>
              </a:rPr>
              <a:t>Gifted children </a:t>
            </a:r>
            <a:r>
              <a:rPr lang="zh-CN" altLang="en-US" sz="2000" b="1" dirty="0">
                <a:solidFill>
                  <a:srgbClr val="C00000"/>
                </a:solidFill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</a:rPr>
              <a:t>tend to</a:t>
            </a:r>
            <a:r>
              <a:rPr lang="zh-CN" altLang="en-US" sz="2000" b="1" dirty="0">
                <a:solidFill>
                  <a:srgbClr val="C00000"/>
                </a:solidFill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</a:rPr>
              <a:t>be far </a:t>
            </a:r>
            <a:r>
              <a:rPr lang="zh-CN" altLang="en-US" sz="2000" b="1" dirty="0">
                <a:solidFill>
                  <a:srgbClr val="C00000"/>
                </a:solidFill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</a:rPr>
              <a:t>ahead of average children in academic achievement.</a:t>
            </a:r>
          </a:p>
          <a:p>
            <a:pPr marL="0" indent="0">
              <a:buNone/>
            </a:pPr>
            <a:endParaRPr lang="en-US" altLang="zh-CN" b="1" dirty="0">
              <a:solidFill>
                <a:srgbClr val="C00000"/>
              </a:solidFill>
            </a:endParaRPr>
          </a:p>
          <a:p>
            <a:pPr marL="0" indent="0">
              <a:buClr>
                <a:srgbClr val="4F81BD"/>
              </a:buClr>
              <a:buNone/>
            </a:pPr>
            <a:r>
              <a:rPr lang="en-US" altLang="zh-CN" sz="2800" b="1" dirty="0">
                <a:solidFill>
                  <a:srgbClr val="002060"/>
                </a:solidFill>
              </a:rPr>
              <a:t>IV.</a:t>
            </a:r>
            <a:r>
              <a:rPr lang="zh-CN" altLang="en-US" sz="2800" b="1" dirty="0">
                <a:solidFill>
                  <a:srgbClr val="002060"/>
                </a:solidFill>
              </a:rPr>
              <a:t>  </a:t>
            </a:r>
            <a:r>
              <a:rPr lang="en-US" altLang="zh-CN" sz="2800" b="1" dirty="0">
                <a:solidFill>
                  <a:srgbClr val="002060"/>
                </a:solidFill>
              </a:rPr>
              <a:t>Social characteristics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000" b="1" dirty="0">
                <a:solidFill>
                  <a:srgbClr val="C00000"/>
                </a:solidFill>
              </a:rPr>
              <a:t>Many of them are social leaders at school.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000" b="1" dirty="0">
                <a:solidFill>
                  <a:srgbClr val="C00000"/>
                </a:solidFill>
              </a:rPr>
              <a:t>Socially, they get along well with others.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000" b="1" dirty="0">
                <a:solidFill>
                  <a:srgbClr val="C00000"/>
                </a:solidFill>
              </a:rPr>
              <a:t>They are very eager to co-operate.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000" b="1" dirty="0">
                <a:solidFill>
                  <a:srgbClr val="C00000"/>
                </a:solidFill>
              </a:rPr>
              <a:t>They are more trust-worthy and sincere.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4903" y="3186952"/>
            <a:ext cx="4011564" cy="336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1465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98348" y="1166842"/>
            <a:ext cx="877427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002060"/>
                </a:solidFill>
                <a:latin typeface="Rockwell" panose="02060603020205020403" pitchFamily="18" charset="0"/>
              </a:rPr>
              <a:t>V.  Moral and ethical characteristics</a:t>
            </a:r>
            <a:r>
              <a:rPr lang="en-US" altLang="zh-CN" sz="2800">
                <a:solidFill>
                  <a:prstClr val="black">
                    <a:lumMod val="75000"/>
                    <a:lumOff val="25000"/>
                  </a:prstClr>
                </a:solidFill>
                <a:latin typeface="Rockwell" panose="02060603020205020403" pitchFamily="18" charset="0"/>
              </a:rPr>
              <a:t/>
            </a:r>
            <a:br>
              <a:rPr lang="en-US" altLang="zh-CN" sz="2800">
                <a:solidFill>
                  <a:prstClr val="black">
                    <a:lumMod val="75000"/>
                    <a:lumOff val="25000"/>
                  </a:prstClr>
                </a:solidFill>
                <a:latin typeface="Rockwell" panose="02060603020205020403" pitchFamily="18" charset="0"/>
              </a:rPr>
            </a:br>
            <a:r>
              <a:rPr lang="en-US" altLang="zh-CN" sz="2800">
                <a:solidFill>
                  <a:srgbClr val="C00000"/>
                </a:solidFill>
                <a:latin typeface="Rockwell" panose="02060603020205020403" pitchFamily="18" charset="0"/>
              </a:rPr>
              <a:t>The </a:t>
            </a:r>
            <a:r>
              <a:rPr lang="en-US" altLang="zh-CN" sz="2800" dirty="0">
                <a:solidFill>
                  <a:srgbClr val="C00000"/>
                </a:solidFill>
                <a:latin typeface="Rockwell" panose="02060603020205020403" pitchFamily="18" charset="0"/>
              </a:rPr>
              <a:t>gifted children posses moral attitudes, </a:t>
            </a:r>
            <a:r>
              <a:rPr lang="en-US" altLang="zh-CN" sz="2800">
                <a:solidFill>
                  <a:srgbClr val="C00000"/>
                </a:solidFill>
                <a:latin typeface="Rockwell" panose="02060603020205020403" pitchFamily="18" charset="0"/>
              </a:rPr>
              <a:t>such as </a:t>
            </a:r>
            <a:r>
              <a:rPr lang="zh-CN" altLang="en-US" sz="2800">
                <a:solidFill>
                  <a:srgbClr val="C00000"/>
                </a:solidFill>
                <a:latin typeface="Rockwell" panose="02060603020205020403" pitchFamily="18" charset="0"/>
              </a:rPr>
              <a:t> </a:t>
            </a:r>
            <a:r>
              <a:rPr lang="en-US" altLang="zh-CN" sz="2800">
                <a:solidFill>
                  <a:srgbClr val="C00000"/>
                </a:solidFill>
                <a:latin typeface="Rockwell" panose="02060603020205020403" pitchFamily="18" charset="0"/>
              </a:rPr>
              <a:t>fairness</a:t>
            </a:r>
            <a:r>
              <a:rPr lang="en-US" altLang="zh-CN" sz="2800" dirty="0">
                <a:solidFill>
                  <a:srgbClr val="C00000"/>
                </a:solidFill>
                <a:latin typeface="Rockwell" panose="02060603020205020403" pitchFamily="18" charset="0"/>
              </a:rPr>
              <a:t>, honesty, compassion and justice. </a:t>
            </a:r>
            <a:br>
              <a:rPr lang="en-US" altLang="zh-CN" sz="2800" dirty="0">
                <a:solidFill>
                  <a:srgbClr val="C00000"/>
                </a:solidFill>
                <a:latin typeface="Rockwell" panose="02060603020205020403" pitchFamily="18" charset="0"/>
              </a:rPr>
            </a:br>
            <a:r>
              <a:rPr lang="en-US" altLang="zh-CN" sz="2800" dirty="0">
                <a:solidFill>
                  <a:srgbClr val="C00000"/>
                </a:solidFill>
                <a:latin typeface="Rockwell" panose="02060603020205020403" pitchFamily="18" charset="0"/>
              </a:rPr>
              <a:t>They do the rights and see the right more quickly and profoundly than the average individual.</a:t>
            </a:r>
          </a:p>
          <a:p>
            <a:r>
              <a:rPr lang="en-US" altLang="zh-CN" sz="2800">
                <a:solidFill>
                  <a:srgbClr val="C00000"/>
                </a:solidFill>
                <a:latin typeface="Rockwell" panose="02060603020205020403" pitchFamily="18" charset="0"/>
              </a:rPr>
              <a:t/>
            </a:r>
            <a:br>
              <a:rPr lang="en-US" altLang="zh-CN" sz="2800">
                <a:solidFill>
                  <a:srgbClr val="C00000"/>
                </a:solidFill>
                <a:latin typeface="Rockwell" panose="02060603020205020403" pitchFamily="18" charset="0"/>
              </a:rPr>
            </a:br>
            <a:r>
              <a:rPr lang="en-US" altLang="zh-CN" sz="3200">
                <a:solidFill>
                  <a:srgbClr val="002060"/>
                </a:solidFill>
                <a:latin typeface="Rockwell" panose="02060603020205020403" pitchFamily="18" charset="0"/>
              </a:rPr>
              <a:t>VI</a:t>
            </a:r>
            <a:r>
              <a:rPr lang="en-US" altLang="zh-CN" sz="3200" dirty="0">
                <a:solidFill>
                  <a:srgbClr val="002060"/>
                </a:solidFill>
                <a:latin typeface="Rockwell" panose="02060603020205020403" pitchFamily="18" charset="0"/>
              </a:rPr>
              <a:t>.</a:t>
            </a:r>
            <a:r>
              <a:rPr lang="zh-CN" altLang="en-US" sz="3200" dirty="0">
                <a:solidFill>
                  <a:srgbClr val="002060"/>
                </a:solidFill>
                <a:latin typeface="Rockwell" panose="02060603020205020403" pitchFamily="18" charset="0"/>
              </a:rPr>
              <a:t> </a:t>
            </a:r>
            <a:r>
              <a:rPr lang="en-US" altLang="zh-CN" sz="3200" dirty="0">
                <a:solidFill>
                  <a:srgbClr val="002060"/>
                </a:solidFill>
                <a:latin typeface="Rockwell" panose="02060603020205020403" pitchFamily="18" charset="0"/>
              </a:rPr>
              <a:t>Emotional characteristics  </a:t>
            </a:r>
            <a:r>
              <a:rPr lang="zh-CN" altLang="en-US" sz="3200" dirty="0">
                <a:solidFill>
                  <a:srgbClr val="002060"/>
                </a:solidFill>
                <a:latin typeface="Rockwell" panose="02060603020205020403" pitchFamily="18" charset="0"/>
              </a:rPr>
              <a:t>  </a:t>
            </a:r>
            <a:r>
              <a:rPr lang="en-US" altLang="zh-CN" sz="2800" dirty="0">
                <a:solidFill>
                  <a:srgbClr val="002060"/>
                </a:solidFill>
                <a:latin typeface="Rockwell" panose="02060603020205020403" pitchFamily="18" charset="0"/>
              </a:rPr>
              <a:t/>
            </a:r>
            <a:br>
              <a:rPr lang="en-US" altLang="zh-CN" sz="2800" dirty="0">
                <a:solidFill>
                  <a:srgbClr val="002060"/>
                </a:solidFill>
                <a:latin typeface="Rockwell" panose="02060603020205020403" pitchFamily="18" charset="0"/>
              </a:rPr>
            </a:br>
            <a:r>
              <a:rPr lang="en-US" altLang="zh-CN" sz="2800" dirty="0">
                <a:solidFill>
                  <a:srgbClr val="C00000"/>
                </a:solidFill>
                <a:latin typeface="Rockwell" panose="02060603020205020403" pitchFamily="18" charset="0"/>
              </a:rPr>
              <a:t>They are emotionally stable, display emotional maturity </a:t>
            </a:r>
            <a:r>
              <a:rPr lang="en-US" altLang="zh-CN" sz="2800">
                <a:solidFill>
                  <a:srgbClr val="C00000"/>
                </a:solidFill>
                <a:latin typeface="Rockwell" panose="02060603020205020403" pitchFamily="18" charset="0"/>
              </a:rPr>
              <a:t>and  </a:t>
            </a:r>
            <a:r>
              <a:rPr lang="en-US" altLang="zh-CN" sz="2800" dirty="0">
                <a:solidFill>
                  <a:srgbClr val="C00000"/>
                </a:solidFill>
                <a:latin typeface="Rockwell" panose="02060603020205020403" pitchFamily="18" charset="0"/>
              </a:rPr>
              <a:t>self –sufficient </a:t>
            </a:r>
            <a:r>
              <a:rPr lang="zh-CN" altLang="en-US" sz="2800" dirty="0">
                <a:solidFill>
                  <a:srgbClr val="C00000"/>
                </a:solidFill>
                <a:latin typeface="Rockwell" panose="02060603020205020403" pitchFamily="18" charset="0"/>
              </a:rPr>
              <a:t> </a:t>
            </a:r>
            <a:r>
              <a:rPr lang="en-US" altLang="zh-CN" sz="2800" dirty="0">
                <a:solidFill>
                  <a:srgbClr val="C00000"/>
                </a:solidFill>
                <a:latin typeface="Rockwell" panose="02060603020205020403" pitchFamily="18" charset="0"/>
              </a:rPr>
              <a:t>and less prone to neurotic and psychotic disorders.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23694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923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altLang="zh-CN" sz="4000">
                <a:solidFill>
                  <a:srgbClr val="002060"/>
                </a:solidFill>
                <a:latin typeface="Rockwell" panose="02060603020205020403" pitchFamily="18" charset="0"/>
              </a:rPr>
              <a:t>VII.  </a:t>
            </a:r>
            <a:r>
              <a:rPr lang="en-US" altLang="zh-CN" sz="4000" u="sng">
                <a:solidFill>
                  <a:srgbClr val="002060"/>
                </a:solidFill>
                <a:latin typeface="Rockwell" panose="02060603020205020403" pitchFamily="18" charset="0"/>
              </a:rPr>
              <a:t>Personality </a:t>
            </a:r>
            <a:r>
              <a:rPr lang="en-US" altLang="zh-CN" sz="4000" u="sng" dirty="0">
                <a:solidFill>
                  <a:srgbClr val="002060"/>
                </a:solidFill>
                <a:latin typeface="Rockwell" panose="02060603020205020403" pitchFamily="18" charset="0"/>
              </a:rPr>
              <a:t>characteristics</a:t>
            </a:r>
            <a:endParaRPr lang="en-US" sz="4000" dirty="0">
              <a:latin typeface="Rockwell" panose="02060603020205020403" pitchFamily="18" charset="0"/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403923" y="1930400"/>
            <a:ext cx="4784645" cy="620534"/>
          </a:xfrm>
          <a:prstGeom prst="rect">
            <a:avLst/>
          </a:prstGeom>
        </p:spPr>
        <p:txBody>
          <a:bodyPr anchor="t"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Positive characteristics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77CE08D1-70CA-A94B-BBBA-958AF2B8FB5C}"/>
              </a:ext>
            </a:extLst>
          </p:cNvPr>
          <p:cNvSpPr txBox="1">
            <a:spLocks/>
          </p:cNvSpPr>
          <p:nvPr/>
        </p:nvSpPr>
        <p:spPr>
          <a:xfrm>
            <a:off x="403923" y="2775603"/>
            <a:ext cx="4784645" cy="3557962"/>
          </a:xfrm>
          <a:prstGeom prst="rect">
            <a:avLst/>
          </a:prstGeom>
        </p:spPr>
        <p:txBody>
          <a:bodyPr anchor="t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9250" indent="-349250">
              <a:buFont typeface="+mj-lt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</a:rPr>
              <a:t>Express </a:t>
            </a:r>
            <a:r>
              <a:rPr lang="zh-CN" altLang="en-US" sz="2000" dirty="0">
                <a:solidFill>
                  <a:srgbClr val="C00000"/>
                </a:solidFill>
              </a:rPr>
              <a:t> </a:t>
            </a:r>
            <a:r>
              <a:rPr lang="en-US" altLang="zh-CN" sz="2000" dirty="0">
                <a:solidFill>
                  <a:srgbClr val="C00000"/>
                </a:solidFill>
              </a:rPr>
              <a:t>ideas </a:t>
            </a:r>
            <a:r>
              <a:rPr lang="zh-CN" altLang="en-US" sz="2000" dirty="0">
                <a:solidFill>
                  <a:srgbClr val="C00000"/>
                </a:solidFill>
              </a:rPr>
              <a:t> </a:t>
            </a:r>
            <a:r>
              <a:rPr lang="en-US" altLang="zh-CN" sz="2000" dirty="0">
                <a:solidFill>
                  <a:srgbClr val="C00000"/>
                </a:solidFill>
              </a:rPr>
              <a:t>and feeling well</a:t>
            </a:r>
          </a:p>
          <a:p>
            <a:pPr marL="349250" indent="-349250">
              <a:buFont typeface="+mj-lt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</a:rPr>
              <a:t>Can move at a rapid pace</a:t>
            </a:r>
          </a:p>
          <a:p>
            <a:pPr marL="349250" indent="-349250">
              <a:buFont typeface="+mj-lt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</a:rPr>
              <a:t>Can work </a:t>
            </a:r>
            <a:r>
              <a:rPr lang="zh-CN" altLang="en-US" sz="2000" dirty="0">
                <a:solidFill>
                  <a:srgbClr val="C00000"/>
                </a:solidFill>
              </a:rPr>
              <a:t> </a:t>
            </a:r>
            <a:r>
              <a:rPr lang="en-US" altLang="zh-CN" sz="2000" dirty="0">
                <a:solidFill>
                  <a:srgbClr val="C00000"/>
                </a:solidFill>
              </a:rPr>
              <a:t>consistently</a:t>
            </a:r>
          </a:p>
          <a:p>
            <a:pPr marL="349250" indent="-349250">
              <a:buFont typeface="+mj-lt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</a:rPr>
              <a:t>Dominate class discussion</a:t>
            </a:r>
            <a:endParaRPr lang="en-US" altLang="zh-CN" dirty="0">
              <a:solidFill>
                <a:srgbClr val="C00000"/>
              </a:solidFill>
            </a:endParaRPr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4816560" y="1930400"/>
            <a:ext cx="4784639" cy="620534"/>
          </a:xfrm>
          <a:prstGeom prst="rect">
            <a:avLst/>
          </a:prstGeom>
        </p:spPr>
        <p:txBody>
          <a:bodyPr anchor="t"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Negative characteristics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816562" y="2775603"/>
            <a:ext cx="4784638" cy="3557962"/>
          </a:xfrm>
          <a:prstGeom prst="rect">
            <a:avLst/>
          </a:prstGeom>
        </p:spPr>
        <p:txBody>
          <a:bodyPr anchor="t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zh-CN" sz="2000">
                <a:solidFill>
                  <a:srgbClr val="C00000"/>
                </a:solidFill>
              </a:rPr>
              <a:t>May be making </a:t>
            </a:r>
            <a:r>
              <a:rPr lang="zh-CN" altLang="en-US" sz="2000">
                <a:solidFill>
                  <a:srgbClr val="C00000"/>
                </a:solidFill>
              </a:rPr>
              <a:t> </a:t>
            </a:r>
            <a:r>
              <a:rPr lang="en-US" altLang="zh-CN" sz="2000">
                <a:solidFill>
                  <a:srgbClr val="C00000"/>
                </a:solidFill>
              </a:rPr>
              <a:t>fluent </a:t>
            </a:r>
            <a:r>
              <a:rPr lang="zh-CN" altLang="en-US" sz="2000">
                <a:solidFill>
                  <a:srgbClr val="C00000"/>
                </a:solidFill>
              </a:rPr>
              <a:t> </a:t>
            </a:r>
            <a:r>
              <a:rPr lang="en-US" altLang="zh-CN" sz="2000">
                <a:solidFill>
                  <a:srgbClr val="C00000"/>
                </a:solidFill>
              </a:rPr>
              <a:t>statements with out understanding . </a:t>
            </a:r>
            <a:r>
              <a:rPr lang="zh-CN" altLang="en-US" sz="2000">
                <a:solidFill>
                  <a:srgbClr val="C00000"/>
                </a:solidFill>
              </a:rPr>
              <a:t>  </a:t>
            </a:r>
            <a:endParaRPr lang="en-US" altLang="zh-CN" sz="2000">
              <a:solidFill>
                <a:srgbClr val="C00000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altLang="zh-CN" sz="2000">
                <a:solidFill>
                  <a:srgbClr val="C00000"/>
                </a:solidFill>
              </a:rPr>
              <a:t>May </a:t>
            </a:r>
            <a:r>
              <a:rPr lang="zh-CN" altLang="en-US" sz="2000">
                <a:solidFill>
                  <a:srgbClr val="C00000"/>
                </a:solidFill>
              </a:rPr>
              <a:t> </a:t>
            </a:r>
            <a:r>
              <a:rPr lang="en-US" altLang="zh-CN" sz="2000">
                <a:solidFill>
                  <a:srgbClr val="C00000"/>
                </a:solidFill>
              </a:rPr>
              <a:t>be impatient to </a:t>
            </a:r>
            <a:r>
              <a:rPr lang="zh-CN" altLang="en-US" sz="2000">
                <a:solidFill>
                  <a:srgbClr val="C00000"/>
                </a:solidFill>
              </a:rPr>
              <a:t> </a:t>
            </a:r>
            <a:r>
              <a:rPr lang="en-US" altLang="zh-CN" sz="2000">
                <a:solidFill>
                  <a:srgbClr val="C00000"/>
                </a:solidFill>
              </a:rPr>
              <a:t>proceed to next </a:t>
            </a:r>
            <a:r>
              <a:rPr lang="zh-CN" altLang="en-US" sz="2000">
                <a:solidFill>
                  <a:srgbClr val="C00000"/>
                </a:solidFill>
              </a:rPr>
              <a:t> </a:t>
            </a:r>
            <a:r>
              <a:rPr lang="en-US" altLang="zh-CN" sz="2000">
                <a:solidFill>
                  <a:srgbClr val="C00000"/>
                </a:solidFill>
              </a:rPr>
              <a:t>level and regulations. </a:t>
            </a:r>
            <a:r>
              <a:rPr lang="zh-CN" altLang="en-US" sz="2000">
                <a:solidFill>
                  <a:srgbClr val="C00000"/>
                </a:solidFill>
              </a:rPr>
              <a:t> </a:t>
            </a:r>
            <a:endParaRPr lang="en-US" altLang="zh-CN" sz="2000">
              <a:solidFill>
                <a:srgbClr val="C00000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altLang="zh-CN" sz="2000">
                <a:solidFill>
                  <a:srgbClr val="C00000"/>
                </a:solidFill>
              </a:rPr>
              <a:t>May</a:t>
            </a:r>
            <a:r>
              <a:rPr lang="zh-CN" altLang="en-US" sz="2000">
                <a:solidFill>
                  <a:srgbClr val="C00000"/>
                </a:solidFill>
              </a:rPr>
              <a:t> </a:t>
            </a:r>
            <a:r>
              <a:rPr lang="en-US" altLang="zh-CN" sz="2000">
                <a:solidFill>
                  <a:srgbClr val="C00000"/>
                </a:solidFill>
              </a:rPr>
              <a:t>be frustrated by daily routine work. </a:t>
            </a:r>
          </a:p>
          <a:p>
            <a:pPr>
              <a:buFont typeface="+mj-lt"/>
              <a:buAutoNum type="arabicPeriod"/>
            </a:pPr>
            <a:r>
              <a:rPr lang="en-US" altLang="zh-CN" sz="2000">
                <a:solidFill>
                  <a:srgbClr val="C00000"/>
                </a:solidFill>
              </a:rPr>
              <a:t>May lead discussion “off the track”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741758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3545" y="596153"/>
            <a:ext cx="8409393" cy="1320800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4400" b="1" dirty="0">
                <a:ln/>
                <a:solidFill>
                  <a:schemeClr val="accent4"/>
                </a:solidFill>
              </a:rPr>
              <a:t>CHARACTERISTICS OF GIFTED CHILDREN AS GIVEN BY</a:t>
            </a:r>
            <a:br>
              <a:rPr lang="en-US" sz="4400" b="1" dirty="0">
                <a:ln/>
                <a:solidFill>
                  <a:schemeClr val="accent4"/>
                </a:solidFill>
              </a:rPr>
            </a:br>
            <a:r>
              <a:rPr lang="en-US" sz="4400" b="1" dirty="0">
                <a:ln/>
                <a:solidFill>
                  <a:schemeClr val="accent4"/>
                </a:solidFill>
              </a:rPr>
              <a:t>CLARK (1988)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3545" y="2550554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CLARK IN 1988, DESCRIBED THE CHARACTERISTICS OF GIFTED CHILDREN ACROSS FIVE DOMAINS: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+mj-lt"/>
              <a:buAutoNum type="arabicPeriod"/>
            </a:pPr>
            <a:r>
              <a:rPr lang="en-US" sz="2000" dirty="0"/>
              <a:t>COGNITIVE</a:t>
            </a:r>
          </a:p>
          <a:p>
            <a:pPr>
              <a:buFont typeface="+mj-lt"/>
              <a:buAutoNum type="arabicPeriod"/>
            </a:pPr>
            <a:r>
              <a:rPr lang="en-US" sz="2000" dirty="0"/>
              <a:t>AFFECTIVE</a:t>
            </a:r>
          </a:p>
          <a:p>
            <a:pPr>
              <a:buFont typeface="+mj-lt"/>
              <a:buAutoNum type="arabicPeriod"/>
            </a:pPr>
            <a:r>
              <a:rPr lang="en-US" sz="2000" dirty="0"/>
              <a:t>PHYSICAL</a:t>
            </a:r>
          </a:p>
          <a:p>
            <a:pPr>
              <a:buFont typeface="+mj-lt"/>
              <a:buAutoNum type="arabicPeriod"/>
            </a:pPr>
            <a:r>
              <a:rPr lang="en-US" sz="2000" dirty="0"/>
              <a:t>INTUITIVE</a:t>
            </a:r>
          </a:p>
          <a:p>
            <a:pPr>
              <a:buFont typeface="+mj-lt"/>
              <a:buAutoNum type="arabicPeriod"/>
            </a:pPr>
            <a:r>
              <a:rPr lang="en-US" sz="2000" dirty="0"/>
              <a:t>SOCIETAL</a:t>
            </a:r>
          </a:p>
        </p:txBody>
      </p:sp>
    </p:spTree>
    <p:extLst>
      <p:ext uri="{BB962C8B-B14F-4D97-AF65-F5344CB8AC3E}">
        <p14:creationId xmlns:p14="http://schemas.microsoft.com/office/powerpoint/2010/main" xmlns="" val="2925720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881" y="488576"/>
            <a:ext cx="8596668" cy="1320800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400" b="1" dirty="0">
                <a:ln/>
                <a:solidFill>
                  <a:schemeClr val="accent4"/>
                </a:solidFill>
              </a:rPr>
              <a:t>THE COGNITIVE DOMAIN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880" y="1809376"/>
            <a:ext cx="6204932" cy="4820024"/>
          </a:xfrm>
        </p:spPr>
      </p:pic>
    </p:spTree>
    <p:extLst>
      <p:ext uri="{BB962C8B-B14F-4D97-AF65-F5344CB8AC3E}">
        <p14:creationId xmlns:p14="http://schemas.microsoft.com/office/powerpoint/2010/main" xmlns="" val="298710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5470"/>
            <a:ext cx="8596668" cy="1320800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4400" b="1" dirty="0">
                <a:ln/>
                <a:solidFill>
                  <a:schemeClr val="accent4"/>
                </a:solidFill>
              </a:rPr>
              <a:t>THE AFFECTIVE DOMAIN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334" y="2124869"/>
            <a:ext cx="9071784" cy="3684260"/>
          </a:xfrm>
        </p:spPr>
      </p:pic>
    </p:spTree>
    <p:extLst>
      <p:ext uri="{BB962C8B-B14F-4D97-AF65-F5344CB8AC3E}">
        <p14:creationId xmlns:p14="http://schemas.microsoft.com/office/powerpoint/2010/main" xmlns="" val="3142175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220" y="360180"/>
            <a:ext cx="10515600" cy="1325563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4400" b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Britannic Bold" panose="020B0903060703020204" pitchFamily="34" charset="0"/>
              </a:rPr>
              <a:t>3. THE PHYSICAL DOMAIN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760" y="1662020"/>
            <a:ext cx="10639059" cy="1471613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77761" y="2987583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Britannic Bold" panose="020B090306070302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b="1" dirty="0">
                <a:ln/>
                <a:solidFill>
                  <a:srgbClr val="7030A0"/>
                </a:solidFill>
              </a:rPr>
              <a:t>4. THE INTUITIVE DOMAIN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1220" y="4403165"/>
            <a:ext cx="10515600" cy="212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5417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81000"/>
            <a:ext cx="8596668" cy="1320800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4400" b="1" dirty="0">
                <a:ln/>
                <a:solidFill>
                  <a:schemeClr val="accent4"/>
                </a:solidFill>
              </a:rPr>
              <a:t>5. THE SOCIETAL DOMAIN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334" y="1813906"/>
            <a:ext cx="8722160" cy="194902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953" y="3982614"/>
            <a:ext cx="7365148" cy="2577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725174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75230" y="569258"/>
            <a:ext cx="9641541" cy="1320800"/>
          </a:xfrm>
        </p:spPr>
        <p:txBody>
          <a:bodyPr anchor="ctr"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Britannic Bold" panose="020B0903060703020204" pitchFamily="34" charset="0"/>
              </a:rPr>
              <a:t>Adjustment problems faced by</a:t>
            </a:r>
            <a:br>
              <a:rPr lang="en-US" sz="5400" b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sz="5400" b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Britannic Bold" panose="020B0903060703020204" pitchFamily="34" charset="0"/>
              </a:rPr>
              <a:t>GIFTED LEARNERS</a:t>
            </a: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36935743"/>
              </p:ext>
            </p:extLst>
          </p:nvPr>
        </p:nvGraphicFramePr>
        <p:xfrm>
          <a:off x="886446" y="2097741"/>
          <a:ext cx="10419108" cy="4168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02082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7334" y="215153"/>
            <a:ext cx="8596668" cy="1715247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4"/>
                </a:solidFill>
              </a:rPr>
              <a:t>Causes and Factors for</a:t>
            </a:r>
            <a:br>
              <a:rPr lang="en-US" sz="5400" b="1" dirty="0">
                <a:ln/>
                <a:solidFill>
                  <a:schemeClr val="accent4"/>
                </a:solidFill>
              </a:rPr>
            </a:br>
            <a:r>
              <a:rPr lang="en-US" sz="5400" b="1" dirty="0">
                <a:ln/>
                <a:solidFill>
                  <a:schemeClr val="accent4"/>
                </a:solidFill>
              </a:rPr>
              <a:t>Maladjustment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Unsuitable curriculum.</a:t>
            </a:r>
          </a:p>
          <a:p>
            <a:r>
              <a:rPr lang="en-US" sz="2400" dirty="0"/>
              <a:t>Incompetent teachers.</a:t>
            </a:r>
          </a:p>
          <a:p>
            <a:r>
              <a:rPr lang="en-US" sz="2400" dirty="0"/>
              <a:t>Unintelligent questions of teachers.</a:t>
            </a:r>
          </a:p>
          <a:p>
            <a:r>
              <a:rPr lang="en-US" sz="2400" dirty="0"/>
              <a:t>Poor library.</a:t>
            </a:r>
          </a:p>
          <a:p>
            <a:r>
              <a:rPr lang="en-US" sz="2400" dirty="0"/>
              <a:t>Excessive criticism by teacher and peers.</a:t>
            </a:r>
          </a:p>
          <a:p>
            <a:r>
              <a:rPr lang="en-US" sz="2400" dirty="0"/>
              <a:t>Unintelligent assignment.</a:t>
            </a:r>
          </a:p>
          <a:p>
            <a:r>
              <a:rPr lang="en-US" sz="2400" dirty="0"/>
              <a:t>Poor socio economic status.</a:t>
            </a:r>
          </a:p>
          <a:p>
            <a:r>
              <a:rPr lang="en-US" sz="2400" dirty="0"/>
              <a:t>No provision for activities such as intensive work in literature, reviewing books, term papers, editorial etc.</a:t>
            </a:r>
          </a:p>
        </p:txBody>
      </p:sp>
    </p:spTree>
    <p:extLst>
      <p:ext uri="{BB962C8B-B14F-4D97-AF65-F5344CB8AC3E}">
        <p14:creationId xmlns:p14="http://schemas.microsoft.com/office/powerpoint/2010/main" xmlns="" val="1496262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09" y="2784186"/>
            <a:ext cx="10174443" cy="1320800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4000" b="1" dirty="0">
                <a:ln/>
                <a:solidFill>
                  <a:schemeClr val="accent4"/>
                </a:solidFill>
              </a:rPr>
              <a:t>Objectives of education for gifted children.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271" y="183873"/>
            <a:ext cx="8364084" cy="2129666"/>
          </a:xfrm>
        </p:spPr>
        <p:txBody>
          <a:bodyPr>
            <a:noAutofit/>
          </a:bodyPr>
          <a:lstStyle/>
          <a:p>
            <a:r>
              <a:rPr lang="en-US" sz="2400" dirty="0"/>
              <a:t>Carelessness in establishing goals and lack of guidance.</a:t>
            </a:r>
          </a:p>
          <a:p>
            <a:r>
              <a:rPr lang="en-US" sz="2400" dirty="0"/>
              <a:t>No stimulation or appreciation to individual research or creative work in school and home.</a:t>
            </a:r>
          </a:p>
          <a:p>
            <a:r>
              <a:rPr lang="en-US" sz="2400" dirty="0"/>
              <a:t>Poor and outdated methods of teaching.</a:t>
            </a:r>
          </a:p>
          <a:p>
            <a:r>
              <a:rPr lang="en-US" sz="2400" dirty="0"/>
              <a:t>Less challenging work for them.</a:t>
            </a:r>
          </a:p>
        </p:txBody>
      </p:sp>
      <p:sp>
        <p:nvSpPr>
          <p:cNvPr id="5" name="Rectangle 4"/>
          <p:cNvSpPr/>
          <p:nvPr/>
        </p:nvSpPr>
        <p:spPr>
          <a:xfrm>
            <a:off x="439271" y="4104986"/>
            <a:ext cx="8207188" cy="2298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457200">
              <a:spcBef>
                <a:spcPts val="1000"/>
              </a:spcBef>
              <a:buClr>
                <a:srgbClr val="4F81BD"/>
              </a:buClr>
              <a:buSzPct val="80000"/>
              <a:buFont typeface="Wingdings 3" charset="2"/>
              <a:buChar char=""/>
            </a:pPr>
            <a:r>
              <a:rPr lang="en-US" sz="2200" dirty="0">
                <a:solidFill>
                  <a:prstClr val="black">
                    <a:lumMod val="75000"/>
                    <a:lumOff val="25000"/>
                  </a:prstClr>
                </a:solidFill>
                <a:latin typeface="Rockwell" panose="02060603020205020403" pitchFamily="18" charset="0"/>
              </a:rPr>
              <a:t>To develop leadership.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4F81BD"/>
              </a:buClr>
              <a:buSzPct val="80000"/>
              <a:buFont typeface="Wingdings 3" charset="2"/>
              <a:buChar char=""/>
            </a:pPr>
            <a:r>
              <a:rPr lang="en-US" sz="2200" dirty="0">
                <a:solidFill>
                  <a:prstClr val="black">
                    <a:lumMod val="75000"/>
                    <a:lumOff val="25000"/>
                  </a:prstClr>
                </a:solidFill>
                <a:latin typeface="Rockwell" panose="02060603020205020403" pitchFamily="18" charset="0"/>
              </a:rPr>
              <a:t>To develop power to work independently.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4F81BD"/>
              </a:buClr>
              <a:buSzPct val="80000"/>
              <a:buFont typeface="Wingdings 3" charset="2"/>
              <a:buChar char=""/>
            </a:pPr>
            <a:r>
              <a:rPr lang="en-US" sz="2200" dirty="0">
                <a:solidFill>
                  <a:prstClr val="black">
                    <a:lumMod val="75000"/>
                    <a:lumOff val="25000"/>
                  </a:prstClr>
                </a:solidFill>
                <a:latin typeface="Rockwell" panose="02060603020205020403" pitchFamily="18" charset="0"/>
              </a:rPr>
              <a:t>To develop an attitude of critical thinking.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4F81BD"/>
              </a:buClr>
              <a:buSzPct val="80000"/>
              <a:buFont typeface="Wingdings 3" charset="2"/>
              <a:buChar char=""/>
            </a:pPr>
            <a:r>
              <a:rPr lang="en-US" sz="2200" dirty="0">
                <a:solidFill>
                  <a:prstClr val="black">
                    <a:lumMod val="75000"/>
                    <a:lumOff val="25000"/>
                  </a:prstClr>
                </a:solidFill>
                <a:latin typeface="Rockwell" panose="02060603020205020403" pitchFamily="18" charset="0"/>
              </a:rPr>
              <a:t>To develop attentiveness, initiative and creative power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4F81BD"/>
              </a:buClr>
              <a:buSzPct val="80000"/>
              <a:buFont typeface="Wingdings 3" charset="2"/>
              <a:buChar char=""/>
            </a:pPr>
            <a:r>
              <a:rPr lang="en-US" sz="2200" dirty="0">
                <a:solidFill>
                  <a:prstClr val="black">
                    <a:lumMod val="75000"/>
                    <a:lumOff val="25000"/>
                  </a:prstClr>
                </a:solidFill>
                <a:latin typeface="Rockwell" panose="02060603020205020403" pitchFamily="18" charset="0"/>
              </a:rPr>
              <a:t>To further increase the range of their knowledge and skill</a:t>
            </a:r>
          </a:p>
        </p:txBody>
      </p:sp>
    </p:spTree>
    <p:extLst>
      <p:ext uri="{BB962C8B-B14F-4D97-AF65-F5344CB8AC3E}">
        <p14:creationId xmlns:p14="http://schemas.microsoft.com/office/powerpoint/2010/main" xmlns="" val="2949599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F81172-8D7E-A844-96D5-8F6CFB21B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271" y="125505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n-US" altLang="zh-CN" sz="6600" b="1" dirty="0">
                <a:solidFill>
                  <a:schemeClr val="accent4">
                    <a:lumMod val="75000"/>
                  </a:schemeClr>
                </a:solidFill>
              </a:rPr>
              <a:t>NEED OF IDENTIFICATION </a:t>
            </a:r>
            <a:endParaRPr lang="en-US" sz="6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CBE47D4-4DBA-624B-8BF4-A63A6A1D9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989" y="1661458"/>
            <a:ext cx="8965232" cy="3880773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Society is expanding rapidly</a:t>
            </a:r>
            <a:r>
              <a:rPr lang="zh-CN" altLang="en-US" sz="2400" dirty="0"/>
              <a:t> </a:t>
            </a:r>
            <a:r>
              <a:rPr lang="en-US" altLang="zh-CN" sz="2400" dirty="0"/>
              <a:t>and becoming more complex.</a:t>
            </a:r>
            <a:r>
              <a:rPr lang="zh-CN" altLang="en-US" sz="2400" dirty="0"/>
              <a:t> </a:t>
            </a:r>
            <a:r>
              <a:rPr lang="en-US" altLang="zh-CN" sz="2400" dirty="0"/>
              <a:t>Therefore</a:t>
            </a:r>
            <a:r>
              <a:rPr lang="zh-CN" altLang="en-US" sz="2400" dirty="0"/>
              <a:t> </a:t>
            </a:r>
            <a:r>
              <a:rPr lang="en-US" altLang="zh-CN" sz="2400" dirty="0"/>
              <a:t>so as to meet the shortage of competent pupils important position’s of scientific educational and industrial leader’s,</a:t>
            </a:r>
            <a:r>
              <a:rPr lang="zh-CN" altLang="en-US" sz="2400" dirty="0"/>
              <a:t> </a:t>
            </a:r>
            <a:r>
              <a:rPr lang="en-US" altLang="zh-CN" sz="2400" dirty="0"/>
              <a:t>gifted children must be identified.</a:t>
            </a:r>
          </a:p>
          <a:p>
            <a:pPr marL="0" indent="0">
              <a:buNone/>
            </a:pPr>
            <a:endParaRPr lang="en-US" altLang="zh-CN" sz="2400" dirty="0"/>
          </a:p>
          <a:p>
            <a:r>
              <a:rPr lang="en-US" altLang="zh-CN" sz="2400" dirty="0"/>
              <a:t>Gifted</a:t>
            </a:r>
            <a:r>
              <a:rPr lang="zh-CN" altLang="en-US" sz="2400" dirty="0"/>
              <a:t> </a:t>
            </a:r>
            <a:r>
              <a:rPr lang="en-US" altLang="zh-CN" sz="2400" dirty="0"/>
              <a:t>children must be identified because they are the children who may invent or discover new things of the benefit</a:t>
            </a:r>
            <a:r>
              <a:rPr lang="zh-CN" altLang="en-US" sz="2400" dirty="0"/>
              <a:t> </a:t>
            </a:r>
            <a:r>
              <a:rPr lang="en-US" altLang="zh-CN" sz="2400" dirty="0"/>
              <a:t>of the country in the future life. </a:t>
            </a:r>
          </a:p>
          <a:p>
            <a:pPr marL="0" indent="0">
              <a:buNone/>
            </a:pPr>
            <a:endParaRPr lang="en-US" altLang="zh-CN" sz="2400" dirty="0"/>
          </a:p>
          <a:p>
            <a:r>
              <a:rPr lang="en-US" altLang="zh-CN" sz="2400" dirty="0"/>
              <a:t>When not identified,</a:t>
            </a:r>
            <a:r>
              <a:rPr lang="zh-CN" altLang="en-US" sz="2400" dirty="0"/>
              <a:t> </a:t>
            </a:r>
            <a:r>
              <a:rPr lang="en-US" altLang="zh-CN" sz="2400" dirty="0"/>
              <a:t>gifted</a:t>
            </a:r>
            <a:r>
              <a:rPr lang="zh-CN" altLang="en-US" sz="2400" dirty="0"/>
              <a:t> </a:t>
            </a:r>
            <a:r>
              <a:rPr lang="en-US" altLang="zh-CN" sz="2400" dirty="0"/>
              <a:t>children may become first class </a:t>
            </a:r>
            <a:r>
              <a:rPr lang="zh-CN" altLang="en-US" sz="2400" dirty="0"/>
              <a:t> </a:t>
            </a:r>
            <a:r>
              <a:rPr lang="en-US" altLang="zh-CN" sz="2400" dirty="0"/>
              <a:t>delinquent or truant etc. and their talent may go wasted.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904191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C01A4381-9F61-0C46-BD48-4D0D22453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7093"/>
            <a:ext cx="10058400" cy="1889965"/>
          </a:xfrm>
        </p:spPr>
        <p:txBody>
          <a:bodyPr>
            <a:noAutofit/>
          </a:bodyPr>
          <a:lstStyle/>
          <a:p>
            <a:pPr algn="ctr"/>
            <a:r>
              <a:rPr lang="en-US" altLang="zh-CN" sz="5400" b="1" dirty="0">
                <a:solidFill>
                  <a:schemeClr val="accent4">
                    <a:lumMod val="75000"/>
                  </a:schemeClr>
                </a:solidFill>
              </a:rPr>
              <a:t>How To Identify </a:t>
            </a:r>
            <a:br>
              <a:rPr lang="en-US" altLang="zh-CN" sz="54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5400" b="1" dirty="0">
                <a:solidFill>
                  <a:schemeClr val="accent4">
                    <a:lumMod val="75000"/>
                  </a:schemeClr>
                </a:solidFill>
              </a:rPr>
              <a:t>GIFTED LEARNERS?</a:t>
            </a:r>
            <a:endParaRPr lang="en-US" sz="5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29710916"/>
              </p:ext>
            </p:extLst>
          </p:nvPr>
        </p:nvGraphicFramePr>
        <p:xfrm>
          <a:off x="677333" y="1967944"/>
          <a:ext cx="8117043" cy="4701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345921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327212"/>
            <a:ext cx="8596668" cy="1320800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4800" b="1" u="sng" dirty="0">
                <a:ln/>
                <a:solidFill>
                  <a:schemeClr val="accent4"/>
                </a:solidFill>
              </a:rPr>
              <a:t>ROLE OF THE HOME/FAMILY</a:t>
            </a:r>
            <a:endParaRPr lang="en-US" sz="4800" b="1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0526" y="1648012"/>
            <a:ext cx="5535207" cy="4721411"/>
          </a:xfrm>
        </p:spPr>
        <p:txBody>
          <a:bodyPr anchor="b">
            <a:noAutofit/>
          </a:bodyPr>
          <a:lstStyle/>
          <a:p>
            <a:r>
              <a:rPr lang="en-US" sz="2400" dirty="0"/>
              <a:t>Identify the gifted children</a:t>
            </a:r>
          </a:p>
          <a:p>
            <a:r>
              <a:rPr lang="en-US" sz="2400" dirty="0"/>
              <a:t>Make educational provisions for the same</a:t>
            </a:r>
          </a:p>
          <a:p>
            <a:r>
              <a:rPr lang="en-US" sz="2400" dirty="0"/>
              <a:t>Give them all facilities in the matter of toys and books/ magazines</a:t>
            </a:r>
          </a:p>
          <a:p>
            <a:r>
              <a:rPr lang="en-US" sz="2400" dirty="0"/>
              <a:t>A gifted child should be handled in a special way. Parents have to play the role of great psychologists.</a:t>
            </a:r>
          </a:p>
          <a:p>
            <a:r>
              <a:rPr lang="en-US" sz="2400" dirty="0"/>
              <a:t>Parents should assist gifted children in selecting right type of teaching material and other aids.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4587" y="2226421"/>
            <a:ext cx="5346887" cy="356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4328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6CF40E-44D4-0E40-9D6C-F05C0E95E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579" y="774436"/>
            <a:ext cx="5334000" cy="5309128"/>
          </a:xfrm>
        </p:spPr>
        <p:txBody>
          <a:bodyPr anchor="ctr">
            <a:noAutofit/>
          </a:bodyPr>
          <a:lstStyle/>
          <a:p>
            <a:r>
              <a:rPr lang="en-US" sz="2800"/>
              <a:t>Protect the gifted child from bad company and negetive temptations</a:t>
            </a:r>
          </a:p>
          <a:p>
            <a:r>
              <a:rPr lang="en-US" sz="2800"/>
              <a:t>Answer the queries of gifted child</a:t>
            </a:r>
          </a:p>
          <a:p>
            <a:r>
              <a:rPr lang="en-US" sz="2800"/>
              <a:t>Inculcate and encourage the hobbies of gifted child</a:t>
            </a:r>
          </a:p>
          <a:p>
            <a:r>
              <a:rPr lang="en-US" sz="2800"/>
              <a:t>Provide economic support</a:t>
            </a:r>
          </a:p>
          <a:p>
            <a:r>
              <a:rPr lang="en-US" sz="2800"/>
              <a:t>Encourage discussion</a:t>
            </a:r>
          </a:p>
          <a:p>
            <a:r>
              <a:rPr lang="en-US" sz="2800"/>
              <a:t>Promote good mental health</a:t>
            </a:r>
          </a:p>
          <a:p>
            <a:r>
              <a:rPr lang="en-US" sz="2800"/>
              <a:t>Encourage and appreciate their creative work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D70814DD-CFAC-3340-8FC6-29BCBDD02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2109" y="3749194"/>
            <a:ext cx="4470319" cy="2334370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xmlns="" id="{8B8028FC-1C6E-B94D-B508-756725E76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2108" y="400743"/>
            <a:ext cx="4470320" cy="298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7555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7711" y="0"/>
            <a:ext cx="8596668" cy="1320800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4400" b="1" u="sng" dirty="0">
                <a:ln/>
                <a:solidFill>
                  <a:schemeClr val="accent4"/>
                </a:solidFill>
              </a:rPr>
              <a:t>SUGGESTIONS FOR TEACHERS</a:t>
            </a:r>
            <a:endParaRPr lang="en-US" sz="4400" b="1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90782" y="1474788"/>
            <a:ext cx="5817595" cy="3880773"/>
          </a:xfrm>
        </p:spPr>
        <p:txBody>
          <a:bodyPr>
            <a:noAutofit/>
          </a:bodyPr>
          <a:lstStyle/>
          <a:p>
            <a:r>
              <a:rPr lang="en-US" sz="2400" dirty="0"/>
              <a:t> Re-examine teaching methods</a:t>
            </a:r>
          </a:p>
          <a:p>
            <a:r>
              <a:rPr lang="en-US" sz="2400" dirty="0"/>
              <a:t> Consider gifted children as special projects</a:t>
            </a:r>
          </a:p>
          <a:p>
            <a:r>
              <a:rPr lang="en-US" sz="2400" dirty="0"/>
              <a:t> Establish goals and select techniques</a:t>
            </a:r>
          </a:p>
          <a:p>
            <a:r>
              <a:rPr lang="en-US" sz="2400" dirty="0"/>
              <a:t> Discuss the plan with the individual student</a:t>
            </a:r>
          </a:p>
          <a:p>
            <a:r>
              <a:rPr lang="en-US" sz="2400" dirty="0"/>
              <a:t>Plan with the gifted children as a group </a:t>
            </a:r>
          </a:p>
          <a:p>
            <a:r>
              <a:rPr lang="en-US" sz="2400" dirty="0"/>
              <a:t>Use large, flexible teaching units</a:t>
            </a:r>
          </a:p>
          <a:p>
            <a:r>
              <a:rPr lang="en-US" sz="2400" dirty="0"/>
              <a:t> Encourage students to ask questions</a:t>
            </a:r>
          </a:p>
          <a:p>
            <a:r>
              <a:rPr lang="en-US" sz="2400" dirty="0"/>
              <a:t> Learn ways to evaluate their work</a:t>
            </a:r>
          </a:p>
        </p:txBody>
      </p:sp>
      <p:pic>
        <p:nvPicPr>
          <p:cNvPr id="1026" name="Picture 2" descr="Smarter teachers = higher student achievement | The Thomas B. Fordham  Institu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1106" y="2159763"/>
            <a:ext cx="5078506" cy="338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60392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350" y="744070"/>
            <a:ext cx="8884037" cy="1320800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5400" b="1" dirty="0">
                <a:ln/>
                <a:solidFill>
                  <a:schemeClr val="accent4"/>
                </a:solidFill>
              </a:rPr>
              <a:t>EDUCATIONAL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Identifying the gifted.</a:t>
            </a:r>
          </a:p>
          <a:p>
            <a:r>
              <a:rPr lang="en-US" sz="2400" dirty="0"/>
              <a:t>Segregation of classes</a:t>
            </a:r>
          </a:p>
          <a:p>
            <a:r>
              <a:rPr lang="en-US" sz="2400" dirty="0"/>
              <a:t>Rapid promotion</a:t>
            </a:r>
          </a:p>
          <a:p>
            <a:r>
              <a:rPr lang="en-US" sz="2400" dirty="0"/>
              <a:t>Individual attention</a:t>
            </a:r>
          </a:p>
          <a:p>
            <a:r>
              <a:rPr lang="en-US" sz="2400" dirty="0"/>
              <a:t>Diversification of courses</a:t>
            </a:r>
          </a:p>
          <a:p>
            <a:r>
              <a:rPr lang="en-US" sz="2400" dirty="0"/>
              <a:t>To help weak students</a:t>
            </a:r>
          </a:p>
          <a:p>
            <a:r>
              <a:rPr lang="en-US" sz="2400" dirty="0"/>
              <a:t>Enrichment in co-curricular activities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Engaging in hobby classes</a:t>
            </a:r>
          </a:p>
          <a:p>
            <a:r>
              <a:rPr lang="en-US" sz="2400" dirty="0"/>
              <a:t>Library, Hostel and scholarship facilities</a:t>
            </a:r>
          </a:p>
          <a:p>
            <a:r>
              <a:rPr lang="en-US" sz="2400" dirty="0"/>
              <a:t>Competent and noble teachers</a:t>
            </a:r>
          </a:p>
          <a:p>
            <a:r>
              <a:rPr lang="en-US" sz="2400" dirty="0"/>
              <a:t>Tasks of responsibility</a:t>
            </a:r>
          </a:p>
          <a:p>
            <a:r>
              <a:rPr lang="en-US" sz="2400" dirty="0"/>
              <a:t>Proper guidance</a:t>
            </a:r>
          </a:p>
        </p:txBody>
      </p:sp>
    </p:spTree>
    <p:extLst>
      <p:ext uri="{BB962C8B-B14F-4D97-AF65-F5344CB8AC3E}">
        <p14:creationId xmlns:p14="http://schemas.microsoft.com/office/powerpoint/2010/main" xmlns="" val="585587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75744" y="1056576"/>
            <a:ext cx="4185623" cy="576262"/>
          </a:xfrm>
        </p:spPr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4000" b="1" dirty="0">
                <a:ln/>
                <a:solidFill>
                  <a:schemeClr val="accent4"/>
                </a:solidFill>
              </a:rPr>
              <a:t>Existing Programs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75745" y="2111187"/>
            <a:ext cx="4555161" cy="3930175"/>
          </a:xfrm>
        </p:spPr>
        <p:txBody>
          <a:bodyPr>
            <a:noAutofit/>
          </a:bodyPr>
          <a:lstStyle/>
          <a:p>
            <a:r>
              <a:rPr lang="en-US" sz="2400" dirty="0"/>
              <a:t>Navodaya Vidyalayas</a:t>
            </a:r>
          </a:p>
          <a:p>
            <a:r>
              <a:rPr lang="en-US" sz="2400" dirty="0"/>
              <a:t>Science exhibitions</a:t>
            </a:r>
          </a:p>
          <a:p>
            <a:r>
              <a:rPr lang="en-US" sz="2400" dirty="0"/>
              <a:t>Essay writing competitions</a:t>
            </a:r>
          </a:p>
          <a:p>
            <a:r>
              <a:rPr lang="en-US" sz="2400" dirty="0"/>
              <a:t>Competitive examinations</a:t>
            </a:r>
          </a:p>
          <a:p>
            <a:r>
              <a:rPr lang="en-US" sz="2400" dirty="0"/>
              <a:t>Independent projects</a:t>
            </a:r>
          </a:p>
          <a:p>
            <a:r>
              <a:rPr lang="en-US" sz="2400" dirty="0"/>
              <a:t>Research and experimentation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5626263" y="1056576"/>
            <a:ext cx="4185618" cy="576262"/>
          </a:xfrm>
        </p:spPr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4000" b="1" dirty="0">
                <a:ln/>
                <a:solidFill>
                  <a:schemeClr val="accent4"/>
                </a:solidFill>
              </a:rPr>
              <a:t>Kothari Commission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5626264" y="2111186"/>
            <a:ext cx="4741416" cy="3930175"/>
          </a:xfrm>
        </p:spPr>
        <p:txBody>
          <a:bodyPr>
            <a:normAutofit/>
          </a:bodyPr>
          <a:lstStyle/>
          <a:p>
            <a:r>
              <a:rPr lang="en-US" sz="2400" dirty="0"/>
              <a:t>Search for talent</a:t>
            </a:r>
          </a:p>
          <a:p>
            <a:r>
              <a:rPr lang="en-US" sz="2400" dirty="0"/>
              <a:t>Scholarships</a:t>
            </a:r>
          </a:p>
          <a:p>
            <a:r>
              <a:rPr lang="en-US" sz="2400" dirty="0"/>
              <a:t>Co-curricular activities</a:t>
            </a:r>
          </a:p>
          <a:p>
            <a:r>
              <a:rPr lang="en-US" sz="2400" dirty="0"/>
              <a:t>Summer vacation programs</a:t>
            </a:r>
          </a:p>
          <a:p>
            <a:r>
              <a:rPr lang="en-US" sz="2400" dirty="0"/>
              <a:t>Visits</a:t>
            </a:r>
          </a:p>
          <a:p>
            <a:r>
              <a:rPr lang="en-US" sz="2400" dirty="0"/>
              <a:t>Day-</a:t>
            </a:r>
            <a:r>
              <a:rPr lang="en-US" sz="2400" dirty="0" err="1"/>
              <a:t>centres</a:t>
            </a:r>
            <a:endParaRPr lang="en-US" sz="2400" dirty="0"/>
          </a:p>
          <a:p>
            <a:r>
              <a:rPr lang="en-US" sz="2400" dirty="0"/>
              <a:t>Trained teachers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844126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>
            <a:extLst>
              <a:ext uri="{FF2B5EF4-FFF2-40B4-BE49-F238E27FC236}">
                <a16:creationId xmlns:a16="http://schemas.microsoft.com/office/drawing/2014/main" xmlns="" id="{F0ACCBB2-E349-9A43-845F-33833DA1B3ED}"/>
              </a:ext>
            </a:extLst>
          </p:cNvPr>
          <p:cNvSpPr txBox="1">
            <a:spLocks/>
          </p:cNvSpPr>
          <p:nvPr/>
        </p:nvSpPr>
        <p:spPr>
          <a:xfrm>
            <a:off x="1875234" y="-1"/>
            <a:ext cx="10316766" cy="68580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>
                <a:solidFill>
                  <a:schemeClr val="accent1"/>
                </a:solidFill>
                <a:latin typeface="Britannic Bold" panose="020B0903060703020204" pitchFamily="34" charset="0"/>
              </a:rPr>
              <a:t>Any Gifted Child Can Potentially Get In Real Trouble Because Of The Way They Are Handled </a:t>
            </a:r>
          </a:p>
          <a:p>
            <a:r>
              <a:rPr lang="en-US" sz="5400">
                <a:solidFill>
                  <a:schemeClr val="accent1"/>
                </a:solidFill>
                <a:latin typeface="Britannic Bold" panose="020B0903060703020204" pitchFamily="34" charset="0"/>
              </a:rPr>
              <a:t>– Itzhak Perlman</a:t>
            </a:r>
            <a:endParaRPr lang="en-US" sz="5400" dirty="0">
              <a:solidFill>
                <a:schemeClr val="accent1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089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t="19000" b="17500"/>
          <a:stretch/>
        </p:blipFill>
        <p:spPr>
          <a:xfrm>
            <a:off x="-438150" y="1532544"/>
            <a:ext cx="1350645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2887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1121</TotalTime>
  <Words>894</Words>
  <Application>Microsoft Office PowerPoint</Application>
  <PresentationFormat>Custom</PresentationFormat>
  <Paragraphs>152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Facet</vt:lpstr>
      <vt:lpstr>Office Theme</vt:lpstr>
      <vt:lpstr>Wisp</vt:lpstr>
      <vt:lpstr>GIFTED CHILDREN</vt:lpstr>
      <vt:lpstr>Concept and Meaning of GIFTEDNESS</vt:lpstr>
      <vt:lpstr>DEFINITIONS</vt:lpstr>
      <vt:lpstr>Characteristics of GIFTED CHILDREN </vt:lpstr>
      <vt:lpstr>Slide 5</vt:lpstr>
      <vt:lpstr>Slide 6</vt:lpstr>
      <vt:lpstr>VII.  Personality characteristics</vt:lpstr>
      <vt:lpstr>CHARACTERISTICS OF GIFTED CHILDREN AS GIVEN BY CLARK (1988) </vt:lpstr>
      <vt:lpstr>THE COGNITIVE DOMAIN</vt:lpstr>
      <vt:lpstr>THE AFFECTIVE DOMAIN</vt:lpstr>
      <vt:lpstr>3. THE PHYSICAL DOMAIN</vt:lpstr>
      <vt:lpstr>5. THE SOCIETAL DOMAIN</vt:lpstr>
      <vt:lpstr>Adjustment problems faced by GIFTED LEARNERS</vt:lpstr>
      <vt:lpstr>Causes and Factors for Maladjustment</vt:lpstr>
      <vt:lpstr>Objectives of education for gifted children.</vt:lpstr>
      <vt:lpstr>NEED OF IDENTIFICATION </vt:lpstr>
      <vt:lpstr>How To Identify  GIFTED LEARNERS?</vt:lpstr>
      <vt:lpstr>ROLE OF THE HOME/FAMILY</vt:lpstr>
      <vt:lpstr>Slide 19</vt:lpstr>
      <vt:lpstr>SUGGESTIONS FOR TEACHERS</vt:lpstr>
      <vt:lpstr>EDUCATIONAL IMPLICATIONS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GIFTED CHILDREN</dc:title>
  <dc:creator>Acer</dc:creator>
  <cp:lastModifiedBy>Sabhya</cp:lastModifiedBy>
  <cp:revision>39</cp:revision>
  <dcterms:created xsi:type="dcterms:W3CDTF">2022-01-03T07:54:18Z</dcterms:created>
  <dcterms:modified xsi:type="dcterms:W3CDTF">2022-08-04T04:44:33Z</dcterms:modified>
</cp:coreProperties>
</file>