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6" r:id="rId4"/>
    <p:sldId id="286" r:id="rId5"/>
    <p:sldId id="277" r:id="rId6"/>
    <p:sldId id="259" r:id="rId7"/>
    <p:sldId id="260" r:id="rId8"/>
    <p:sldId id="261" r:id="rId9"/>
    <p:sldId id="264" r:id="rId10"/>
    <p:sldId id="265" r:id="rId11"/>
    <p:sldId id="263" r:id="rId12"/>
    <p:sldId id="268" r:id="rId13"/>
    <p:sldId id="279" r:id="rId14"/>
    <p:sldId id="270" r:id="rId15"/>
    <p:sldId id="280" r:id="rId16"/>
    <p:sldId id="266" r:id="rId17"/>
    <p:sldId id="267" r:id="rId18"/>
    <p:sldId id="273" r:id="rId19"/>
    <p:sldId id="281" r:id="rId20"/>
    <p:sldId id="282" r:id="rId21"/>
    <p:sldId id="272" r:id="rId22"/>
    <p:sldId id="274" r:id="rId23"/>
    <p:sldId id="285" r:id="rId24"/>
    <p:sldId id="284" r:id="rId25"/>
    <p:sldId id="275"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598A0DBC-7474-4F0A-A64D-8106B6E8B5AD}" type="datetimeFigureOut">
              <a:rPr lang="en-IN" smtClean="0"/>
              <a:pPr/>
              <a:t>13-03-2020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B3F3739-8E15-4F47-82FD-25A78A70733A}"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98A0DBC-7474-4F0A-A64D-8106B6E8B5AD}" type="datetimeFigureOut">
              <a:rPr lang="en-IN" smtClean="0"/>
              <a:pPr/>
              <a:t>13-03-2020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B3F3739-8E15-4F47-82FD-25A78A70733A}"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8A0DBC-7474-4F0A-A64D-8106B6E8B5AD}" type="datetimeFigureOut">
              <a:rPr lang="en-IN" smtClean="0"/>
              <a:pPr/>
              <a:t>13-03-2020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B3F3739-8E15-4F47-82FD-25A78A70733A}"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598A0DBC-7474-4F0A-A64D-8106B6E8B5AD}" type="datetimeFigureOut">
              <a:rPr lang="en-IN" smtClean="0"/>
              <a:pPr/>
              <a:t>13-03-2020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B3F3739-8E15-4F47-82FD-25A78A70733A}"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598A0DBC-7474-4F0A-A64D-8106B6E8B5AD}" type="datetimeFigureOut">
              <a:rPr lang="en-IN" smtClean="0"/>
              <a:pPr/>
              <a:t>13-03-2020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B3F3739-8E15-4F47-82FD-25A78A70733A}"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598A0DBC-7474-4F0A-A64D-8106B6E8B5AD}" type="datetimeFigureOut">
              <a:rPr lang="en-IN" smtClean="0"/>
              <a:pPr/>
              <a:t>13-03-2020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B3F3739-8E15-4F47-82FD-25A78A70733A}"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A0DBC-7474-4F0A-A64D-8106B6E8B5AD}" type="datetimeFigureOut">
              <a:rPr lang="en-IN" smtClean="0"/>
              <a:pPr/>
              <a:t>13-03-2020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B3F3739-8E15-4F47-82FD-25A78A70733A}"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8A0DBC-7474-4F0A-A64D-8106B6E8B5AD}" type="datetimeFigureOut">
              <a:rPr lang="en-IN" smtClean="0"/>
              <a:pPr/>
              <a:t>13-03-2020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B3F3739-8E15-4F47-82FD-25A78A70733A}"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8A0DBC-7474-4F0A-A64D-8106B6E8B5AD}" type="datetimeFigureOut">
              <a:rPr lang="en-IN" smtClean="0"/>
              <a:pPr/>
              <a:t>13-03-2020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B3F3739-8E15-4F47-82FD-25A78A70733A}"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98A0DBC-7474-4F0A-A64D-8106B6E8B5AD}" type="datetimeFigureOut">
              <a:rPr lang="en-IN" smtClean="0"/>
              <a:pPr/>
              <a:t>13-03-2020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B3F3739-8E15-4F47-82FD-25A78A70733A}"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98A0DBC-7474-4F0A-A64D-8106B6E8B5AD}" type="datetimeFigureOut">
              <a:rPr lang="en-IN" smtClean="0"/>
              <a:pPr/>
              <a:t>13-03-2020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B3F3739-8E15-4F47-82FD-25A78A70733A}"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A0DBC-7474-4F0A-A64D-8106B6E8B5AD}" type="datetimeFigureOut">
              <a:rPr lang="en-IN" smtClean="0"/>
              <a:pPr/>
              <a:t>13-03-2020</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3F3739-8E15-4F47-82FD-25A78A70733A}"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en.wikipedia.org/wiki/Splint_(medicin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healthywa.wa.gov.au/Articles/F_I/First-aid-for-fractures-and-dislocation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dirty="0" smtClean="0">
                <a:solidFill>
                  <a:srgbClr val="FF0000"/>
                </a:solidFill>
              </a:rPr>
              <a:t>FIRST AID</a:t>
            </a:r>
            <a:endParaRPr lang="en-IN" sz="8000" dirty="0">
              <a:solidFill>
                <a:srgbClr val="FF0000"/>
              </a:solidFill>
            </a:endParaRPr>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CONTUSION</a:t>
            </a:r>
            <a:br>
              <a:rPr lang="en-US"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r>
              <a:rPr lang="en-IN" dirty="0"/>
              <a:t>A bruise forms when a blow breaks blood vessels near your skin's surface, allowing a small amount of blood to leak into the tissues under your skin. </a:t>
            </a:r>
            <a:endParaRPr lang="en-IN" dirty="0" smtClean="0"/>
          </a:p>
          <a:p>
            <a:r>
              <a:rPr lang="en-IN" dirty="0" smtClean="0"/>
              <a:t>The </a:t>
            </a:r>
            <a:r>
              <a:rPr lang="en-IN" dirty="0"/>
              <a:t>trapped blood may cause a bruise that at first looks like a black-and-blue mark and then changes </a:t>
            </a:r>
            <a:r>
              <a:rPr lang="en-IN" dirty="0" err="1"/>
              <a:t>color</a:t>
            </a:r>
            <a:r>
              <a:rPr lang="en-IN" dirty="0"/>
              <a:t> as it heals</a:t>
            </a:r>
            <a:r>
              <a:rPr lang="en-IN" dirty="0" smtClean="0"/>
              <a:t>.</a:t>
            </a:r>
          </a:p>
          <a:p>
            <a:pPr fontAlgn="base"/>
            <a:r>
              <a:rPr lang="en-US" dirty="0" smtClean="0"/>
              <a:t>There are </a:t>
            </a:r>
            <a:r>
              <a:rPr lang="en-IN" dirty="0" smtClean="0"/>
              <a:t>three types of bruises:</a:t>
            </a:r>
          </a:p>
          <a:p>
            <a:pPr fontAlgn="base"/>
            <a:r>
              <a:rPr lang="en-IN" dirty="0" smtClean="0"/>
              <a:t>Subcutaneous -- beneath the skin</a:t>
            </a:r>
          </a:p>
          <a:p>
            <a:pPr fontAlgn="base"/>
            <a:r>
              <a:rPr lang="en-IN" dirty="0" smtClean="0"/>
              <a:t>Intramuscular -- within the belly of the underlying muscle</a:t>
            </a:r>
          </a:p>
          <a:p>
            <a:pPr fontAlgn="base"/>
            <a:r>
              <a:rPr lang="en-IN" dirty="0" err="1" smtClean="0"/>
              <a:t>Periosteal</a:t>
            </a:r>
            <a:r>
              <a:rPr lang="en-IN" dirty="0" smtClean="0"/>
              <a:t> -- bone bruise</a:t>
            </a:r>
          </a:p>
          <a:p>
            <a:pPr fontAlgn="base">
              <a:buNone/>
            </a:pPr>
            <a:r>
              <a:rPr lang="en-IN" dirty="0" smtClean="0"/>
              <a:t>     </a:t>
            </a:r>
          </a:p>
          <a:p>
            <a:pPr fontAlgn="base">
              <a:buNone/>
            </a:pPr>
            <a:r>
              <a:rPr lang="en-IN" dirty="0" smtClean="0"/>
              <a:t>Bruises can last from days to months. A bone bruise is the most severe and painful.</a:t>
            </a:r>
            <a:endParaRPr lang="en-IN" b="1" dirty="0" smtClean="0"/>
          </a:p>
          <a:p>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CAUSES AND SYMPTOMS</a:t>
            </a:r>
            <a:r>
              <a:rPr lang="en-US" dirty="0" smtClean="0"/>
              <a:t/>
            </a:r>
            <a:br>
              <a:rPr lang="en-US" dirty="0" smtClean="0"/>
            </a:br>
            <a:endParaRPr lang="en-IN" dirty="0"/>
          </a:p>
        </p:txBody>
      </p:sp>
      <p:sp>
        <p:nvSpPr>
          <p:cNvPr id="3" name="Content Placeholder 2"/>
          <p:cNvSpPr>
            <a:spLocks noGrp="1"/>
          </p:cNvSpPr>
          <p:nvPr>
            <p:ph idx="1"/>
          </p:nvPr>
        </p:nvSpPr>
        <p:spPr/>
        <p:txBody>
          <a:bodyPr>
            <a:normAutofit fontScale="70000" lnSpcReduction="20000"/>
          </a:bodyPr>
          <a:lstStyle/>
          <a:p>
            <a:pPr fontAlgn="base"/>
            <a:r>
              <a:rPr lang="en-IN" b="1" dirty="0" smtClean="0"/>
              <a:t>Causes</a:t>
            </a:r>
          </a:p>
          <a:p>
            <a:pPr fontAlgn="base"/>
            <a:r>
              <a:rPr lang="en-IN" dirty="0" smtClean="0"/>
              <a:t>Bruises are often caused by falls, sports injuries, car accidents, or blows received from other people or objects.</a:t>
            </a:r>
          </a:p>
          <a:p>
            <a:pPr fontAlgn="base"/>
            <a:r>
              <a:rPr lang="en-IN" dirty="0" smtClean="0"/>
              <a:t>If you take a blood thinner, such as aspirin, </a:t>
            </a:r>
            <a:r>
              <a:rPr lang="en-IN" dirty="0" err="1" smtClean="0"/>
              <a:t>warfarin</a:t>
            </a:r>
            <a:r>
              <a:rPr lang="en-IN" dirty="0" smtClean="0"/>
              <a:t> (Coumadin), </a:t>
            </a:r>
            <a:r>
              <a:rPr lang="en-IN" dirty="0" err="1" smtClean="0"/>
              <a:t>dabigatran</a:t>
            </a:r>
            <a:r>
              <a:rPr lang="en-IN" dirty="0" smtClean="0"/>
              <a:t> (</a:t>
            </a:r>
            <a:r>
              <a:rPr lang="en-IN" dirty="0" err="1" smtClean="0"/>
              <a:t>Pradaxa</a:t>
            </a:r>
            <a:r>
              <a:rPr lang="en-IN" dirty="0" smtClean="0"/>
              <a:t>), </a:t>
            </a:r>
            <a:r>
              <a:rPr lang="en-IN" dirty="0" err="1" smtClean="0"/>
              <a:t>rivaroxaban</a:t>
            </a:r>
            <a:r>
              <a:rPr lang="en-IN" dirty="0" smtClean="0"/>
              <a:t> (</a:t>
            </a:r>
            <a:r>
              <a:rPr lang="en-IN" dirty="0" err="1" smtClean="0"/>
              <a:t>Xarelto</a:t>
            </a:r>
            <a:r>
              <a:rPr lang="en-IN" dirty="0" smtClean="0"/>
              <a:t>), </a:t>
            </a:r>
            <a:r>
              <a:rPr lang="en-IN" dirty="0" err="1" smtClean="0"/>
              <a:t>apixaban</a:t>
            </a:r>
            <a:r>
              <a:rPr lang="en-IN" dirty="0" smtClean="0"/>
              <a:t> (</a:t>
            </a:r>
            <a:r>
              <a:rPr lang="en-IN" dirty="0" err="1" smtClean="0"/>
              <a:t>Eliquis</a:t>
            </a:r>
            <a:r>
              <a:rPr lang="en-IN" dirty="0" smtClean="0"/>
              <a:t>), or </a:t>
            </a:r>
            <a:r>
              <a:rPr lang="en-IN" dirty="0" err="1" smtClean="0"/>
              <a:t>clopidogrel</a:t>
            </a:r>
            <a:r>
              <a:rPr lang="en-IN" dirty="0" smtClean="0"/>
              <a:t> (</a:t>
            </a:r>
            <a:r>
              <a:rPr lang="en-IN" dirty="0" err="1" smtClean="0"/>
              <a:t>Plavix</a:t>
            </a:r>
            <a:r>
              <a:rPr lang="en-IN" dirty="0" smtClean="0"/>
              <a:t>), you are likely to bruise more easily.</a:t>
            </a:r>
          </a:p>
          <a:p>
            <a:pPr fontAlgn="base"/>
            <a:r>
              <a:rPr lang="en-IN" b="1" dirty="0" smtClean="0"/>
              <a:t>Symptoms</a:t>
            </a:r>
          </a:p>
          <a:p>
            <a:pPr fontAlgn="base">
              <a:buNone/>
            </a:pPr>
            <a:r>
              <a:rPr lang="en-IN" dirty="0" smtClean="0"/>
              <a:t>	Main symptoms are pain, swelling, and skin discoloration. </a:t>
            </a:r>
          </a:p>
          <a:p>
            <a:pPr fontAlgn="base">
              <a:buNone/>
            </a:pPr>
            <a:r>
              <a:rPr lang="en-IN" dirty="0"/>
              <a:t>	</a:t>
            </a:r>
            <a:r>
              <a:rPr lang="en-IN" dirty="0" smtClean="0"/>
              <a:t>The bruise begins as a pinkish red </a:t>
            </a:r>
            <a:r>
              <a:rPr lang="en-IN" dirty="0" err="1" smtClean="0"/>
              <a:t>color</a:t>
            </a:r>
            <a:r>
              <a:rPr lang="en-IN" dirty="0" smtClean="0"/>
              <a:t> that can be very tender to touch. </a:t>
            </a:r>
          </a:p>
          <a:p>
            <a:pPr fontAlgn="base">
              <a:buNone/>
            </a:pPr>
            <a:r>
              <a:rPr lang="en-IN" dirty="0"/>
              <a:t>	</a:t>
            </a:r>
            <a:r>
              <a:rPr lang="en-IN" dirty="0" smtClean="0"/>
              <a:t>It is often difficult to use the muscle that has been bruised. For example, a deep thigh bruise is painful when you walk or run.</a:t>
            </a:r>
          </a:p>
          <a:p>
            <a:pPr fontAlgn="base">
              <a:buNone/>
            </a:pPr>
            <a:r>
              <a:rPr lang="en-IN" dirty="0" smtClean="0"/>
              <a:t>	Eventually, the bruise changes to a bluish </a:t>
            </a:r>
            <a:r>
              <a:rPr lang="en-IN" dirty="0" err="1" smtClean="0"/>
              <a:t>color</a:t>
            </a:r>
            <a:r>
              <a:rPr lang="en-IN" dirty="0" smtClean="0"/>
              <a:t>, then greenish-yellow, and finally returns to the normal skin </a:t>
            </a:r>
            <a:r>
              <a:rPr lang="en-IN" dirty="0" err="1" smtClean="0"/>
              <a:t>color</a:t>
            </a:r>
            <a:r>
              <a:rPr lang="en-IN" dirty="0" smtClean="0"/>
              <a:t> as it heals.</a:t>
            </a:r>
          </a:p>
          <a:p>
            <a:endParaRPr lang="en-IN" b="1"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lstStyle/>
          <a:p>
            <a:r>
              <a:rPr lang="en-US" dirty="0" smtClean="0">
                <a:solidFill>
                  <a:srgbClr val="FF0000"/>
                </a:solidFill>
              </a:rPr>
              <a:t>Treatment</a:t>
            </a:r>
            <a:endParaRPr lang="en-IN" dirty="0">
              <a:solidFill>
                <a:srgbClr val="FF0000"/>
              </a:solidFill>
            </a:endParaRPr>
          </a:p>
        </p:txBody>
      </p:sp>
      <p:sp>
        <p:nvSpPr>
          <p:cNvPr id="3" name="Content Placeholder 2"/>
          <p:cNvSpPr>
            <a:spLocks noGrp="1"/>
          </p:cNvSpPr>
          <p:nvPr>
            <p:ph idx="1"/>
          </p:nvPr>
        </p:nvSpPr>
        <p:spPr>
          <a:xfrm>
            <a:off x="457200" y="1268760"/>
            <a:ext cx="8229600" cy="5112568"/>
          </a:xfrm>
        </p:spPr>
        <p:txBody>
          <a:bodyPr>
            <a:normAutofit fontScale="70000" lnSpcReduction="20000"/>
          </a:bodyPr>
          <a:lstStyle/>
          <a:p>
            <a:r>
              <a:rPr lang="en-IN" b="1" dirty="0" smtClean="0"/>
              <a:t>First </a:t>
            </a:r>
            <a:r>
              <a:rPr lang="en-IN" b="1" dirty="0" err="1" smtClean="0"/>
              <a:t>Aid</a:t>
            </a:r>
            <a:r>
              <a:rPr lang="en-IN" dirty="0" err="1" smtClean="0"/>
              <a:t>You</a:t>
            </a:r>
            <a:r>
              <a:rPr lang="en-IN" dirty="0" smtClean="0"/>
              <a:t> can enhance bruise healing with a few simple techniques. Remember RICE, for rest, ice, compress and elevate:</a:t>
            </a:r>
          </a:p>
          <a:p>
            <a:r>
              <a:rPr lang="en-IN" b="1" dirty="0" smtClean="0"/>
              <a:t>R</a:t>
            </a:r>
            <a:r>
              <a:rPr lang="en-IN" dirty="0" smtClean="0"/>
              <a:t>est the bruised area, if possible.</a:t>
            </a:r>
          </a:p>
          <a:p>
            <a:r>
              <a:rPr lang="en-IN" b="1" dirty="0" smtClean="0"/>
              <a:t>I</a:t>
            </a:r>
            <a:r>
              <a:rPr lang="en-IN" dirty="0" smtClean="0"/>
              <a:t>ce the bruise with an ice pack wrapped in a towel. Leave it in place for 10 to 20 minutes. Repeat several times a day for a day or two as needed.</a:t>
            </a:r>
          </a:p>
          <a:p>
            <a:r>
              <a:rPr lang="en-IN" b="1" dirty="0" smtClean="0"/>
              <a:t>C</a:t>
            </a:r>
            <a:r>
              <a:rPr lang="en-IN" dirty="0" smtClean="0"/>
              <a:t>ompress the bruised area if it is swelling, using an elastic bandage. Don't make it too tight.</a:t>
            </a:r>
          </a:p>
          <a:p>
            <a:r>
              <a:rPr lang="en-IN" b="1" dirty="0" smtClean="0"/>
              <a:t>E</a:t>
            </a:r>
            <a:r>
              <a:rPr lang="en-IN" dirty="0" smtClean="0"/>
              <a:t>levate the injured area.</a:t>
            </a:r>
          </a:p>
          <a:p>
            <a:r>
              <a:rPr lang="en-IN" dirty="0" smtClean="0"/>
              <a:t>If your skin isn't broken, you don't need a bandage. Consider taking an over-the-counter pain reliever if needed.</a:t>
            </a:r>
          </a:p>
          <a:p>
            <a:pPr>
              <a:buNone/>
            </a:pPr>
            <a:r>
              <a:rPr lang="en-IN" dirty="0" smtClean="0"/>
              <a:t/>
            </a:r>
            <a:br>
              <a:rPr lang="en-IN" dirty="0" smtClean="0"/>
            </a:br>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Prevention</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pPr fontAlgn="base"/>
            <a:r>
              <a:rPr lang="en-IN" dirty="0" smtClean="0"/>
              <a:t>Because bruises are usually the direct result of an injury, the following are important safety recommendations:</a:t>
            </a:r>
          </a:p>
          <a:p>
            <a:pPr fontAlgn="base"/>
            <a:r>
              <a:rPr lang="en-IN" dirty="0" smtClean="0"/>
              <a:t>Teach children how to be safe.</a:t>
            </a:r>
          </a:p>
          <a:p>
            <a:pPr fontAlgn="base"/>
            <a:r>
              <a:rPr lang="en-IN" dirty="0" smtClean="0"/>
              <a:t>Be mindful to avoid falls around the house. For example, be careful when climbing on ladders or other objects. Avoid standing or kneeling on counter tops.</a:t>
            </a:r>
          </a:p>
          <a:p>
            <a:pPr fontAlgn="base"/>
            <a:r>
              <a:rPr lang="en-IN" dirty="0" smtClean="0"/>
              <a:t>Wear seat belts in motor vehicles.</a:t>
            </a:r>
          </a:p>
          <a:p>
            <a:pPr fontAlgn="base"/>
            <a:r>
              <a:rPr lang="en-IN" dirty="0" smtClean="0"/>
              <a:t>Wear proper sports equipment to pad those areas most frequently bruised, such as thigh pads, hip guards, and elbow pads in football and hockey; shin guards and knee pads in soccer and basketball.</a:t>
            </a:r>
          </a:p>
          <a:p>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0000"/>
                </a:solidFill>
              </a:rPr>
              <a:t>DIslocation</a:t>
            </a:r>
            <a:endParaRPr lang="en-IN" dirty="0">
              <a:solidFill>
                <a:srgbClr val="FF0000"/>
              </a:solidFill>
            </a:endParaRPr>
          </a:p>
        </p:txBody>
      </p:sp>
      <p:sp>
        <p:nvSpPr>
          <p:cNvPr id="3" name="Content Placeholder 2"/>
          <p:cNvSpPr>
            <a:spLocks noGrp="1"/>
          </p:cNvSpPr>
          <p:nvPr>
            <p:ph idx="1"/>
          </p:nvPr>
        </p:nvSpPr>
        <p:spPr>
          <a:xfrm>
            <a:off x="457200" y="1600200"/>
            <a:ext cx="8229600" cy="4781128"/>
          </a:xfrm>
        </p:spPr>
        <p:txBody>
          <a:bodyPr>
            <a:normAutofit fontScale="77500" lnSpcReduction="20000"/>
          </a:bodyPr>
          <a:lstStyle/>
          <a:p>
            <a:pPr fontAlgn="base"/>
            <a:r>
              <a:rPr lang="en-IN" dirty="0"/>
              <a:t>Dislocation refers to the </a:t>
            </a:r>
            <a:r>
              <a:rPr lang="en-IN" b="1" dirty="0"/>
              <a:t>displacement of the bones</a:t>
            </a:r>
            <a:r>
              <a:rPr lang="en-IN" dirty="0"/>
              <a:t> that form a joint</a:t>
            </a:r>
            <a:r>
              <a:rPr lang="en-IN" dirty="0" smtClean="0"/>
              <a:t>.</a:t>
            </a:r>
          </a:p>
          <a:p>
            <a:pPr fontAlgn="base"/>
            <a:r>
              <a:rPr lang="en-IN" dirty="0" smtClean="0"/>
              <a:t> </a:t>
            </a:r>
            <a:r>
              <a:rPr lang="en-IN" dirty="0"/>
              <a:t>Often resulting from trauma, dislocations and </a:t>
            </a:r>
            <a:r>
              <a:rPr lang="en-IN" dirty="0" err="1"/>
              <a:t>subluxations</a:t>
            </a:r>
            <a:r>
              <a:rPr lang="en-IN" dirty="0"/>
              <a:t> are caused when adjoining bones no longer touch each other, a partial or incomplete dislocation is called a </a:t>
            </a:r>
            <a:r>
              <a:rPr lang="en-IN" dirty="0" err="1"/>
              <a:t>subluxation</a:t>
            </a:r>
            <a:r>
              <a:rPr lang="en-IN" dirty="0"/>
              <a:t>.</a:t>
            </a:r>
          </a:p>
          <a:p>
            <a:pPr fontAlgn="base"/>
            <a:r>
              <a:rPr lang="en-IN" dirty="0"/>
              <a:t>Dislocations and </a:t>
            </a:r>
            <a:r>
              <a:rPr lang="en-IN" dirty="0" err="1"/>
              <a:t>subluxations</a:t>
            </a:r>
            <a:r>
              <a:rPr lang="en-IN" dirty="0"/>
              <a:t> usually occur at joints that are inherently </a:t>
            </a:r>
            <a:r>
              <a:rPr lang="en-IN" b="1" dirty="0"/>
              <a:t>less stable</a:t>
            </a:r>
            <a:r>
              <a:rPr lang="en-IN" dirty="0" smtClean="0"/>
              <a:t>.</a:t>
            </a:r>
          </a:p>
          <a:p>
            <a:pPr fontAlgn="base"/>
            <a:r>
              <a:rPr lang="en-IN" dirty="0" smtClean="0"/>
              <a:t> </a:t>
            </a:r>
            <a:r>
              <a:rPr lang="en-IN" dirty="0"/>
              <a:t>The more closely bones fit together, and the greater the stability (afforded by the ligaments, muscles and joint capsule), the greater the force required to result in dislocation.</a:t>
            </a:r>
          </a:p>
          <a:p>
            <a:pPr>
              <a:buNone/>
            </a:pPr>
            <a:r>
              <a:rPr lang="en-IN" dirty="0" smtClean="0"/>
              <a:t/>
            </a:r>
            <a:br>
              <a:rPr lang="en-IN" dirty="0" smtClean="0"/>
            </a:br>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Symptoms</a:t>
            </a:r>
            <a:endParaRPr lang="en-IN"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fontAlgn="base"/>
            <a:r>
              <a:rPr lang="en-IN" dirty="0"/>
              <a:t>Symptoms of dislocations and </a:t>
            </a:r>
            <a:r>
              <a:rPr lang="en-IN" dirty="0" err="1"/>
              <a:t>subluxations</a:t>
            </a:r>
            <a:r>
              <a:rPr lang="en-IN" dirty="0"/>
              <a:t> may include:</a:t>
            </a:r>
          </a:p>
          <a:p>
            <a:pPr fontAlgn="base"/>
            <a:r>
              <a:rPr lang="en-IN" dirty="0"/>
              <a:t>pain in the injured area;</a:t>
            </a:r>
          </a:p>
          <a:p>
            <a:pPr fontAlgn="base"/>
            <a:r>
              <a:rPr lang="en-IN" dirty="0"/>
              <a:t>swelling in the injured area;</a:t>
            </a:r>
          </a:p>
          <a:p>
            <a:pPr fontAlgn="base"/>
            <a:r>
              <a:rPr lang="en-IN" dirty="0"/>
              <a:t>difficulty using or moving the injured area in a normal manner;</a:t>
            </a:r>
          </a:p>
          <a:p>
            <a:pPr fontAlgn="base"/>
            <a:r>
              <a:rPr lang="en-IN" dirty="0"/>
              <a:t>deformity of the dislocated area; and</a:t>
            </a:r>
          </a:p>
          <a:p>
            <a:pPr fontAlgn="base"/>
            <a:r>
              <a:rPr lang="en-IN" dirty="0"/>
              <a:t>warmth, bruising, or redness in the injured area.</a:t>
            </a:r>
          </a:p>
          <a:p>
            <a:pPr>
              <a:buNone/>
            </a:pPr>
            <a:r>
              <a:rPr lang="en-IN" dirty="0" smtClean="0"/>
              <a:t/>
            </a:r>
            <a:br>
              <a:rPr lang="en-IN" dirty="0" smtClean="0"/>
            </a:b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First Aid</a:t>
            </a:r>
            <a:endParaRPr lang="en-IN"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fontAlgn="base"/>
            <a:r>
              <a:rPr lang="en-IN" dirty="0"/>
              <a:t>Immobilizing the dislocated joint. DO NOT attempt to put back or re-align the joint.</a:t>
            </a:r>
          </a:p>
          <a:p>
            <a:pPr fontAlgn="base"/>
            <a:r>
              <a:rPr lang="en-IN" dirty="0"/>
              <a:t>If possible, apply ice pack or cold pack over the joint to reduce swelling.</a:t>
            </a:r>
          </a:p>
          <a:p>
            <a:pPr fontAlgn="base"/>
            <a:r>
              <a:rPr lang="en-IN" dirty="0"/>
              <a:t>Assist the victim to position of comfort.</a:t>
            </a:r>
          </a:p>
          <a:p>
            <a:pPr fontAlgn="base"/>
            <a:r>
              <a:rPr lang="en-IN" dirty="0"/>
              <a:t>Provide support to the affected area such as using sling or </a:t>
            </a:r>
            <a:r>
              <a:rPr lang="en-IN" dirty="0">
                <a:hlinkClick r:id="rId2" tooltip="splints"/>
              </a:rPr>
              <a:t>splints</a:t>
            </a:r>
            <a:r>
              <a:rPr lang="en-IN" dirty="0"/>
              <a:t>. Listen to what the victim tells you.</a:t>
            </a:r>
          </a:p>
          <a:p>
            <a:pPr fontAlgn="base"/>
            <a:r>
              <a:rPr lang="en-IN" dirty="0"/>
              <a:t>Call for emergency help.</a:t>
            </a:r>
          </a:p>
          <a:p>
            <a:pPr fontAlgn="base"/>
            <a:r>
              <a:rPr lang="en-IN" dirty="0"/>
              <a:t>Dislocations involving the hip, ankle and leg joints require ambulance to transport the victim.</a:t>
            </a:r>
          </a:p>
          <a:p>
            <a:r>
              <a:rPr lang="en-IN" dirty="0"/>
              <a:t/>
            </a:r>
            <a:br>
              <a:rPr lang="en-IN" dirty="0"/>
            </a:br>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rgbClr val="FF0000"/>
                </a:solidFill>
              </a:rPr>
              <a:t>F</a:t>
            </a:r>
            <a:r>
              <a:rPr lang="en-IN" dirty="0" smtClean="0">
                <a:solidFill>
                  <a:srgbClr val="FF0000"/>
                </a:solidFill>
              </a:rPr>
              <a:t>racture</a:t>
            </a:r>
            <a:endParaRPr lang="en-IN" dirty="0">
              <a:solidFill>
                <a:srgbClr val="FF0000"/>
              </a:solidFill>
            </a:endParaRPr>
          </a:p>
        </p:txBody>
      </p:sp>
      <p:sp>
        <p:nvSpPr>
          <p:cNvPr id="3" name="Content Placeholder 2"/>
          <p:cNvSpPr>
            <a:spLocks noGrp="1"/>
          </p:cNvSpPr>
          <p:nvPr>
            <p:ph idx="1"/>
          </p:nvPr>
        </p:nvSpPr>
        <p:spPr/>
        <p:txBody>
          <a:bodyPr/>
          <a:lstStyle/>
          <a:p>
            <a:r>
              <a:rPr lang="en-IN" dirty="0"/>
              <a:t>A fracture is a broken bone. It requires medical attention. If the broken bone is the result of major trauma or injury, call 911 or your local emergency number.</a:t>
            </a:r>
          </a:p>
          <a:p>
            <a:r>
              <a:rPr lang="en-IN" dirty="0" smtClean="0"/>
              <a:t/>
            </a:r>
            <a:br>
              <a:rPr lang="en-IN" dirty="0" smtClean="0"/>
            </a:br>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Signs and symptoms</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endParaRPr lang="en-IN" b="1" dirty="0"/>
          </a:p>
          <a:p>
            <a:r>
              <a:rPr lang="en-IN" dirty="0" smtClean="0"/>
              <a:t>Signs </a:t>
            </a:r>
            <a:r>
              <a:rPr lang="en-IN" dirty="0"/>
              <a:t>and symptoms can include:</a:t>
            </a:r>
          </a:p>
          <a:p>
            <a:r>
              <a:rPr lang="en-IN" dirty="0"/>
              <a:t>pain at or near the site of the injury</a:t>
            </a:r>
          </a:p>
          <a:p>
            <a:r>
              <a:rPr lang="en-IN" dirty="0"/>
              <a:t>difficult or impossible to move normally</a:t>
            </a:r>
          </a:p>
          <a:p>
            <a:r>
              <a:rPr lang="en-IN" dirty="0"/>
              <a:t>loss of power</a:t>
            </a:r>
          </a:p>
          <a:p>
            <a:r>
              <a:rPr lang="en-IN" dirty="0"/>
              <a:t>deformity or abnormal mobility</a:t>
            </a:r>
          </a:p>
          <a:p>
            <a:r>
              <a:rPr lang="en-IN" dirty="0"/>
              <a:t>tenderness</a:t>
            </a:r>
          </a:p>
          <a:p>
            <a:r>
              <a:rPr lang="en-IN" dirty="0"/>
              <a:t>swelling</a:t>
            </a:r>
          </a:p>
          <a:p>
            <a:r>
              <a:rPr lang="en-IN" dirty="0"/>
              <a:t>discolouration and bruising.</a:t>
            </a:r>
          </a:p>
          <a:p>
            <a:r>
              <a:rPr lang="en-IN" dirty="0" smtClean="0"/>
              <a:t/>
            </a:r>
            <a:br>
              <a:rPr lang="en-IN" dirty="0" smtClean="0"/>
            </a:br>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Treatment</a:t>
            </a:r>
            <a:endParaRPr lang="en-IN" dirty="0">
              <a:solidFill>
                <a:srgbClr val="FF0000"/>
              </a:solidFill>
            </a:endParaRPr>
          </a:p>
        </p:txBody>
      </p:sp>
      <p:sp>
        <p:nvSpPr>
          <p:cNvPr id="3" name="Content Placeholder 2"/>
          <p:cNvSpPr>
            <a:spLocks noGrp="1"/>
          </p:cNvSpPr>
          <p:nvPr>
            <p:ph idx="1"/>
          </p:nvPr>
        </p:nvSpPr>
        <p:spPr>
          <a:xfrm>
            <a:off x="457200" y="1196752"/>
            <a:ext cx="8229600" cy="5112568"/>
          </a:xfrm>
        </p:spPr>
        <p:txBody>
          <a:bodyPr>
            <a:normAutofit fontScale="62500" lnSpcReduction="20000"/>
          </a:bodyPr>
          <a:lstStyle/>
          <a:p>
            <a:endParaRPr lang="en-IN" cap="all" dirty="0"/>
          </a:p>
          <a:p>
            <a:r>
              <a:rPr lang="en-IN" b="1" dirty="0"/>
              <a:t>How can you provide first-aid care for a broken bone?</a:t>
            </a:r>
          </a:p>
          <a:p>
            <a:r>
              <a:rPr lang="en-IN" dirty="0"/>
              <a:t>If you suspect that someone has a broken bone, provide first-aid treatment and help them get professional care:</a:t>
            </a:r>
          </a:p>
          <a:p>
            <a:r>
              <a:rPr lang="en-IN" b="1" dirty="0"/>
              <a:t>Stop any bleeding:</a:t>
            </a:r>
            <a:r>
              <a:rPr lang="en-IN" dirty="0"/>
              <a:t> If they’re bleeding, elevate and apply pressure to the wound using a sterile bandage, a clean cloth, or a clean piece of clothing.</a:t>
            </a:r>
          </a:p>
          <a:p>
            <a:r>
              <a:rPr lang="en-IN" b="1" dirty="0"/>
              <a:t>Immobilize the injured area:</a:t>
            </a:r>
            <a:r>
              <a:rPr lang="en-IN" dirty="0"/>
              <a:t> If you suspect they’ve broken a bone in their neck or back, help them stay as still as possible. If you suspect they’ve broken a bone in one of their limbs, immobilize the area using a splint or sling.</a:t>
            </a:r>
          </a:p>
          <a:p>
            <a:r>
              <a:rPr lang="en-IN" b="1" dirty="0"/>
              <a:t>Apply cold to the area:</a:t>
            </a:r>
            <a:r>
              <a:rPr lang="en-IN" dirty="0"/>
              <a:t> Wrap an ice pack or bag of ice cubes in a piece of cloth and apply it to the injured area for up to 10 minutes at a time.</a:t>
            </a:r>
          </a:p>
          <a:p>
            <a:r>
              <a:rPr lang="en-IN" b="1" dirty="0"/>
              <a:t>Treat them for shock:</a:t>
            </a:r>
            <a:r>
              <a:rPr lang="en-IN" dirty="0"/>
              <a:t> Help them get into a comfortable position, encourage them to rest, and reassure them. Cover them with a blanket or clothing to keep them warm.</a:t>
            </a:r>
          </a:p>
          <a:p>
            <a:r>
              <a:rPr lang="en-IN" b="1" dirty="0"/>
              <a:t>Get professional help:</a:t>
            </a:r>
            <a:r>
              <a:rPr lang="en-IN" dirty="0"/>
              <a:t> Call 911 or help them get to the emergency department for professional care.</a:t>
            </a:r>
          </a:p>
          <a:p>
            <a:endParaRPr lang="en-IN"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 </a:t>
            </a:r>
            <a:r>
              <a:rPr lang="en-IN" b="1" dirty="0" smtClean="0">
                <a:solidFill>
                  <a:srgbClr val="FF0000"/>
                </a:solidFill>
              </a:rPr>
              <a:t>Sprains and Strains</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lnSpcReduction="10000"/>
          </a:bodyPr>
          <a:lstStyle/>
          <a:p>
            <a:r>
              <a:rPr lang="en-IN" dirty="0" smtClean="0"/>
              <a:t>Sprains </a:t>
            </a:r>
            <a:r>
              <a:rPr lang="en-IN" dirty="0"/>
              <a:t>and strains are common </a:t>
            </a:r>
            <a:r>
              <a:rPr lang="en-IN" dirty="0" err="1"/>
              <a:t>orthopedic</a:t>
            </a:r>
            <a:r>
              <a:rPr lang="en-IN" dirty="0"/>
              <a:t> injuries. </a:t>
            </a:r>
            <a:endParaRPr lang="en-IN" dirty="0" smtClean="0"/>
          </a:p>
          <a:p>
            <a:r>
              <a:rPr lang="en-IN" dirty="0" smtClean="0"/>
              <a:t>A </a:t>
            </a:r>
            <a:r>
              <a:rPr lang="en-IN" dirty="0"/>
              <a:t>sprain is an injury to a ligament, which is a band of tissue that connects one bone to another. </a:t>
            </a:r>
            <a:endParaRPr lang="en-IN" dirty="0" smtClean="0"/>
          </a:p>
          <a:p>
            <a:r>
              <a:rPr lang="en-IN" dirty="0" smtClean="0"/>
              <a:t>A </a:t>
            </a:r>
            <a:r>
              <a:rPr lang="en-IN" dirty="0"/>
              <a:t>strain is an injury to </a:t>
            </a:r>
            <a:r>
              <a:rPr lang="en-IN"/>
              <a:t>a </a:t>
            </a:r>
            <a:r>
              <a:rPr lang="en-IN" smtClean="0"/>
              <a:t>muscle which </a:t>
            </a:r>
            <a:r>
              <a:rPr lang="en-IN" dirty="0"/>
              <a:t>is a band of tissue that connects muscle to bone. A strain is also sometimes referred to as a "torn muscle" or "muscle pull."</a:t>
            </a:r>
          </a:p>
          <a:p>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base"/>
            <a:r>
              <a:rPr lang="en-IN" b="1" dirty="0">
                <a:solidFill>
                  <a:srgbClr val="FF0000"/>
                </a:solidFill>
              </a:rPr>
              <a:t>S</a:t>
            </a:r>
            <a:r>
              <a:rPr lang="en-IN" b="1" dirty="0" smtClean="0">
                <a:solidFill>
                  <a:srgbClr val="FF0000"/>
                </a:solidFill>
              </a:rPr>
              <a:t>trains</a:t>
            </a:r>
            <a:r>
              <a:rPr lang="en-IN" b="1" dirty="0" smtClean="0"/>
              <a:t/>
            </a:r>
            <a:br>
              <a:rPr lang="en-IN" b="1" dirty="0" smtClean="0"/>
            </a:br>
            <a:r>
              <a:rPr lang="en-IN" dirty="0" smtClean="0"/>
              <a:t>    </a:t>
            </a:r>
            <a:endParaRPr lang="en-IN" dirty="0"/>
          </a:p>
        </p:txBody>
      </p:sp>
      <p:sp>
        <p:nvSpPr>
          <p:cNvPr id="3" name="Content Placeholder 2"/>
          <p:cNvSpPr>
            <a:spLocks noGrp="1"/>
          </p:cNvSpPr>
          <p:nvPr>
            <p:ph idx="1"/>
          </p:nvPr>
        </p:nvSpPr>
        <p:spPr/>
        <p:txBody>
          <a:bodyPr>
            <a:normAutofit fontScale="77500" lnSpcReduction="20000"/>
          </a:bodyPr>
          <a:lstStyle/>
          <a:p>
            <a:pPr fontAlgn="base"/>
            <a:endParaRPr lang="en-IN" dirty="0"/>
          </a:p>
          <a:p>
            <a:pPr fontAlgn="base"/>
            <a:r>
              <a:rPr lang="en-IN" dirty="0"/>
              <a:t>A strain is when a muscle is stretched too much and tears. It is also called a pulled muscle. A strain is a painful injury. It can be caused by an accident, overusing a muscle, or using a muscle in the wrong way</a:t>
            </a:r>
            <a:r>
              <a:rPr lang="en-IN" dirty="0" smtClean="0"/>
              <a:t>.</a:t>
            </a:r>
            <a:endParaRPr lang="en-IN" dirty="0"/>
          </a:p>
          <a:p>
            <a:r>
              <a:rPr lang="en-IN" dirty="0"/>
              <a:t>Muscle Strains are common conditions that are caused by over-stretching or tearing of the muscle </a:t>
            </a:r>
            <a:r>
              <a:rPr lang="en-IN" dirty="0" err="1"/>
              <a:t>fibers</a:t>
            </a:r>
            <a:endParaRPr lang="en-IN" dirty="0"/>
          </a:p>
          <a:p>
            <a:r>
              <a:rPr lang="en-IN" dirty="0"/>
              <a:t>This injury generally involves the arm, leg, or back muscles, and usually results in an immediate sensation of pain</a:t>
            </a:r>
          </a:p>
          <a:p>
            <a:pPr>
              <a:buNone/>
            </a:pPr>
            <a:endParaRPr lang="en-IN" dirty="0"/>
          </a:p>
          <a:p>
            <a:pPr>
              <a:buNone/>
            </a:pPr>
            <a:r>
              <a:rPr lang="en-IN" dirty="0" smtClean="0"/>
              <a:t/>
            </a:r>
            <a:br>
              <a:rPr lang="en-IN" dirty="0" smtClean="0"/>
            </a:br>
            <a:endParaRPr lang="en-IN"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Sprain</a:t>
            </a:r>
            <a:r>
              <a:rPr lang="en-US" dirty="0" smtClean="0"/>
              <a:t/>
            </a:r>
            <a:br>
              <a:rPr lang="en-US" dirty="0" smtClean="0"/>
            </a:br>
            <a:endParaRPr lang="en-IN" dirty="0"/>
          </a:p>
        </p:txBody>
      </p:sp>
      <p:sp>
        <p:nvSpPr>
          <p:cNvPr id="3" name="Content Placeholder 2"/>
          <p:cNvSpPr>
            <a:spLocks noGrp="1"/>
          </p:cNvSpPr>
          <p:nvPr>
            <p:ph idx="1"/>
          </p:nvPr>
        </p:nvSpPr>
        <p:spPr/>
        <p:txBody>
          <a:bodyPr>
            <a:normAutofit fontScale="85000" lnSpcReduction="20000"/>
          </a:bodyPr>
          <a:lstStyle/>
          <a:p>
            <a:r>
              <a:rPr lang="en-IN" dirty="0"/>
              <a:t>Your ligaments are tough, elastic-like bands that connect bone to bone and hold your joints in place</a:t>
            </a:r>
            <a:r>
              <a:rPr lang="en-IN" dirty="0" smtClean="0"/>
              <a:t>.</a:t>
            </a:r>
          </a:p>
          <a:p>
            <a:r>
              <a:rPr lang="en-IN" dirty="0" smtClean="0"/>
              <a:t> </a:t>
            </a:r>
            <a:r>
              <a:rPr lang="en-IN" dirty="0"/>
              <a:t>A sprain is an injury to a ligament caused by tearing of the </a:t>
            </a:r>
            <a:r>
              <a:rPr lang="en-IN" dirty="0" err="1"/>
              <a:t>fibers</a:t>
            </a:r>
            <a:r>
              <a:rPr lang="en-IN" dirty="0"/>
              <a:t> of the ligament. The ligament can have a partial tear, or it can be completely torn apart.</a:t>
            </a:r>
          </a:p>
          <a:p>
            <a:r>
              <a:rPr lang="en-IN" dirty="0"/>
              <a:t>Ankle sprains are the most common type of sprain. Wrist, knee and thumb sprains are also common</a:t>
            </a:r>
            <a:r>
              <a:rPr lang="en-IN" dirty="0" smtClean="0"/>
              <a:t>.</a:t>
            </a:r>
          </a:p>
          <a:p>
            <a:r>
              <a:rPr lang="en-IN" dirty="0" smtClean="0"/>
              <a:t> </a:t>
            </a:r>
            <a:r>
              <a:rPr lang="en-IN" dirty="0"/>
              <a:t>Sprained ligaments often swell rapidly and are painful. Generally, the greater the pain and swelling, the more severe the injury is. </a:t>
            </a:r>
          </a:p>
          <a:p>
            <a:pPr>
              <a:buNone/>
            </a:pPr>
            <a:r>
              <a:rPr lang="en-IN" dirty="0" smtClean="0"/>
              <a:t/>
            </a:r>
            <a:br>
              <a:rPr lang="en-IN" dirty="0" smtClean="0"/>
            </a:br>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Types of sprains</a:t>
            </a:r>
            <a:br>
              <a:rPr lang="en-US"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a:xfrm>
            <a:off x="457200" y="1025236"/>
            <a:ext cx="8229600" cy="5428100"/>
          </a:xfrm>
        </p:spPr>
        <p:txBody>
          <a:bodyPr>
            <a:normAutofit fontScale="47500" lnSpcReduction="20000"/>
          </a:bodyPr>
          <a:lstStyle/>
          <a:p>
            <a:pPr>
              <a:buNone/>
            </a:pPr>
            <a:endParaRPr lang="en-IN" dirty="0"/>
          </a:p>
          <a:p>
            <a:pPr>
              <a:buFont typeface="Wingdings" pitchFamily="2" charset="2"/>
              <a:buChar char="Ø"/>
            </a:pPr>
            <a:r>
              <a:rPr lang="en-IN" b="1" dirty="0">
                <a:solidFill>
                  <a:srgbClr val="FF0000"/>
                </a:solidFill>
              </a:rPr>
              <a:t>First degree:</a:t>
            </a:r>
            <a:r>
              <a:rPr lang="en-IN" dirty="0">
                <a:solidFill>
                  <a:srgbClr val="FF0000"/>
                </a:solidFill>
              </a:rPr>
              <a:t> </a:t>
            </a:r>
            <a:endParaRPr lang="en-IN" dirty="0" smtClean="0">
              <a:solidFill>
                <a:srgbClr val="FF0000"/>
              </a:solidFill>
            </a:endParaRPr>
          </a:p>
          <a:p>
            <a:pPr>
              <a:buFont typeface="Wingdings" pitchFamily="2" charset="2"/>
              <a:buChar char="Ø"/>
            </a:pPr>
            <a:r>
              <a:rPr lang="en-IN" dirty="0" smtClean="0"/>
              <a:t>Your </a:t>
            </a:r>
            <a:r>
              <a:rPr lang="en-IN" dirty="0"/>
              <a:t>ankle’s ligaments have stretched too far but have not torn. Symptoms might include:</a:t>
            </a:r>
          </a:p>
          <a:p>
            <a:r>
              <a:rPr lang="en-IN" dirty="0"/>
              <a:t>Mild pain and swelling</a:t>
            </a:r>
          </a:p>
          <a:p>
            <a:r>
              <a:rPr lang="en-IN" dirty="0"/>
              <a:t>Limited joint stiffness and instability</a:t>
            </a:r>
          </a:p>
          <a:p>
            <a:r>
              <a:rPr lang="en-IN" dirty="0"/>
              <a:t>Uncomfortable jogging or jumping</a:t>
            </a:r>
          </a:p>
          <a:p>
            <a:pPr>
              <a:buFont typeface="Wingdings" pitchFamily="2" charset="2"/>
              <a:buChar char="Ø"/>
            </a:pPr>
            <a:r>
              <a:rPr lang="en-IN" b="1" dirty="0">
                <a:solidFill>
                  <a:srgbClr val="FF0000"/>
                </a:solidFill>
              </a:rPr>
              <a:t>Second degree</a:t>
            </a:r>
            <a:r>
              <a:rPr lang="en-IN" b="1" dirty="0" smtClean="0">
                <a:solidFill>
                  <a:srgbClr val="FF0000"/>
                </a:solidFill>
              </a:rPr>
              <a:t>:</a:t>
            </a:r>
          </a:p>
          <a:p>
            <a:pPr>
              <a:buFont typeface="Wingdings" pitchFamily="2" charset="2"/>
              <a:buChar char="Ø"/>
            </a:pPr>
            <a:r>
              <a:rPr lang="en-IN" dirty="0"/>
              <a:t> The is the most common type of sprain and results in a partial tear of the ligament. Symptoms can include:</a:t>
            </a:r>
          </a:p>
          <a:p>
            <a:r>
              <a:rPr lang="en-IN" dirty="0"/>
              <a:t>Lots of swelling and bruising</a:t>
            </a:r>
          </a:p>
          <a:p>
            <a:r>
              <a:rPr lang="en-IN" dirty="0"/>
              <a:t>Moderate pain</a:t>
            </a:r>
          </a:p>
          <a:p>
            <a:r>
              <a:rPr lang="en-IN" dirty="0"/>
              <a:t>Loss of motion or use of your ankle</a:t>
            </a:r>
          </a:p>
          <a:p>
            <a:r>
              <a:rPr lang="en-IN" dirty="0"/>
              <a:t>Difficulty walking</a:t>
            </a:r>
          </a:p>
          <a:p>
            <a:pPr>
              <a:buFont typeface="Wingdings" pitchFamily="2" charset="2"/>
              <a:buChar char="Ø"/>
            </a:pPr>
            <a:r>
              <a:rPr lang="en-IN" b="1" dirty="0">
                <a:solidFill>
                  <a:srgbClr val="FF0000"/>
                </a:solidFill>
              </a:rPr>
              <a:t>Third degree:</a:t>
            </a:r>
            <a:r>
              <a:rPr lang="en-IN" dirty="0">
                <a:solidFill>
                  <a:srgbClr val="FF0000"/>
                </a:solidFill>
              </a:rPr>
              <a:t> </a:t>
            </a:r>
            <a:endParaRPr lang="en-IN" dirty="0" smtClean="0">
              <a:solidFill>
                <a:srgbClr val="FF0000"/>
              </a:solidFill>
            </a:endParaRPr>
          </a:p>
          <a:p>
            <a:pPr>
              <a:buFont typeface="Wingdings" pitchFamily="2" charset="2"/>
              <a:buChar char="Ø"/>
            </a:pPr>
            <a:r>
              <a:rPr lang="en-IN" dirty="0" smtClean="0"/>
              <a:t>In </a:t>
            </a:r>
            <a:r>
              <a:rPr lang="en-IN" dirty="0"/>
              <a:t>the most severe type of sprain, the ligament has been completely torn. Symptoms are:</a:t>
            </a:r>
          </a:p>
          <a:p>
            <a:r>
              <a:rPr lang="en-IN" dirty="0"/>
              <a:t>Severe swelling and pain</a:t>
            </a:r>
          </a:p>
          <a:p>
            <a:r>
              <a:rPr lang="en-IN" dirty="0"/>
              <a:t>Instability of the joint</a:t>
            </a:r>
          </a:p>
          <a:p>
            <a:r>
              <a:rPr lang="en-IN" dirty="0"/>
              <a:t>Extreme loss of motion</a:t>
            </a:r>
          </a:p>
          <a:p>
            <a:r>
              <a:rPr lang="en-IN" dirty="0"/>
              <a:t>Significant pain while walking</a:t>
            </a:r>
          </a:p>
          <a:p>
            <a:pPr>
              <a:buNone/>
            </a:pPr>
            <a:r>
              <a:rPr lang="en-IN" dirty="0" smtClean="0"/>
              <a:t/>
            </a:r>
            <a:br>
              <a:rPr lang="en-IN" dirty="0" smtClean="0"/>
            </a:br>
            <a:endParaRPr lang="en-IN"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Signs and symptoms</a:t>
            </a:r>
            <a:br>
              <a:rPr lang="en-IN" b="1"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buNone/>
            </a:pPr>
            <a:endParaRPr lang="en-IN" b="1" dirty="0"/>
          </a:p>
          <a:p>
            <a:r>
              <a:rPr lang="en-IN" dirty="0" smtClean="0"/>
              <a:t>Symptoms </a:t>
            </a:r>
            <a:r>
              <a:rPr lang="en-IN" dirty="0"/>
              <a:t>of a sprain can include:</a:t>
            </a:r>
          </a:p>
          <a:p>
            <a:r>
              <a:rPr lang="en-IN" dirty="0"/>
              <a:t>intense pain</a:t>
            </a:r>
          </a:p>
          <a:p>
            <a:r>
              <a:rPr lang="en-IN" dirty="0"/>
              <a:t>restricted mobility</a:t>
            </a:r>
          </a:p>
          <a:p>
            <a:r>
              <a:rPr lang="en-IN" dirty="0"/>
              <a:t>swelling and bruising around injury joint develops quickly.</a:t>
            </a:r>
          </a:p>
          <a:p>
            <a:r>
              <a:rPr lang="en-IN" dirty="0"/>
              <a:t>Symptoms of a strain can include:</a:t>
            </a:r>
          </a:p>
          <a:p>
            <a:r>
              <a:rPr lang="en-IN" dirty="0"/>
              <a:t>sharp, sudden pain in the injury region</a:t>
            </a:r>
          </a:p>
          <a:p>
            <a:r>
              <a:rPr lang="en-IN" dirty="0"/>
              <a:t>loss of power</a:t>
            </a:r>
          </a:p>
          <a:p>
            <a:r>
              <a:rPr lang="en-IN" dirty="0"/>
              <a:t>tender muscle.</a:t>
            </a:r>
          </a:p>
          <a:p>
            <a:r>
              <a:rPr lang="en-IN" dirty="0"/>
              <a:t>If there is a lot of pain, manage the injury as a </a:t>
            </a:r>
            <a:r>
              <a:rPr lang="en-IN" dirty="0">
                <a:hlinkClick r:id="rId2"/>
              </a:rPr>
              <a:t>fracture</a:t>
            </a:r>
            <a:r>
              <a:rPr lang="en-IN" dirty="0"/>
              <a:t> and seek medical </a:t>
            </a:r>
          </a:p>
          <a:p>
            <a:endParaRPr lang="en-IN"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First Aid</a:t>
            </a:r>
            <a:br>
              <a:rPr lang="en-US"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pPr fontAlgn="base">
              <a:buNone/>
            </a:pPr>
            <a:endParaRPr lang="en-IN" b="1" dirty="0"/>
          </a:p>
          <a:p>
            <a:pPr fontAlgn="base"/>
            <a:r>
              <a:rPr lang="en-IN" dirty="0"/>
              <a:t>Make sure your child stops activity right away.</a:t>
            </a:r>
          </a:p>
          <a:p>
            <a:pPr fontAlgn="base"/>
            <a:r>
              <a:rPr lang="en-IN" dirty="0"/>
              <a:t>Think </a:t>
            </a:r>
            <a:r>
              <a:rPr lang="en-IN" b="1" dirty="0" err="1"/>
              <a:t>R.I.C.E.</a:t>
            </a:r>
            <a:r>
              <a:rPr lang="en-IN" dirty="0"/>
              <a:t> for the first 48 hours after the injury:</a:t>
            </a:r>
          </a:p>
          <a:p>
            <a:pPr lvl="1" fontAlgn="base"/>
            <a:r>
              <a:rPr lang="en-IN" b="1" i="1" dirty="0"/>
              <a:t>R</a:t>
            </a:r>
            <a:r>
              <a:rPr lang="en-IN" dirty="0"/>
              <a:t>est: Rest the injured part until it's less painful.</a:t>
            </a:r>
          </a:p>
          <a:p>
            <a:pPr lvl="1" fontAlgn="base"/>
            <a:r>
              <a:rPr lang="en-IN" b="1" i="1" dirty="0"/>
              <a:t>I</a:t>
            </a:r>
            <a:r>
              <a:rPr lang="en-IN" dirty="0"/>
              <a:t>ce: Wrap an icepack or cold compress in a towel and place over the injured part immediately. Continue for no more than 20 minutes at a time, four to eight times a day.</a:t>
            </a:r>
          </a:p>
          <a:p>
            <a:pPr lvl="1" fontAlgn="base"/>
            <a:r>
              <a:rPr lang="en-IN" b="1" i="1" dirty="0"/>
              <a:t>C</a:t>
            </a:r>
            <a:r>
              <a:rPr lang="en-IN" dirty="0"/>
              <a:t>ompression: Support the injured part with an elastic compression bandage for at least 2 days.</a:t>
            </a:r>
          </a:p>
          <a:p>
            <a:pPr lvl="1" fontAlgn="base"/>
            <a:r>
              <a:rPr lang="en-IN" b="1" i="1" dirty="0"/>
              <a:t>E</a:t>
            </a:r>
            <a:r>
              <a:rPr lang="en-IN" dirty="0"/>
              <a:t>levation: Raise the injured part above heart level to decrease swelling.</a:t>
            </a:r>
          </a:p>
          <a:p>
            <a:endParaRPr lang="en-I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Burns</a:t>
            </a:r>
            <a:r>
              <a:rPr lang="en-US" dirty="0" smtClean="0"/>
              <a:t/>
            </a:r>
            <a:br>
              <a:rPr lang="en-US" dirty="0" smtClean="0"/>
            </a:br>
            <a:endParaRPr lang="en-IN" dirty="0"/>
          </a:p>
        </p:txBody>
      </p:sp>
      <p:sp>
        <p:nvSpPr>
          <p:cNvPr id="3" name="Content Placeholder 2"/>
          <p:cNvSpPr>
            <a:spLocks noGrp="1"/>
          </p:cNvSpPr>
          <p:nvPr>
            <p:ph idx="1"/>
          </p:nvPr>
        </p:nvSpPr>
        <p:spPr>
          <a:xfrm>
            <a:off x="457200" y="980728"/>
            <a:ext cx="8229600" cy="5145435"/>
          </a:xfrm>
        </p:spPr>
        <p:txBody>
          <a:bodyPr>
            <a:normAutofit fontScale="70000" lnSpcReduction="20000"/>
          </a:bodyPr>
          <a:lstStyle/>
          <a:p>
            <a:pPr>
              <a:buFont typeface="Wingdings" pitchFamily="2" charset="2"/>
              <a:buChar char="Ø"/>
            </a:pPr>
            <a:r>
              <a:rPr lang="en-IN" dirty="0"/>
              <a:t>A burn is tissue damage that results from scalding, overexposure to the sun or other radiation, contact with flames, chemicals or electricity, or smoke inhalation.</a:t>
            </a:r>
          </a:p>
          <a:p>
            <a:endParaRPr lang="en-IN" b="1" dirty="0"/>
          </a:p>
          <a:p>
            <a:pPr>
              <a:buNone/>
            </a:pPr>
            <a:r>
              <a:rPr lang="en-IN" b="1" dirty="0"/>
              <a:t>Call 911 or seek immediate care</a:t>
            </a:r>
            <a:r>
              <a:rPr lang="en-IN" dirty="0"/>
              <a:t> for major burns, which:</a:t>
            </a:r>
          </a:p>
          <a:p>
            <a:r>
              <a:rPr lang="en-IN" dirty="0"/>
              <a:t>Are deep</a:t>
            </a:r>
          </a:p>
          <a:p>
            <a:r>
              <a:rPr lang="en-IN" dirty="0"/>
              <a:t>Cause the skin to be dry and leathery</a:t>
            </a:r>
          </a:p>
          <a:p>
            <a:r>
              <a:rPr lang="en-IN" dirty="0"/>
              <a:t>May appear </a:t>
            </a:r>
            <a:r>
              <a:rPr lang="en-IN" dirty="0" smtClean="0"/>
              <a:t> </a:t>
            </a:r>
            <a:r>
              <a:rPr lang="en-IN" dirty="0"/>
              <a:t>patches of white, brown or black</a:t>
            </a:r>
          </a:p>
          <a:p>
            <a:r>
              <a:rPr lang="en-IN" dirty="0"/>
              <a:t>Are larger than 3 inches (about 8 </a:t>
            </a:r>
            <a:r>
              <a:rPr lang="en-IN" dirty="0" err="1"/>
              <a:t>centimeters</a:t>
            </a:r>
            <a:r>
              <a:rPr lang="en-IN" dirty="0"/>
              <a:t>) in diameter or cover the hands, feet, face</a:t>
            </a:r>
            <a:r>
              <a:rPr lang="en-IN" dirty="0" smtClean="0"/>
              <a:t>, </a:t>
            </a:r>
            <a:r>
              <a:rPr lang="en-IN" dirty="0"/>
              <a:t>or a major joint</a:t>
            </a:r>
          </a:p>
          <a:p>
            <a:pPr>
              <a:buNone/>
            </a:pPr>
            <a:r>
              <a:rPr lang="en-IN" b="1" dirty="0"/>
              <a:t>A minor burn that doesn't require emergency care</a:t>
            </a:r>
            <a:r>
              <a:rPr lang="en-IN" dirty="0"/>
              <a:t> may involve:</a:t>
            </a:r>
          </a:p>
          <a:p>
            <a:r>
              <a:rPr lang="en-IN" dirty="0"/>
              <a:t>Superficial redness similar to a sunburn</a:t>
            </a:r>
          </a:p>
          <a:p>
            <a:r>
              <a:rPr lang="en-IN" dirty="0"/>
              <a:t>Pain</a:t>
            </a:r>
          </a:p>
          <a:p>
            <a:r>
              <a:rPr lang="en-IN" dirty="0"/>
              <a:t>Blisters</a:t>
            </a:r>
          </a:p>
          <a:p>
            <a:r>
              <a:rPr lang="en-IN" dirty="0"/>
              <a:t>An area no larger than 3 inches (about 8 </a:t>
            </a:r>
            <a:r>
              <a:rPr lang="en-IN" dirty="0" err="1"/>
              <a:t>centimeters</a:t>
            </a:r>
            <a:r>
              <a:rPr lang="en-IN" dirty="0"/>
              <a:t>) in diameter</a:t>
            </a:r>
          </a:p>
          <a:p>
            <a:pPr>
              <a:buNone/>
            </a:pPr>
            <a:endParaRPr lang="en-IN" b="1" dirty="0"/>
          </a:p>
          <a:p>
            <a:endParaRPr lang="en-IN"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Treatment</a:t>
            </a:r>
            <a:r>
              <a:rPr lang="en-US" dirty="0" smtClean="0"/>
              <a:t/>
            </a:r>
            <a:br>
              <a:rPr lang="en-US" dirty="0" smtClean="0"/>
            </a:br>
            <a:endParaRPr lang="en-IN" dirty="0"/>
          </a:p>
        </p:txBody>
      </p:sp>
      <p:sp>
        <p:nvSpPr>
          <p:cNvPr id="3" name="Content Placeholder 2"/>
          <p:cNvSpPr>
            <a:spLocks noGrp="1"/>
          </p:cNvSpPr>
          <p:nvPr>
            <p:ph idx="1"/>
          </p:nvPr>
        </p:nvSpPr>
        <p:spPr/>
        <p:txBody>
          <a:bodyPr>
            <a:normAutofit fontScale="62500" lnSpcReduction="20000"/>
          </a:bodyPr>
          <a:lstStyle/>
          <a:p>
            <a:r>
              <a:rPr lang="en-IN" b="1" dirty="0" smtClean="0"/>
              <a:t>Treating major burns</a:t>
            </a:r>
            <a:endParaRPr lang="en-IN" dirty="0" smtClean="0"/>
          </a:p>
          <a:p>
            <a:r>
              <a:rPr lang="en-IN" b="1" dirty="0" smtClean="0"/>
              <a:t>Protect the burned person from further harm.</a:t>
            </a:r>
            <a:r>
              <a:rPr lang="en-IN" dirty="0" smtClean="0"/>
              <a:t> If you can do so safely, make sure the person you're helping is not in contact with the source of the burn. For electrical burns, make sure the power source is off before you approach the burned person.</a:t>
            </a:r>
          </a:p>
          <a:p>
            <a:r>
              <a:rPr lang="en-IN" b="1" dirty="0" smtClean="0"/>
              <a:t>Make certain that the person burned is breathing.</a:t>
            </a:r>
            <a:r>
              <a:rPr lang="en-IN" dirty="0" smtClean="0"/>
              <a:t> If needed, begin rescue breathing if you know how.</a:t>
            </a:r>
          </a:p>
          <a:p>
            <a:r>
              <a:rPr lang="en-IN" b="1" dirty="0" smtClean="0"/>
              <a:t>Remove </a:t>
            </a:r>
            <a:r>
              <a:rPr lang="en-IN" b="1" dirty="0" err="1" smtClean="0"/>
              <a:t>jewelry</a:t>
            </a:r>
            <a:r>
              <a:rPr lang="en-IN" b="1" dirty="0" smtClean="0"/>
              <a:t>, belts and other restrictive </a:t>
            </a:r>
            <a:r>
              <a:rPr lang="en-IN" b="1" dirty="0" err="1" smtClean="0"/>
              <a:t>items,</a:t>
            </a:r>
            <a:r>
              <a:rPr lang="en-IN" dirty="0" err="1" smtClean="0"/>
              <a:t>especially</a:t>
            </a:r>
            <a:r>
              <a:rPr lang="en-IN" dirty="0" smtClean="0"/>
              <a:t> from around burned areas and the neck. Burned areas swell rapidly.</a:t>
            </a:r>
          </a:p>
          <a:p>
            <a:r>
              <a:rPr lang="en-IN" b="1" dirty="0" smtClean="0"/>
              <a:t>Cover the area of the burn.</a:t>
            </a:r>
            <a:r>
              <a:rPr lang="en-IN" dirty="0" smtClean="0"/>
              <a:t> Use a cool, moist bandage or a clean cloth.</a:t>
            </a:r>
          </a:p>
          <a:p>
            <a:r>
              <a:rPr lang="en-IN" b="1" dirty="0" smtClean="0"/>
              <a:t>Don't immerse large severe burns in water.</a:t>
            </a:r>
            <a:r>
              <a:rPr lang="en-IN" dirty="0" smtClean="0"/>
              <a:t> Doing so could cause a serious loss of body heat .</a:t>
            </a:r>
          </a:p>
          <a:p>
            <a:r>
              <a:rPr lang="en-IN" b="1" dirty="0" smtClean="0"/>
              <a:t>Elevate the burned area.</a:t>
            </a:r>
            <a:r>
              <a:rPr lang="en-IN" dirty="0" smtClean="0"/>
              <a:t> Raise the wound above heart level, if possible.</a:t>
            </a:r>
          </a:p>
          <a:p>
            <a:r>
              <a:rPr lang="en-IN" b="1" dirty="0" smtClean="0"/>
              <a:t>Watch for signs of shock.</a:t>
            </a:r>
            <a:r>
              <a:rPr lang="en-IN" dirty="0" smtClean="0"/>
              <a:t> Signs and symptoms include fainting, pale complexion or breathing in a notably shallow fashion.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Treatment</a:t>
            </a:r>
            <a:endParaRPr lang="en-IN" dirty="0">
              <a:solidFill>
                <a:srgbClr val="FF0000"/>
              </a:solidFill>
            </a:endParaRPr>
          </a:p>
        </p:txBody>
      </p:sp>
      <p:sp>
        <p:nvSpPr>
          <p:cNvPr id="3" name="Content Placeholder 2"/>
          <p:cNvSpPr>
            <a:spLocks noGrp="1"/>
          </p:cNvSpPr>
          <p:nvPr>
            <p:ph idx="1"/>
          </p:nvPr>
        </p:nvSpPr>
        <p:spPr/>
        <p:txBody>
          <a:bodyPr>
            <a:normAutofit fontScale="55000" lnSpcReduction="20000"/>
          </a:bodyPr>
          <a:lstStyle/>
          <a:p>
            <a:r>
              <a:rPr lang="en-IN" b="1" dirty="0" smtClean="0"/>
              <a:t>Treating minor burns</a:t>
            </a:r>
          </a:p>
          <a:p>
            <a:r>
              <a:rPr lang="en-IN" dirty="0" smtClean="0"/>
              <a:t>For minor burns:</a:t>
            </a:r>
          </a:p>
          <a:p>
            <a:r>
              <a:rPr lang="en-IN" b="1" dirty="0" smtClean="0"/>
              <a:t>Cool the burn.</a:t>
            </a:r>
            <a:r>
              <a:rPr lang="en-IN" dirty="0" smtClean="0"/>
              <a:t> Hold the burned area under cool (not cold) running water or apply a cool, wet compress until the pain eases.</a:t>
            </a:r>
          </a:p>
          <a:p>
            <a:r>
              <a:rPr lang="en-IN" b="1" dirty="0" smtClean="0"/>
              <a:t>Remove rings or other tight items from the burned </a:t>
            </a:r>
            <a:r>
              <a:rPr lang="en-IN" b="1" dirty="0" err="1" smtClean="0"/>
              <a:t>area.</a:t>
            </a:r>
            <a:r>
              <a:rPr lang="en-IN" dirty="0" err="1" smtClean="0"/>
              <a:t>Try</a:t>
            </a:r>
            <a:r>
              <a:rPr lang="en-IN" dirty="0" smtClean="0"/>
              <a:t> to do this quickly and gently, before the area swells.</a:t>
            </a:r>
          </a:p>
          <a:p>
            <a:r>
              <a:rPr lang="en-IN" b="1" dirty="0" smtClean="0"/>
              <a:t>Don't break blisters.</a:t>
            </a:r>
            <a:r>
              <a:rPr lang="en-IN" dirty="0" smtClean="0"/>
              <a:t> Fluid-filled blisters protect against infection. If a blister breaks, clean the area with water (mild soap is optional). Apply an antibiotic ointment. But if a rash appears, stop using the ointment.</a:t>
            </a:r>
          </a:p>
          <a:p>
            <a:r>
              <a:rPr lang="en-IN" b="1" dirty="0" smtClean="0"/>
              <a:t>Apply lotion.</a:t>
            </a:r>
            <a:r>
              <a:rPr lang="en-IN" dirty="0" smtClean="0"/>
              <a:t> Once a burn is completely cooled, apply a lotion, such as one that contains aloe </a:t>
            </a:r>
            <a:r>
              <a:rPr lang="en-IN" dirty="0" err="1" smtClean="0"/>
              <a:t>vera</a:t>
            </a:r>
            <a:r>
              <a:rPr lang="en-IN" dirty="0" smtClean="0"/>
              <a:t> or a moisturizer. This helps prevent drying and provides relief.</a:t>
            </a:r>
          </a:p>
          <a:p>
            <a:r>
              <a:rPr lang="en-IN" b="1" dirty="0" smtClean="0"/>
              <a:t>Bandage the burn.</a:t>
            </a:r>
            <a:r>
              <a:rPr lang="en-IN" dirty="0" smtClean="0"/>
              <a:t> Cover the burn with a sterile gauze bandage (not fluffy cotton). Wrap it loosely to avoid putting pressure on burned skin.</a:t>
            </a:r>
          </a:p>
          <a:p>
            <a:r>
              <a:rPr lang="en-IN" b="1" dirty="0" smtClean="0"/>
              <a:t>If needed, take an over-the-counter pain reliever,</a:t>
            </a:r>
            <a:r>
              <a:rPr lang="en-IN" dirty="0" smtClean="0"/>
              <a:t> such as ibuprofen (Advil, Motrin </a:t>
            </a:r>
            <a:r>
              <a:rPr lang="en-IN" dirty="0" err="1" smtClean="0"/>
              <a:t>IB</a:t>
            </a:r>
            <a:r>
              <a:rPr lang="en-IN" dirty="0" smtClean="0"/>
              <a:t>, others), naproxen sodium (Aleve) or acetaminophen (Tylenol, others).</a:t>
            </a:r>
          </a:p>
          <a:p>
            <a:endParaRPr lang="en-IN"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normAutofit fontScale="90000"/>
          </a:bodyPr>
          <a:lstStyle/>
          <a:p>
            <a:r>
              <a:rPr lang="en-US" dirty="0" smtClean="0">
                <a:solidFill>
                  <a:srgbClr val="FF0000"/>
                </a:solidFill>
              </a:rPr>
              <a:t>Prevention</a:t>
            </a:r>
            <a:r>
              <a:rPr lang="en-US" dirty="0" smtClean="0"/>
              <a:t/>
            </a:r>
            <a:br>
              <a:rPr lang="en-US" dirty="0" smtClean="0"/>
            </a:br>
            <a:endParaRPr lang="en-IN" dirty="0"/>
          </a:p>
        </p:txBody>
      </p:sp>
      <p:sp>
        <p:nvSpPr>
          <p:cNvPr id="3" name="Content Placeholder 2"/>
          <p:cNvSpPr>
            <a:spLocks noGrp="1"/>
          </p:cNvSpPr>
          <p:nvPr>
            <p:ph idx="1"/>
          </p:nvPr>
        </p:nvSpPr>
        <p:spPr>
          <a:xfrm>
            <a:off x="457200" y="908720"/>
            <a:ext cx="8229600" cy="5544616"/>
          </a:xfrm>
        </p:spPr>
        <p:txBody>
          <a:bodyPr>
            <a:normAutofit fontScale="85000" lnSpcReduction="20000"/>
          </a:bodyPr>
          <a:lstStyle/>
          <a:p>
            <a:pPr fontAlgn="base">
              <a:buNone/>
            </a:pPr>
            <a:endParaRPr lang="en-IN" b="1" dirty="0"/>
          </a:p>
          <a:p>
            <a:pPr fontAlgn="base"/>
            <a:r>
              <a:rPr lang="en-IN" dirty="0"/>
              <a:t>Be careful when using candles, space heaters, and curling irons.</a:t>
            </a:r>
          </a:p>
          <a:p>
            <a:pPr fontAlgn="base"/>
            <a:r>
              <a:rPr lang="en-IN" dirty="0"/>
              <a:t>Keep children away from radiators.</a:t>
            </a:r>
          </a:p>
          <a:p>
            <a:pPr fontAlgn="base"/>
            <a:r>
              <a:rPr lang="en-IN" dirty="0"/>
              <a:t>Be alert around hot drinks.</a:t>
            </a:r>
          </a:p>
          <a:p>
            <a:pPr fontAlgn="base"/>
            <a:r>
              <a:rPr lang="en-IN" dirty="0"/>
              <a:t>Check the temperature of bath water before putting a child in the tub.</a:t>
            </a:r>
          </a:p>
          <a:p>
            <a:pPr fontAlgn="base"/>
            <a:r>
              <a:rPr lang="en-IN" dirty="0"/>
              <a:t>Check smoke alarm batteries at least once a month.</a:t>
            </a:r>
          </a:p>
          <a:p>
            <a:pPr fontAlgn="base"/>
            <a:r>
              <a:rPr lang="en-IN" dirty="0"/>
              <a:t>Keep a fire extinguisher in the kitchen.</a:t>
            </a:r>
          </a:p>
          <a:p>
            <a:pPr fontAlgn="base"/>
            <a:r>
              <a:rPr lang="en-IN" dirty="0"/>
              <a:t>Do not allow young children to play in the kitchen while someone is cooking.</a:t>
            </a:r>
          </a:p>
          <a:p>
            <a:pPr>
              <a:buNone/>
            </a:pPr>
            <a:r>
              <a:rPr lang="en-IN" dirty="0"/>
              <a:t/>
            </a:r>
            <a:br>
              <a:rPr lang="en-IN" dirty="0"/>
            </a:br>
            <a:endParaRPr lang="en-IN"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Sunstroke</a:t>
            </a:r>
            <a:r>
              <a:rPr lang="en-US" dirty="0" smtClean="0"/>
              <a:t/>
            </a:r>
            <a:br>
              <a:rPr lang="en-US" dirty="0" smtClean="0"/>
            </a:br>
            <a:endParaRPr lang="en-IN" dirty="0"/>
          </a:p>
        </p:txBody>
      </p:sp>
      <p:sp>
        <p:nvSpPr>
          <p:cNvPr id="3" name="Content Placeholder 2"/>
          <p:cNvSpPr>
            <a:spLocks noGrp="1"/>
          </p:cNvSpPr>
          <p:nvPr>
            <p:ph idx="1"/>
          </p:nvPr>
        </p:nvSpPr>
        <p:spPr/>
        <p:txBody>
          <a:bodyPr>
            <a:normAutofit fontScale="92500" lnSpcReduction="10000"/>
          </a:bodyPr>
          <a:lstStyle/>
          <a:p>
            <a:r>
              <a:rPr lang="en-IN" dirty="0" smtClean="0"/>
              <a:t>Heatstroke </a:t>
            </a:r>
            <a:r>
              <a:rPr lang="en-IN" dirty="0"/>
              <a:t>occurs when your body temperature rises rapidly and you're unable to cool down. </a:t>
            </a:r>
            <a:endParaRPr lang="en-IN" dirty="0" smtClean="0"/>
          </a:p>
          <a:p>
            <a:r>
              <a:rPr lang="en-IN" dirty="0" smtClean="0"/>
              <a:t>It </a:t>
            </a:r>
            <a:r>
              <a:rPr lang="en-IN" dirty="0"/>
              <a:t>can be life-threatening by causing damage to your brain and other vital organs</a:t>
            </a:r>
            <a:r>
              <a:rPr lang="en-IN" dirty="0" smtClean="0"/>
              <a:t>.</a:t>
            </a:r>
          </a:p>
          <a:p>
            <a:r>
              <a:rPr lang="en-IN" dirty="0" smtClean="0"/>
              <a:t> </a:t>
            </a:r>
            <a:r>
              <a:rPr lang="en-IN" dirty="0"/>
              <a:t>It may be caused by strenuous activity in the heat or by being in a hot place for too long.</a:t>
            </a:r>
          </a:p>
          <a:p>
            <a:r>
              <a:rPr lang="en-IN" dirty="0"/>
              <a:t>Heatstroke can occur without any previous heat-related condition, such as heat exhaustion. </a:t>
            </a:r>
            <a:endParaRPr lang="en-IN" dirty="0" smtClean="0"/>
          </a:p>
          <a:p>
            <a:pPr>
              <a:buNone/>
            </a:pPr>
            <a:r>
              <a:rPr lang="en-IN" dirty="0" smtClean="0"/>
              <a:t> </a:t>
            </a:r>
            <a:endParaRPr lang="en-IN"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FF0000"/>
                </a:solidFill>
              </a:rPr>
              <a:t>Signs and symptoms </a:t>
            </a:r>
            <a:br>
              <a:rPr lang="en-IN"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r>
              <a:rPr lang="en-IN" dirty="0" smtClean="0"/>
              <a:t>Fever of 104 F (40 C) or greater</a:t>
            </a:r>
          </a:p>
          <a:p>
            <a:r>
              <a:rPr lang="en-IN" dirty="0" smtClean="0"/>
              <a:t>Changes in mental status or </a:t>
            </a:r>
            <a:r>
              <a:rPr lang="en-IN" dirty="0" err="1" smtClean="0"/>
              <a:t>behavior</a:t>
            </a:r>
            <a:r>
              <a:rPr lang="en-IN" dirty="0" smtClean="0"/>
              <a:t>, such as confusion, agitation, slurred speech</a:t>
            </a:r>
          </a:p>
          <a:p>
            <a:r>
              <a:rPr lang="en-IN" dirty="0" smtClean="0"/>
              <a:t>Hot, dry skin or heavy sweating</a:t>
            </a:r>
          </a:p>
          <a:p>
            <a:r>
              <a:rPr lang="en-IN" dirty="0" smtClean="0"/>
              <a:t>Nausea and vomiting</a:t>
            </a:r>
          </a:p>
          <a:p>
            <a:r>
              <a:rPr lang="en-IN" dirty="0" smtClean="0"/>
              <a:t>Flushed skin</a:t>
            </a:r>
          </a:p>
          <a:p>
            <a:r>
              <a:rPr lang="en-IN" dirty="0" smtClean="0"/>
              <a:t>Rapid pulse</a:t>
            </a:r>
          </a:p>
          <a:p>
            <a:r>
              <a:rPr lang="en-IN" dirty="0" smtClean="0"/>
              <a:t>Rapid breathing</a:t>
            </a:r>
          </a:p>
          <a:p>
            <a:r>
              <a:rPr lang="en-IN" dirty="0" smtClean="0"/>
              <a:t>Headache</a:t>
            </a:r>
          </a:p>
          <a:p>
            <a:r>
              <a:rPr lang="en-IN" dirty="0" smtClean="0"/>
              <a:t>Fainting, which may be the first sign in older adults</a:t>
            </a:r>
            <a:endParaRPr lang="en-IN" b="1" dirty="0" smtClean="0"/>
          </a:p>
          <a:p>
            <a:endParaRPr lang="en-IN"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Treatment</a:t>
            </a:r>
            <a:r>
              <a:rPr lang="en-US" dirty="0" smtClean="0"/>
              <a:t/>
            </a:r>
            <a:br>
              <a:rPr lang="en-US" dirty="0" smtClean="0"/>
            </a:br>
            <a:endParaRPr lang="en-IN" dirty="0"/>
          </a:p>
        </p:txBody>
      </p:sp>
      <p:sp>
        <p:nvSpPr>
          <p:cNvPr id="3" name="Content Placeholder 2"/>
          <p:cNvSpPr>
            <a:spLocks noGrp="1"/>
          </p:cNvSpPr>
          <p:nvPr>
            <p:ph idx="1"/>
          </p:nvPr>
        </p:nvSpPr>
        <p:spPr>
          <a:xfrm>
            <a:off x="457200" y="908720"/>
            <a:ext cx="8229600" cy="5544616"/>
          </a:xfrm>
        </p:spPr>
        <p:txBody>
          <a:bodyPr>
            <a:normAutofit fontScale="70000" lnSpcReduction="20000"/>
          </a:bodyPr>
          <a:lstStyle/>
          <a:p>
            <a:pPr fontAlgn="base">
              <a:buNone/>
            </a:pPr>
            <a:r>
              <a:rPr lang="en-IN" dirty="0" smtClean="0"/>
              <a:t/>
            </a:r>
            <a:br>
              <a:rPr lang="en-IN" dirty="0" smtClean="0"/>
            </a:br>
            <a:r>
              <a:rPr lang="en-IN" dirty="0" smtClean="0"/>
              <a:t>Below are some of the sunstroke first aids one could give to a person who is hit by it:</a:t>
            </a:r>
          </a:p>
          <a:p>
            <a:pPr fontAlgn="base"/>
            <a:r>
              <a:rPr lang="en-IN" dirty="0" smtClean="0"/>
              <a:t>One has to reduce the body temperature.</a:t>
            </a:r>
          </a:p>
          <a:p>
            <a:pPr fontAlgn="base"/>
            <a:r>
              <a:rPr lang="en-IN" dirty="0" smtClean="0"/>
              <a:t>Efforts must be made to retain circulation.</a:t>
            </a:r>
          </a:p>
          <a:p>
            <a:pPr fontAlgn="base"/>
            <a:r>
              <a:rPr lang="en-IN" dirty="0" smtClean="0"/>
              <a:t>To start one must remove the clothing and bring them to a shady spot, and use fan to make them feel cool.</a:t>
            </a:r>
          </a:p>
          <a:p>
            <a:pPr fontAlgn="base"/>
            <a:r>
              <a:rPr lang="en-IN" dirty="0" smtClean="0"/>
              <a:t>Sponge the victim with some cool water and massage the victim’s limbs vigorously.</a:t>
            </a:r>
          </a:p>
          <a:p>
            <a:pPr fontAlgn="base"/>
            <a:r>
              <a:rPr lang="en-IN" dirty="0" smtClean="0"/>
              <a:t>Ice as well as alcohol must be avoided as they can cause much damage.</a:t>
            </a:r>
          </a:p>
          <a:p>
            <a:pPr fontAlgn="base"/>
            <a:r>
              <a:rPr lang="en-IN" dirty="0" smtClean="0"/>
              <a:t>One must contact emergency services for help.</a:t>
            </a:r>
          </a:p>
          <a:p>
            <a:pPr fontAlgn="base"/>
            <a:r>
              <a:rPr lang="en-IN" dirty="0" smtClean="0"/>
              <a:t>One can wrap the victim in cool sheets.</a:t>
            </a:r>
          </a:p>
          <a:p>
            <a:pPr fontAlgn="base"/>
            <a:r>
              <a:rPr lang="en-IN" dirty="0" smtClean="0"/>
              <a:t>One can use cold compresses on the head, neck .</a:t>
            </a:r>
          </a:p>
          <a:p>
            <a:pPr fontAlgn="base"/>
            <a:r>
              <a:rPr lang="en-IN" dirty="0" smtClean="0"/>
              <a:t>It is better not to give anything by the way of mouth to sunstroke victim till he or she feels better.</a:t>
            </a:r>
          </a:p>
          <a:p>
            <a:pPr fontAlgn="base"/>
            <a:r>
              <a:rPr lang="en-IN" dirty="0" smtClean="0"/>
              <a:t>Loosen up all tight clothes.</a:t>
            </a:r>
            <a:endParaRPr lang="en-IN"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Prevention</a:t>
            </a:r>
            <a:endParaRPr lang="en-IN"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fontAlgn="base">
              <a:buNone/>
            </a:pPr>
            <a:r>
              <a:rPr lang="en-IN" dirty="0"/>
              <a:t/>
            </a:r>
            <a:br>
              <a:rPr lang="en-IN" dirty="0"/>
            </a:br>
            <a:r>
              <a:rPr lang="en-IN" dirty="0"/>
              <a:t>Some of the top sunstroke prevention methods are:</a:t>
            </a:r>
          </a:p>
          <a:p>
            <a:pPr fontAlgn="base"/>
            <a:r>
              <a:rPr lang="en-IN" dirty="0"/>
              <a:t>Parents must not leave their children or pets. In parked cars as the temperature can go up as high as 135 degrees thus causing death.</a:t>
            </a:r>
          </a:p>
          <a:p>
            <a:pPr fontAlgn="base"/>
            <a:r>
              <a:rPr lang="en-IN" dirty="0"/>
              <a:t>Strenuous physical activity must be limited to cooler time period.</a:t>
            </a:r>
          </a:p>
          <a:p>
            <a:pPr fontAlgn="base"/>
            <a:r>
              <a:rPr lang="en-IN" dirty="0"/>
              <a:t>Lightweight clothing helps as they repel heat.</a:t>
            </a:r>
          </a:p>
          <a:p>
            <a:pPr fontAlgn="base"/>
            <a:r>
              <a:rPr lang="en-IN" dirty="0"/>
              <a:t>One must drink plenty of fluids.</a:t>
            </a:r>
          </a:p>
          <a:p>
            <a:endParaRPr lang="en-IN"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1132</Words>
  <Application>Microsoft Office PowerPoint</Application>
  <PresentationFormat>On-screen Show (4:3)</PresentationFormat>
  <Paragraphs>209</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FIRST AID</vt:lpstr>
      <vt:lpstr>CONTUSION </vt:lpstr>
      <vt:lpstr>CAUSES AND SYMPTOMS </vt:lpstr>
      <vt:lpstr>Treatment</vt:lpstr>
      <vt:lpstr>Prevention </vt:lpstr>
      <vt:lpstr>DIslocation</vt:lpstr>
      <vt:lpstr>Symptoms</vt:lpstr>
      <vt:lpstr>First Aid</vt:lpstr>
      <vt:lpstr>Fracture</vt:lpstr>
      <vt:lpstr>Signs and symptoms </vt:lpstr>
      <vt:lpstr>Treatment</vt:lpstr>
      <vt:lpstr> Sprains and Strains </vt:lpstr>
      <vt:lpstr>Strains     </vt:lpstr>
      <vt:lpstr>Sprain </vt:lpstr>
      <vt:lpstr>Types of sprains </vt:lpstr>
      <vt:lpstr>Signs and symptoms </vt:lpstr>
      <vt:lpstr>First Aid </vt:lpstr>
      <vt:lpstr>Burns </vt:lpstr>
      <vt:lpstr>Treatment </vt:lpstr>
      <vt:lpstr>Treatment</vt:lpstr>
      <vt:lpstr>Prevention </vt:lpstr>
      <vt:lpstr>Sunstroke </vt:lpstr>
      <vt:lpstr>Signs and symptoms  </vt:lpstr>
      <vt:lpstr>Treatment </vt:lpstr>
      <vt:lpstr>Prevention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HP-PC</cp:lastModifiedBy>
  <cp:revision>16</cp:revision>
  <dcterms:created xsi:type="dcterms:W3CDTF">2018-04-05T04:58:46Z</dcterms:created>
  <dcterms:modified xsi:type="dcterms:W3CDTF">2020-03-13T06:36:30Z</dcterms:modified>
</cp:coreProperties>
</file>