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66" r:id="rId6"/>
    <p:sldId id="269" r:id="rId7"/>
    <p:sldId id="268" r:id="rId8"/>
    <p:sldId id="257" r:id="rId9"/>
    <p:sldId id="274" r:id="rId10"/>
    <p:sldId id="258" r:id="rId11"/>
    <p:sldId id="275" r:id="rId12"/>
    <p:sldId id="267" r:id="rId13"/>
    <p:sldId id="263" r:id="rId14"/>
    <p:sldId id="276" r:id="rId15"/>
    <p:sldId id="259" r:id="rId16"/>
    <p:sldId id="277" r:id="rId17"/>
    <p:sldId id="260" r:id="rId18"/>
    <p:sldId id="278" r:id="rId19"/>
    <p:sldId id="279" r:id="rId20"/>
    <p:sldId id="280" r:id="rId21"/>
    <p:sldId id="283" r:id="rId22"/>
    <p:sldId id="281" r:id="rId23"/>
    <p:sldId id="282"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73" d="100"/>
          <a:sy n="73" d="100"/>
        </p:scale>
        <p:origin x="-1284" y="-12"/>
      </p:cViewPr>
      <p:guideLst>
        <p:guide orient="horz" pos="2160"/>
        <p:guide pos="2880"/>
      </p:guideLst>
    </p:cSldViewPr>
  </p:slideViewPr>
  <p:outlineViewPr>
    <p:cViewPr>
      <p:scale>
        <a:sx n="33" d="100"/>
        <a:sy n="33" d="100"/>
      </p:scale>
      <p:origin x="48" y="1606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7BD040A-4028-4271-896A-0802440AE847}" type="datetimeFigureOut">
              <a:rPr lang="en-US" smtClean="0"/>
              <a:pPr/>
              <a:t>12/3/2021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243126-C48C-4CC1-9885-BF106E1652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7BD040A-4028-4271-896A-0802440AE847}" type="datetimeFigureOut">
              <a:rPr lang="en-US" smtClean="0"/>
              <a:pPr/>
              <a:t>12/3/2021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7BD040A-4028-4271-896A-0802440AE847}" type="datetimeFigureOut">
              <a:rPr lang="en-US" smtClean="0"/>
              <a:pPr/>
              <a:t>12/3/2021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243126-C48C-4CC1-9885-BF106E16528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12/3/2021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7BD040A-4028-4271-896A-0802440AE847}" type="datetimeFigureOut">
              <a:rPr lang="en-US" smtClean="0"/>
              <a:pPr/>
              <a:t>12/3/2021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243126-C48C-4CC1-9885-BF106E1652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1"/>
            <a:ext cx="9144000" cy="4648200"/>
          </a:xfrm>
        </p:spPr>
        <p:txBody>
          <a:bodyPr>
            <a:noAutofit/>
          </a:bodyPr>
          <a:lstStyle/>
          <a:p>
            <a:pPr algn="ctr"/>
            <a:r>
              <a:rPr lang="en-US" sz="3200" dirty="0" smtClean="0">
                <a:latin typeface="Times New Roman" pitchFamily="18" charset="0"/>
                <a:cs typeface="Times New Roman" pitchFamily="18" charset="0"/>
              </a:rPr>
              <a:t>Topic: </a:t>
            </a:r>
            <a:r>
              <a:rPr lang="en-US" sz="3600" dirty="0" smtClean="0">
                <a:latin typeface="Times New Roman" pitchFamily="18" charset="0"/>
                <a:cs typeface="Times New Roman" pitchFamily="18" charset="0"/>
              </a:rPr>
              <a:t>Scientific Principles of Management</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solidFill>
                  <a:srgbClr val="FF0000"/>
                </a:solidFill>
                <a:latin typeface="Comic Sans MS" pitchFamily="66" charset="0"/>
              </a:rPr>
              <a:t> For </a:t>
            </a:r>
            <a:r>
              <a:rPr lang="en-US" sz="3200" dirty="0" err="1" smtClean="0">
                <a:solidFill>
                  <a:srgbClr val="FF0000"/>
                </a:solidFill>
                <a:latin typeface="Comic Sans MS" pitchFamily="66" charset="0"/>
              </a:rPr>
              <a:t>B.Ed</a:t>
            </a:r>
            <a:r>
              <a:rPr lang="en-US" sz="3200" dirty="0" smtClean="0">
                <a:solidFill>
                  <a:srgbClr val="FF0000"/>
                </a:solidFill>
                <a:latin typeface="Comic Sans MS" pitchFamily="66" charset="0"/>
              </a:rPr>
              <a:t> </a:t>
            </a:r>
            <a:r>
              <a:rPr lang="en-US" sz="3200" dirty="0" err="1" smtClean="0">
                <a:solidFill>
                  <a:srgbClr val="FF0000"/>
                </a:solidFill>
                <a:latin typeface="Comic Sans MS" pitchFamily="66" charset="0"/>
              </a:rPr>
              <a:t>Ist</a:t>
            </a:r>
            <a:r>
              <a:rPr lang="en-US" sz="3200" dirty="0" smtClean="0">
                <a:solidFill>
                  <a:srgbClr val="FF0000"/>
                </a:solidFill>
                <a:latin typeface="Comic Sans MS" pitchFamily="66" charset="0"/>
              </a:rPr>
              <a:t> Semester Students </a:t>
            </a:r>
            <a:br>
              <a:rPr lang="en-US" sz="3200" dirty="0" smtClean="0">
                <a:solidFill>
                  <a:srgbClr val="FF0000"/>
                </a:solidFill>
                <a:latin typeface="Comic Sans MS" pitchFamily="66" charset="0"/>
              </a:rPr>
            </a:br>
            <a:r>
              <a:rPr lang="en-US" sz="3200" dirty="0" smtClean="0">
                <a:solidFill>
                  <a:srgbClr val="FF0000"/>
                </a:solidFill>
                <a:latin typeface="Comic Sans MS" pitchFamily="66" charset="0"/>
              </a:rPr>
              <a:t>(Punjabi University)</a:t>
            </a:r>
            <a:r>
              <a:rPr lang="en-US" sz="2000" dirty="0" smtClean="0">
                <a:solidFill>
                  <a:srgbClr val="FF0000"/>
                </a:solidFill>
                <a:latin typeface="Comic Sans MS" pitchFamily="66" charset="0"/>
              </a:rPr>
              <a:t/>
            </a:r>
            <a:br>
              <a:rPr lang="en-US" sz="2000" dirty="0" smtClean="0">
                <a:solidFill>
                  <a:srgbClr val="FF0000"/>
                </a:solidFill>
                <a:latin typeface="Comic Sans MS" pitchFamily="66" charset="0"/>
              </a:rPr>
            </a:br>
            <a:r>
              <a:rPr lang="en-US" sz="2000" dirty="0" smtClean="0">
                <a:latin typeface="Comic Sans MS" pitchFamily="66" charset="0"/>
              </a:rPr>
              <a:t/>
            </a:r>
            <a:br>
              <a:rPr lang="en-US" sz="2000" dirty="0" smtClean="0">
                <a:latin typeface="Comic Sans MS" pitchFamily="66" charset="0"/>
              </a:rPr>
            </a:br>
            <a:r>
              <a:rPr lang="en-US" sz="2000" dirty="0" smtClean="0">
                <a:latin typeface="Comic Sans MS" pitchFamily="66" charset="0"/>
              </a:rPr>
              <a:t>By</a:t>
            </a:r>
            <a:br>
              <a:rPr lang="en-US" sz="2000" dirty="0" smtClean="0">
                <a:latin typeface="Comic Sans MS" pitchFamily="66" charset="0"/>
              </a:rPr>
            </a:br>
            <a:r>
              <a:rPr lang="en-US" sz="2000" dirty="0" smtClean="0">
                <a:latin typeface="Comic Sans MS" pitchFamily="66" charset="0"/>
              </a:rPr>
              <a:t/>
            </a:r>
            <a:br>
              <a:rPr lang="en-US" sz="2000" dirty="0" smtClean="0">
                <a:latin typeface="Comic Sans MS" pitchFamily="66" charset="0"/>
              </a:rPr>
            </a:br>
            <a:r>
              <a:rPr lang="en-US" sz="2800" dirty="0" smtClean="0">
                <a:latin typeface="Comic Sans MS" pitchFamily="66" charset="0"/>
              </a:rPr>
              <a:t>Ms. </a:t>
            </a:r>
            <a:r>
              <a:rPr lang="en-US" sz="2800" dirty="0" err="1" smtClean="0">
                <a:latin typeface="Comic Sans MS" pitchFamily="66" charset="0"/>
              </a:rPr>
              <a:t>Sarita</a:t>
            </a:r>
            <a:r>
              <a:rPr lang="en-US" sz="2800" dirty="0" smtClean="0">
                <a:latin typeface="Comic Sans MS" pitchFamily="66" charset="0"/>
              </a:rPr>
              <a:t> </a:t>
            </a:r>
            <a:r>
              <a:rPr lang="en-US" sz="2800" dirty="0" err="1" smtClean="0">
                <a:latin typeface="Comic Sans MS" pitchFamily="66" charset="0"/>
              </a:rPr>
              <a:t>Gulati</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Librarian</a:t>
            </a:r>
            <a:br>
              <a:rPr lang="en-US" sz="2800" dirty="0" smtClean="0">
                <a:latin typeface="Comic Sans MS" pitchFamily="66" charset="0"/>
              </a:rPr>
            </a:br>
            <a:r>
              <a:rPr lang="en-US" sz="2800" dirty="0" err="1" smtClean="0">
                <a:latin typeface="Comic Sans MS" pitchFamily="66" charset="0"/>
              </a:rPr>
              <a:t>Shivalik</a:t>
            </a:r>
            <a:r>
              <a:rPr lang="en-US" sz="2800" dirty="0" smtClean="0">
                <a:latin typeface="Comic Sans MS" pitchFamily="66" charset="0"/>
              </a:rPr>
              <a:t> Institute of Education and Research, </a:t>
            </a:r>
            <a:r>
              <a:rPr lang="en-US" sz="2800" dirty="0" err="1" smtClean="0">
                <a:latin typeface="Comic Sans MS" pitchFamily="66" charset="0"/>
              </a:rPr>
              <a:t>Mohali</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81000"/>
            <a:ext cx="8991600" cy="5626291"/>
          </a:xfrm>
        </p:spPr>
        <p:txBody>
          <a:bodyPr/>
          <a:lstStyle/>
          <a:p>
            <a:pPr algn="just">
              <a:buNone/>
            </a:pP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Dr. </a:t>
            </a:r>
            <a:r>
              <a:rPr lang="en-US" sz="3200" b="1" dirty="0" smtClean="0">
                <a:latin typeface="Times New Roman" pitchFamily="18" charset="0"/>
                <a:cs typeface="Times New Roman" pitchFamily="18" charset="0"/>
              </a:rPr>
              <a:t>F.W Taylor</a:t>
            </a:r>
            <a:r>
              <a:rPr lang="en-US" sz="3200" dirty="0" smtClean="0">
                <a:latin typeface="Times New Roman" pitchFamily="18" charset="0"/>
                <a:cs typeface="Times New Roman" pitchFamily="18" charset="0"/>
              </a:rPr>
              <a:t>, is called as “</a:t>
            </a:r>
            <a:r>
              <a:rPr lang="en-US" sz="3200" b="1" dirty="0" smtClean="0">
                <a:latin typeface="Times New Roman" pitchFamily="18" charset="0"/>
                <a:cs typeface="Times New Roman" pitchFamily="18" charset="0"/>
              </a:rPr>
              <a:t>Father of Scientific Management’.</a:t>
            </a:r>
            <a:r>
              <a:rPr lang="en-US" sz="3200" dirty="0" smtClean="0">
                <a:latin typeface="Times New Roman" pitchFamily="18" charset="0"/>
                <a:cs typeface="Times New Roman" pitchFamily="18" charset="0"/>
              </a:rPr>
              <a:t> He popularized scientific management movement and made it </a:t>
            </a:r>
            <a:r>
              <a:rPr lang="en-US" sz="3200" b="1" dirty="0" smtClean="0">
                <a:latin typeface="Times New Roman" pitchFamily="18" charset="0"/>
                <a:cs typeface="Times New Roman" pitchFamily="18" charset="0"/>
              </a:rPr>
              <a:t>universally acceptable</a:t>
            </a:r>
            <a:r>
              <a:rPr lang="en-US" sz="3200" dirty="0" smtClean="0">
                <a:latin typeface="Times New Roman" pitchFamily="18" charset="0"/>
                <a:cs typeface="Times New Roman" pitchFamily="18" charset="0"/>
              </a:rPr>
              <a:t>. He worked almost at every position before becoming the chief engineer. So, he was practically associated with various problems faced by the workers at different positions. He </a:t>
            </a:r>
            <a:r>
              <a:rPr lang="en-US" sz="3200" b="1" dirty="0" smtClean="0">
                <a:latin typeface="Times New Roman" pitchFamily="18" charset="0"/>
                <a:cs typeface="Times New Roman" pitchFamily="18" charset="0"/>
              </a:rPr>
              <a:t>noticed that the industrial resources were not being properly used.</a:t>
            </a:r>
            <a:endParaRPr lang="en-US" b="1"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763000" cy="6248400"/>
          </a:xfrm>
        </p:spPr>
        <p:txBody>
          <a:bodyPr>
            <a:normAutofit/>
          </a:bodyPr>
          <a:lstStyle/>
          <a:p>
            <a:pPr algn="just"/>
            <a:r>
              <a:rPr lang="en-US" sz="3200" dirty="0" smtClean="0">
                <a:latin typeface="Times New Roman" pitchFamily="18" charset="0"/>
                <a:cs typeface="Times New Roman" pitchFamily="18" charset="0"/>
              </a:rPr>
              <a:t>Business enterprises were being managed by the </a:t>
            </a:r>
            <a:r>
              <a:rPr lang="en-US" sz="3200" b="1" dirty="0" smtClean="0">
                <a:latin typeface="Times New Roman" pitchFamily="18" charset="0"/>
                <a:cs typeface="Times New Roman" pitchFamily="18" charset="0"/>
              </a:rPr>
              <a:t>rule of thumb</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No systematic effort </a:t>
            </a:r>
            <a:r>
              <a:rPr lang="en-US" sz="3200" dirty="0" smtClean="0">
                <a:latin typeface="Times New Roman" pitchFamily="18" charset="0"/>
                <a:cs typeface="Times New Roman" pitchFamily="18" charset="0"/>
              </a:rPr>
              <a:t>had ever been made to find the exact nature of the work to be done or the best way of doing it. There was </a:t>
            </a:r>
            <a:r>
              <a:rPr lang="en-US" sz="3200" b="1" dirty="0" smtClean="0">
                <a:latin typeface="Times New Roman" pitchFamily="18" charset="0"/>
                <a:cs typeface="Times New Roman" pitchFamily="18" charset="0"/>
              </a:rPr>
              <a:t>no proper division of responsibilities</a:t>
            </a:r>
            <a:r>
              <a:rPr lang="en-US" sz="3200" dirty="0" smtClean="0">
                <a:latin typeface="Times New Roman" pitchFamily="18" charset="0"/>
                <a:cs typeface="Times New Roman" pitchFamily="18" charset="0"/>
              </a:rPr>
              <a:t> between management and workers.</a:t>
            </a:r>
          </a:p>
          <a:p>
            <a:pPr algn="just"/>
            <a:r>
              <a:rPr lang="en-US" sz="3200" dirty="0" smtClean="0">
                <a:latin typeface="Times New Roman" pitchFamily="18" charset="0"/>
                <a:cs typeface="Times New Roman" pitchFamily="18" charset="0"/>
              </a:rPr>
              <a:t>He carried out </a:t>
            </a:r>
            <a:r>
              <a:rPr lang="en-US" sz="3200" b="1" dirty="0" smtClean="0">
                <a:latin typeface="Times New Roman" pitchFamily="18" charset="0"/>
                <a:cs typeface="Times New Roman" pitchFamily="18" charset="0"/>
              </a:rPr>
              <a:t>many experiments </a:t>
            </a:r>
            <a:r>
              <a:rPr lang="en-US" sz="3200" dirty="0" smtClean="0">
                <a:latin typeface="Times New Roman" pitchFamily="18" charset="0"/>
                <a:cs typeface="Times New Roman" pitchFamily="18" charset="0"/>
              </a:rPr>
              <a:t>for finding out ways and means </a:t>
            </a:r>
            <a:r>
              <a:rPr lang="en-US" sz="3200" b="1" dirty="0" smtClean="0">
                <a:latin typeface="Times New Roman" pitchFamily="18" charset="0"/>
                <a:cs typeface="Times New Roman" pitchFamily="18" charset="0"/>
              </a:rPr>
              <a:t>to reduce wastage and inefficiency </a:t>
            </a:r>
            <a:r>
              <a:rPr lang="en-US" sz="3200" dirty="0" smtClean="0">
                <a:latin typeface="Times New Roman" pitchFamily="18" charset="0"/>
                <a:cs typeface="Times New Roman" pitchFamily="18" charset="0"/>
              </a:rPr>
              <a:t>of every kind in the production processes. This ultimately led to the emergence of the concept of </a:t>
            </a:r>
            <a:r>
              <a:rPr lang="en-US" sz="3200" b="1" dirty="0" smtClean="0">
                <a:latin typeface="Times New Roman" pitchFamily="18" charset="0"/>
                <a:cs typeface="Times New Roman" pitchFamily="18" charset="0"/>
              </a:rPr>
              <a:t>‘Scientific Management’.</a:t>
            </a:r>
          </a:p>
          <a:p>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8763000" cy="5334000"/>
          </a:xfrm>
        </p:spPr>
        <p:txBody>
          <a:bodyPr>
            <a:normAutofit/>
          </a:bodyPr>
          <a:lstStyle/>
          <a:p>
            <a:pPr algn="just"/>
            <a:r>
              <a:rPr lang="en-US" sz="2800" dirty="0" smtClean="0">
                <a:latin typeface="Times New Roman" pitchFamily="18" charset="0"/>
                <a:cs typeface="Times New Roman" pitchFamily="18" charset="0"/>
              </a:rPr>
              <a:t>Scientific management implies the art of knowing exactly what is to be done and how it is to be done. Under this approach, scientific techniques are applied in the recruitment, selection and training of workers and are also used in tackling various industrial problems.</a:t>
            </a:r>
          </a:p>
          <a:p>
            <a:pPr algn="just">
              <a:buNone/>
            </a:pP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 “Scientific management means knowing exactly what you want </a:t>
            </a:r>
            <a:r>
              <a:rPr lang="en-US" sz="2800" b="1" dirty="0" smtClean="0">
                <a:latin typeface="Times New Roman" pitchFamily="18" charset="0"/>
                <a:cs typeface="Times New Roman" pitchFamily="18" charset="0"/>
              </a:rPr>
              <a:t>men to do </a:t>
            </a:r>
            <a:r>
              <a:rPr lang="en-US" sz="2800" dirty="0" smtClean="0">
                <a:latin typeface="Times New Roman" pitchFamily="18" charset="0"/>
                <a:cs typeface="Times New Roman" pitchFamily="18" charset="0"/>
              </a:rPr>
              <a:t>and seeing that they do it in the best and </a:t>
            </a:r>
            <a:r>
              <a:rPr lang="en-US" sz="2800" b="1" dirty="0" smtClean="0">
                <a:latin typeface="Times New Roman" pitchFamily="18" charset="0"/>
                <a:cs typeface="Times New Roman" pitchFamily="18" charset="0"/>
              </a:rPr>
              <a:t>the cheapest way</a:t>
            </a:r>
            <a:r>
              <a:rPr lang="en-US" sz="2800" dirty="0" smtClean="0">
                <a:latin typeface="Times New Roman" pitchFamily="18" charset="0"/>
                <a:cs typeface="Times New Roman" pitchFamily="18" charset="0"/>
              </a:rPr>
              <a:t>”.</a:t>
            </a:r>
          </a:p>
          <a:p>
            <a:pPr algn="ctr">
              <a:buNone/>
            </a:pP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F.W. Taylor</a:t>
            </a:r>
          </a:p>
          <a:p>
            <a:endParaRPr lang="en-US" sz="2800" dirty="0">
              <a:latin typeface="Times New Roman" pitchFamily="18" charset="0"/>
              <a:cs typeface="Times New Roman" pitchFamily="18" charset="0"/>
            </a:endParaRPr>
          </a:p>
        </p:txBody>
      </p:sp>
      <p:sp>
        <p:nvSpPr>
          <p:cNvPr id="3" name="Title 2"/>
          <p:cNvSpPr>
            <a:spLocks noGrp="1"/>
          </p:cNvSpPr>
          <p:nvPr>
            <p:ph type="title"/>
          </p:nvPr>
        </p:nvSpPr>
        <p:spPr>
          <a:xfrm>
            <a:off x="0" y="274638"/>
            <a:ext cx="8991600" cy="1143000"/>
          </a:xfrm>
        </p:spPr>
        <p:txBody>
          <a:bodyPr>
            <a:normAutofit fontScale="90000"/>
          </a:bodyPr>
          <a:lstStyle/>
          <a:p>
            <a:pPr algn="just"/>
            <a:r>
              <a:rPr lang="en-US" sz="4000" dirty="0" smtClean="0">
                <a:solidFill>
                  <a:schemeClr val="tx1"/>
                </a:solidFill>
                <a:latin typeface="Times New Roman" pitchFamily="18" charset="0"/>
                <a:cs typeface="Times New Roman" pitchFamily="18" charset="0"/>
              </a:rPr>
              <a:t>Meaning and Definition of Scientific Management</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15400" cy="5821363"/>
          </a:xfrm>
        </p:spPr>
        <p:txBody>
          <a:bodyPr>
            <a:normAutofit/>
          </a:bodyPr>
          <a:lstStyle/>
          <a:p>
            <a:pPr algn="just">
              <a:buNone/>
            </a:pPr>
            <a:r>
              <a:rPr lang="en-US" sz="3200" dirty="0" smtClean="0">
                <a:latin typeface="Times New Roman" pitchFamily="18" charset="0"/>
                <a:cs typeface="Times New Roman" pitchFamily="18" charset="0"/>
              </a:rPr>
              <a:t>   Principles of scientific management developed by F.W. Taylor are meant to be a </a:t>
            </a:r>
            <a:r>
              <a:rPr lang="en-US" sz="3200" b="1" dirty="0" smtClean="0">
                <a:latin typeface="Times New Roman" pitchFamily="18" charset="0"/>
                <a:cs typeface="Times New Roman" pitchFamily="18" charset="0"/>
              </a:rPr>
              <a:t>guide to the practice of management. </a:t>
            </a:r>
            <a:r>
              <a:rPr lang="en-US" sz="3200" dirty="0" smtClean="0">
                <a:latin typeface="Times New Roman" pitchFamily="18" charset="0"/>
                <a:cs typeface="Times New Roman" pitchFamily="18" charset="0"/>
              </a:rPr>
              <a:t>Frederick Taylor believed that </a:t>
            </a:r>
            <a:r>
              <a:rPr lang="en-US" sz="3200" b="1" dirty="0" smtClean="0">
                <a:latin typeface="Times New Roman" pitchFamily="18" charset="0"/>
                <a:cs typeface="Times New Roman" pitchFamily="18" charset="0"/>
              </a:rPr>
              <a:t>management is a science</a:t>
            </a:r>
            <a:r>
              <a:rPr lang="en-US" sz="3200" dirty="0" smtClean="0">
                <a:latin typeface="Times New Roman" pitchFamily="18" charset="0"/>
                <a:cs typeface="Times New Roman" pitchFamily="18" charset="0"/>
              </a:rPr>
              <a:t>. He stated that there were set laws that could be applied to the study of management and thereby get the desired results. </a:t>
            </a:r>
            <a:r>
              <a:rPr lang="en-US" sz="3200" b="1" dirty="0" smtClean="0">
                <a:latin typeface="Times New Roman" pitchFamily="18" charset="0"/>
                <a:cs typeface="Times New Roman" pitchFamily="18" charset="0"/>
              </a:rPr>
              <a:t>In this regard, he propounded five principles of scientific management. </a:t>
            </a:r>
            <a:endParaRPr lang="en-US"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458200" cy="4525963"/>
          </a:xfrm>
        </p:spPr>
        <p:txBody>
          <a:bodyPr>
            <a:normAutofit/>
          </a:bodyPr>
          <a:lstStyle/>
          <a:p>
            <a:pPr marL="852678" indent="-742950" algn="just">
              <a:buFont typeface="+mj-lt"/>
              <a:buAutoNum type="arabicPeriod"/>
            </a:pPr>
            <a:r>
              <a:rPr lang="en-US" sz="4000" b="1" dirty="0" smtClean="0">
                <a:latin typeface="Times New Roman" pitchFamily="18" charset="0"/>
                <a:cs typeface="Times New Roman" pitchFamily="18" charset="0"/>
              </a:rPr>
              <a:t>Science, not rule of thumb</a:t>
            </a:r>
          </a:p>
          <a:p>
            <a:pPr marL="852678" indent="-742950" algn="just">
              <a:buFont typeface="+mj-lt"/>
              <a:buAutoNum type="arabicPeriod"/>
            </a:pPr>
            <a:r>
              <a:rPr lang="en-US" sz="4000" b="1" dirty="0" smtClean="0">
                <a:latin typeface="Times New Roman" pitchFamily="18" charset="0"/>
                <a:cs typeface="Times New Roman" pitchFamily="18" charset="0"/>
              </a:rPr>
              <a:t>Harmony, not discord</a:t>
            </a:r>
          </a:p>
          <a:p>
            <a:pPr marL="852678" indent="-742950" algn="just">
              <a:buFont typeface="+mj-lt"/>
              <a:buAutoNum type="arabicPeriod"/>
            </a:pPr>
            <a:r>
              <a:rPr lang="en-US" sz="4000" b="1" dirty="0" smtClean="0">
                <a:latin typeface="Times New Roman" pitchFamily="18" charset="0"/>
                <a:cs typeface="Times New Roman" pitchFamily="18" charset="0"/>
              </a:rPr>
              <a:t>Mental revolution</a:t>
            </a:r>
          </a:p>
          <a:p>
            <a:pPr marL="852678" indent="-742950" algn="just">
              <a:buFont typeface="+mj-lt"/>
              <a:buAutoNum type="arabicPeriod"/>
            </a:pPr>
            <a:r>
              <a:rPr lang="en-US" sz="4000" b="1" dirty="0" smtClean="0">
                <a:latin typeface="Times New Roman" pitchFamily="18" charset="0"/>
                <a:cs typeface="Times New Roman" pitchFamily="18" charset="0"/>
              </a:rPr>
              <a:t>Cooperation, not </a:t>
            </a:r>
            <a:r>
              <a:rPr lang="en-IN" sz="4000" b="1" dirty="0" smtClean="0">
                <a:latin typeface="Times New Roman" pitchFamily="18" charset="0"/>
                <a:cs typeface="Times New Roman" pitchFamily="18" charset="0"/>
              </a:rPr>
              <a:t>Individualism</a:t>
            </a:r>
            <a:r>
              <a:rPr lang="en-US" sz="4000" b="1" dirty="0" smtClean="0">
                <a:latin typeface="Times New Roman" pitchFamily="18" charset="0"/>
                <a:cs typeface="Times New Roman" pitchFamily="18" charset="0"/>
              </a:rPr>
              <a:t> </a:t>
            </a:r>
          </a:p>
          <a:p>
            <a:pPr marL="852678" indent="-742950" algn="just">
              <a:buFont typeface="+mj-lt"/>
              <a:buAutoNum type="arabicPeriod"/>
            </a:pPr>
            <a:r>
              <a:rPr lang="en-US" sz="4000" b="1" dirty="0" smtClean="0">
                <a:latin typeface="Times New Roman" pitchFamily="18" charset="0"/>
                <a:cs typeface="Times New Roman" pitchFamily="18" charset="0"/>
              </a:rPr>
              <a:t>Development of every person to his greatest efficiency</a:t>
            </a:r>
            <a:endParaRPr lang="en-US" sz="4000" b="1" dirty="0">
              <a:latin typeface="Times New Roman" pitchFamily="18" charset="0"/>
              <a:cs typeface="Times New Roman" pitchFamily="18" charset="0"/>
            </a:endParaRPr>
          </a:p>
        </p:txBody>
      </p:sp>
      <p:sp>
        <p:nvSpPr>
          <p:cNvPr id="3" name="Title 2"/>
          <p:cNvSpPr>
            <a:spLocks noGrp="1"/>
          </p:cNvSpPr>
          <p:nvPr>
            <p:ph type="title"/>
          </p:nvPr>
        </p:nvSpPr>
        <p:spPr>
          <a:xfrm>
            <a:off x="152400" y="274638"/>
            <a:ext cx="8991600" cy="1143000"/>
          </a:xfrm>
        </p:spPr>
        <p:txBody>
          <a:bodyPr>
            <a:normAutofit/>
          </a:bodyPr>
          <a:lstStyle/>
          <a:p>
            <a:r>
              <a:rPr lang="en-US" dirty="0" smtClean="0">
                <a:solidFill>
                  <a:schemeClr val="tx1"/>
                </a:solidFill>
                <a:latin typeface="Times New Roman" pitchFamily="18" charset="0"/>
                <a:cs typeface="Times New Roman" pitchFamily="18" charset="0"/>
              </a:rPr>
              <a:t>5 Principles of Scientific Management</a:t>
            </a:r>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8839200" cy="5029200"/>
          </a:xfrm>
        </p:spPr>
        <p:txBody>
          <a:bodyPr>
            <a:noAutofit/>
          </a:bodyPr>
          <a:lstStyle/>
          <a:p>
            <a:pPr algn="just">
              <a:buNone/>
            </a:pP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Rule-of-thumb methods are traditional approaches </a:t>
            </a:r>
            <a:r>
              <a:rPr lang="en-US" sz="3200" dirty="0" smtClean="0">
                <a:latin typeface="Times New Roman" pitchFamily="18" charset="0"/>
                <a:cs typeface="Times New Roman" pitchFamily="18" charset="0"/>
              </a:rPr>
              <a:t>that suited organisations in the past.Under mass production, the volume of work had expanded that required </a:t>
            </a:r>
            <a:r>
              <a:rPr lang="en-US" sz="3200" b="1" dirty="0" smtClean="0">
                <a:latin typeface="Times New Roman" pitchFamily="18" charset="0"/>
                <a:cs typeface="Times New Roman" pitchFamily="18" charset="0"/>
              </a:rPr>
              <a:t>scientific methods to manage and control work easily</a:t>
            </a:r>
            <a:r>
              <a:rPr lang="en-US" sz="3200" dirty="0" smtClean="0">
                <a:latin typeface="Times New Roman" pitchFamily="18" charset="0"/>
                <a:cs typeface="Times New Roman" pitchFamily="18" charset="0"/>
              </a:rPr>
              <a:t>. Accordingly, Taylor suggested that methods of a particular business activity should be scientifically studied prior to their application to </a:t>
            </a:r>
            <a:r>
              <a:rPr lang="en-US" sz="3200" b="1" dirty="0" smtClean="0">
                <a:latin typeface="Times New Roman" pitchFamily="18" charset="0"/>
                <a:cs typeface="Times New Roman" pitchFamily="18" charset="0"/>
              </a:rPr>
              <a:t>avoid mistakes and to increase the efficiency .</a:t>
            </a:r>
            <a:endParaRPr lang="en-US" sz="2800" b="1" dirty="0">
              <a:latin typeface="Times New Roman" pitchFamily="18" charset="0"/>
              <a:cs typeface="Times New Roman" pitchFamily="18" charset="0"/>
            </a:endParaRPr>
          </a:p>
        </p:txBody>
      </p:sp>
      <p:sp>
        <p:nvSpPr>
          <p:cNvPr id="3" name="Title 2"/>
          <p:cNvSpPr>
            <a:spLocks noGrp="1"/>
          </p:cNvSpPr>
          <p:nvPr>
            <p:ph type="title"/>
          </p:nvPr>
        </p:nvSpPr>
        <p:spPr>
          <a:xfrm>
            <a:off x="228600" y="274638"/>
            <a:ext cx="8458200" cy="1143000"/>
          </a:xfrm>
        </p:spPr>
        <p:txBody>
          <a:bodyPr>
            <a:noAutofit/>
          </a:bodyPr>
          <a:lstStyle/>
          <a:p>
            <a:pPr algn="ctr"/>
            <a:r>
              <a:rPr lang="en-IN" sz="4400" dirty="0" smtClean="0">
                <a:solidFill>
                  <a:schemeClr val="tx1"/>
                </a:solidFill>
                <a:latin typeface="Times New Roman" pitchFamily="18" charset="0"/>
                <a:cs typeface="Times New Roman" pitchFamily="18" charset="0"/>
              </a:rPr>
              <a:t>Science, Not Rule of Thumb</a:t>
            </a:r>
            <a:endParaRPr lang="en-US" sz="4400"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6096000"/>
          </a:xfrm>
        </p:spPr>
        <p:txBody>
          <a:bodyPr>
            <a:normAutofit/>
          </a:bodyPr>
          <a:lstStyle/>
          <a:p>
            <a:pPr algn="just"/>
            <a:r>
              <a:rPr lang="en-IN" sz="3200" dirty="0" smtClean="0">
                <a:latin typeface="Times New Roman" pitchFamily="18" charset="0"/>
                <a:cs typeface="Times New Roman" pitchFamily="18" charset="0"/>
              </a:rPr>
              <a:t> </a:t>
            </a:r>
            <a:r>
              <a:rPr lang="en-IN" sz="3200" dirty="0">
                <a:latin typeface="Times New Roman" pitchFamily="18" charset="0"/>
                <a:cs typeface="Times New Roman" pitchFamily="18" charset="0"/>
              </a:rPr>
              <a:t>Taylor strongly believed that </a:t>
            </a:r>
            <a:r>
              <a:rPr lang="en-IN" sz="3200" dirty="0" smtClean="0">
                <a:latin typeface="Times New Roman" pitchFamily="18" charset="0"/>
                <a:cs typeface="Times New Roman" pitchFamily="18" charset="0"/>
              </a:rPr>
              <a:t>the </a:t>
            </a:r>
            <a:r>
              <a:rPr lang="en-IN" sz="3200" b="1" dirty="0">
                <a:latin typeface="Times New Roman" pitchFamily="18" charset="0"/>
                <a:cs typeface="Times New Roman" pitchFamily="18" charset="0"/>
              </a:rPr>
              <a:t>‘Rule of Thumb’ method </a:t>
            </a:r>
            <a:r>
              <a:rPr lang="en-IN" sz="3200" b="1" dirty="0" smtClean="0">
                <a:latin typeface="Times New Roman" pitchFamily="18" charset="0"/>
                <a:cs typeface="Times New Roman" pitchFamily="18" charset="0"/>
              </a:rPr>
              <a:t>should be </a:t>
            </a:r>
            <a:r>
              <a:rPr lang="en-IN" sz="3200" b="1" dirty="0">
                <a:latin typeface="Times New Roman" pitchFamily="18" charset="0"/>
                <a:cs typeface="Times New Roman" pitchFamily="18" charset="0"/>
              </a:rPr>
              <a:t>substituted</a:t>
            </a:r>
            <a:r>
              <a:rPr lang="en-IN" sz="3200" dirty="0">
                <a:latin typeface="Times New Roman" pitchFamily="18" charset="0"/>
                <a:cs typeface="Times New Roman" pitchFamily="18" charset="0"/>
              </a:rPr>
              <a:t> by the methods developed </a:t>
            </a:r>
            <a:r>
              <a:rPr lang="en-IN" sz="3200" dirty="0" smtClean="0">
                <a:latin typeface="Times New Roman" pitchFamily="18" charset="0"/>
                <a:cs typeface="Times New Roman" pitchFamily="18" charset="0"/>
              </a:rPr>
              <a:t>through </a:t>
            </a:r>
            <a:r>
              <a:rPr lang="en-IN" sz="3200" dirty="0">
                <a:latin typeface="Times New Roman" pitchFamily="18" charset="0"/>
                <a:cs typeface="Times New Roman" pitchFamily="18" charset="0"/>
              </a:rPr>
              <a:t>scientific analysis of </a:t>
            </a:r>
            <a:r>
              <a:rPr lang="en-IN" sz="3200" dirty="0" smtClean="0">
                <a:latin typeface="Times New Roman" pitchFamily="18" charset="0"/>
                <a:cs typeface="Times New Roman" pitchFamily="18" charset="0"/>
              </a:rPr>
              <a:t>work </a:t>
            </a:r>
            <a:r>
              <a:rPr lang="en-IN" sz="3200" dirty="0">
                <a:latin typeface="Times New Roman" pitchFamily="18" charset="0"/>
                <a:cs typeface="Times New Roman" pitchFamily="18" charset="0"/>
              </a:rPr>
              <a:t>i</a:t>
            </a:r>
            <a:r>
              <a:rPr lang="en-IN" sz="3200" dirty="0" smtClean="0">
                <a:latin typeface="Times New Roman" pitchFamily="18" charset="0"/>
                <a:cs typeface="Times New Roman" pitchFamily="18" charset="0"/>
              </a:rPr>
              <a:t>n order </a:t>
            </a:r>
            <a:r>
              <a:rPr lang="en-IN" sz="3200" b="1" dirty="0" smtClean="0">
                <a:latin typeface="Times New Roman" pitchFamily="18" charset="0"/>
                <a:cs typeface="Times New Roman" pitchFamily="18" charset="0"/>
              </a:rPr>
              <a:t>to increase organisational efficiency</a:t>
            </a:r>
            <a:r>
              <a:rPr lang="en-IN" sz="3200" dirty="0" smtClean="0">
                <a:latin typeface="Times New Roman" pitchFamily="18" charset="0"/>
                <a:cs typeface="Times New Roman" pitchFamily="18" charset="0"/>
              </a:rPr>
              <a:t>.</a:t>
            </a:r>
          </a:p>
          <a:p>
            <a:pPr algn="just"/>
            <a:r>
              <a:rPr lang="en-IN" sz="3200" dirty="0" smtClean="0">
                <a:latin typeface="Times New Roman" pitchFamily="18" charset="0"/>
                <a:cs typeface="Times New Roman" pitchFamily="18" charset="0"/>
              </a:rPr>
              <a:t>This </a:t>
            </a:r>
            <a:r>
              <a:rPr lang="en-IN" sz="3200" dirty="0">
                <a:latin typeface="Times New Roman" pitchFamily="18" charset="0"/>
                <a:cs typeface="Times New Roman" pitchFamily="18" charset="0"/>
              </a:rPr>
              <a:t>principle is concerned with </a:t>
            </a:r>
            <a:r>
              <a:rPr lang="en-IN" sz="3200" b="1" dirty="0">
                <a:latin typeface="Times New Roman" pitchFamily="18" charset="0"/>
                <a:cs typeface="Times New Roman" pitchFamily="18" charset="0"/>
              </a:rPr>
              <a:t>selecting the best way of performing a job through the application of scientific analysis</a:t>
            </a:r>
            <a:r>
              <a:rPr lang="en-IN" sz="3200" dirty="0">
                <a:latin typeface="Times New Roman" pitchFamily="18" charset="0"/>
                <a:cs typeface="Times New Roman" pitchFamily="18" charset="0"/>
              </a:rPr>
              <a:t> and not by intuition or hit and trial methods</a:t>
            </a:r>
            <a:r>
              <a:rPr lang="en-IN" sz="3200" dirty="0" smtClean="0">
                <a:latin typeface="Times New Roman" pitchFamily="18" charset="0"/>
                <a:cs typeface="Times New Roman" pitchFamily="18" charset="0"/>
              </a:rPr>
              <a:t>. The </a:t>
            </a:r>
            <a:r>
              <a:rPr lang="en-IN" sz="3200" dirty="0">
                <a:latin typeface="Times New Roman" pitchFamily="18" charset="0"/>
                <a:cs typeface="Times New Roman" pitchFamily="18" charset="0"/>
              </a:rPr>
              <a:t>principle says that </a:t>
            </a:r>
            <a:r>
              <a:rPr lang="en-IN" sz="3200" b="1" dirty="0">
                <a:latin typeface="Times New Roman" pitchFamily="18" charset="0"/>
                <a:cs typeface="Times New Roman" pitchFamily="18" charset="0"/>
              </a:rPr>
              <a:t>decisions must rest on scientific analysis</a:t>
            </a:r>
            <a:r>
              <a:rPr lang="en-IN" sz="3200" dirty="0">
                <a:latin typeface="Times New Roman" pitchFamily="18" charset="0"/>
                <a:cs typeface="Times New Roman" pitchFamily="18" charset="0"/>
              </a:rPr>
              <a:t> rather than trial and error. </a:t>
            </a:r>
            <a:endParaRPr lang="en-US" sz="3200"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algn="just">
              <a:buNone/>
            </a:pPr>
            <a:r>
              <a:rPr lang="en-US" sz="4000" dirty="0" smtClean="0">
                <a:latin typeface="Times New Roman" pitchFamily="18" charset="0"/>
                <a:cs typeface="Times New Roman" pitchFamily="18" charset="0"/>
              </a:rPr>
              <a:t>  For keeping books in library proper classification schemes like DDC,UDC etc. should be used rather than any hit and trial method. </a:t>
            </a:r>
            <a:r>
              <a:rPr lang="en-US" sz="4400" dirty="0" smtClean="0">
                <a:latin typeface="Times New Roman" pitchFamily="18" charset="0"/>
                <a:cs typeface="Times New Roman" pitchFamily="18" charset="0"/>
              </a:rPr>
              <a:t>That will help users  to easily locate books and other library materials. </a:t>
            </a:r>
            <a:endParaRPr lang="en-US" sz="40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715962"/>
          </a:xfrm>
        </p:spPr>
        <p:txBody>
          <a:bodyPr>
            <a:normAutofit fontScale="90000"/>
          </a:bodyPr>
          <a:lstStyle/>
          <a:p>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86800" cy="5791200"/>
          </a:xfrm>
        </p:spPr>
        <p:txBody>
          <a:bodyPr>
            <a:normAutofit/>
          </a:bodyPr>
          <a:lstStyle/>
          <a:p>
            <a:pPr algn="just"/>
            <a:r>
              <a:rPr lang="en-US" dirty="0" smtClean="0">
                <a:latin typeface="Times New Roman" pitchFamily="18" charset="0"/>
                <a:cs typeface="Times New Roman" pitchFamily="18" charset="0"/>
              </a:rPr>
              <a:t> Under this principle, </a:t>
            </a:r>
            <a:r>
              <a:rPr lang="en-IN" dirty="0" smtClean="0">
                <a:latin typeface="Times New Roman" pitchFamily="18" charset="0"/>
                <a:cs typeface="Times New Roman" pitchFamily="18" charset="0"/>
              </a:rPr>
              <a:t>employees</a:t>
            </a:r>
            <a:r>
              <a:rPr lang="en-US" dirty="0" smtClean="0">
                <a:latin typeface="Times New Roman" pitchFamily="18" charset="0"/>
                <a:cs typeface="Times New Roman" pitchFamily="18" charset="0"/>
              </a:rPr>
              <a:t> and management should work in </a:t>
            </a:r>
            <a:r>
              <a:rPr lang="en-US" b="1" dirty="0" smtClean="0">
                <a:latin typeface="Times New Roman" pitchFamily="18" charset="0"/>
                <a:cs typeface="Times New Roman" pitchFamily="18" charset="0"/>
              </a:rPr>
              <a:t>harmony with mutual cooperation and coordination</a:t>
            </a:r>
            <a:r>
              <a:rPr lang="en-US"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In </a:t>
            </a:r>
            <a:r>
              <a:rPr lang="en-IN" dirty="0">
                <a:latin typeface="Times New Roman" pitchFamily="18" charset="0"/>
                <a:cs typeface="Times New Roman" pitchFamily="18" charset="0"/>
              </a:rPr>
              <a:t>case there are any </a:t>
            </a:r>
            <a:r>
              <a:rPr lang="en-IN" b="1" dirty="0">
                <a:latin typeface="Times New Roman" pitchFamily="18" charset="0"/>
                <a:cs typeface="Times New Roman" pitchFamily="18" charset="0"/>
              </a:rPr>
              <a:t>conflicts </a:t>
            </a:r>
            <a:r>
              <a:rPr lang="en-IN" dirty="0">
                <a:latin typeface="Times New Roman" pitchFamily="18" charset="0"/>
                <a:cs typeface="Times New Roman" pitchFamily="18" charset="0"/>
              </a:rPr>
              <a:t>between the management and the employees, </a:t>
            </a:r>
            <a:r>
              <a:rPr lang="en-IN" b="1" dirty="0">
                <a:latin typeface="Times New Roman" pitchFamily="18" charset="0"/>
                <a:cs typeface="Times New Roman" pitchFamily="18" charset="0"/>
              </a:rPr>
              <a:t>the organization will not be able to run smoothly</a:t>
            </a:r>
            <a:r>
              <a:rPr lang="en-IN" dirty="0">
                <a:latin typeface="Times New Roman" pitchFamily="18" charset="0"/>
                <a:cs typeface="Times New Roman" pitchFamily="18" charset="0"/>
              </a:rPr>
              <a:t>. </a:t>
            </a:r>
            <a:r>
              <a:rPr lang="en-US" dirty="0" smtClean="0">
                <a:latin typeface="Times New Roman" pitchFamily="18" charset="0"/>
                <a:cs typeface="Times New Roman" pitchFamily="18" charset="0"/>
              </a:rPr>
              <a:t>Workers should </a:t>
            </a:r>
            <a:r>
              <a:rPr lang="en-US" b="1" dirty="0" smtClean="0">
                <a:latin typeface="Times New Roman" pitchFamily="18" charset="0"/>
                <a:cs typeface="Times New Roman" pitchFamily="18" charset="0"/>
              </a:rPr>
              <a:t>not be overburdened</a:t>
            </a:r>
            <a:r>
              <a:rPr lang="en-US" dirty="0" smtClean="0">
                <a:latin typeface="Times New Roman" pitchFamily="18" charset="0"/>
                <a:cs typeface="Times New Roman" pitchFamily="18" charset="0"/>
              </a:rPr>
              <a:t> with work, while should </a:t>
            </a:r>
            <a:r>
              <a:rPr lang="en-US" b="1" dirty="0" smtClean="0">
                <a:latin typeface="Times New Roman" pitchFamily="18" charset="0"/>
                <a:cs typeface="Times New Roman" pitchFamily="18" charset="0"/>
              </a:rPr>
              <a:t>not feel dissatisfied </a:t>
            </a:r>
            <a:r>
              <a:rPr lang="en-US" dirty="0" smtClean="0">
                <a:latin typeface="Times New Roman" pitchFamily="18" charset="0"/>
                <a:cs typeface="Times New Roman" pitchFamily="18" charset="0"/>
              </a:rPr>
              <a:t>with their investment of time and money in an organisation. </a:t>
            </a:r>
          </a:p>
          <a:p>
            <a:pPr algn="just"/>
            <a:r>
              <a:rPr lang="en-US" dirty="0" smtClean="0">
                <a:latin typeface="Times New Roman" pitchFamily="18" charset="0"/>
                <a:cs typeface="Times New Roman" pitchFamily="18" charset="0"/>
              </a:rPr>
              <a:t>According to Taylor an organisation can achieve maximum prosperity if </a:t>
            </a:r>
            <a:r>
              <a:rPr lang="en-IN" dirty="0" smtClean="0">
                <a:latin typeface="Times New Roman" pitchFamily="18" charset="0"/>
                <a:cs typeface="Times New Roman" pitchFamily="18" charset="0"/>
              </a:rPr>
              <a:t>employees</a:t>
            </a:r>
            <a:r>
              <a:rPr lang="en-US" dirty="0" smtClean="0">
                <a:latin typeface="Times New Roman" pitchFamily="18" charset="0"/>
                <a:cs typeface="Times New Roman" pitchFamily="18" charset="0"/>
              </a:rPr>
              <a:t> and management work with each other leading to development of a </a:t>
            </a:r>
            <a:r>
              <a:rPr lang="en-US" b="1" dirty="0" smtClean="0">
                <a:latin typeface="Times New Roman" pitchFamily="18" charset="0"/>
                <a:cs typeface="Times New Roman" pitchFamily="18" charset="0"/>
              </a:rPr>
              <a:t>cordial relationship </a:t>
            </a:r>
            <a:r>
              <a:rPr lang="en-US" dirty="0" smtClean="0">
                <a:latin typeface="Times New Roman" pitchFamily="18" charset="0"/>
                <a:cs typeface="Times New Roman" pitchFamily="18" charset="0"/>
              </a:rPr>
              <a:t>with each other and </a:t>
            </a:r>
            <a:r>
              <a:rPr lang="en-US" b="1" dirty="0" smtClean="0">
                <a:latin typeface="Times New Roman" pitchFamily="18" charset="0"/>
                <a:cs typeface="Times New Roman" pitchFamily="18" charset="0"/>
              </a:rPr>
              <a:t>team spirit</a:t>
            </a:r>
            <a:r>
              <a:rPr lang="en-US" dirty="0" smtClean="0">
                <a:latin typeface="Times New Roman" pitchFamily="18" charset="0"/>
                <a:cs typeface="Times New Roman" pitchFamily="18" charset="0"/>
              </a:rPr>
              <a:t>, and organisational goals can be achieved easily.</a:t>
            </a:r>
            <a:endParaRPr lang="en-IN" dirty="0" smtClean="0">
              <a:latin typeface="Times New Roman" pitchFamily="18" charset="0"/>
              <a:cs typeface="Times New Roman" pitchFamily="18" charset="0"/>
            </a:endParaRPr>
          </a:p>
        </p:txBody>
      </p:sp>
      <p:sp>
        <p:nvSpPr>
          <p:cNvPr id="2" name="Title 1"/>
          <p:cNvSpPr>
            <a:spLocks noGrp="1"/>
          </p:cNvSpPr>
          <p:nvPr>
            <p:ph type="title"/>
          </p:nvPr>
        </p:nvSpPr>
        <p:spPr>
          <a:xfrm>
            <a:off x="228600" y="0"/>
            <a:ext cx="8915400" cy="1219200"/>
          </a:xfrm>
        </p:spPr>
        <p:txBody>
          <a:bodyPr>
            <a:noAutofit/>
          </a:bodyPr>
          <a:lstStyle/>
          <a:p>
            <a:r>
              <a:rPr lang="en-IN" sz="3000" dirty="0" smtClean="0">
                <a:solidFill>
                  <a:schemeClr val="tx1"/>
                </a:solidFill>
                <a:latin typeface="Times New Roman" pitchFamily="18" charset="0"/>
                <a:cs typeface="Times New Roman" pitchFamily="18" charset="0"/>
              </a:rPr>
              <a:t>Harmony, Not Discord (conflict/disagreement)</a:t>
            </a:r>
            <a:endParaRPr lang="en-US" sz="3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en-US" sz="3200" dirty="0" smtClean="0">
                <a:latin typeface="Times New Roman" pitchFamily="18" charset="0"/>
                <a:cs typeface="Times New Roman" pitchFamily="18" charset="0"/>
              </a:rPr>
              <a:t>  If there are any disputes between the library staff then it should be dissolve with proper justice to maintain harmony in the </a:t>
            </a:r>
            <a:r>
              <a:rPr lang="en-US" sz="3200" dirty="0" err="1" smtClean="0">
                <a:latin typeface="Times New Roman" pitchFamily="18" charset="0"/>
                <a:cs typeface="Times New Roman" pitchFamily="18" charset="0"/>
              </a:rPr>
              <a:t>organisation</a:t>
            </a:r>
            <a:r>
              <a:rPr lang="en-US" sz="3200" dirty="0" smtClean="0">
                <a:latin typeface="Times New Roman" pitchFamily="18" charset="0"/>
                <a:cs typeface="Times New Roman" pitchFamily="18" charset="0"/>
              </a:rPr>
              <a:t> and for smooth working.</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181600"/>
          </a:xfrm>
        </p:spPr>
        <p:txBody>
          <a:bodyPr>
            <a:noAutofit/>
          </a:bodyPr>
          <a:lstStyle/>
          <a:p>
            <a:pPr algn="just"/>
            <a:r>
              <a:rPr lang="en-IN" sz="3400" dirty="0" smtClean="0">
                <a:latin typeface="Times New Roman" pitchFamily="18" charset="0"/>
                <a:cs typeface="Times New Roman" pitchFamily="18" charset="0"/>
              </a:rPr>
              <a:t>This </a:t>
            </a:r>
            <a:r>
              <a:rPr lang="en-IN" sz="3400" dirty="0">
                <a:latin typeface="Times New Roman" pitchFamily="18" charset="0"/>
                <a:cs typeface="Times New Roman" pitchFamily="18" charset="0"/>
              </a:rPr>
              <a:t>technique involves a </a:t>
            </a:r>
            <a:r>
              <a:rPr lang="en-IN" sz="3400" b="1" dirty="0" smtClean="0">
                <a:latin typeface="Times New Roman" pitchFamily="18" charset="0"/>
                <a:cs typeface="Times New Roman" pitchFamily="18" charset="0"/>
              </a:rPr>
              <a:t>shift/change </a:t>
            </a:r>
            <a:r>
              <a:rPr lang="en-IN" sz="3400" b="1" dirty="0">
                <a:latin typeface="Times New Roman" pitchFamily="18" charset="0"/>
                <a:cs typeface="Times New Roman" pitchFamily="18" charset="0"/>
              </a:rPr>
              <a:t>of attitude of management and workers </a:t>
            </a:r>
            <a:r>
              <a:rPr lang="en-IN" sz="3400" dirty="0">
                <a:latin typeface="Times New Roman" pitchFamily="18" charset="0"/>
                <a:cs typeface="Times New Roman" pitchFamily="18" charset="0"/>
              </a:rPr>
              <a:t>towards each other. Both should understand the </a:t>
            </a:r>
            <a:r>
              <a:rPr lang="en-IN" sz="3400" b="1" dirty="0">
                <a:latin typeface="Times New Roman" pitchFamily="18" charset="0"/>
                <a:cs typeface="Times New Roman" pitchFamily="18" charset="0"/>
              </a:rPr>
              <a:t>value of each other </a:t>
            </a:r>
            <a:r>
              <a:rPr lang="en-IN" sz="3400" dirty="0">
                <a:latin typeface="Times New Roman" pitchFamily="18" charset="0"/>
                <a:cs typeface="Times New Roman" pitchFamily="18" charset="0"/>
              </a:rPr>
              <a:t>and work with full participation and cooperation. The </a:t>
            </a:r>
            <a:r>
              <a:rPr lang="en-IN" sz="3400" b="1" dirty="0">
                <a:latin typeface="Times New Roman" pitchFamily="18" charset="0"/>
                <a:cs typeface="Times New Roman" pitchFamily="18" charset="0"/>
              </a:rPr>
              <a:t>aim</a:t>
            </a:r>
            <a:r>
              <a:rPr lang="en-IN" sz="3400" dirty="0">
                <a:latin typeface="Times New Roman" pitchFamily="18" charset="0"/>
                <a:cs typeface="Times New Roman" pitchFamily="18" charset="0"/>
              </a:rPr>
              <a:t> of both should be to </a:t>
            </a:r>
            <a:r>
              <a:rPr lang="en-IN" sz="3400" b="1" dirty="0">
                <a:latin typeface="Times New Roman" pitchFamily="18" charset="0"/>
                <a:cs typeface="Times New Roman" pitchFamily="18" charset="0"/>
              </a:rPr>
              <a:t>improve and boost the profits of the organisation.</a:t>
            </a:r>
            <a:r>
              <a:rPr lang="en-IN" sz="3400" dirty="0">
                <a:latin typeface="Times New Roman" pitchFamily="18" charset="0"/>
                <a:cs typeface="Times New Roman" pitchFamily="18" charset="0"/>
              </a:rPr>
              <a:t> Mental Revolution demands a complete </a:t>
            </a:r>
            <a:r>
              <a:rPr lang="en-IN" sz="3400" b="1" dirty="0">
                <a:latin typeface="Times New Roman" pitchFamily="18" charset="0"/>
                <a:cs typeface="Times New Roman" pitchFamily="18" charset="0"/>
              </a:rPr>
              <a:t>change in the outlook of both the workers and management</a:t>
            </a:r>
            <a:r>
              <a:rPr lang="en-IN" sz="3400" dirty="0">
                <a:latin typeface="Times New Roman" pitchFamily="18" charset="0"/>
                <a:cs typeface="Times New Roman" pitchFamily="18" charset="0"/>
              </a:rPr>
              <a:t>; both should have a </a:t>
            </a:r>
            <a:r>
              <a:rPr lang="en-IN" sz="3400" b="1" dirty="0">
                <a:latin typeface="Times New Roman" pitchFamily="18" charset="0"/>
                <a:cs typeface="Times New Roman" pitchFamily="18" charset="0"/>
              </a:rPr>
              <a:t>sense of togetherness</a:t>
            </a:r>
            <a:r>
              <a:rPr lang="en-IN" sz="3400" dirty="0">
                <a:latin typeface="Times New Roman" pitchFamily="18" charset="0"/>
                <a:cs typeface="Times New Roman" pitchFamily="18" charset="0"/>
              </a:rPr>
              <a:t>.</a:t>
            </a:r>
            <a:endParaRPr lang="en-US" sz="34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1020762"/>
          </a:xfrm>
        </p:spPr>
        <p:txBody>
          <a:bodyPr>
            <a:normAutofit/>
          </a:bodyPr>
          <a:lstStyle/>
          <a:p>
            <a:pPr algn="ctr"/>
            <a:r>
              <a:rPr lang="en-IN" sz="4800" dirty="0" smtClean="0">
                <a:latin typeface="Times New Roman" pitchFamily="18" charset="0"/>
                <a:cs typeface="Times New Roman" pitchFamily="18" charset="0"/>
              </a:rPr>
              <a:t>Mental Revolution</a:t>
            </a:r>
            <a:endParaRPr lang="en-US" sz="4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5550091"/>
          </a:xfrm>
        </p:spPr>
        <p:txBody>
          <a:bodyPr>
            <a:normAutofit/>
          </a:bodyPr>
          <a:lstStyle/>
          <a:p>
            <a:pPr algn="just">
              <a:buNone/>
            </a:pPr>
            <a:r>
              <a:rPr lang="en-US" sz="2800" dirty="0" smtClean="0">
                <a:latin typeface="Times New Roman" pitchFamily="18" charset="0"/>
                <a:cs typeface="Times New Roman" pitchFamily="18" charset="0"/>
              </a:rPr>
              <a:t>  It </a:t>
            </a:r>
            <a:r>
              <a:rPr lang="en-US" sz="2800" dirty="0">
                <a:latin typeface="Times New Roman" pitchFamily="18" charset="0"/>
                <a:cs typeface="Times New Roman" pitchFamily="18" charset="0"/>
              </a:rPr>
              <a:t>requires that management should create </a:t>
            </a:r>
            <a:r>
              <a:rPr lang="en-US" sz="2800" b="1" dirty="0">
                <a:latin typeface="Times New Roman" pitchFamily="18" charset="0"/>
                <a:cs typeface="Times New Roman" pitchFamily="18" charset="0"/>
              </a:rPr>
              <a:t>suitable working condition </a:t>
            </a:r>
            <a:r>
              <a:rPr lang="en-US" sz="2800" dirty="0">
                <a:latin typeface="Times New Roman" pitchFamily="18" charset="0"/>
                <a:cs typeface="Times New Roman" pitchFamily="18" charset="0"/>
              </a:rPr>
              <a:t>and </a:t>
            </a:r>
            <a:r>
              <a:rPr lang="en-US" sz="2800" b="1" dirty="0">
                <a:latin typeface="Times New Roman" pitchFamily="18" charset="0"/>
                <a:cs typeface="Times New Roman" pitchFamily="18" charset="0"/>
              </a:rPr>
              <a:t>solve all problems scientifically.</a:t>
            </a: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Similarly </a:t>
            </a:r>
            <a:r>
              <a:rPr lang="en-US" sz="3200" b="1" dirty="0" smtClean="0">
                <a:latin typeface="Times New Roman" pitchFamily="18" charset="0"/>
                <a:cs typeface="Times New Roman" pitchFamily="18" charset="0"/>
              </a:rPr>
              <a:t>workers</a:t>
            </a:r>
            <a:r>
              <a:rPr lang="en-US" sz="3200" dirty="0" smtClean="0">
                <a:latin typeface="Times New Roman" pitchFamily="18" charset="0"/>
                <a:cs typeface="Times New Roman" pitchFamily="18" charset="0"/>
              </a:rPr>
              <a:t> should attend their jobs with utmost </a:t>
            </a:r>
            <a:r>
              <a:rPr lang="en-US" sz="3200" b="1" dirty="0" smtClean="0">
                <a:latin typeface="Times New Roman" pitchFamily="18" charset="0"/>
                <a:cs typeface="Times New Roman" pitchFamily="18" charset="0"/>
              </a:rPr>
              <a:t>attention, devotion and carefulness.</a:t>
            </a:r>
            <a:r>
              <a:rPr lang="en-US" sz="3200" dirty="0" smtClean="0">
                <a:latin typeface="Times New Roman" pitchFamily="18" charset="0"/>
                <a:cs typeface="Times New Roman" pitchFamily="18" charset="0"/>
              </a:rPr>
              <a:t> They should </a:t>
            </a:r>
            <a:r>
              <a:rPr lang="en-US" sz="3200" b="1" dirty="0" smtClean="0">
                <a:latin typeface="Times New Roman" pitchFamily="18" charset="0"/>
                <a:cs typeface="Times New Roman" pitchFamily="18" charset="0"/>
              </a:rPr>
              <a:t>not waste the resources</a:t>
            </a:r>
            <a:r>
              <a:rPr lang="en-US" sz="3200" dirty="0" smtClean="0">
                <a:latin typeface="Times New Roman" pitchFamily="18" charset="0"/>
                <a:cs typeface="Times New Roman" pitchFamily="18" charset="0"/>
              </a:rPr>
              <a:t> of an organisation. </a:t>
            </a:r>
            <a:r>
              <a:rPr lang="en-US" sz="3200" b="1" dirty="0" smtClean="0">
                <a:latin typeface="Times New Roman" pitchFamily="18" charset="0"/>
                <a:cs typeface="Times New Roman" pitchFamily="18" charset="0"/>
              </a:rPr>
              <a:t>Handsome remuneration</a:t>
            </a:r>
            <a:r>
              <a:rPr lang="en-US" sz="3200" dirty="0" smtClean="0">
                <a:latin typeface="Times New Roman" pitchFamily="18" charset="0"/>
                <a:cs typeface="Times New Roman" pitchFamily="18" charset="0"/>
              </a:rPr>
              <a:t> should be provided to employees to boost up their moral.   It will create a sense of belongingness among employees . They will be </a:t>
            </a:r>
            <a:r>
              <a:rPr lang="en-US" sz="3200" b="1" dirty="0" smtClean="0">
                <a:latin typeface="Times New Roman" pitchFamily="18" charset="0"/>
                <a:cs typeface="Times New Roman" pitchFamily="18" charset="0"/>
              </a:rPr>
              <a:t>disciplined, loyal and sincere</a:t>
            </a:r>
            <a:r>
              <a:rPr lang="en-US" sz="3200" dirty="0" smtClean="0">
                <a:latin typeface="Times New Roman" pitchFamily="18" charset="0"/>
                <a:cs typeface="Times New Roman" pitchFamily="18" charset="0"/>
              </a:rPr>
              <a:t> in fulfilling the task assigned to them.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Head librarian should provide good working environment and divide work between all assistant librarians equally. If work will be distributed equally than employees work with more devotion and honesty and provide better services to users.</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991600" cy="5410200"/>
          </a:xfrm>
        </p:spPr>
        <p:txBody>
          <a:bodyPr>
            <a:normAutofit lnSpcReduction="10000"/>
          </a:bodyPr>
          <a:lstStyle/>
          <a:p>
            <a:pPr lvl="0" algn="just">
              <a:buNone/>
            </a:pPr>
            <a:r>
              <a:rPr lang="en-IN" dirty="0" smtClean="0">
                <a:latin typeface="Times New Roman" pitchFamily="18" charset="0"/>
                <a:cs typeface="Times New Roman" pitchFamily="18" charset="0"/>
              </a:rPr>
              <a:t>   </a:t>
            </a:r>
            <a:r>
              <a:rPr lang="en-IN" sz="3200" dirty="0" smtClean="0">
                <a:latin typeface="Times New Roman" pitchFamily="18" charset="0"/>
                <a:cs typeface="Times New Roman" pitchFamily="18" charset="0"/>
              </a:rPr>
              <a:t>This </a:t>
            </a:r>
            <a:r>
              <a:rPr lang="en-IN" sz="3200" dirty="0">
                <a:latin typeface="Times New Roman" pitchFamily="18" charset="0"/>
                <a:cs typeface="Times New Roman" pitchFamily="18" charset="0"/>
              </a:rPr>
              <a:t>is an extension of the harmony principle. While the former emphasizes the need for harmony between the two, this principle takes it further and talk’s </a:t>
            </a:r>
            <a:r>
              <a:rPr lang="en-IN" sz="3200" b="1" dirty="0">
                <a:latin typeface="Times New Roman" pitchFamily="18" charset="0"/>
                <a:cs typeface="Times New Roman" pitchFamily="18" charset="0"/>
              </a:rPr>
              <a:t>mutual cooperation. </a:t>
            </a:r>
            <a:r>
              <a:rPr lang="en-US" sz="3200" dirty="0" smtClean="0">
                <a:latin typeface="Times New Roman" pitchFamily="18" charset="0"/>
                <a:cs typeface="Times New Roman" pitchFamily="18" charset="0"/>
              </a:rPr>
              <a:t>Cooperation is an action of </a:t>
            </a:r>
            <a:r>
              <a:rPr lang="en-US" sz="3200" b="1" dirty="0" smtClean="0">
                <a:latin typeface="Times New Roman" pitchFamily="18" charset="0"/>
                <a:cs typeface="Times New Roman" pitchFamily="18" charset="0"/>
              </a:rPr>
              <a:t>working together </a:t>
            </a:r>
            <a:r>
              <a:rPr lang="en-US" sz="3200" dirty="0" smtClean="0">
                <a:latin typeface="Times New Roman" pitchFamily="18" charset="0"/>
                <a:cs typeface="Times New Roman" pitchFamily="18" charset="0"/>
              </a:rPr>
              <a:t>and Taylor states employees and management should </a:t>
            </a:r>
            <a:r>
              <a:rPr lang="en-US" sz="3200" b="1" dirty="0" smtClean="0">
                <a:latin typeface="Times New Roman" pitchFamily="18" charset="0"/>
                <a:cs typeface="Times New Roman" pitchFamily="18" charset="0"/>
              </a:rPr>
              <a:t>cooperate with each other</a:t>
            </a:r>
            <a:r>
              <a:rPr lang="en-US" sz="3200" dirty="0" smtClean="0">
                <a:latin typeface="Times New Roman" pitchFamily="18" charset="0"/>
                <a:cs typeface="Times New Roman" pitchFamily="18" charset="0"/>
              </a:rPr>
              <a:t> that could lead to </a:t>
            </a:r>
            <a:r>
              <a:rPr lang="en-US" sz="3200" b="1" dirty="0" smtClean="0">
                <a:latin typeface="Times New Roman" pitchFamily="18" charset="0"/>
                <a:cs typeface="Times New Roman" pitchFamily="18" charset="0"/>
              </a:rPr>
              <a:t>high morale and team spirit</a:t>
            </a:r>
            <a:r>
              <a:rPr lang="en-US" sz="3200" dirty="0" smtClean="0">
                <a:latin typeface="Times New Roman" pitchFamily="18" charset="0"/>
                <a:cs typeface="Times New Roman" pitchFamily="18" charset="0"/>
              </a:rPr>
              <a:t>. </a:t>
            </a:r>
            <a:r>
              <a:rPr lang="en-IN" sz="3200" b="1" dirty="0" smtClean="0">
                <a:latin typeface="Times New Roman" pitchFamily="18" charset="0"/>
                <a:cs typeface="Times New Roman" pitchFamily="18" charset="0"/>
              </a:rPr>
              <a:t>A </a:t>
            </a:r>
            <a:r>
              <a:rPr lang="en-IN" sz="3200" b="1" dirty="0">
                <a:latin typeface="Times New Roman" pitchFamily="18" charset="0"/>
                <a:cs typeface="Times New Roman" pitchFamily="18" charset="0"/>
              </a:rPr>
              <a:t>sense of individualism </a:t>
            </a:r>
            <a:r>
              <a:rPr lang="en-IN" sz="3200" dirty="0">
                <a:latin typeface="Times New Roman" pitchFamily="18" charset="0"/>
                <a:cs typeface="Times New Roman" pitchFamily="18" charset="0"/>
              </a:rPr>
              <a:t>in terms of an organization can lead to </a:t>
            </a:r>
            <a:r>
              <a:rPr lang="en-IN" sz="3200" b="1" dirty="0">
                <a:latin typeface="Times New Roman" pitchFamily="18" charset="0"/>
                <a:cs typeface="Times New Roman" pitchFamily="18" charset="0"/>
              </a:rPr>
              <a:t>diversion from the unified goals</a:t>
            </a:r>
            <a:r>
              <a:rPr lang="en-IN" sz="3200" dirty="0">
                <a:latin typeface="Times New Roman" pitchFamily="18" charset="0"/>
                <a:cs typeface="Times New Roman" pitchFamily="18" charset="0"/>
              </a:rPr>
              <a:t>, ultimately affecting the growth of the entire organization</a:t>
            </a:r>
            <a:r>
              <a:rPr lang="en-IN"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0"/>
            <a:ext cx="8229600" cy="1295400"/>
          </a:xfrm>
        </p:spPr>
        <p:txBody>
          <a:bodyPr/>
          <a:lstStyle/>
          <a:p>
            <a:r>
              <a:rPr lang="en-IN" b="1" dirty="0" smtClean="0">
                <a:latin typeface="Times New Roman" pitchFamily="18" charset="0"/>
                <a:cs typeface="Times New Roman" pitchFamily="18" charset="0"/>
              </a:rPr>
              <a:t>Cooperation, Not Individualism</a:t>
            </a:r>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While selection of books for the library, book selection committee should focus on demands and needs of the users not their individual interest.</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686800" cy="5410200"/>
          </a:xfrm>
        </p:spPr>
        <p:txBody>
          <a:bodyPr>
            <a:normAutofit/>
          </a:bodyPr>
          <a:lstStyle/>
          <a:p>
            <a:pPr lvl="0" algn="just">
              <a:buNone/>
            </a:pPr>
            <a:r>
              <a:rPr lang="en-IN" sz="1800" dirty="0" smtClean="0">
                <a:latin typeface="Times New Roman" pitchFamily="18" charset="0"/>
                <a:cs typeface="Times New Roman" pitchFamily="18" charset="0"/>
              </a:rPr>
              <a:t>   </a:t>
            </a:r>
          </a:p>
          <a:p>
            <a:pPr lvl="0" algn="just">
              <a:buNone/>
            </a:pPr>
            <a:r>
              <a:rPr lang="en-IN" sz="3200" dirty="0" smtClean="0">
                <a:latin typeface="Times New Roman" pitchFamily="18" charset="0"/>
                <a:cs typeface="Times New Roman" pitchFamily="18" charset="0"/>
              </a:rPr>
              <a:t>   The </a:t>
            </a:r>
            <a:r>
              <a:rPr lang="en-IN" sz="3200" dirty="0">
                <a:latin typeface="Times New Roman" pitchFamily="18" charset="0"/>
                <a:cs typeface="Times New Roman" pitchFamily="18" charset="0"/>
              </a:rPr>
              <a:t>effectiveness of </a:t>
            </a:r>
            <a:r>
              <a:rPr lang="en-IN" sz="3200" dirty="0" smtClean="0">
                <a:latin typeface="Times New Roman" pitchFamily="18" charset="0"/>
                <a:cs typeface="Times New Roman" pitchFamily="18" charset="0"/>
              </a:rPr>
              <a:t>an organization also </a:t>
            </a:r>
            <a:r>
              <a:rPr lang="en-IN" sz="3200" dirty="0">
                <a:latin typeface="Times New Roman" pitchFamily="18" charset="0"/>
                <a:cs typeface="Times New Roman" pitchFamily="18" charset="0"/>
              </a:rPr>
              <a:t>relies on the </a:t>
            </a:r>
            <a:r>
              <a:rPr lang="en-IN" sz="3200" b="1" dirty="0">
                <a:latin typeface="Times New Roman" pitchFamily="18" charset="0"/>
                <a:cs typeface="Times New Roman" pitchFamily="18" charset="0"/>
              </a:rPr>
              <a:t>abilities and skills of its employees</a:t>
            </a:r>
            <a:r>
              <a:rPr lang="en-IN" sz="3200" dirty="0">
                <a:latin typeface="Times New Roman" pitchFamily="18" charset="0"/>
                <a:cs typeface="Times New Roman" pitchFamily="18" charset="0"/>
              </a:rPr>
              <a:t>. Thus, implementing training, learning best practices and technology, is the scientific approach to brush up the employee skill. To assure that the </a:t>
            </a:r>
            <a:r>
              <a:rPr lang="en-IN" sz="3200" b="1" dirty="0">
                <a:latin typeface="Times New Roman" pitchFamily="18" charset="0"/>
                <a:cs typeface="Times New Roman" pitchFamily="18" charset="0"/>
              </a:rPr>
              <a:t>training is given to the right employee</a:t>
            </a:r>
            <a:r>
              <a:rPr lang="en-IN" sz="3200" dirty="0">
                <a:latin typeface="Times New Roman" pitchFamily="18" charset="0"/>
                <a:cs typeface="Times New Roman" pitchFamily="18" charset="0"/>
              </a:rPr>
              <a:t>, the </a:t>
            </a:r>
            <a:r>
              <a:rPr lang="en-IN" sz="3200" b="1" dirty="0">
                <a:latin typeface="Times New Roman" pitchFamily="18" charset="0"/>
                <a:cs typeface="Times New Roman" pitchFamily="18" charset="0"/>
              </a:rPr>
              <a:t>right steps should be taken at the time of selection and recruiting candidates</a:t>
            </a:r>
            <a:r>
              <a:rPr lang="en-IN" sz="3200" dirty="0">
                <a:latin typeface="Times New Roman" pitchFamily="18" charset="0"/>
                <a:cs typeface="Times New Roman" pitchFamily="18" charset="0"/>
              </a:rPr>
              <a:t> based on a scientific selection.</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0" y="0"/>
            <a:ext cx="9144000" cy="1295400"/>
          </a:xfrm>
        </p:spPr>
        <p:txBody>
          <a:bodyPr>
            <a:normAutofit fontScale="90000"/>
          </a:bodyPr>
          <a:lstStyle/>
          <a:p>
            <a:pPr algn="ctr"/>
            <a:r>
              <a:rPr lang="en-IN" b="1" dirty="0" smtClean="0">
                <a:latin typeface="Times New Roman" pitchFamily="18" charset="0"/>
                <a:cs typeface="Times New Roman" pitchFamily="18" charset="0"/>
              </a:rPr>
              <a:t>Development of Every Person to his Greatest Efficiency</a:t>
            </a:r>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en-US" sz="3600" dirty="0" smtClean="0">
                <a:latin typeface="Times New Roman" pitchFamily="18" charset="0"/>
                <a:cs typeface="Times New Roman" pitchFamily="18" charset="0"/>
              </a:rPr>
              <a:t>  If the library management is planning to have a digital corner in library to provide e-resources to users then proper training should be given to library staff to handle e-resources properly so that they can be properly utilized by the user.</a:t>
            </a:r>
            <a:endParaRPr lang="en-US" sz="36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382000" cy="4788091"/>
          </a:xfrm>
        </p:spPr>
        <p:txBody>
          <a:bodyPr>
            <a:normAutofit/>
          </a:bodyPr>
          <a:lstStyle/>
          <a:p>
            <a:pPr lvl="0" algn="just"/>
            <a:r>
              <a:rPr lang="en-US" b="1" dirty="0" smtClean="0">
                <a:latin typeface="Times New Roman" pitchFamily="18" charset="0"/>
                <a:cs typeface="Times New Roman" pitchFamily="18" charset="0"/>
              </a:rPr>
              <a:t>Better services</a:t>
            </a:r>
            <a:r>
              <a:rPr lang="en-US" dirty="0" smtClean="0">
                <a:latin typeface="Times New Roman" pitchFamily="18" charset="0"/>
                <a:cs typeface="Times New Roman" pitchFamily="18" charset="0"/>
              </a:rPr>
              <a:t>: The scientific management theory is responsible for enhanced services to users as it concentrates on steady improvements in library operations. There is fruitful cooperation between head librarian and librarian assistants and hence enhanced teamwork achieved. The harmonious relationship between the management and staff assists in better services to users.</a:t>
            </a:r>
          </a:p>
          <a:p>
            <a:endParaRPr lang="en-US" dirty="0">
              <a:latin typeface="Times New Roman" pitchFamily="18" charset="0"/>
              <a:cs typeface="Times New Roman" pitchFamily="18" charset="0"/>
            </a:endParaRPr>
          </a:p>
        </p:txBody>
      </p:sp>
      <p:sp>
        <p:nvSpPr>
          <p:cNvPr id="3" name="Title 2"/>
          <p:cNvSpPr>
            <a:spLocks noGrp="1"/>
          </p:cNvSpPr>
          <p:nvPr>
            <p:ph type="title"/>
          </p:nvPr>
        </p:nvSpPr>
        <p:spPr>
          <a:xfrm>
            <a:off x="228600" y="274638"/>
            <a:ext cx="8915400" cy="1143000"/>
          </a:xfrm>
        </p:spPr>
        <p:txBody>
          <a:bodyPr>
            <a:noAutofit/>
          </a:bodyPr>
          <a:lstStyle/>
          <a:p>
            <a:pPr algn="ctr" fontAlgn="base"/>
            <a:r>
              <a:rPr lang="en-US" sz="3600" cap="all" dirty="0" smtClean="0">
                <a:latin typeface="Times New Roman" pitchFamily="18" charset="0"/>
                <a:cs typeface="Times New Roman" pitchFamily="18" charset="0"/>
              </a:rPr>
              <a:t>ADVANTAGES OF SCIENTIFIC MANAGEMENT</a:t>
            </a:r>
            <a:endParaRPr lang="en-US" sz="3600" cap="all"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8991600" cy="6400800"/>
          </a:xfrm>
        </p:spPr>
        <p:txBody>
          <a:bodyPr>
            <a:normAutofit/>
          </a:bodyPr>
          <a:lstStyle/>
          <a:p>
            <a:pPr lvl="0" algn="just"/>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Benefits of Division of work:</a:t>
            </a:r>
            <a:r>
              <a:rPr lang="en-US" dirty="0" smtClean="0">
                <a:latin typeface="Times New Roman" pitchFamily="18" charset="0"/>
                <a:cs typeface="Times New Roman" pitchFamily="18" charset="0"/>
              </a:rPr>
              <a:t> The principle of specialization adopted under scientific management ensures the benefits derived from the division of work. The work is simplified and is carried out in most </a:t>
            </a:r>
            <a:r>
              <a:rPr lang="en-US" b="1" dirty="0" smtClean="0">
                <a:latin typeface="Times New Roman" pitchFamily="18" charset="0"/>
                <a:cs typeface="Times New Roman" pitchFamily="18" charset="0"/>
              </a:rPr>
              <a:t>economical and efficient manner.</a:t>
            </a:r>
          </a:p>
          <a:p>
            <a:pPr lvl="0" algn="just"/>
            <a:r>
              <a:rPr lang="en-US" b="1" dirty="0" smtClean="0">
                <a:latin typeface="Times New Roman" pitchFamily="18" charset="0"/>
                <a:cs typeface="Times New Roman" pitchFamily="18" charset="0"/>
              </a:rPr>
              <a:t>Avoidance of Disputes between staff and Management:</a:t>
            </a:r>
            <a:r>
              <a:rPr lang="en-US" dirty="0" smtClean="0">
                <a:latin typeface="Times New Roman" pitchFamily="18" charset="0"/>
                <a:cs typeface="Times New Roman" pitchFamily="18" charset="0"/>
              </a:rPr>
              <a:t> Scientific management is instrumental in developing healthy cooperation between the management and the staff thereby encouraging cordial and harmonious relations between the two. This leads to reduction in disputes and provides peaceful atmosphere. The concept of ‘Mental Revolution’ has been evolved by F.W. Taylor for </a:t>
            </a:r>
            <a:r>
              <a:rPr lang="en-US" b="1" dirty="0" smtClean="0">
                <a:latin typeface="Times New Roman" pitchFamily="18" charset="0"/>
                <a:cs typeface="Times New Roman" pitchFamily="18" charset="0"/>
              </a:rPr>
              <a:t>developing close understanding, mutual trust and confidence between the staff and management.</a:t>
            </a:r>
          </a:p>
          <a:p>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686800" cy="6324600"/>
          </a:xfrm>
        </p:spPr>
        <p:txBody>
          <a:bodyPr>
            <a:normAutofit/>
          </a:bodyPr>
          <a:lstStyle/>
          <a:p>
            <a:pPr lvl="0" algn="just"/>
            <a:r>
              <a:rPr lang="en-US" b="1" dirty="0" smtClean="0">
                <a:latin typeface="Times New Roman" pitchFamily="18" charset="0"/>
                <a:cs typeface="Times New Roman" pitchFamily="18" charset="0"/>
              </a:rPr>
              <a:t>Proper Methods of Selection and Training of staff</a:t>
            </a:r>
            <a:r>
              <a:rPr lang="en-US" dirty="0" smtClean="0">
                <a:latin typeface="Times New Roman" pitchFamily="18" charset="0"/>
                <a:cs typeface="Times New Roman" pitchFamily="18" charset="0"/>
              </a:rPr>
              <a:t>: One of the main principles of scientific management is that it undertakes scientific selection, placement and training of its staff. In this manner, </a:t>
            </a:r>
            <a:r>
              <a:rPr lang="en-US" b="1" dirty="0" smtClean="0">
                <a:latin typeface="Times New Roman" pitchFamily="18" charset="0"/>
                <a:cs typeface="Times New Roman" pitchFamily="18" charset="0"/>
              </a:rPr>
              <a:t>right type of man is selected for the right type of job.</a:t>
            </a:r>
          </a:p>
          <a:p>
            <a:pPr lvl="0" algn="just"/>
            <a:r>
              <a:rPr lang="en-US" b="1" dirty="0" smtClean="0">
                <a:latin typeface="Times New Roman" pitchFamily="18" charset="0"/>
                <a:cs typeface="Times New Roman" pitchFamily="18" charset="0"/>
              </a:rPr>
              <a:t>Good working conditions</a:t>
            </a:r>
            <a:r>
              <a:rPr lang="en-US" dirty="0" smtClean="0">
                <a:latin typeface="Times New Roman" pitchFamily="18" charset="0"/>
                <a:cs typeface="Times New Roman" pitchFamily="18" charset="0"/>
              </a:rPr>
              <a:t>: A proper atmosphere for working  are developed with scientific management theory. Proper working schedules follow with ventilation; adequate lighting, proper safety, and other facilities provided to users. </a:t>
            </a:r>
          </a:p>
          <a:p>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228600"/>
            <a:ext cx="8763000" cy="6629400"/>
          </a:xfrm>
        </p:spPr>
        <p:txBody>
          <a:bodyPr>
            <a:normAutofit/>
          </a:bodyPr>
          <a:lstStyle/>
          <a:p>
            <a:pPr lvl="0" algn="just"/>
            <a:r>
              <a:rPr lang="en-US" b="1" dirty="0" smtClean="0">
                <a:latin typeface="Times New Roman" pitchFamily="18" charset="0"/>
                <a:cs typeface="Times New Roman" pitchFamily="18" charset="0"/>
              </a:rPr>
              <a:t>Decreases inaccuracy</a:t>
            </a:r>
            <a:r>
              <a:rPr lang="en-US" dirty="0" smtClean="0">
                <a:latin typeface="Times New Roman" pitchFamily="18" charset="0"/>
                <a:cs typeface="Times New Roman" pitchFamily="18" charset="0"/>
              </a:rPr>
              <a:t>: Inaccuracy decreased as the theory based on experiment and observation for finding solutions is followed. With better planning and improved decision making, the accuracy achieved.</a:t>
            </a:r>
          </a:p>
          <a:p>
            <a:pPr lvl="0" algn="just"/>
            <a:r>
              <a:rPr lang="en-US" b="1" dirty="0" smtClean="0">
                <a:latin typeface="Times New Roman" pitchFamily="18" charset="0"/>
                <a:cs typeface="Times New Roman" pitchFamily="18" charset="0"/>
              </a:rPr>
              <a:t>Decreased autocracy</a:t>
            </a:r>
            <a:r>
              <a:rPr lang="en-US" dirty="0" smtClean="0">
                <a:latin typeface="Times New Roman" pitchFamily="18" charset="0"/>
                <a:cs typeface="Times New Roman" pitchFamily="18" charset="0"/>
              </a:rPr>
              <a:t>: The theory stimulates the management to adopt a </a:t>
            </a:r>
            <a:r>
              <a:rPr lang="en-US" b="1" dirty="0" smtClean="0">
                <a:latin typeface="Times New Roman" pitchFamily="18" charset="0"/>
                <a:cs typeface="Times New Roman" pitchFamily="18" charset="0"/>
              </a:rPr>
              <a:t>positive relationship</a:t>
            </a:r>
            <a:r>
              <a:rPr lang="en-US" dirty="0" smtClean="0">
                <a:latin typeface="Times New Roman" pitchFamily="18" charset="0"/>
                <a:cs typeface="Times New Roman" pitchFamily="18" charset="0"/>
              </a:rPr>
              <a:t> with leadership. Cooperation amongst employees and management enhances democracy in the workplace. Hence there decreased autocracy by following scientific management theory.</a:t>
            </a:r>
          </a:p>
          <a:p>
            <a:pPr lvl="0" algn="just"/>
            <a:r>
              <a:rPr lang="en-US" b="1" dirty="0" smtClean="0">
                <a:latin typeface="Times New Roman" pitchFamily="18" charset="0"/>
                <a:cs typeface="Times New Roman" pitchFamily="18" charset="0"/>
              </a:rPr>
              <a:t>Quick decision making</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Planning ahead of time and prompt decisions making are few good </a:t>
            </a:r>
            <a:r>
              <a:rPr lang="en-US" dirty="0" smtClean="0">
                <a:latin typeface="Times New Roman" pitchFamily="18" charset="0"/>
                <a:cs typeface="Times New Roman" pitchFamily="18" charset="0"/>
              </a:rPr>
              <a:t>aspects of scientific management theory. </a:t>
            </a:r>
          </a:p>
          <a:p>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8915400" cy="6400800"/>
          </a:xfrm>
        </p:spPr>
        <p:txBody>
          <a:bodyPr>
            <a:normAutofit/>
          </a:bodyPr>
          <a:lstStyle/>
          <a:p>
            <a:pPr lvl="0" algn="just"/>
            <a:r>
              <a:rPr lang="en-US" b="1" dirty="0" smtClean="0">
                <a:latin typeface="Times New Roman" pitchFamily="18" charset="0"/>
                <a:cs typeface="Times New Roman" pitchFamily="18" charset="0"/>
              </a:rPr>
              <a:t>Efficiency Increased</a:t>
            </a:r>
            <a:r>
              <a:rPr lang="en-US" dirty="0" smtClean="0">
                <a:latin typeface="Times New Roman" pitchFamily="18" charset="0"/>
                <a:cs typeface="Times New Roman" pitchFamily="18" charset="0"/>
              </a:rPr>
              <a:t>: They follow early working methods and control where a management methodology developed for training, selecting and supervising them in a close manner. Since scientific selection and training methods follow, it leads to a workforce that is best and enhances efficiency.</a:t>
            </a:r>
          </a:p>
          <a:p>
            <a:pPr lvl="0" algn="just"/>
            <a:r>
              <a:rPr lang="en-US" b="1" dirty="0" smtClean="0">
                <a:latin typeface="Times New Roman" pitchFamily="18" charset="0"/>
                <a:cs typeface="Times New Roman" pitchFamily="18" charset="0"/>
              </a:rPr>
              <a:t>Best use of resources and development</a:t>
            </a:r>
            <a:r>
              <a:rPr lang="en-US" dirty="0" smtClean="0">
                <a:latin typeface="Times New Roman" pitchFamily="18" charset="0"/>
                <a:cs typeface="Times New Roman" pitchFamily="18" charset="0"/>
              </a:rPr>
              <a:t>: With the scientific techniques followed, there is better utilization of resources this, in turn, leads to increased productivity. Wastage and inefficiency of all means eradicated with the theory. Also with the help of scientific investigation, it leads to technological development. </a:t>
            </a:r>
          </a:p>
          <a:p>
            <a:endParaRPr lang="en-US"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a:bodyPr>
          <a:lstStyle/>
          <a:p>
            <a:pPr algn="ctr">
              <a:buNone/>
            </a:pPr>
            <a:r>
              <a:rPr lang="en-US" sz="13800" dirty="0" smtClean="0">
                <a:latin typeface="Times New Roman" pitchFamily="18" charset="0"/>
                <a:cs typeface="Times New Roman" pitchFamily="18" charset="0"/>
              </a:rPr>
              <a:t>THANK YOU</a:t>
            </a:r>
            <a:endParaRPr lang="en-US" sz="138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4990</TotalTime>
  <Words>1193</Words>
  <Application>Microsoft Office PowerPoint</Application>
  <PresentationFormat>On-screen Show (4:3)</PresentationFormat>
  <Paragraphs>55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Concourse</vt:lpstr>
      <vt:lpstr>Topic: Scientific Principles of Management  For B.Ed Ist Semester Students  (Punjabi University)  By  Ms. Sarita Gulati Librarian Shivalik Institute of Education and Research, Mohali</vt:lpstr>
      <vt:lpstr>Slide 2</vt:lpstr>
      <vt:lpstr>Slide 3</vt:lpstr>
      <vt:lpstr>Meaning and Definition of Scientific Management </vt:lpstr>
      <vt:lpstr>Slide 5</vt:lpstr>
      <vt:lpstr>5 Principles of Scientific Management</vt:lpstr>
      <vt:lpstr>Science, Not Rule of Thumb</vt:lpstr>
      <vt:lpstr>Slide 8</vt:lpstr>
      <vt:lpstr>Example</vt:lpstr>
      <vt:lpstr>Harmony, Not Discord (conflict/disagreement)</vt:lpstr>
      <vt:lpstr>Example </vt:lpstr>
      <vt:lpstr>Mental Revolution</vt:lpstr>
      <vt:lpstr>Slide 13</vt:lpstr>
      <vt:lpstr>Example </vt:lpstr>
      <vt:lpstr>Cooperation, Not Individualism</vt:lpstr>
      <vt:lpstr>Example </vt:lpstr>
      <vt:lpstr>Development of Every Person to his Greatest Efficiency</vt:lpstr>
      <vt:lpstr>Example</vt:lpstr>
      <vt:lpstr>ADVANTAGES OF SCIENTIFIC MANAGEMENT</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Principles of Management</dc:title>
  <dc:creator>Sabhya</dc:creator>
  <cp:lastModifiedBy>Sabhya</cp:lastModifiedBy>
  <cp:revision>36</cp:revision>
  <dcterms:created xsi:type="dcterms:W3CDTF">2019-11-26T08:28:14Z</dcterms:created>
  <dcterms:modified xsi:type="dcterms:W3CDTF">2021-12-03T17:10:26Z</dcterms:modified>
</cp:coreProperties>
</file>