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E7258-A3C1-4F06-91FA-A9DBA89D57D6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7AFF-2056-435A-9C4D-4BFA8C99F25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E7258-A3C1-4F06-91FA-A9DBA89D57D6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7AFF-2056-435A-9C4D-4BFA8C99F2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E7258-A3C1-4F06-91FA-A9DBA89D57D6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A727AFF-2056-435A-9C4D-4BFA8C99F25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E7258-A3C1-4F06-91FA-A9DBA89D57D6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7AFF-2056-435A-9C4D-4BFA8C99F2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E7258-A3C1-4F06-91FA-A9DBA89D57D6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7AFF-2056-435A-9C4D-4BFA8C99F2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E7258-A3C1-4F06-91FA-A9DBA89D57D6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7AFF-2056-435A-9C4D-4BFA8C99F2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E7258-A3C1-4F06-91FA-A9DBA89D57D6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7AFF-2056-435A-9C4D-4BFA8C99F2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E7258-A3C1-4F06-91FA-A9DBA89D57D6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7AFF-2056-435A-9C4D-4BFA8C99F2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E7258-A3C1-4F06-91FA-A9DBA89D57D6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7AFF-2056-435A-9C4D-4BFA8C99F2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E7258-A3C1-4F06-91FA-A9DBA89D57D6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7AFF-2056-435A-9C4D-4BFA8C99F2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E7258-A3C1-4F06-91FA-A9DBA89D57D6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7AFF-2056-435A-9C4D-4BFA8C99F2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DCE7258-A3C1-4F06-91FA-A9DBA89D57D6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A727AFF-2056-435A-9C4D-4BFA8C99F252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285884"/>
          </a:xfrm>
        </p:spPr>
        <p:txBody>
          <a:bodyPr/>
          <a:lstStyle/>
          <a:p>
            <a:r>
              <a:rPr lang="en-IN" dirty="0" smtClean="0"/>
              <a:t>EXAMINATION REFORMS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571612"/>
            <a:ext cx="6400800" cy="4067188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ClrTx/>
              <a:buSzTx/>
            </a:pPr>
            <a:r>
              <a:rPr lang="en-US" sz="2300" b="1" u="sng" kern="0" dirty="0">
                <a:solidFill>
                  <a:schemeClr val="bg1"/>
                </a:solidFill>
                <a:latin typeface="Arial Black" pitchFamily="34" charset="0"/>
                <a:cs typeface="Aharoni" pitchFamily="2" charset="-79"/>
              </a:rPr>
              <a:t>BY DR.GOGGI GUPTA </a:t>
            </a:r>
          </a:p>
          <a:p>
            <a:pPr lvl="0" fontAlgn="base">
              <a:spcAft>
                <a:spcPct val="0"/>
              </a:spcAft>
              <a:buClrTx/>
              <a:buSzTx/>
            </a:pPr>
            <a:r>
              <a:rPr lang="en-US" sz="2300" b="1" u="sng" kern="0" dirty="0">
                <a:solidFill>
                  <a:schemeClr val="bg1"/>
                </a:solidFill>
                <a:latin typeface="Arial Black" pitchFamily="34" charset="0"/>
                <a:cs typeface="Aharoni" pitchFamily="2" charset="-79"/>
              </a:rPr>
              <a:t>M.SC (CHEMISTRY) M.ED PH.D (EDUCATION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54692"/>
          </a:xfrm>
        </p:spPr>
        <p:txBody>
          <a:bodyPr/>
          <a:lstStyle/>
          <a:p>
            <a:r>
              <a:rPr lang="en-I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EXAMINATION REFORMS </a:t>
            </a:r>
            <a:r>
              <a:rPr lang="en-IN" sz="3600" dirty="0" smtClean="0"/>
              <a:t>are basically the changes that are made to improve the functioning of examination system.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dirty="0" smtClean="0"/>
              <a:t>RADHA KRISHAN COMMISSION(1948)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IN" sz="3200" dirty="0" smtClean="0"/>
              <a:t>“if we are to suggest one single reform in university education, it should be that of examination.”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14290"/>
            <a:ext cx="7086600" cy="642942"/>
          </a:xfrm>
        </p:spPr>
        <p:txBody>
          <a:bodyPr/>
          <a:lstStyle/>
          <a:p>
            <a:r>
              <a:rPr lang="en-IN" sz="4000" dirty="0" smtClean="0"/>
              <a:t>Short history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034" y="1000108"/>
            <a:ext cx="8186766" cy="5643602"/>
          </a:xfrm>
        </p:spPr>
        <p:txBody>
          <a:bodyPr>
            <a:normAutofit fontScale="62500" lnSpcReduction="20000"/>
          </a:bodyPr>
          <a:lstStyle/>
          <a:p>
            <a:pPr marL="530352" indent="-457200">
              <a:buFont typeface="+mj-lt"/>
              <a:buAutoNum type="arabicPeriod"/>
            </a:pPr>
            <a:r>
              <a:rPr lang="en-IN" sz="2800" u="sng" dirty="0" smtClean="0"/>
              <a:t>RADHA KRISHAN COMMISSION(1948) </a:t>
            </a:r>
            <a:r>
              <a:rPr lang="en-IN" sz="2800" dirty="0" smtClean="0"/>
              <a:t>pointed out the examination the reform was a matter of very high priority.</a:t>
            </a:r>
          </a:p>
          <a:p>
            <a:pPr marL="530352" indent="-457200">
              <a:buFont typeface="+mj-lt"/>
              <a:buAutoNum type="arabicPeriod"/>
            </a:pPr>
            <a:r>
              <a:rPr lang="en-IN" sz="2800" u="sng" dirty="0" smtClean="0"/>
              <a:t>SECONDARY EDUCATION COMMISSION(1952-1953) </a:t>
            </a:r>
            <a:r>
              <a:rPr lang="en-IN" sz="2800" dirty="0" smtClean="0"/>
              <a:t>laid stress on use of objective type test and internal assessment.</a:t>
            </a:r>
          </a:p>
          <a:p>
            <a:pPr marL="530352" indent="-457200">
              <a:buFont typeface="+mj-lt"/>
              <a:buAutoNum type="arabicPeriod"/>
            </a:pPr>
            <a:r>
              <a:rPr lang="en-IN" sz="2800" u="sng" dirty="0" smtClean="0"/>
              <a:t>EDUCATION COMMISSION (1964-1966) </a:t>
            </a:r>
            <a:r>
              <a:rPr lang="en-IN" sz="2800" dirty="0" smtClean="0"/>
              <a:t>suggested that the certificate of the students should bear his/her complete performance.</a:t>
            </a:r>
          </a:p>
          <a:p>
            <a:pPr marL="530352" indent="-457200"/>
            <a:r>
              <a:rPr lang="en-IN" sz="2800" dirty="0" smtClean="0"/>
              <a:t>4.     NPE(1986) recommended:</a:t>
            </a:r>
          </a:p>
          <a:p>
            <a:pPr marL="530352" indent="-457200"/>
            <a:r>
              <a:rPr lang="en-IN" sz="2800" dirty="0" smtClean="0"/>
              <a:t>        -Removal of subjectivity</a:t>
            </a:r>
          </a:p>
          <a:p>
            <a:pPr marL="530352" indent="-457200"/>
            <a:r>
              <a:rPr lang="en-IN" sz="2800" dirty="0" smtClean="0"/>
              <a:t>        -Continuous and comprehensive internal evaluation</a:t>
            </a:r>
          </a:p>
          <a:p>
            <a:pPr marL="587502" indent="-514350"/>
            <a:r>
              <a:rPr lang="en-IN" sz="2800" dirty="0" smtClean="0"/>
              <a:t>        -Use of grades instead of marks</a:t>
            </a:r>
          </a:p>
          <a:p>
            <a:pPr marL="587502" indent="-514350"/>
            <a:r>
              <a:rPr lang="en-IN" sz="2800" dirty="0" smtClean="0"/>
              <a:t>5.     </a:t>
            </a:r>
            <a:r>
              <a:rPr lang="en-IN" sz="2800" u="sng" dirty="0" smtClean="0"/>
              <a:t>COBSE (1990)recommended:</a:t>
            </a:r>
          </a:p>
          <a:p>
            <a:pPr marL="587502" indent="-514350"/>
            <a:r>
              <a:rPr lang="en-IN" sz="2800" dirty="0" smtClean="0"/>
              <a:t>        -CCE to be introduced at elementary stage</a:t>
            </a:r>
          </a:p>
          <a:p>
            <a:pPr marL="587502" indent="-514350"/>
            <a:r>
              <a:rPr lang="en-IN" sz="2800" dirty="0" smtClean="0"/>
              <a:t>        -Semester system to be introduced from secondary stage</a:t>
            </a:r>
          </a:p>
          <a:p>
            <a:pPr marL="587502" indent="-514350"/>
            <a:r>
              <a:rPr lang="en-IN" sz="2800" dirty="0" smtClean="0"/>
              <a:t>        -Introduction of entrance test for admission in institutions  </a:t>
            </a:r>
          </a:p>
          <a:p>
            <a:pPr marL="587502" indent="-514350"/>
            <a:r>
              <a:rPr lang="en-IN" sz="2800" dirty="0" smtClean="0"/>
              <a:t>6.       </a:t>
            </a:r>
            <a:r>
              <a:rPr lang="en-IN" sz="2800" u="sng" dirty="0" smtClean="0"/>
              <a:t>NCF(2005) recommended:</a:t>
            </a:r>
            <a:endParaRPr lang="en-US" sz="2800" u="sng" dirty="0" smtClean="0"/>
          </a:p>
          <a:p>
            <a:pPr marL="587502" indent="-514350"/>
            <a:r>
              <a:rPr lang="en-IN" sz="2800" dirty="0" smtClean="0"/>
              <a:t>        -Short duration of exams</a:t>
            </a:r>
          </a:p>
          <a:p>
            <a:pPr marL="587502" indent="-514350"/>
            <a:r>
              <a:rPr lang="en-IN" sz="2800" dirty="0" smtClean="0"/>
              <a:t>        -flexible time limit</a:t>
            </a:r>
          </a:p>
          <a:p>
            <a:pPr marL="587502" indent="-514350"/>
            <a:r>
              <a:rPr lang="en-IN" sz="2800" dirty="0" smtClean="0"/>
              <a:t>        -No public exams till class 8</a:t>
            </a:r>
          </a:p>
          <a:p>
            <a:pPr marL="587502" indent="-514350"/>
            <a:r>
              <a:rPr lang="en-IN" sz="2800" dirty="0" smtClean="0"/>
              <a:t>        -No board exams before 10+2</a:t>
            </a:r>
          </a:p>
          <a:p>
            <a:pPr marL="587502" indent="-514350"/>
            <a:r>
              <a:rPr lang="en-IN" sz="2800" dirty="0" smtClean="0"/>
              <a:t>        -Guidance counselling/helpline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3600" dirty="0" smtClean="0"/>
              <a:t>NECESSITY OF EXAMINATION REFORMS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IN" dirty="0" smtClean="0"/>
              <a:t>Acc. To NFG National Focus Group there are some possible reason for examination reforms:-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Need for functional and reliable system of school education.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Lack of full disclosure and transparency in grading.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Inflexible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Psychological problems :- Anxiety, stress, suicide, nervousness etc.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Quality of question paper is low.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Do not serve for the needs of social justice.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Indian school board exams are largely inappropriate from the knowledge society needs for innovative problem solvers.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Several glaring shortfalls at the several boards.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dirty="0" smtClean="0"/>
              <a:t>SOME SPECIFIC ASPECT OF EXAMINATION REFORMS IN INDIA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IN" dirty="0" smtClean="0"/>
              <a:t>Main defect in present examination is that it is not </a:t>
            </a:r>
            <a:r>
              <a:rPr lang="en-IN" dirty="0" smtClean="0">
                <a:solidFill>
                  <a:srgbClr val="FFC000"/>
                </a:solidFill>
              </a:rPr>
              <a:t>FLEXIBLE</a:t>
            </a:r>
            <a:r>
              <a:rPr lang="en-IN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Student have to meet fixed rules and norms in order to appear and pass in an examination.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No allowance for different types of learners and learning environment.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NEED OF FLEXIBILITY IN EXAMINATION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To meet the growing demand for a modern pupil.</a:t>
            </a:r>
          </a:p>
          <a:p>
            <a:r>
              <a:rPr lang="en-IN" dirty="0" smtClean="0"/>
              <a:t>Link-up with multimedia learning techniques.</a:t>
            </a:r>
          </a:p>
          <a:p>
            <a:r>
              <a:rPr lang="en-IN" dirty="0" smtClean="0"/>
              <a:t>Quick organize resists for pupils who failed their examination.</a:t>
            </a:r>
          </a:p>
          <a:p>
            <a:r>
              <a:rPr lang="en-IN" dirty="0" smtClean="0"/>
              <a:t>Facilitate early entry into higher education for high performing pupil.</a:t>
            </a:r>
          </a:p>
          <a:p>
            <a:r>
              <a:rPr lang="en-IN" dirty="0" smtClean="0"/>
              <a:t>To reduce the organisational load of school.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KINDS OF FLEXIBILITY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Acc. to :</a:t>
            </a:r>
            <a:r>
              <a:rPr lang="en-IN" sz="240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KUHIEMELER &amp; HERMANS (2004)</a:t>
            </a:r>
          </a:p>
          <a:p>
            <a:pPr algn="ctr">
              <a:buNone/>
            </a:pPr>
            <a:r>
              <a:rPr lang="en-IN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Flexibility regarding examination</a:t>
            </a:r>
          </a:p>
          <a:p>
            <a:pPr>
              <a:buFont typeface="Wingdings" pitchFamily="2" charset="2"/>
              <a:buChar char="q"/>
            </a:pPr>
            <a:r>
              <a:rPr lang="en-IN" sz="3600" dirty="0" smtClean="0"/>
              <a:t>IN TIME</a:t>
            </a:r>
          </a:p>
          <a:p>
            <a:pPr>
              <a:buFont typeface="Wingdings" pitchFamily="2" charset="2"/>
              <a:buChar char="q"/>
            </a:pPr>
            <a:r>
              <a:rPr lang="en-IN" sz="3600" dirty="0" smtClean="0"/>
              <a:t>IN PLACE</a:t>
            </a:r>
          </a:p>
          <a:p>
            <a:pPr>
              <a:buFont typeface="Wingdings" pitchFamily="2" charset="2"/>
              <a:buChar char="q"/>
            </a:pPr>
            <a:r>
              <a:rPr lang="en-IN" sz="3600" dirty="0" smtClean="0"/>
              <a:t>FORMAL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VIEWS OF NATION FOCUS GROUP (2006)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IN" dirty="0" smtClean="0"/>
              <a:t>The need of flexibility.</a:t>
            </a:r>
          </a:p>
          <a:p>
            <a:pPr>
              <a:buFont typeface="Wingdings" pitchFamily="2" charset="2"/>
              <a:buChar char="q"/>
            </a:pPr>
            <a:r>
              <a:rPr lang="en-IN" dirty="0" smtClean="0"/>
              <a:t>Reduction of exam stress and anxiety.</a:t>
            </a:r>
          </a:p>
          <a:p>
            <a:pPr>
              <a:buFont typeface="Wingdings" pitchFamily="2" charset="2"/>
              <a:buChar char="q"/>
            </a:pPr>
            <a:r>
              <a:rPr lang="en-IN" dirty="0" smtClean="0"/>
              <a:t>Exam management.</a:t>
            </a:r>
          </a:p>
          <a:p>
            <a:pPr>
              <a:buFont typeface="Wingdings" pitchFamily="2" charset="2"/>
              <a:buChar char="q"/>
            </a:pPr>
            <a:r>
              <a:rPr lang="en-IN" dirty="0" smtClean="0"/>
              <a:t>Transparency and Honesty in marks/grade reporting.</a:t>
            </a:r>
          </a:p>
          <a:p>
            <a:pPr>
              <a:buFont typeface="Wingdings" pitchFamily="2" charset="2"/>
              <a:buChar char="q"/>
            </a:pPr>
            <a:r>
              <a:rPr lang="en-IN" dirty="0" smtClean="0"/>
              <a:t>School based assessment.</a:t>
            </a:r>
          </a:p>
          <a:p>
            <a:pPr>
              <a:buNone/>
            </a:pPr>
            <a:r>
              <a:rPr lang="en-IN" dirty="0" smtClean="0"/>
              <a:t>   This focus group was to suggest reforms for exams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CCE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Issue of CCE certificate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keeping  internal assessment honest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Practical examination</a:t>
            </a:r>
          </a:p>
          <a:p>
            <a:pPr>
              <a:buFont typeface="Wingdings" pitchFamily="2" charset="2"/>
              <a:buChar char="q"/>
            </a:pPr>
            <a:r>
              <a:rPr lang="en-IN" dirty="0" smtClean="0"/>
              <a:t>Do not expect everything to everybody in every subject.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4000" dirty="0" smtClean="0"/>
              <a:t>QUALITY AND RANGE OF QUESTION PAPER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Repetition of identical or very similar question from year to year.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Inordinately lengthy in order.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Focus on detail knowledge of text book.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Questions are low quality.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Zooming on non-essential information.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Does not challenge the critical thinking.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Rate memorisation.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No allowance for different type of learner.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Induce an in </a:t>
            </a:r>
            <a:r>
              <a:rPr lang="en-IN" dirty="0" err="1" smtClean="0"/>
              <a:t>cordinate</a:t>
            </a:r>
            <a:r>
              <a:rPr lang="en-IN" dirty="0" smtClean="0"/>
              <a:t> level of stress.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Partiality.</a:t>
            </a:r>
          </a:p>
          <a:p>
            <a:pPr marL="708660" indent="-571500">
              <a:buNone/>
            </a:pPr>
            <a:endParaRPr lang="en-IN" dirty="0" smtClean="0"/>
          </a:p>
          <a:p>
            <a:pPr marL="708660" indent="-571500">
              <a:buFont typeface="+mj-lt"/>
              <a:buAutoNum type="romanLcPeriod"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REFORM IN PAPER 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Focus should be shift to question setting from paper setting.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Question should be categories according to level of difficulty.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Focus on standardize answers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Innovation creative thinking.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Focus on specialisation.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Increase the subjective position.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Emphasize ability.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Teacher should adopt varied exams form.</a:t>
            </a:r>
          </a:p>
          <a:p>
            <a:pPr marL="708660" indent="-571500">
              <a:buFont typeface="+mj-lt"/>
              <a:buAutoNum type="romanLcPeriod"/>
            </a:pPr>
            <a:r>
              <a:rPr lang="en-IN" dirty="0" smtClean="0"/>
              <a:t>Using infield assessment criterion.</a:t>
            </a:r>
          </a:p>
          <a:p>
            <a:pPr marL="708660" indent="-571500">
              <a:buFont typeface="+mj-lt"/>
              <a:buAutoNum type="romanLcPeriod"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QUESTION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The question bank is a planned library of test items to be used by evaluators, teachers and students, in partial fulfilment of the requirements of the teaching learning process.</a:t>
            </a:r>
          </a:p>
          <a:p>
            <a:pPr>
              <a:buNone/>
            </a:pPr>
            <a:r>
              <a:rPr lang="en-IN" dirty="0" smtClean="0"/>
              <a:t>                  Question bank is a pool of readymade quality questions, available to teachers, examiners, so that they may select appropriate questions to assess predetermined objectives.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USES/BENEFITS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Getting questions of quality and broad range of a particular subject or topic.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Enriching the teaching learning process as the questions in a bank can be used at the pre-test stage, for the development of a lesson or for revision of home assignment.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Framing a unit or a topic test for formative evaluation.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Preparing question papers at the end of a term or a session for summative evaluation.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Saving time and energy and thinking that goes into setting good and qualitative examination questions.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Ensuring the comparability of standards from year to year.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SCHOOL BASED CREDIT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 smtClean="0"/>
              <a:t>A credit system is a systematic way of describing an educational programme by attaching credit to its components.</a:t>
            </a:r>
          </a:p>
          <a:p>
            <a:r>
              <a:rPr lang="en-IN" dirty="0" smtClean="0"/>
              <a:t>Workload to be undertaken by learner.</a:t>
            </a:r>
          </a:p>
          <a:p>
            <a:pPr>
              <a:buNone/>
            </a:pPr>
            <a:r>
              <a:rPr lang="en-IN" dirty="0" smtClean="0"/>
              <a:t>   </a:t>
            </a:r>
            <a:r>
              <a:rPr lang="en-IN" sz="4800" dirty="0" smtClean="0"/>
              <a:t>*</a:t>
            </a:r>
            <a:r>
              <a:rPr lang="en-IN" dirty="0" smtClean="0"/>
              <a:t>Examples:-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One credit is equivalent to the workload.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Completed within 30 hours from the point of view of average learner.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It includes all learning material.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Average learner support to work about 1000 hours in a year.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In a year 32 credits are offered by institution.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dirty="0" smtClean="0"/>
              <a:t>DIFFERENT STRUCTURE OF CREDIT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51510" indent="-514350">
              <a:buAutoNum type="arabicPeriod"/>
            </a:pPr>
            <a:r>
              <a:rPr lang="en-IN" dirty="0" smtClean="0"/>
              <a:t>IGNOU:- </a:t>
            </a:r>
            <a:r>
              <a:rPr lang="en-IN" dirty="0" err="1" smtClean="0"/>
              <a:t>Indira</a:t>
            </a:r>
            <a:r>
              <a:rPr lang="en-IN" dirty="0" smtClean="0"/>
              <a:t> Gandhi National open university.</a:t>
            </a:r>
          </a:p>
          <a:p>
            <a:pPr marL="651510" indent="-514350">
              <a:buFont typeface="Wingdings" pitchFamily="2" charset="2"/>
              <a:buChar char="v"/>
            </a:pPr>
            <a:r>
              <a:rPr lang="en-IN" dirty="0" smtClean="0"/>
              <a:t>Credit system based on the time factor.</a:t>
            </a:r>
          </a:p>
          <a:p>
            <a:pPr marL="651510" indent="-514350">
              <a:buFont typeface="Wingdings" pitchFamily="2" charset="2"/>
              <a:buChar char="v"/>
            </a:pPr>
            <a:r>
              <a:rPr lang="en-IN" dirty="0" smtClean="0"/>
              <a:t>One credit is equivalent to 30 hours.</a:t>
            </a:r>
          </a:p>
          <a:p>
            <a:pPr marL="651510" indent="-514350">
              <a:buFont typeface="Wingdings" pitchFamily="2" charset="2"/>
              <a:buChar char="v"/>
            </a:pPr>
            <a:r>
              <a:rPr lang="en-IN" dirty="0" smtClean="0"/>
              <a:t>Different program have different requirements.</a:t>
            </a:r>
          </a:p>
          <a:p>
            <a:pPr marL="651510" indent="-514350">
              <a:buNone/>
            </a:pPr>
            <a:r>
              <a:rPr lang="en-IN" dirty="0" smtClean="0"/>
              <a:t>2.Enginearing colleges follow the course credit system.</a:t>
            </a:r>
          </a:p>
          <a:p>
            <a:pPr marL="651510" indent="-514350">
              <a:buFont typeface="Wingdings" pitchFamily="2" charset="2"/>
              <a:buChar char="v"/>
            </a:pPr>
            <a:r>
              <a:rPr lang="en-IN" dirty="0" smtClean="0"/>
              <a:t>No. of contact hours in a week determine its credit value.</a:t>
            </a:r>
          </a:p>
          <a:p>
            <a:pPr marL="651510" indent="-514350">
              <a:buFont typeface="Wingdings" pitchFamily="2" charset="2"/>
              <a:buChar char="v"/>
            </a:pPr>
            <a:r>
              <a:rPr lang="en-IN" dirty="0" smtClean="0"/>
              <a:t>The GPA is called a 10 point scale.</a:t>
            </a:r>
          </a:p>
          <a:p>
            <a:pPr marL="651510" indent="-514350">
              <a:buFont typeface="Wingdings" pitchFamily="2" charset="2"/>
              <a:buChar char="v"/>
            </a:pPr>
            <a:r>
              <a:rPr lang="en-IN" dirty="0" smtClean="0"/>
              <a:t>The grades awarded as A+,A,B+,B,C+,C,D&amp;E (fail).</a:t>
            </a:r>
          </a:p>
          <a:p>
            <a:pPr marL="651510" indent="-514350">
              <a:buFont typeface="Wingdings" pitchFamily="2" charset="2"/>
              <a:buChar char="v"/>
            </a:pPr>
            <a:r>
              <a:rPr lang="en-IN" dirty="0" smtClean="0"/>
              <a:t>GPA is also known as CGPA.</a:t>
            </a:r>
          </a:p>
          <a:p>
            <a:pPr marL="651510" indent="-514350">
              <a:buNone/>
            </a:pPr>
            <a:r>
              <a:rPr lang="en-IN" dirty="0" smtClean="0"/>
              <a:t>3. Some public and prestigious school follow the practice of credit system:-</a:t>
            </a:r>
          </a:p>
          <a:p>
            <a:pPr marL="651510" indent="-514350">
              <a:buFont typeface="Wingdings" pitchFamily="2" charset="2"/>
              <a:buChar char="v"/>
            </a:pPr>
            <a:r>
              <a:rPr lang="en-IN" dirty="0" smtClean="0"/>
              <a:t>They have their own norms and rules.</a:t>
            </a:r>
          </a:p>
          <a:p>
            <a:pPr marL="651510" indent="-514350">
              <a:buFont typeface="Wingdings" pitchFamily="2" charset="2"/>
              <a:buChar char="v"/>
            </a:pPr>
            <a:r>
              <a:rPr lang="en-IN" dirty="0" smtClean="0"/>
              <a:t>Methods and structure is same.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PROCEDURE OF CREDIT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It assess students progress in their studies.</a:t>
            </a:r>
          </a:p>
          <a:p>
            <a:r>
              <a:rPr lang="en-IN" dirty="0" smtClean="0"/>
              <a:t>It includes students workload, learning outcomes.</a:t>
            </a:r>
          </a:p>
          <a:p>
            <a:r>
              <a:rPr lang="en-IN" dirty="0" smtClean="0"/>
              <a:t>Awards such as certificates are offered after reviving a fixed number of credits.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LEARNING OUTCOME AND WORK 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The knowledge student are expected to gain and able to apply.</a:t>
            </a:r>
          </a:p>
          <a:p>
            <a:r>
              <a:rPr lang="en-IN" dirty="0" smtClean="0"/>
              <a:t>Workload refers to the specific amount of time to reach desired outcomes.</a:t>
            </a:r>
          </a:p>
          <a:p>
            <a:r>
              <a:rPr lang="en-IN" dirty="0" smtClean="0"/>
              <a:t>Workload includes such as lectures, seminars, individual study, examination etc.</a:t>
            </a:r>
          </a:p>
          <a:p>
            <a:r>
              <a:rPr lang="en-IN" dirty="0" smtClean="0"/>
              <a:t>Some students might spend more time on a course then others.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UGC CREDIT BASED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Credit Cards are prepared for students which contain the record of their theoretical, practical and skill develop tasks undertaken in the school or colleges.</a:t>
            </a:r>
          </a:p>
          <a:p>
            <a:pPr marL="651510" indent="-514350">
              <a:buAutoNum type="arabicPeriod"/>
            </a:pPr>
            <a:r>
              <a:rPr lang="en-IN" dirty="0" smtClean="0"/>
              <a:t>Mastery over skills and Qualities which are necessary for practical or field studies.</a:t>
            </a:r>
          </a:p>
          <a:p>
            <a:pPr marL="651510" indent="-514350">
              <a:buAutoNum type="arabicPeriod"/>
            </a:pPr>
            <a:r>
              <a:rPr lang="en-IN" dirty="0" smtClean="0"/>
              <a:t>Critical and research oriented attitude towards the subject.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dirty="0" smtClean="0"/>
              <a:t>DIFFERENT TYPE OF PAPER IN CREDIT BASED LEARNING SYSTEM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/>
            <a:r>
              <a:rPr lang="en-IN" dirty="0" smtClean="0"/>
              <a:t>Common papers</a:t>
            </a:r>
          </a:p>
          <a:p>
            <a:pPr marL="651510" indent="-514350"/>
            <a:r>
              <a:rPr lang="en-IN" dirty="0" smtClean="0"/>
              <a:t>Core papers</a:t>
            </a:r>
          </a:p>
          <a:p>
            <a:pPr marL="651510" indent="-514350"/>
            <a:r>
              <a:rPr lang="en-IN" dirty="0" smtClean="0"/>
              <a:t>Elective papers</a:t>
            </a:r>
          </a:p>
          <a:p>
            <a:pPr marL="651510" indent="-514350"/>
            <a:r>
              <a:rPr lang="en-IN" dirty="0" smtClean="0"/>
              <a:t>Project work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ADVANTAGES OF SCHOOL BASED CREDIT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To keep track progress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Estimate of workload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Pupil centred approach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Uniformity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Motivation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Standard for promotion to next class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Standard for Admission to Institutes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Validity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Reliability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Comprehensiveness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Transferability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Helps in job </a:t>
            </a:r>
            <a:r>
              <a:rPr lang="en-IN" dirty="0" err="1" smtClean="0"/>
              <a:t>Geting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New Method</a:t>
            </a:r>
          </a:p>
          <a:p>
            <a:r>
              <a:rPr lang="en-IN" dirty="0" smtClean="0"/>
              <a:t>Expensive Method</a:t>
            </a:r>
          </a:p>
          <a:p>
            <a:r>
              <a:rPr lang="en-IN" dirty="0" smtClean="0"/>
              <a:t>Extra Burden on students</a:t>
            </a:r>
          </a:p>
          <a:p>
            <a:r>
              <a:rPr lang="en-IN" dirty="0" smtClean="0"/>
              <a:t>Partiality by teachers</a:t>
            </a:r>
          </a:p>
          <a:p>
            <a:r>
              <a:rPr lang="en-IN" dirty="0" smtClean="0"/>
              <a:t>Burden on teachers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s.jf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85728"/>
            <a:ext cx="8286808" cy="614366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306</TotalTime>
  <Words>1183</Words>
  <Application>Microsoft Office PowerPoint</Application>
  <PresentationFormat>On-screen Show (4:3)</PresentationFormat>
  <Paragraphs>152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Aharoni</vt:lpstr>
      <vt:lpstr>Arial Black</vt:lpstr>
      <vt:lpstr>Book Antiqua</vt:lpstr>
      <vt:lpstr>Courier New</vt:lpstr>
      <vt:lpstr>Lucida Sans</vt:lpstr>
      <vt:lpstr>Wingdings</vt:lpstr>
      <vt:lpstr>Wingdings 2</vt:lpstr>
      <vt:lpstr>Wingdings 3</vt:lpstr>
      <vt:lpstr>Apex</vt:lpstr>
      <vt:lpstr>EXAMINATION REFORMS</vt:lpstr>
      <vt:lpstr>EXAMINATION REFORMS are basically the changes that are made to improve the functioning of examination system.</vt:lpstr>
      <vt:lpstr>RADHA KRISHAN COMMISSION(1948)</vt:lpstr>
      <vt:lpstr>Short history</vt:lpstr>
      <vt:lpstr>NECESSITY OF EXAMINATION REFORMS</vt:lpstr>
      <vt:lpstr>SOME SPECIFIC ASPECT OF EXAMINATION REFORMS IN INDIA</vt:lpstr>
      <vt:lpstr>NEED OF FLEXIBILITY IN EXAMINATION SYSTEM</vt:lpstr>
      <vt:lpstr>KINDS OF FLEXIBILITY</vt:lpstr>
      <vt:lpstr>VIEWS OF NATION FOCUS GROUP (2006)</vt:lpstr>
      <vt:lpstr>QUALITY AND RANGE OF QUESTION PAPER</vt:lpstr>
      <vt:lpstr>REFORM IN PAPER SETTING</vt:lpstr>
      <vt:lpstr>QUESTION BANK</vt:lpstr>
      <vt:lpstr>USES/BENEFITS</vt:lpstr>
      <vt:lpstr>SCHOOL BASED CREDIT</vt:lpstr>
      <vt:lpstr>DIFFERENT STRUCTURE OF CREDIT</vt:lpstr>
      <vt:lpstr>PROCEDURE OF CREDIT SYSTEM</vt:lpstr>
      <vt:lpstr>LEARNING OUTCOME AND WORK LOAD</vt:lpstr>
      <vt:lpstr>UGC CREDIT BASED SYSTEM</vt:lpstr>
      <vt:lpstr>DIFFERENT TYPE OF PAPER IN CREDIT BASED LEARNING SYSTEM</vt:lpstr>
      <vt:lpstr>ADVANTAGES OF SCHOOL BASED CREDIT SYSTEM</vt:lpstr>
      <vt:lpstr>LIMITATIONS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EXAMINATION REFORMS</dc:title>
  <dc:creator>SHUCHITA</dc:creator>
  <cp:lastModifiedBy>aayush goel</cp:lastModifiedBy>
  <cp:revision>31</cp:revision>
  <dcterms:created xsi:type="dcterms:W3CDTF">2019-02-03T07:17:45Z</dcterms:created>
  <dcterms:modified xsi:type="dcterms:W3CDTF">2020-03-10T14:25:37Z</dcterms:modified>
</cp:coreProperties>
</file>