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FF5050"/>
    <a:srgbClr val="CCCC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15"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41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1B4787-9503-4864-A09D-B6E0B9523975}" type="doc">
      <dgm:prSet loTypeId="urn:microsoft.com/office/officeart/2005/8/layout/lProcess3" loCatId="process" qsTypeId="urn:microsoft.com/office/officeart/2005/8/quickstyle/simple1" qsCatId="simple" csTypeId="urn:microsoft.com/office/officeart/2005/8/colors/colorful1" csCatId="colorful" phldr="1"/>
      <dgm:spPr/>
      <dgm:t>
        <a:bodyPr/>
        <a:lstStyle/>
        <a:p>
          <a:endParaRPr lang="en-US"/>
        </a:p>
      </dgm:t>
    </dgm:pt>
    <dgm:pt modelId="{6ACF371A-FEEF-4C73-B351-2FF5C7287950}">
      <dgm:prSet/>
      <dgm:spPr/>
      <dgm:t>
        <a:bodyPr/>
        <a:lstStyle/>
        <a:p>
          <a:pPr rtl="0"/>
          <a:r>
            <a:rPr lang="en-US" dirty="0" smtClean="0"/>
            <a:t>principle of readiness</a:t>
          </a:r>
          <a:endParaRPr lang="en-US" dirty="0"/>
        </a:p>
      </dgm:t>
    </dgm:pt>
    <dgm:pt modelId="{91B42871-C75A-4D3B-9D92-A98EADBBCAA4}" type="parTrans" cxnId="{3A1E3A3F-0486-4728-A957-1958AE95F6DF}">
      <dgm:prSet/>
      <dgm:spPr/>
      <dgm:t>
        <a:bodyPr/>
        <a:lstStyle/>
        <a:p>
          <a:endParaRPr lang="en-US"/>
        </a:p>
      </dgm:t>
    </dgm:pt>
    <dgm:pt modelId="{9BA96558-E881-416B-821F-C4E018D2E7F1}" type="sibTrans" cxnId="{3A1E3A3F-0486-4728-A957-1958AE95F6DF}">
      <dgm:prSet/>
      <dgm:spPr/>
      <dgm:t>
        <a:bodyPr/>
        <a:lstStyle/>
        <a:p>
          <a:endParaRPr lang="en-US"/>
        </a:p>
      </dgm:t>
    </dgm:pt>
    <dgm:pt modelId="{786C92AA-DDEF-4B8A-B889-673F7D88DD0D}">
      <dgm:prSet/>
      <dgm:spPr/>
      <dgm:t>
        <a:bodyPr/>
        <a:lstStyle/>
        <a:p>
          <a:pPr rtl="0"/>
          <a:r>
            <a:rPr lang="en-US" dirty="0" smtClean="0"/>
            <a:t>Principle of spiral organization</a:t>
          </a:r>
          <a:endParaRPr lang="en-US" dirty="0"/>
        </a:p>
      </dgm:t>
    </dgm:pt>
    <dgm:pt modelId="{86216117-4006-438E-9E45-292AFDB26695}" type="parTrans" cxnId="{27E78271-F78E-4FCE-8D66-966E4196E588}">
      <dgm:prSet/>
      <dgm:spPr/>
      <dgm:t>
        <a:bodyPr/>
        <a:lstStyle/>
        <a:p>
          <a:endParaRPr lang="en-US"/>
        </a:p>
      </dgm:t>
    </dgm:pt>
    <dgm:pt modelId="{B10E3514-8CA0-4B2C-BCAC-E2FAEACAB499}" type="sibTrans" cxnId="{27E78271-F78E-4FCE-8D66-966E4196E588}">
      <dgm:prSet/>
      <dgm:spPr/>
      <dgm:t>
        <a:bodyPr/>
        <a:lstStyle/>
        <a:p>
          <a:endParaRPr lang="en-US"/>
        </a:p>
      </dgm:t>
    </dgm:pt>
    <dgm:pt modelId="{C222B8EB-8BE4-4495-8569-38D8FEAC4039}">
      <dgm:prSet/>
      <dgm:spPr/>
      <dgm:t>
        <a:bodyPr/>
        <a:lstStyle/>
        <a:p>
          <a:pPr rtl="0"/>
          <a:r>
            <a:rPr lang="en-US" dirty="0" smtClean="0"/>
            <a:t>Principle of exploration.</a:t>
          </a:r>
          <a:endParaRPr lang="en-US" dirty="0"/>
        </a:p>
      </dgm:t>
    </dgm:pt>
    <dgm:pt modelId="{63C00313-04FC-4BE6-872D-3B062CF4ECAC}" type="parTrans" cxnId="{DA6A02DB-F525-4162-A16C-71185E1DA8C8}">
      <dgm:prSet/>
      <dgm:spPr/>
      <dgm:t>
        <a:bodyPr/>
        <a:lstStyle/>
        <a:p>
          <a:endParaRPr lang="en-US"/>
        </a:p>
      </dgm:t>
    </dgm:pt>
    <dgm:pt modelId="{D2EFC507-B471-4440-98C7-3B1053318361}" type="sibTrans" cxnId="{DA6A02DB-F525-4162-A16C-71185E1DA8C8}">
      <dgm:prSet/>
      <dgm:spPr/>
      <dgm:t>
        <a:bodyPr/>
        <a:lstStyle/>
        <a:p>
          <a:endParaRPr lang="en-US"/>
        </a:p>
      </dgm:t>
    </dgm:pt>
    <dgm:pt modelId="{0B7F0094-38CB-48AB-BC8C-9644860F9AD5}" type="pres">
      <dgm:prSet presAssocID="{951B4787-9503-4864-A09D-B6E0B9523975}" presName="Name0" presStyleCnt="0">
        <dgm:presLayoutVars>
          <dgm:chPref val="3"/>
          <dgm:dir/>
          <dgm:animLvl val="lvl"/>
          <dgm:resizeHandles/>
        </dgm:presLayoutVars>
      </dgm:prSet>
      <dgm:spPr/>
      <dgm:t>
        <a:bodyPr/>
        <a:lstStyle/>
        <a:p>
          <a:endParaRPr lang="en-US"/>
        </a:p>
      </dgm:t>
    </dgm:pt>
    <dgm:pt modelId="{71B71545-C80E-438F-A64E-DED5FBAFB060}" type="pres">
      <dgm:prSet presAssocID="{6ACF371A-FEEF-4C73-B351-2FF5C7287950}" presName="horFlow" presStyleCnt="0"/>
      <dgm:spPr/>
    </dgm:pt>
    <dgm:pt modelId="{0B802CF7-C7DE-433C-B306-864AC7AED6BB}" type="pres">
      <dgm:prSet presAssocID="{6ACF371A-FEEF-4C73-B351-2FF5C7287950}" presName="bigChev" presStyleLbl="node1" presStyleIdx="0" presStyleCnt="3" custScaleX="246450"/>
      <dgm:spPr/>
      <dgm:t>
        <a:bodyPr/>
        <a:lstStyle/>
        <a:p>
          <a:endParaRPr lang="en-US"/>
        </a:p>
      </dgm:t>
    </dgm:pt>
    <dgm:pt modelId="{0D31CD33-137A-47F8-8DC3-95E205560EE4}" type="pres">
      <dgm:prSet presAssocID="{6ACF371A-FEEF-4C73-B351-2FF5C7287950}" presName="vSp" presStyleCnt="0"/>
      <dgm:spPr/>
    </dgm:pt>
    <dgm:pt modelId="{F54EE5E5-158A-44AC-A214-22AB5A81910B}" type="pres">
      <dgm:prSet presAssocID="{786C92AA-DDEF-4B8A-B889-673F7D88DD0D}" presName="horFlow" presStyleCnt="0"/>
      <dgm:spPr/>
    </dgm:pt>
    <dgm:pt modelId="{AAF67B26-43DA-4797-A036-47E7028B6EC4}" type="pres">
      <dgm:prSet presAssocID="{786C92AA-DDEF-4B8A-B889-673F7D88DD0D}" presName="bigChev" presStyleLbl="node1" presStyleIdx="1" presStyleCnt="3" custScaleX="246154"/>
      <dgm:spPr/>
      <dgm:t>
        <a:bodyPr/>
        <a:lstStyle/>
        <a:p>
          <a:endParaRPr lang="en-US"/>
        </a:p>
      </dgm:t>
    </dgm:pt>
    <dgm:pt modelId="{ADE56C4C-B64D-4CB4-9F29-24EF65CD3922}" type="pres">
      <dgm:prSet presAssocID="{786C92AA-DDEF-4B8A-B889-673F7D88DD0D}" presName="vSp" presStyleCnt="0"/>
      <dgm:spPr/>
    </dgm:pt>
    <dgm:pt modelId="{50B416FA-B557-4C6B-9F06-788ABA07EFD2}" type="pres">
      <dgm:prSet presAssocID="{C222B8EB-8BE4-4495-8569-38D8FEAC4039}" presName="horFlow" presStyleCnt="0"/>
      <dgm:spPr/>
    </dgm:pt>
    <dgm:pt modelId="{703C9A19-EAA6-4F7E-B05B-57A4327D220C}" type="pres">
      <dgm:prSet presAssocID="{C222B8EB-8BE4-4495-8569-38D8FEAC4039}" presName="bigChev" presStyleLbl="node1" presStyleIdx="2" presStyleCnt="3" custScaleX="246450"/>
      <dgm:spPr/>
      <dgm:t>
        <a:bodyPr/>
        <a:lstStyle/>
        <a:p>
          <a:endParaRPr lang="en-US"/>
        </a:p>
      </dgm:t>
    </dgm:pt>
  </dgm:ptLst>
  <dgm:cxnLst>
    <dgm:cxn modelId="{27E78271-F78E-4FCE-8D66-966E4196E588}" srcId="{951B4787-9503-4864-A09D-B6E0B9523975}" destId="{786C92AA-DDEF-4B8A-B889-673F7D88DD0D}" srcOrd="1" destOrd="0" parTransId="{86216117-4006-438E-9E45-292AFDB26695}" sibTransId="{B10E3514-8CA0-4B2C-BCAC-E2FAEACAB499}"/>
    <dgm:cxn modelId="{AB61F240-835E-4436-B0B4-9A48C8FB0948}" type="presOf" srcId="{C222B8EB-8BE4-4495-8569-38D8FEAC4039}" destId="{703C9A19-EAA6-4F7E-B05B-57A4327D220C}" srcOrd="0" destOrd="0" presId="urn:microsoft.com/office/officeart/2005/8/layout/lProcess3"/>
    <dgm:cxn modelId="{3A1E3A3F-0486-4728-A957-1958AE95F6DF}" srcId="{951B4787-9503-4864-A09D-B6E0B9523975}" destId="{6ACF371A-FEEF-4C73-B351-2FF5C7287950}" srcOrd="0" destOrd="0" parTransId="{91B42871-C75A-4D3B-9D92-A98EADBBCAA4}" sibTransId="{9BA96558-E881-416B-821F-C4E018D2E7F1}"/>
    <dgm:cxn modelId="{DA6A02DB-F525-4162-A16C-71185E1DA8C8}" srcId="{951B4787-9503-4864-A09D-B6E0B9523975}" destId="{C222B8EB-8BE4-4495-8569-38D8FEAC4039}" srcOrd="2" destOrd="0" parTransId="{63C00313-04FC-4BE6-872D-3B062CF4ECAC}" sibTransId="{D2EFC507-B471-4440-98C7-3B1053318361}"/>
    <dgm:cxn modelId="{AA39FCF8-B20C-4CE3-91B7-049DBB39857C}" type="presOf" srcId="{786C92AA-DDEF-4B8A-B889-673F7D88DD0D}" destId="{AAF67B26-43DA-4797-A036-47E7028B6EC4}" srcOrd="0" destOrd="0" presId="urn:microsoft.com/office/officeart/2005/8/layout/lProcess3"/>
    <dgm:cxn modelId="{266E59F1-6E05-40EA-8580-AF7557DFE393}" type="presOf" srcId="{6ACF371A-FEEF-4C73-B351-2FF5C7287950}" destId="{0B802CF7-C7DE-433C-B306-864AC7AED6BB}" srcOrd="0" destOrd="0" presId="urn:microsoft.com/office/officeart/2005/8/layout/lProcess3"/>
    <dgm:cxn modelId="{24083B3E-18D3-4051-899C-A9CA9D5016FB}" type="presOf" srcId="{951B4787-9503-4864-A09D-B6E0B9523975}" destId="{0B7F0094-38CB-48AB-BC8C-9644860F9AD5}" srcOrd="0" destOrd="0" presId="urn:microsoft.com/office/officeart/2005/8/layout/lProcess3"/>
    <dgm:cxn modelId="{9AEBBDDC-7A60-435C-BBD3-379BA27BD04D}" type="presParOf" srcId="{0B7F0094-38CB-48AB-BC8C-9644860F9AD5}" destId="{71B71545-C80E-438F-A64E-DED5FBAFB060}" srcOrd="0" destOrd="0" presId="urn:microsoft.com/office/officeart/2005/8/layout/lProcess3"/>
    <dgm:cxn modelId="{C4FC2DB6-DDC8-4C5C-AAEC-B9F297148702}" type="presParOf" srcId="{71B71545-C80E-438F-A64E-DED5FBAFB060}" destId="{0B802CF7-C7DE-433C-B306-864AC7AED6BB}" srcOrd="0" destOrd="0" presId="urn:microsoft.com/office/officeart/2005/8/layout/lProcess3"/>
    <dgm:cxn modelId="{5684EAED-D427-4D6D-9111-A5CEF295EFDA}" type="presParOf" srcId="{0B7F0094-38CB-48AB-BC8C-9644860F9AD5}" destId="{0D31CD33-137A-47F8-8DC3-95E205560EE4}" srcOrd="1" destOrd="0" presId="urn:microsoft.com/office/officeart/2005/8/layout/lProcess3"/>
    <dgm:cxn modelId="{C01F3875-F5E9-4E12-8E94-7CCB0F2F6D1F}" type="presParOf" srcId="{0B7F0094-38CB-48AB-BC8C-9644860F9AD5}" destId="{F54EE5E5-158A-44AC-A214-22AB5A81910B}" srcOrd="2" destOrd="0" presId="urn:microsoft.com/office/officeart/2005/8/layout/lProcess3"/>
    <dgm:cxn modelId="{11C85C0C-6512-40EE-ACE2-18A6836AF53A}" type="presParOf" srcId="{F54EE5E5-158A-44AC-A214-22AB5A81910B}" destId="{AAF67B26-43DA-4797-A036-47E7028B6EC4}" srcOrd="0" destOrd="0" presId="urn:microsoft.com/office/officeart/2005/8/layout/lProcess3"/>
    <dgm:cxn modelId="{AC6AA7CC-E183-4B7D-8ECC-7CDBC38E47DC}" type="presParOf" srcId="{0B7F0094-38CB-48AB-BC8C-9644860F9AD5}" destId="{ADE56C4C-B64D-4CB4-9F29-24EF65CD3922}" srcOrd="3" destOrd="0" presId="urn:microsoft.com/office/officeart/2005/8/layout/lProcess3"/>
    <dgm:cxn modelId="{B4806A2F-5D5F-4107-9B6B-1F6CA753E7F6}" type="presParOf" srcId="{0B7F0094-38CB-48AB-BC8C-9644860F9AD5}" destId="{50B416FA-B557-4C6B-9F06-788ABA07EFD2}" srcOrd="4" destOrd="0" presId="urn:microsoft.com/office/officeart/2005/8/layout/lProcess3"/>
    <dgm:cxn modelId="{3F52BF8F-A4EF-4432-B056-B21E61B35408}" type="presParOf" srcId="{50B416FA-B557-4C6B-9F06-788ABA07EFD2}" destId="{703C9A19-EAA6-4F7E-B05B-57A4327D220C}" srcOrd="0" destOrd="0" presId="urn:microsoft.com/office/officeart/2005/8/layout/lProcess3"/>
  </dgm:cxnLst>
  <dgm:bg/>
  <dgm:whole/>
</dgm:dataModel>
</file>

<file path=ppt/diagrams/data2.xml><?xml version="1.0" encoding="utf-8"?>
<dgm:dataModel xmlns:dgm="http://schemas.openxmlformats.org/drawingml/2006/diagram" xmlns:a="http://schemas.openxmlformats.org/drawingml/2006/main">
  <dgm:ptLst>
    <dgm:pt modelId="{5A0EC37A-E0FF-49B1-AA01-CF72358D7CC8}" type="doc">
      <dgm:prSet loTypeId="urn:microsoft.com/office/officeart/2005/8/layout/default" loCatId="list" qsTypeId="urn:microsoft.com/office/officeart/2005/8/quickstyle/simple1" qsCatId="simple" csTypeId="urn:microsoft.com/office/officeart/2005/8/colors/colorful4" csCatId="colorful" phldr="1"/>
      <dgm:spPr/>
      <dgm:t>
        <a:bodyPr/>
        <a:lstStyle/>
        <a:p>
          <a:endParaRPr lang="en-US"/>
        </a:p>
      </dgm:t>
    </dgm:pt>
    <dgm:pt modelId="{AA9AE731-918A-480F-8A0F-86ADA17A0BD1}">
      <dgm:prSet/>
      <dgm:spPr/>
      <dgm:t>
        <a:bodyPr/>
        <a:lstStyle/>
        <a:p>
          <a:pPr rtl="0"/>
          <a:r>
            <a:rPr lang="en-US" dirty="0" smtClean="0"/>
            <a:t>Learning is active rather than passive.</a:t>
          </a:r>
          <a:endParaRPr lang="en-US" dirty="0"/>
        </a:p>
      </dgm:t>
    </dgm:pt>
    <dgm:pt modelId="{295A4DCE-C943-4471-9ADC-353BA77811BE}" type="parTrans" cxnId="{6B496B1F-FBE2-4388-917A-0F6D4694F968}">
      <dgm:prSet/>
      <dgm:spPr/>
      <dgm:t>
        <a:bodyPr/>
        <a:lstStyle/>
        <a:p>
          <a:endParaRPr lang="en-US"/>
        </a:p>
      </dgm:t>
    </dgm:pt>
    <dgm:pt modelId="{465C3285-12EC-4BE0-8F28-8B25041CB44C}" type="sibTrans" cxnId="{6B496B1F-FBE2-4388-917A-0F6D4694F968}">
      <dgm:prSet/>
      <dgm:spPr/>
      <dgm:t>
        <a:bodyPr/>
        <a:lstStyle/>
        <a:p>
          <a:endParaRPr lang="en-US"/>
        </a:p>
      </dgm:t>
    </dgm:pt>
    <dgm:pt modelId="{611468AA-1C10-4753-B0AB-3C3AE70465BD}">
      <dgm:prSet/>
      <dgm:spPr/>
      <dgm:t>
        <a:bodyPr/>
        <a:lstStyle/>
        <a:p>
          <a:pPr rtl="0"/>
          <a:r>
            <a:rPr lang="en-US" dirty="0" smtClean="0"/>
            <a:t>Learning is process based rather than fact- based.</a:t>
          </a:r>
          <a:endParaRPr lang="en-US" dirty="0"/>
        </a:p>
      </dgm:t>
    </dgm:pt>
    <dgm:pt modelId="{DDA98E73-4071-402D-8427-25AC1B8D07E9}" type="parTrans" cxnId="{F864E038-E589-45B5-8505-A16F587EF74B}">
      <dgm:prSet/>
      <dgm:spPr/>
      <dgm:t>
        <a:bodyPr/>
        <a:lstStyle/>
        <a:p>
          <a:endParaRPr lang="en-US"/>
        </a:p>
      </dgm:t>
    </dgm:pt>
    <dgm:pt modelId="{4549FE1A-72D1-4323-9FF7-503A3D0A8463}" type="sibTrans" cxnId="{F864E038-E589-45B5-8505-A16F587EF74B}">
      <dgm:prSet/>
      <dgm:spPr/>
      <dgm:t>
        <a:bodyPr/>
        <a:lstStyle/>
        <a:p>
          <a:endParaRPr lang="en-US"/>
        </a:p>
      </dgm:t>
    </dgm:pt>
    <dgm:pt modelId="{20AFFE16-4AE8-4C70-8CF0-E4181B710F5D}">
      <dgm:prSet/>
      <dgm:spPr/>
      <dgm:t>
        <a:bodyPr/>
        <a:lstStyle/>
        <a:p>
          <a:pPr rtl="0"/>
          <a:r>
            <a:rPr lang="en-US" dirty="0" smtClean="0"/>
            <a:t>Failure is important.</a:t>
          </a:r>
          <a:endParaRPr lang="en-US" dirty="0"/>
        </a:p>
      </dgm:t>
    </dgm:pt>
    <dgm:pt modelId="{C8D29F54-079D-4F29-91C9-AAE9F35C2115}" type="parTrans" cxnId="{A947D83A-4D2C-4378-BCEF-57F980101CA8}">
      <dgm:prSet/>
      <dgm:spPr/>
      <dgm:t>
        <a:bodyPr/>
        <a:lstStyle/>
        <a:p>
          <a:endParaRPr lang="en-US"/>
        </a:p>
      </dgm:t>
    </dgm:pt>
    <dgm:pt modelId="{6B7B9548-5BB5-489F-A8B8-549454F7E6C6}" type="sibTrans" cxnId="{A947D83A-4D2C-4378-BCEF-57F980101CA8}">
      <dgm:prSet/>
      <dgm:spPr/>
      <dgm:t>
        <a:bodyPr/>
        <a:lstStyle/>
        <a:p>
          <a:endParaRPr lang="en-US"/>
        </a:p>
      </dgm:t>
    </dgm:pt>
    <dgm:pt modelId="{6E5EEA1B-AD3F-4A3C-85AC-FDA1035C66D9}">
      <dgm:prSet/>
      <dgm:spPr/>
      <dgm:t>
        <a:bodyPr/>
        <a:lstStyle/>
        <a:p>
          <a:pPr rtl="0"/>
          <a:r>
            <a:rPr lang="en-US" dirty="0" smtClean="0"/>
            <a:t>Feedback is necessary.</a:t>
          </a:r>
          <a:endParaRPr lang="en-US" dirty="0"/>
        </a:p>
      </dgm:t>
    </dgm:pt>
    <dgm:pt modelId="{9516638E-669D-42C7-8191-782C7B66C694}" type="parTrans" cxnId="{93016574-51ED-422D-A821-2006FD612C66}">
      <dgm:prSet/>
      <dgm:spPr/>
      <dgm:t>
        <a:bodyPr/>
        <a:lstStyle/>
        <a:p>
          <a:endParaRPr lang="en-US"/>
        </a:p>
      </dgm:t>
    </dgm:pt>
    <dgm:pt modelId="{230C7F52-6ABB-4432-8908-98313225EF28}" type="sibTrans" cxnId="{93016574-51ED-422D-A821-2006FD612C66}">
      <dgm:prSet/>
      <dgm:spPr/>
      <dgm:t>
        <a:bodyPr/>
        <a:lstStyle/>
        <a:p>
          <a:endParaRPr lang="en-US"/>
        </a:p>
      </dgm:t>
    </dgm:pt>
    <dgm:pt modelId="{D189CF8E-B55F-4E4C-A400-787BB232BB2D}">
      <dgm:prSet/>
      <dgm:spPr/>
      <dgm:t>
        <a:bodyPr/>
        <a:lstStyle/>
        <a:p>
          <a:pPr rtl="0"/>
          <a:r>
            <a:rPr lang="en-US" dirty="0" smtClean="0"/>
            <a:t>Understanding is deeper.</a:t>
          </a:r>
          <a:endParaRPr lang="en-US" dirty="0"/>
        </a:p>
      </dgm:t>
    </dgm:pt>
    <dgm:pt modelId="{2CD53012-2E15-4174-83A4-1161DB9BAB0C}" type="parTrans" cxnId="{BF3EEE1F-EED9-4ECF-BE64-10F190777C0F}">
      <dgm:prSet/>
      <dgm:spPr/>
      <dgm:t>
        <a:bodyPr/>
        <a:lstStyle/>
        <a:p>
          <a:endParaRPr lang="en-US"/>
        </a:p>
      </dgm:t>
    </dgm:pt>
    <dgm:pt modelId="{F6453B2F-B5B4-4C80-A1B4-F0CFDFEA2684}" type="sibTrans" cxnId="{BF3EEE1F-EED9-4ECF-BE64-10F190777C0F}">
      <dgm:prSet/>
      <dgm:spPr/>
      <dgm:t>
        <a:bodyPr/>
        <a:lstStyle/>
        <a:p>
          <a:endParaRPr lang="en-US"/>
        </a:p>
      </dgm:t>
    </dgm:pt>
    <dgm:pt modelId="{EBC38579-4EC0-4C42-9004-CC3E28F4C685}" type="pres">
      <dgm:prSet presAssocID="{5A0EC37A-E0FF-49B1-AA01-CF72358D7CC8}" presName="diagram" presStyleCnt="0">
        <dgm:presLayoutVars>
          <dgm:dir/>
          <dgm:resizeHandles val="exact"/>
        </dgm:presLayoutVars>
      </dgm:prSet>
      <dgm:spPr/>
      <dgm:t>
        <a:bodyPr/>
        <a:lstStyle/>
        <a:p>
          <a:endParaRPr lang="en-US"/>
        </a:p>
      </dgm:t>
    </dgm:pt>
    <dgm:pt modelId="{40AF472E-00FF-4409-9DE4-9428A18397D6}" type="pres">
      <dgm:prSet presAssocID="{AA9AE731-918A-480F-8A0F-86ADA17A0BD1}" presName="node" presStyleLbl="node1" presStyleIdx="0" presStyleCnt="5">
        <dgm:presLayoutVars>
          <dgm:bulletEnabled val="1"/>
        </dgm:presLayoutVars>
      </dgm:prSet>
      <dgm:spPr/>
      <dgm:t>
        <a:bodyPr/>
        <a:lstStyle/>
        <a:p>
          <a:endParaRPr lang="en-US"/>
        </a:p>
      </dgm:t>
    </dgm:pt>
    <dgm:pt modelId="{0855F244-ED25-46DB-B631-FADDDFDD23B2}" type="pres">
      <dgm:prSet presAssocID="{465C3285-12EC-4BE0-8F28-8B25041CB44C}" presName="sibTrans" presStyleCnt="0"/>
      <dgm:spPr/>
    </dgm:pt>
    <dgm:pt modelId="{68F2AA51-CE36-4317-8C66-E48A8D7DE7B2}" type="pres">
      <dgm:prSet presAssocID="{611468AA-1C10-4753-B0AB-3C3AE70465BD}" presName="node" presStyleLbl="node1" presStyleIdx="1" presStyleCnt="5">
        <dgm:presLayoutVars>
          <dgm:bulletEnabled val="1"/>
        </dgm:presLayoutVars>
      </dgm:prSet>
      <dgm:spPr/>
      <dgm:t>
        <a:bodyPr/>
        <a:lstStyle/>
        <a:p>
          <a:endParaRPr lang="en-US"/>
        </a:p>
      </dgm:t>
    </dgm:pt>
    <dgm:pt modelId="{8D1695F3-0112-43C4-8DB8-63B942571038}" type="pres">
      <dgm:prSet presAssocID="{4549FE1A-72D1-4323-9FF7-503A3D0A8463}" presName="sibTrans" presStyleCnt="0"/>
      <dgm:spPr/>
    </dgm:pt>
    <dgm:pt modelId="{6DA4D171-F389-4CCF-AC24-7C736DEAA47B}" type="pres">
      <dgm:prSet presAssocID="{20AFFE16-4AE8-4C70-8CF0-E4181B710F5D}" presName="node" presStyleLbl="node1" presStyleIdx="2" presStyleCnt="5">
        <dgm:presLayoutVars>
          <dgm:bulletEnabled val="1"/>
        </dgm:presLayoutVars>
      </dgm:prSet>
      <dgm:spPr/>
      <dgm:t>
        <a:bodyPr/>
        <a:lstStyle/>
        <a:p>
          <a:endParaRPr lang="en-US"/>
        </a:p>
      </dgm:t>
    </dgm:pt>
    <dgm:pt modelId="{93C76C2C-CC0B-4A68-9754-46A38DDA01AD}" type="pres">
      <dgm:prSet presAssocID="{6B7B9548-5BB5-489F-A8B8-549454F7E6C6}" presName="sibTrans" presStyleCnt="0"/>
      <dgm:spPr/>
    </dgm:pt>
    <dgm:pt modelId="{D1DAF2ED-DA77-44FE-B97F-D897123DBEA8}" type="pres">
      <dgm:prSet presAssocID="{6E5EEA1B-AD3F-4A3C-85AC-FDA1035C66D9}" presName="node" presStyleLbl="node1" presStyleIdx="3" presStyleCnt="5">
        <dgm:presLayoutVars>
          <dgm:bulletEnabled val="1"/>
        </dgm:presLayoutVars>
      </dgm:prSet>
      <dgm:spPr/>
      <dgm:t>
        <a:bodyPr/>
        <a:lstStyle/>
        <a:p>
          <a:endParaRPr lang="en-US"/>
        </a:p>
      </dgm:t>
    </dgm:pt>
    <dgm:pt modelId="{AEB8B760-1862-4FD1-B591-4A4C976597D8}" type="pres">
      <dgm:prSet presAssocID="{230C7F52-6ABB-4432-8908-98313225EF28}" presName="sibTrans" presStyleCnt="0"/>
      <dgm:spPr/>
    </dgm:pt>
    <dgm:pt modelId="{D67AB6B1-6045-4E02-ACF0-0ACB4846CFD8}" type="pres">
      <dgm:prSet presAssocID="{D189CF8E-B55F-4E4C-A400-787BB232BB2D}" presName="node" presStyleLbl="node1" presStyleIdx="4" presStyleCnt="5">
        <dgm:presLayoutVars>
          <dgm:bulletEnabled val="1"/>
        </dgm:presLayoutVars>
      </dgm:prSet>
      <dgm:spPr/>
      <dgm:t>
        <a:bodyPr/>
        <a:lstStyle/>
        <a:p>
          <a:endParaRPr lang="en-US"/>
        </a:p>
      </dgm:t>
    </dgm:pt>
  </dgm:ptLst>
  <dgm:cxnLst>
    <dgm:cxn modelId="{0BD8AB34-D35F-4B78-9880-9A3F5D6EDEA1}" type="presOf" srcId="{AA9AE731-918A-480F-8A0F-86ADA17A0BD1}" destId="{40AF472E-00FF-4409-9DE4-9428A18397D6}" srcOrd="0" destOrd="0" presId="urn:microsoft.com/office/officeart/2005/8/layout/default"/>
    <dgm:cxn modelId="{A8CF5E80-DC1B-499B-8B32-A7F30E77C6A8}" type="presOf" srcId="{611468AA-1C10-4753-B0AB-3C3AE70465BD}" destId="{68F2AA51-CE36-4317-8C66-E48A8D7DE7B2}" srcOrd="0" destOrd="0" presId="urn:microsoft.com/office/officeart/2005/8/layout/default"/>
    <dgm:cxn modelId="{EED8081A-F3AA-4331-8570-F23AD5023805}" type="presOf" srcId="{6E5EEA1B-AD3F-4A3C-85AC-FDA1035C66D9}" destId="{D1DAF2ED-DA77-44FE-B97F-D897123DBEA8}" srcOrd="0" destOrd="0" presId="urn:microsoft.com/office/officeart/2005/8/layout/default"/>
    <dgm:cxn modelId="{93016574-51ED-422D-A821-2006FD612C66}" srcId="{5A0EC37A-E0FF-49B1-AA01-CF72358D7CC8}" destId="{6E5EEA1B-AD3F-4A3C-85AC-FDA1035C66D9}" srcOrd="3" destOrd="0" parTransId="{9516638E-669D-42C7-8191-782C7B66C694}" sibTransId="{230C7F52-6ABB-4432-8908-98313225EF28}"/>
    <dgm:cxn modelId="{94778D51-9427-4871-B3B9-FF83D80554E1}" type="presOf" srcId="{D189CF8E-B55F-4E4C-A400-787BB232BB2D}" destId="{D67AB6B1-6045-4E02-ACF0-0ACB4846CFD8}" srcOrd="0" destOrd="0" presId="urn:microsoft.com/office/officeart/2005/8/layout/default"/>
    <dgm:cxn modelId="{6B496B1F-FBE2-4388-917A-0F6D4694F968}" srcId="{5A0EC37A-E0FF-49B1-AA01-CF72358D7CC8}" destId="{AA9AE731-918A-480F-8A0F-86ADA17A0BD1}" srcOrd="0" destOrd="0" parTransId="{295A4DCE-C943-4471-9ADC-353BA77811BE}" sibTransId="{465C3285-12EC-4BE0-8F28-8B25041CB44C}"/>
    <dgm:cxn modelId="{DD5F2478-7B37-4562-9929-616A75BCAC20}" type="presOf" srcId="{5A0EC37A-E0FF-49B1-AA01-CF72358D7CC8}" destId="{EBC38579-4EC0-4C42-9004-CC3E28F4C685}" srcOrd="0" destOrd="0" presId="urn:microsoft.com/office/officeart/2005/8/layout/default"/>
    <dgm:cxn modelId="{D0377175-4496-4E51-9020-8E2303BF6AE6}" type="presOf" srcId="{20AFFE16-4AE8-4C70-8CF0-E4181B710F5D}" destId="{6DA4D171-F389-4CCF-AC24-7C736DEAA47B}" srcOrd="0" destOrd="0" presId="urn:microsoft.com/office/officeart/2005/8/layout/default"/>
    <dgm:cxn modelId="{A947D83A-4D2C-4378-BCEF-57F980101CA8}" srcId="{5A0EC37A-E0FF-49B1-AA01-CF72358D7CC8}" destId="{20AFFE16-4AE8-4C70-8CF0-E4181B710F5D}" srcOrd="2" destOrd="0" parTransId="{C8D29F54-079D-4F29-91C9-AAE9F35C2115}" sibTransId="{6B7B9548-5BB5-489F-A8B8-549454F7E6C6}"/>
    <dgm:cxn modelId="{BF3EEE1F-EED9-4ECF-BE64-10F190777C0F}" srcId="{5A0EC37A-E0FF-49B1-AA01-CF72358D7CC8}" destId="{D189CF8E-B55F-4E4C-A400-787BB232BB2D}" srcOrd="4" destOrd="0" parTransId="{2CD53012-2E15-4174-83A4-1161DB9BAB0C}" sibTransId="{F6453B2F-B5B4-4C80-A1B4-F0CFDFEA2684}"/>
    <dgm:cxn modelId="{F864E038-E589-45B5-8505-A16F587EF74B}" srcId="{5A0EC37A-E0FF-49B1-AA01-CF72358D7CC8}" destId="{611468AA-1C10-4753-B0AB-3C3AE70465BD}" srcOrd="1" destOrd="0" parTransId="{DDA98E73-4071-402D-8427-25AC1B8D07E9}" sibTransId="{4549FE1A-72D1-4323-9FF7-503A3D0A8463}"/>
    <dgm:cxn modelId="{E7F68541-F6FF-4459-8059-217711575BEA}" type="presParOf" srcId="{EBC38579-4EC0-4C42-9004-CC3E28F4C685}" destId="{40AF472E-00FF-4409-9DE4-9428A18397D6}" srcOrd="0" destOrd="0" presId="urn:microsoft.com/office/officeart/2005/8/layout/default"/>
    <dgm:cxn modelId="{CB855B01-6362-4BED-A8A2-1CFB9B1B5886}" type="presParOf" srcId="{EBC38579-4EC0-4C42-9004-CC3E28F4C685}" destId="{0855F244-ED25-46DB-B631-FADDDFDD23B2}" srcOrd="1" destOrd="0" presId="urn:microsoft.com/office/officeart/2005/8/layout/default"/>
    <dgm:cxn modelId="{24EDDD6E-5D53-4E2C-B5A5-E2AC0FBFC356}" type="presParOf" srcId="{EBC38579-4EC0-4C42-9004-CC3E28F4C685}" destId="{68F2AA51-CE36-4317-8C66-E48A8D7DE7B2}" srcOrd="2" destOrd="0" presId="urn:microsoft.com/office/officeart/2005/8/layout/default"/>
    <dgm:cxn modelId="{F751A223-B4FC-42F3-9FD9-8F378CEB40D9}" type="presParOf" srcId="{EBC38579-4EC0-4C42-9004-CC3E28F4C685}" destId="{8D1695F3-0112-43C4-8DB8-63B942571038}" srcOrd="3" destOrd="0" presId="urn:microsoft.com/office/officeart/2005/8/layout/default"/>
    <dgm:cxn modelId="{29A8EDFE-3807-4645-B74A-BC88DF9D47D6}" type="presParOf" srcId="{EBC38579-4EC0-4C42-9004-CC3E28F4C685}" destId="{6DA4D171-F389-4CCF-AC24-7C736DEAA47B}" srcOrd="4" destOrd="0" presId="urn:microsoft.com/office/officeart/2005/8/layout/default"/>
    <dgm:cxn modelId="{F38BBE20-C8D3-4BEF-A90E-A6380A41DBB7}" type="presParOf" srcId="{EBC38579-4EC0-4C42-9004-CC3E28F4C685}" destId="{93C76C2C-CC0B-4A68-9754-46A38DDA01AD}" srcOrd="5" destOrd="0" presId="urn:microsoft.com/office/officeart/2005/8/layout/default"/>
    <dgm:cxn modelId="{9463B2BF-884D-4205-9E34-78428853B3FB}" type="presParOf" srcId="{EBC38579-4EC0-4C42-9004-CC3E28F4C685}" destId="{D1DAF2ED-DA77-44FE-B97F-D897123DBEA8}" srcOrd="6" destOrd="0" presId="urn:microsoft.com/office/officeart/2005/8/layout/default"/>
    <dgm:cxn modelId="{7384C986-486B-4559-9C45-8182DDA7C20D}" type="presParOf" srcId="{EBC38579-4EC0-4C42-9004-CC3E28F4C685}" destId="{AEB8B760-1862-4FD1-B591-4A4C976597D8}" srcOrd="7" destOrd="0" presId="urn:microsoft.com/office/officeart/2005/8/layout/default"/>
    <dgm:cxn modelId="{CD5BCD35-587F-4D3B-AA22-A38243F7A78D}" type="presParOf" srcId="{EBC38579-4EC0-4C42-9004-CC3E28F4C685}" destId="{D67AB6B1-6045-4E02-ACF0-0ACB4846CFD8}" srcOrd="8" destOrd="0" presId="urn:microsoft.com/office/officeart/2005/8/layout/default"/>
  </dgm:cxnLst>
  <dgm:bg/>
  <dgm:whole/>
</dgm:dataModel>
</file>

<file path=ppt/diagrams/data3.xml><?xml version="1.0" encoding="utf-8"?>
<dgm:dataModel xmlns:dgm="http://schemas.openxmlformats.org/drawingml/2006/diagram" xmlns:a="http://schemas.openxmlformats.org/drawingml/2006/main">
  <dgm:ptLst>
    <dgm:pt modelId="{4A2666A1-8148-47C9-8B2D-57BDD365266D}" type="doc">
      <dgm:prSet loTypeId="urn:microsoft.com/office/officeart/2005/8/layout/pyramid2" loCatId="pyramid" qsTypeId="urn:microsoft.com/office/officeart/2005/8/quickstyle/simple2" qsCatId="simple" csTypeId="urn:microsoft.com/office/officeart/2005/8/colors/colorful4" csCatId="colorful" phldr="1"/>
      <dgm:spPr/>
    </dgm:pt>
    <dgm:pt modelId="{365887C6-E510-4F4B-86EE-05798CEC04F1}">
      <dgm:prSet phldrT="[Text]"/>
      <dgm:spPr>
        <a:solidFill>
          <a:srgbClr val="FF0066">
            <a:alpha val="89804"/>
          </a:srgbClr>
        </a:solidFill>
      </dgm:spPr>
      <dgm:t>
        <a:bodyPr/>
        <a:lstStyle/>
        <a:p>
          <a:r>
            <a:rPr lang="en-US" b="1" dirty="0" smtClean="0">
              <a:latin typeface="+mj-lt"/>
            </a:rPr>
            <a:t>Auditory learners</a:t>
          </a:r>
          <a:endParaRPr lang="en-US" b="1" dirty="0">
            <a:latin typeface="+mj-lt"/>
          </a:endParaRPr>
        </a:p>
      </dgm:t>
    </dgm:pt>
    <dgm:pt modelId="{CD17B298-3C94-44A5-A75D-1FE68FAF76D1}" type="parTrans" cxnId="{083591AC-9F20-4370-B392-207BCBA639F9}">
      <dgm:prSet/>
      <dgm:spPr/>
      <dgm:t>
        <a:bodyPr/>
        <a:lstStyle/>
        <a:p>
          <a:endParaRPr lang="en-US"/>
        </a:p>
      </dgm:t>
    </dgm:pt>
    <dgm:pt modelId="{EB4FA711-EF3D-4A95-B640-2B93A13368BC}" type="sibTrans" cxnId="{083591AC-9F20-4370-B392-207BCBA639F9}">
      <dgm:prSet/>
      <dgm:spPr/>
      <dgm:t>
        <a:bodyPr/>
        <a:lstStyle/>
        <a:p>
          <a:endParaRPr lang="en-US"/>
        </a:p>
      </dgm:t>
    </dgm:pt>
    <dgm:pt modelId="{47D06850-A447-47AB-9D86-4E6D9A73BD0F}">
      <dgm:prSet phldrT="[Text]"/>
      <dgm:spPr>
        <a:solidFill>
          <a:srgbClr val="FF0000">
            <a:alpha val="90000"/>
          </a:srgbClr>
        </a:solidFill>
      </dgm:spPr>
      <dgm:t>
        <a:bodyPr/>
        <a:lstStyle/>
        <a:p>
          <a:r>
            <a:rPr lang="en-US" b="1" dirty="0" smtClean="0">
              <a:latin typeface="+mj-lt"/>
            </a:rPr>
            <a:t>Visual learners</a:t>
          </a:r>
          <a:endParaRPr lang="en-US" b="1" dirty="0">
            <a:latin typeface="+mj-lt"/>
          </a:endParaRPr>
        </a:p>
      </dgm:t>
    </dgm:pt>
    <dgm:pt modelId="{B5505EEA-024C-4122-A5F4-A1684B4EC2E5}" type="parTrans" cxnId="{E5F931DF-78D6-459F-94FF-6CAF11F492D6}">
      <dgm:prSet/>
      <dgm:spPr/>
      <dgm:t>
        <a:bodyPr/>
        <a:lstStyle/>
        <a:p>
          <a:endParaRPr lang="en-US"/>
        </a:p>
      </dgm:t>
    </dgm:pt>
    <dgm:pt modelId="{51A9D040-D355-4EDE-A8AE-736A1579E619}" type="sibTrans" cxnId="{E5F931DF-78D6-459F-94FF-6CAF11F492D6}">
      <dgm:prSet/>
      <dgm:spPr/>
      <dgm:t>
        <a:bodyPr/>
        <a:lstStyle/>
        <a:p>
          <a:endParaRPr lang="en-US"/>
        </a:p>
      </dgm:t>
    </dgm:pt>
    <dgm:pt modelId="{4ACE6AE5-68AD-4946-8007-CD8DD3B9A71C}">
      <dgm:prSet phldrT="[Text]"/>
      <dgm:spPr>
        <a:solidFill>
          <a:srgbClr val="CCCC00">
            <a:alpha val="89804"/>
          </a:srgbClr>
        </a:solidFill>
      </dgm:spPr>
      <dgm:t>
        <a:bodyPr/>
        <a:lstStyle/>
        <a:p>
          <a:r>
            <a:rPr lang="en-US" b="1" dirty="0" err="1" smtClean="0">
              <a:latin typeface="+mj-lt"/>
            </a:rPr>
            <a:t>Kinaesthetic</a:t>
          </a:r>
          <a:r>
            <a:rPr lang="en-US" b="1" dirty="0" smtClean="0">
              <a:latin typeface="+mj-lt"/>
            </a:rPr>
            <a:t>- Tactile Learners</a:t>
          </a:r>
          <a:endParaRPr lang="en-US" b="1" dirty="0">
            <a:latin typeface="+mj-lt"/>
          </a:endParaRPr>
        </a:p>
      </dgm:t>
    </dgm:pt>
    <dgm:pt modelId="{F163B079-401B-4E93-988E-A428CFC57E8C}" type="parTrans" cxnId="{CD69BD7B-4760-45C5-ADE2-3E6793BF3F14}">
      <dgm:prSet/>
      <dgm:spPr/>
      <dgm:t>
        <a:bodyPr/>
        <a:lstStyle/>
        <a:p>
          <a:endParaRPr lang="en-US"/>
        </a:p>
      </dgm:t>
    </dgm:pt>
    <dgm:pt modelId="{DB88C5DF-C336-4206-A0A5-C580666B46EE}" type="sibTrans" cxnId="{CD69BD7B-4760-45C5-ADE2-3E6793BF3F14}">
      <dgm:prSet/>
      <dgm:spPr/>
      <dgm:t>
        <a:bodyPr/>
        <a:lstStyle/>
        <a:p>
          <a:endParaRPr lang="en-US"/>
        </a:p>
      </dgm:t>
    </dgm:pt>
    <dgm:pt modelId="{270B5217-07D1-4F59-AD1B-1D8E3372058D}" type="pres">
      <dgm:prSet presAssocID="{4A2666A1-8148-47C9-8B2D-57BDD365266D}" presName="compositeShape" presStyleCnt="0">
        <dgm:presLayoutVars>
          <dgm:dir/>
          <dgm:resizeHandles/>
        </dgm:presLayoutVars>
      </dgm:prSet>
      <dgm:spPr/>
    </dgm:pt>
    <dgm:pt modelId="{B57D7510-52C0-403B-A2CB-422D23D140F6}" type="pres">
      <dgm:prSet presAssocID="{4A2666A1-8148-47C9-8B2D-57BDD365266D}" presName="pyramid" presStyleLbl="node1" presStyleIdx="0" presStyleCnt="1"/>
      <dgm:spPr/>
    </dgm:pt>
    <dgm:pt modelId="{2F20BE12-F31E-44F0-B858-B645BE37B7E2}" type="pres">
      <dgm:prSet presAssocID="{4A2666A1-8148-47C9-8B2D-57BDD365266D}" presName="theList" presStyleCnt="0"/>
      <dgm:spPr/>
    </dgm:pt>
    <dgm:pt modelId="{9C5F76D5-802B-4F09-BB45-BCAF19AAD1F4}" type="pres">
      <dgm:prSet presAssocID="{365887C6-E510-4F4B-86EE-05798CEC04F1}" presName="aNode" presStyleLbl="fgAcc1" presStyleIdx="0" presStyleCnt="3" custLinFactNeighborX="-481" custLinFactNeighborY="29868">
        <dgm:presLayoutVars>
          <dgm:bulletEnabled val="1"/>
        </dgm:presLayoutVars>
      </dgm:prSet>
      <dgm:spPr/>
      <dgm:t>
        <a:bodyPr/>
        <a:lstStyle/>
        <a:p>
          <a:endParaRPr lang="en-US"/>
        </a:p>
      </dgm:t>
    </dgm:pt>
    <dgm:pt modelId="{69DD0B9F-0631-4A8E-92C9-93946E60EBCA}" type="pres">
      <dgm:prSet presAssocID="{365887C6-E510-4F4B-86EE-05798CEC04F1}" presName="aSpace" presStyleCnt="0"/>
      <dgm:spPr/>
    </dgm:pt>
    <dgm:pt modelId="{41EC56B5-B24E-4B53-B1A7-49F7CF40F0E5}" type="pres">
      <dgm:prSet presAssocID="{47D06850-A447-47AB-9D86-4E6D9A73BD0F}" presName="aNode" presStyleLbl="fgAcc1" presStyleIdx="1" presStyleCnt="3">
        <dgm:presLayoutVars>
          <dgm:bulletEnabled val="1"/>
        </dgm:presLayoutVars>
      </dgm:prSet>
      <dgm:spPr/>
      <dgm:t>
        <a:bodyPr/>
        <a:lstStyle/>
        <a:p>
          <a:endParaRPr lang="en-US"/>
        </a:p>
      </dgm:t>
    </dgm:pt>
    <dgm:pt modelId="{25A69DDD-BD93-4749-B3CC-42196AAACAFD}" type="pres">
      <dgm:prSet presAssocID="{47D06850-A447-47AB-9D86-4E6D9A73BD0F}" presName="aSpace" presStyleCnt="0"/>
      <dgm:spPr/>
    </dgm:pt>
    <dgm:pt modelId="{9DD022D8-1809-4C0D-B1A4-66D228EAC2DA}" type="pres">
      <dgm:prSet presAssocID="{4ACE6AE5-68AD-4946-8007-CD8DD3B9A71C}" presName="aNode" presStyleLbl="fgAcc1" presStyleIdx="2" presStyleCnt="3">
        <dgm:presLayoutVars>
          <dgm:bulletEnabled val="1"/>
        </dgm:presLayoutVars>
      </dgm:prSet>
      <dgm:spPr/>
      <dgm:t>
        <a:bodyPr/>
        <a:lstStyle/>
        <a:p>
          <a:endParaRPr lang="en-US"/>
        </a:p>
      </dgm:t>
    </dgm:pt>
    <dgm:pt modelId="{22F7556E-B1DC-4F6E-84D1-A29A88C58856}" type="pres">
      <dgm:prSet presAssocID="{4ACE6AE5-68AD-4946-8007-CD8DD3B9A71C}" presName="aSpace" presStyleCnt="0"/>
      <dgm:spPr/>
    </dgm:pt>
  </dgm:ptLst>
  <dgm:cxnLst>
    <dgm:cxn modelId="{E5F931DF-78D6-459F-94FF-6CAF11F492D6}" srcId="{4A2666A1-8148-47C9-8B2D-57BDD365266D}" destId="{47D06850-A447-47AB-9D86-4E6D9A73BD0F}" srcOrd="1" destOrd="0" parTransId="{B5505EEA-024C-4122-A5F4-A1684B4EC2E5}" sibTransId="{51A9D040-D355-4EDE-A8AE-736A1579E619}"/>
    <dgm:cxn modelId="{083591AC-9F20-4370-B392-207BCBA639F9}" srcId="{4A2666A1-8148-47C9-8B2D-57BDD365266D}" destId="{365887C6-E510-4F4B-86EE-05798CEC04F1}" srcOrd="0" destOrd="0" parTransId="{CD17B298-3C94-44A5-A75D-1FE68FAF76D1}" sibTransId="{EB4FA711-EF3D-4A95-B640-2B93A13368BC}"/>
    <dgm:cxn modelId="{CD69BD7B-4760-45C5-ADE2-3E6793BF3F14}" srcId="{4A2666A1-8148-47C9-8B2D-57BDD365266D}" destId="{4ACE6AE5-68AD-4946-8007-CD8DD3B9A71C}" srcOrd="2" destOrd="0" parTransId="{F163B079-401B-4E93-988E-A428CFC57E8C}" sibTransId="{DB88C5DF-C336-4206-A0A5-C580666B46EE}"/>
    <dgm:cxn modelId="{A3065334-A9FE-41BF-9DDC-487C88C4D8C5}" type="presOf" srcId="{365887C6-E510-4F4B-86EE-05798CEC04F1}" destId="{9C5F76D5-802B-4F09-BB45-BCAF19AAD1F4}" srcOrd="0" destOrd="0" presId="urn:microsoft.com/office/officeart/2005/8/layout/pyramid2"/>
    <dgm:cxn modelId="{84312A1D-C091-4BF6-AE0E-3716F2A408E1}" type="presOf" srcId="{4A2666A1-8148-47C9-8B2D-57BDD365266D}" destId="{270B5217-07D1-4F59-AD1B-1D8E3372058D}" srcOrd="0" destOrd="0" presId="urn:microsoft.com/office/officeart/2005/8/layout/pyramid2"/>
    <dgm:cxn modelId="{8E0B559D-4DD8-4D41-A466-C274170B6C8B}" type="presOf" srcId="{4ACE6AE5-68AD-4946-8007-CD8DD3B9A71C}" destId="{9DD022D8-1809-4C0D-B1A4-66D228EAC2DA}" srcOrd="0" destOrd="0" presId="urn:microsoft.com/office/officeart/2005/8/layout/pyramid2"/>
    <dgm:cxn modelId="{5002CDF2-8797-4CB2-9375-CF278609C3F6}" type="presOf" srcId="{47D06850-A447-47AB-9D86-4E6D9A73BD0F}" destId="{41EC56B5-B24E-4B53-B1A7-49F7CF40F0E5}" srcOrd="0" destOrd="0" presId="urn:microsoft.com/office/officeart/2005/8/layout/pyramid2"/>
    <dgm:cxn modelId="{F212D573-FE21-421B-B539-2409045E592E}" type="presParOf" srcId="{270B5217-07D1-4F59-AD1B-1D8E3372058D}" destId="{B57D7510-52C0-403B-A2CB-422D23D140F6}" srcOrd="0" destOrd="0" presId="urn:microsoft.com/office/officeart/2005/8/layout/pyramid2"/>
    <dgm:cxn modelId="{B8E3F6EC-7A8C-4DC4-B459-769B0E6F3C4C}" type="presParOf" srcId="{270B5217-07D1-4F59-AD1B-1D8E3372058D}" destId="{2F20BE12-F31E-44F0-B858-B645BE37B7E2}" srcOrd="1" destOrd="0" presId="urn:microsoft.com/office/officeart/2005/8/layout/pyramid2"/>
    <dgm:cxn modelId="{20A5EEC0-6B4F-48B3-93F2-6DA0B1570E28}" type="presParOf" srcId="{2F20BE12-F31E-44F0-B858-B645BE37B7E2}" destId="{9C5F76D5-802B-4F09-BB45-BCAF19AAD1F4}" srcOrd="0" destOrd="0" presId="urn:microsoft.com/office/officeart/2005/8/layout/pyramid2"/>
    <dgm:cxn modelId="{4C0CF90D-03D2-42B3-A89D-902090B643C7}" type="presParOf" srcId="{2F20BE12-F31E-44F0-B858-B645BE37B7E2}" destId="{69DD0B9F-0631-4A8E-92C9-93946E60EBCA}" srcOrd="1" destOrd="0" presId="urn:microsoft.com/office/officeart/2005/8/layout/pyramid2"/>
    <dgm:cxn modelId="{5DB70C20-5979-46CA-805A-F2693ABF76CE}" type="presParOf" srcId="{2F20BE12-F31E-44F0-B858-B645BE37B7E2}" destId="{41EC56B5-B24E-4B53-B1A7-49F7CF40F0E5}" srcOrd="2" destOrd="0" presId="urn:microsoft.com/office/officeart/2005/8/layout/pyramid2"/>
    <dgm:cxn modelId="{1A41E36B-2539-4EBE-B0BC-523C4931A163}" type="presParOf" srcId="{2F20BE12-F31E-44F0-B858-B645BE37B7E2}" destId="{25A69DDD-BD93-4749-B3CC-42196AAACAFD}" srcOrd="3" destOrd="0" presId="urn:microsoft.com/office/officeart/2005/8/layout/pyramid2"/>
    <dgm:cxn modelId="{F68D69DC-1DB3-410B-A16D-077D9766F24B}" type="presParOf" srcId="{2F20BE12-F31E-44F0-B858-B645BE37B7E2}" destId="{9DD022D8-1809-4C0D-B1A4-66D228EAC2DA}" srcOrd="4" destOrd="0" presId="urn:microsoft.com/office/officeart/2005/8/layout/pyramid2"/>
    <dgm:cxn modelId="{EAEC0D53-6D70-406F-B935-482E0E6856B9}" type="presParOf" srcId="{2F20BE12-F31E-44F0-B858-B645BE37B7E2}" destId="{22F7556E-B1DC-4F6E-84D1-A29A88C58856}" srcOrd="5" destOrd="0" presId="urn:microsoft.com/office/officeart/2005/8/layout/pyramid2"/>
  </dgm:cxnLst>
  <dgm:bg/>
  <dgm:whole/>
</dgm:dataModel>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8/4/2022</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p:pull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pull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p:pull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8/4/2022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pull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8/4/2022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pull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8/4/2022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pull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pull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8/4/2022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pull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transition>
    <p:pull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pull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pull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8/4/2022</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pull dir="u"/>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1676400"/>
            <a:ext cx="8305800" cy="2877312"/>
          </a:xfrm>
        </p:spPr>
        <p:txBody>
          <a:bodyPr/>
          <a:lstStyle/>
          <a:p>
            <a:pPr algn="ctr"/>
            <a:r>
              <a:rPr lang="en-US" b="1" i="1" u="sng" dirty="0" smtClean="0"/>
              <a:t>Teaching Concepts through- Discovery, Exposition and In diverse classrooms</a:t>
            </a:r>
            <a:r>
              <a:rPr lang="en-US" dirty="0" smtClean="0"/>
              <a:t>.</a:t>
            </a:r>
            <a:endParaRPr lang="en-US" dirty="0"/>
          </a:p>
        </p:txBody>
      </p:sp>
    </p:spTree>
  </p:cSld>
  <p:clrMapOvr>
    <a:masterClrMapping/>
  </p:clrMapOvr>
  <p:transition>
    <p:wheel spokes="2"/>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discovery.jpg"/>
          <p:cNvPicPr>
            <a:picLocks noGrp="1" noChangeAspect="1"/>
          </p:cNvPicPr>
          <p:nvPr>
            <p:ph sz="half" idx="2"/>
          </p:nvPr>
        </p:nvPicPr>
        <p:blipFill>
          <a:blip r:embed="rId2"/>
          <a:stretch>
            <a:fillRect/>
          </a:stretch>
        </p:blipFill>
        <p:spPr>
          <a:xfrm>
            <a:off x="5334000" y="2057400"/>
            <a:ext cx="3352800" cy="4038600"/>
          </a:xfrm>
        </p:spPr>
      </p:pic>
      <p:sp>
        <p:nvSpPr>
          <p:cNvPr id="3" name="Title 2"/>
          <p:cNvSpPr>
            <a:spLocks noGrp="1"/>
          </p:cNvSpPr>
          <p:nvPr>
            <p:ph type="title"/>
          </p:nvPr>
        </p:nvSpPr>
        <p:spPr>
          <a:xfrm>
            <a:off x="457200" y="457200"/>
            <a:ext cx="8229600" cy="1143000"/>
          </a:xfrm>
        </p:spPr>
        <p:txBody>
          <a:bodyPr/>
          <a:lstStyle/>
          <a:p>
            <a:pPr algn="ctr"/>
            <a:r>
              <a:rPr lang="en-US" i="1" dirty="0" smtClean="0"/>
              <a:t>  </a:t>
            </a:r>
            <a:r>
              <a:rPr lang="en-US" b="1" i="1" u="sng" dirty="0" smtClean="0"/>
              <a:t>Discovery Method</a:t>
            </a:r>
            <a:endParaRPr lang="en-US" b="1" i="1" u="sng" dirty="0"/>
          </a:p>
        </p:txBody>
      </p:sp>
      <p:sp>
        <p:nvSpPr>
          <p:cNvPr id="4" name="Content Placeholder 3"/>
          <p:cNvSpPr>
            <a:spLocks noGrp="1"/>
          </p:cNvSpPr>
          <p:nvPr>
            <p:ph sz="half" idx="1"/>
          </p:nvPr>
        </p:nvSpPr>
        <p:spPr>
          <a:xfrm>
            <a:off x="457200" y="1676400"/>
            <a:ext cx="4572000" cy="4678525"/>
          </a:xfrm>
        </p:spPr>
        <p:txBody>
          <a:bodyPr>
            <a:noAutofit/>
          </a:bodyPr>
          <a:lstStyle/>
          <a:p>
            <a:pPr algn="just"/>
            <a:r>
              <a:rPr lang="en-US" sz="2400" dirty="0" smtClean="0">
                <a:latin typeface="+mj-lt"/>
              </a:rPr>
              <a:t> Discovery method is a kind of teaching that is based on the </a:t>
            </a:r>
            <a:r>
              <a:rPr lang="en-US" sz="2400" dirty="0" smtClean="0">
                <a:solidFill>
                  <a:srgbClr val="FF0000"/>
                </a:solidFill>
                <a:latin typeface="+mj-lt"/>
              </a:rPr>
              <a:t>student finding things out for themselves</a:t>
            </a:r>
            <a:r>
              <a:rPr lang="en-US" sz="2400" dirty="0" smtClean="0">
                <a:latin typeface="+mj-lt"/>
              </a:rPr>
              <a:t>, looking into problems, and asking questions. </a:t>
            </a:r>
          </a:p>
          <a:p>
            <a:pPr algn="just"/>
            <a:r>
              <a:rPr lang="en-US" sz="2400" dirty="0" smtClean="0">
                <a:latin typeface="+mj-lt"/>
              </a:rPr>
              <a:t>Discovery learning takes place in problem solving situations where the learner draws on his own </a:t>
            </a:r>
            <a:r>
              <a:rPr lang="en-US" sz="2400" dirty="0" smtClean="0">
                <a:solidFill>
                  <a:srgbClr val="FF0000"/>
                </a:solidFill>
                <a:latin typeface="+mj-lt"/>
              </a:rPr>
              <a:t>experience</a:t>
            </a:r>
            <a:r>
              <a:rPr lang="en-US" sz="2400" dirty="0" smtClean="0">
                <a:latin typeface="+mj-lt"/>
              </a:rPr>
              <a:t> and it is a method of instruction through </a:t>
            </a:r>
            <a:r>
              <a:rPr lang="en-US" sz="2400" dirty="0" smtClean="0">
                <a:solidFill>
                  <a:srgbClr val="FF0000"/>
                </a:solidFill>
                <a:latin typeface="+mj-lt"/>
              </a:rPr>
              <a:t>which students interact with their environment by exploring and manipulating objects.</a:t>
            </a:r>
          </a:p>
        </p:txBody>
      </p:sp>
    </p:spTree>
  </p:cSld>
  <p:clrMapOvr>
    <a:masterClrMapping/>
  </p:clrMapOvr>
  <p:transition>
    <p:diamon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b="1" i="1" u="sng" dirty="0" smtClean="0"/>
              <a:t>Main Attributes of Discovery learning.</a:t>
            </a:r>
            <a:endParaRPr lang="en-US" b="1" i="1" u="sng" dirty="0"/>
          </a:p>
        </p:txBody>
      </p:sp>
      <p:sp>
        <p:nvSpPr>
          <p:cNvPr id="5" name="Content Placeholder 4"/>
          <p:cNvSpPr>
            <a:spLocks noGrp="1"/>
          </p:cNvSpPr>
          <p:nvPr>
            <p:ph idx="1"/>
          </p:nvPr>
        </p:nvSpPr>
        <p:spPr/>
        <p:txBody>
          <a:bodyPr>
            <a:normAutofit/>
          </a:bodyPr>
          <a:lstStyle/>
          <a:p>
            <a:pPr algn="just">
              <a:buNone/>
            </a:pPr>
            <a:r>
              <a:rPr lang="en-US" sz="2800" b="1" dirty="0" smtClean="0">
                <a:latin typeface="+mj-lt"/>
              </a:rPr>
              <a:t>Bicknell-Holmes and Hoffman(2000</a:t>
            </a:r>
            <a:r>
              <a:rPr lang="en-US" sz="2800" dirty="0" smtClean="0">
                <a:latin typeface="+mj-lt"/>
              </a:rPr>
              <a:t>) has given 3 main</a:t>
            </a:r>
          </a:p>
          <a:p>
            <a:pPr algn="just">
              <a:buNone/>
            </a:pPr>
            <a:r>
              <a:rPr lang="en-US" sz="2800" dirty="0" smtClean="0">
                <a:latin typeface="+mj-lt"/>
              </a:rPr>
              <a:t>attributes of discovery learning:</a:t>
            </a:r>
          </a:p>
          <a:p>
            <a:pPr algn="just"/>
            <a:r>
              <a:rPr lang="en-US" sz="2800" dirty="0" smtClean="0">
                <a:latin typeface="+mj-lt"/>
              </a:rPr>
              <a:t>Exploring and problem solving to create, integrate and generalize knowledge.</a:t>
            </a:r>
          </a:p>
          <a:p>
            <a:pPr algn="just"/>
            <a:r>
              <a:rPr lang="en-US" sz="2800" dirty="0" smtClean="0">
                <a:latin typeface="+mj-lt"/>
              </a:rPr>
              <a:t>Student driven, interest based activities.</a:t>
            </a:r>
          </a:p>
          <a:p>
            <a:pPr algn="just"/>
            <a:r>
              <a:rPr lang="en-US" sz="2800" dirty="0" smtClean="0">
                <a:latin typeface="+mj-lt"/>
              </a:rPr>
              <a:t>Activities to encourage integration of new knowledge.</a:t>
            </a:r>
            <a:endParaRPr lang="en-US" sz="2800" dirty="0">
              <a:latin typeface="+mj-lt"/>
            </a:endParaRPr>
          </a:p>
        </p:txBody>
      </p:sp>
    </p:spTree>
  </p:cSld>
  <p:clrMapOvr>
    <a:masterClrMapping/>
  </p:clrMapOvr>
  <p:transition>
    <p:pull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b="1" i="1" u="sng" dirty="0" smtClean="0"/>
              <a:t>3 Principles associated with Discovery Learning (Bruner)</a:t>
            </a:r>
            <a:endParaRPr lang="en-US" dirty="0"/>
          </a:p>
        </p:txBody>
      </p:sp>
      <p:graphicFrame>
        <p:nvGraphicFramePr>
          <p:cNvPr id="7" name="Content Placeholder 6"/>
          <p:cNvGraphicFramePr>
            <a:graphicFrameLocks noGrp="1"/>
          </p:cNvGraphicFramePr>
          <p:nvPr>
            <p:ph idx="1"/>
          </p:nvPr>
        </p:nvGraphicFramePr>
        <p:xfrm>
          <a:off x="457200" y="1935480"/>
          <a:ext cx="8229600" cy="438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graphicEl>
                                              <a:dgm id="{0B802CF7-C7DE-433C-B306-864AC7AED6BB}"/>
                                            </p:graphicEl>
                                          </p:spTgt>
                                        </p:tgtEl>
                                        <p:attrNameLst>
                                          <p:attrName>style.visibility</p:attrName>
                                        </p:attrNameLst>
                                      </p:cBhvr>
                                      <p:to>
                                        <p:strVal val="visible"/>
                                      </p:to>
                                    </p:set>
                                    <p:animEffect transition="in" filter="wipe(down)">
                                      <p:cBhvr>
                                        <p:cTn id="7" dur="500"/>
                                        <p:tgtEl>
                                          <p:spTgt spid="7">
                                            <p:graphicEl>
                                              <a:dgm id="{0B802CF7-C7DE-433C-B306-864AC7AED6BB}"/>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graphicEl>
                                              <a:dgm id="{AAF67B26-43DA-4797-A036-47E7028B6EC4}"/>
                                            </p:graphicEl>
                                          </p:spTgt>
                                        </p:tgtEl>
                                        <p:attrNameLst>
                                          <p:attrName>style.visibility</p:attrName>
                                        </p:attrNameLst>
                                      </p:cBhvr>
                                      <p:to>
                                        <p:strVal val="visible"/>
                                      </p:to>
                                    </p:set>
                                    <p:animEffect transition="in" filter="wipe(down)">
                                      <p:cBhvr>
                                        <p:cTn id="10" dur="500"/>
                                        <p:tgtEl>
                                          <p:spTgt spid="7">
                                            <p:graphicEl>
                                              <a:dgm id="{AAF67B26-43DA-4797-A036-47E7028B6EC4}"/>
                                            </p:graphic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7">
                                            <p:graphicEl>
                                              <a:dgm id="{703C9A19-EAA6-4F7E-B05B-57A4327D220C}"/>
                                            </p:graphicEl>
                                          </p:spTgt>
                                        </p:tgtEl>
                                        <p:attrNameLst>
                                          <p:attrName>style.visibility</p:attrName>
                                        </p:attrNameLst>
                                      </p:cBhvr>
                                      <p:to>
                                        <p:strVal val="visible"/>
                                      </p:to>
                                    </p:set>
                                    <p:animEffect transition="in" filter="wipe(down)">
                                      <p:cBhvr>
                                        <p:cTn id="13" dur="500"/>
                                        <p:tgtEl>
                                          <p:spTgt spid="7">
                                            <p:graphicEl>
                                              <a:dgm id="{703C9A19-EAA6-4F7E-B05B-57A4327D220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300" b="1" i="1" u="sng" dirty="0" smtClean="0"/>
              <a:t>Characteristics of Discovery Method</a:t>
            </a:r>
            <a:endParaRPr lang="en-US" dirty="0"/>
          </a:p>
        </p:txBody>
      </p:sp>
      <p:sp>
        <p:nvSpPr>
          <p:cNvPr id="3" name="Content Placeholder 2"/>
          <p:cNvSpPr>
            <a:spLocks noGrp="1"/>
          </p:cNvSpPr>
          <p:nvPr>
            <p:ph idx="1"/>
          </p:nvPr>
        </p:nvSpPr>
        <p:spPr/>
        <p:txBody>
          <a:bodyPr>
            <a:normAutofit lnSpcReduction="10000"/>
          </a:bodyPr>
          <a:lstStyle/>
          <a:p>
            <a:r>
              <a:rPr lang="en-US" sz="3200" dirty="0" smtClean="0">
                <a:latin typeface="+mj-lt"/>
              </a:rPr>
              <a:t>Based on the principle of learning by doing.</a:t>
            </a:r>
          </a:p>
          <a:p>
            <a:r>
              <a:rPr lang="en-US" sz="3200" dirty="0" smtClean="0">
                <a:latin typeface="+mj-lt"/>
              </a:rPr>
              <a:t>Imply true engagement.</a:t>
            </a:r>
          </a:p>
          <a:p>
            <a:r>
              <a:rPr lang="en-US" sz="3200" dirty="0" smtClean="0">
                <a:latin typeface="+mj-lt"/>
              </a:rPr>
              <a:t>Reduced drop out rates.</a:t>
            </a:r>
          </a:p>
          <a:p>
            <a:r>
              <a:rPr lang="en-US" sz="3200" dirty="0" smtClean="0">
                <a:latin typeface="+mj-lt"/>
              </a:rPr>
              <a:t>Students take an active role to create, integrate and generalize knowledge.</a:t>
            </a:r>
          </a:p>
          <a:p>
            <a:r>
              <a:rPr lang="en-US" sz="3200" dirty="0" smtClean="0">
                <a:latin typeface="+mj-lt"/>
              </a:rPr>
              <a:t>Learning occurs at student’s own pace.</a:t>
            </a:r>
          </a:p>
          <a:p>
            <a:r>
              <a:rPr lang="en-US" sz="3200" dirty="0" smtClean="0">
                <a:latin typeface="+mj-lt"/>
              </a:rPr>
              <a:t>Contributes greatly to student motivation and ownership of their learning.</a:t>
            </a:r>
          </a:p>
        </p:txBody>
      </p:sp>
    </p:spTree>
  </p:cSld>
  <p:clrMapOvr>
    <a:masterClrMapping/>
  </p:clrMapOvr>
  <p:transition>
    <p:pull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8229600" cy="1143000"/>
          </a:xfrm>
        </p:spPr>
        <p:txBody>
          <a:bodyPr>
            <a:normAutofit fontScale="90000"/>
          </a:bodyPr>
          <a:lstStyle/>
          <a:p>
            <a:pPr algn="ctr"/>
            <a:r>
              <a:rPr lang="en-US" b="1" i="1" u="sng" dirty="0" smtClean="0"/>
              <a:t>5 Major differences between discovery learning and traditional learning </a:t>
            </a:r>
            <a:endParaRPr lang="en-US" b="1" i="1" u="sng" dirty="0"/>
          </a:p>
        </p:txBody>
      </p:sp>
      <p:graphicFrame>
        <p:nvGraphicFramePr>
          <p:cNvPr id="4" name="Content Placeholder 3"/>
          <p:cNvGraphicFramePr>
            <a:graphicFrameLocks noGrp="1"/>
          </p:cNvGraphicFramePr>
          <p:nvPr>
            <p:ph idx="1"/>
          </p:nvPr>
        </p:nvGraphicFramePr>
        <p:xfrm>
          <a:off x="457200" y="2133600"/>
          <a:ext cx="82296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dgm id="{40AF472E-00FF-4409-9DE4-9428A18397D6}"/>
                                            </p:graphicEl>
                                          </p:spTgt>
                                        </p:tgtEl>
                                        <p:attrNameLst>
                                          <p:attrName>style.visibility</p:attrName>
                                        </p:attrNameLst>
                                      </p:cBhvr>
                                      <p:to>
                                        <p:strVal val="visible"/>
                                      </p:to>
                                    </p:set>
                                    <p:animEffect transition="in" filter="wipe(down)">
                                      <p:cBhvr>
                                        <p:cTn id="7" dur="500"/>
                                        <p:tgtEl>
                                          <p:spTgt spid="4">
                                            <p:graphicEl>
                                              <a:dgm id="{40AF472E-00FF-4409-9DE4-9428A18397D6}"/>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graphicEl>
                                              <a:dgm id="{68F2AA51-CE36-4317-8C66-E48A8D7DE7B2}"/>
                                            </p:graphicEl>
                                          </p:spTgt>
                                        </p:tgtEl>
                                        <p:attrNameLst>
                                          <p:attrName>style.visibility</p:attrName>
                                        </p:attrNameLst>
                                      </p:cBhvr>
                                      <p:to>
                                        <p:strVal val="visible"/>
                                      </p:to>
                                    </p:set>
                                    <p:animEffect transition="in" filter="wipe(down)">
                                      <p:cBhvr>
                                        <p:cTn id="10" dur="500"/>
                                        <p:tgtEl>
                                          <p:spTgt spid="4">
                                            <p:graphicEl>
                                              <a:dgm id="{68F2AA51-CE36-4317-8C66-E48A8D7DE7B2}"/>
                                            </p:graphic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
                                            <p:graphicEl>
                                              <a:dgm id="{6DA4D171-F389-4CCF-AC24-7C736DEAA47B}"/>
                                            </p:graphicEl>
                                          </p:spTgt>
                                        </p:tgtEl>
                                        <p:attrNameLst>
                                          <p:attrName>style.visibility</p:attrName>
                                        </p:attrNameLst>
                                      </p:cBhvr>
                                      <p:to>
                                        <p:strVal val="visible"/>
                                      </p:to>
                                    </p:set>
                                    <p:animEffect transition="in" filter="wipe(down)">
                                      <p:cBhvr>
                                        <p:cTn id="13" dur="500"/>
                                        <p:tgtEl>
                                          <p:spTgt spid="4">
                                            <p:graphicEl>
                                              <a:dgm id="{6DA4D171-F389-4CCF-AC24-7C736DEAA47B}"/>
                                            </p:graphic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4">
                                            <p:graphicEl>
                                              <a:dgm id="{D1DAF2ED-DA77-44FE-B97F-D897123DBEA8}"/>
                                            </p:graphicEl>
                                          </p:spTgt>
                                        </p:tgtEl>
                                        <p:attrNameLst>
                                          <p:attrName>style.visibility</p:attrName>
                                        </p:attrNameLst>
                                      </p:cBhvr>
                                      <p:to>
                                        <p:strVal val="visible"/>
                                      </p:to>
                                    </p:set>
                                    <p:animEffect transition="in" filter="wipe(down)">
                                      <p:cBhvr>
                                        <p:cTn id="16" dur="500"/>
                                        <p:tgtEl>
                                          <p:spTgt spid="4">
                                            <p:graphicEl>
                                              <a:dgm id="{D1DAF2ED-DA77-44FE-B97F-D897123DBEA8}"/>
                                            </p:graphic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4">
                                            <p:graphicEl>
                                              <a:dgm id="{D67AB6B1-6045-4E02-ACF0-0ACB4846CFD8}"/>
                                            </p:graphicEl>
                                          </p:spTgt>
                                        </p:tgtEl>
                                        <p:attrNameLst>
                                          <p:attrName>style.visibility</p:attrName>
                                        </p:attrNameLst>
                                      </p:cBhvr>
                                      <p:to>
                                        <p:strVal val="visible"/>
                                      </p:to>
                                    </p:set>
                                    <p:animEffect transition="in" filter="wipe(down)">
                                      <p:cBhvr>
                                        <p:cTn id="19" dur="500"/>
                                        <p:tgtEl>
                                          <p:spTgt spid="4">
                                            <p:graphicEl>
                                              <a:dgm id="{D67AB6B1-6045-4E02-ACF0-0ACB4846CFD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pPr algn="ctr"/>
            <a:r>
              <a:rPr lang="en-US" b="1" i="1" u="sng" dirty="0" smtClean="0"/>
              <a:t>Purpose of Discovery Method</a:t>
            </a:r>
            <a:endParaRPr lang="en-US" b="1" i="1" u="sng" dirty="0"/>
          </a:p>
        </p:txBody>
      </p:sp>
      <p:sp>
        <p:nvSpPr>
          <p:cNvPr id="3" name="Content Placeholder 2"/>
          <p:cNvSpPr>
            <a:spLocks noGrp="1"/>
          </p:cNvSpPr>
          <p:nvPr>
            <p:ph idx="1"/>
          </p:nvPr>
        </p:nvSpPr>
        <p:spPr/>
        <p:txBody>
          <a:bodyPr>
            <a:normAutofit lnSpcReduction="10000"/>
          </a:bodyPr>
          <a:lstStyle/>
          <a:p>
            <a:pPr algn="just"/>
            <a:r>
              <a:rPr lang="en-US" sz="2800" dirty="0" smtClean="0">
                <a:latin typeface="+mj-lt"/>
              </a:rPr>
              <a:t>Develops problem solving attitude among students.</a:t>
            </a:r>
          </a:p>
          <a:p>
            <a:pPr algn="just"/>
            <a:r>
              <a:rPr lang="en-US" sz="2800" dirty="0" smtClean="0">
                <a:latin typeface="+mj-lt"/>
              </a:rPr>
              <a:t>Gives satisfaction.</a:t>
            </a:r>
          </a:p>
          <a:p>
            <a:pPr algn="just"/>
            <a:r>
              <a:rPr lang="en-US" sz="2800" dirty="0" smtClean="0">
                <a:latin typeface="+mj-lt"/>
              </a:rPr>
              <a:t>Provides motivation.</a:t>
            </a:r>
          </a:p>
          <a:p>
            <a:pPr algn="just"/>
            <a:r>
              <a:rPr lang="en-US" sz="2800" dirty="0" smtClean="0">
                <a:latin typeface="+mj-lt"/>
              </a:rPr>
              <a:t>Active involvement of students.</a:t>
            </a:r>
          </a:p>
          <a:p>
            <a:pPr algn="just"/>
            <a:r>
              <a:rPr lang="en-US" sz="2800" dirty="0" smtClean="0">
                <a:latin typeface="+mj-lt"/>
              </a:rPr>
              <a:t>Inculcate creativity</a:t>
            </a:r>
          </a:p>
          <a:p>
            <a:pPr algn="just"/>
            <a:r>
              <a:rPr lang="en-US" sz="2800" dirty="0" smtClean="0">
                <a:latin typeface="+mj-lt"/>
              </a:rPr>
              <a:t>Increase student's ability  to analyze and evaluate information.</a:t>
            </a:r>
          </a:p>
          <a:p>
            <a:pPr algn="just"/>
            <a:r>
              <a:rPr lang="en-US" sz="2800" dirty="0" smtClean="0">
                <a:latin typeface="+mj-lt"/>
              </a:rPr>
              <a:t>Lessons learnt through this method are more meaningful to students.</a:t>
            </a:r>
          </a:p>
          <a:p>
            <a:pPr algn="just"/>
            <a:endParaRPr lang="en-US" sz="2800" dirty="0" smtClean="0">
              <a:latin typeface="+mj-lt"/>
            </a:endParaRPr>
          </a:p>
          <a:p>
            <a:pPr algn="just"/>
            <a:endParaRPr lang="en-US" sz="2800" dirty="0" smtClean="0">
              <a:latin typeface="+mj-lt"/>
            </a:endParaRPr>
          </a:p>
          <a:p>
            <a:pPr algn="just"/>
            <a:endParaRPr lang="en-US" sz="2800" dirty="0">
              <a:latin typeface="+mj-lt"/>
            </a:endParaRPr>
          </a:p>
        </p:txBody>
      </p:sp>
    </p:spTree>
  </p:cSld>
  <p:clrMapOvr>
    <a:masterClrMapping/>
  </p:clrMapOvr>
  <p:transition>
    <p:pull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pPr algn="ctr"/>
            <a:r>
              <a:rPr lang="en-US" b="1" i="1" u="sng" dirty="0" smtClean="0"/>
              <a:t>Advantages of Discovery Method</a:t>
            </a:r>
            <a:endParaRPr lang="en-US" b="1" i="1" u="sng" dirty="0"/>
          </a:p>
        </p:txBody>
      </p:sp>
      <p:sp>
        <p:nvSpPr>
          <p:cNvPr id="3" name="Content Placeholder 2"/>
          <p:cNvSpPr>
            <a:spLocks noGrp="1"/>
          </p:cNvSpPr>
          <p:nvPr>
            <p:ph idx="1"/>
          </p:nvPr>
        </p:nvSpPr>
        <p:spPr>
          <a:xfrm>
            <a:off x="457200" y="1295400"/>
            <a:ext cx="8229600" cy="5257800"/>
          </a:xfrm>
        </p:spPr>
        <p:txBody>
          <a:bodyPr>
            <a:normAutofit lnSpcReduction="10000"/>
          </a:bodyPr>
          <a:lstStyle/>
          <a:p>
            <a:r>
              <a:rPr lang="en-US" sz="2800" dirty="0" smtClean="0">
                <a:latin typeface="+mj-lt"/>
              </a:rPr>
              <a:t>Provides high motivation</a:t>
            </a:r>
          </a:p>
          <a:p>
            <a:r>
              <a:rPr lang="en-US" sz="2800" dirty="0" smtClean="0">
                <a:latin typeface="+mj-lt"/>
              </a:rPr>
              <a:t>Fosters curiosity</a:t>
            </a:r>
          </a:p>
          <a:p>
            <a:r>
              <a:rPr lang="en-US" sz="2800" dirty="0" smtClean="0">
                <a:latin typeface="+mj-lt"/>
              </a:rPr>
              <a:t>Personalizes the learning experiences</a:t>
            </a:r>
          </a:p>
          <a:p>
            <a:r>
              <a:rPr lang="en-US" sz="2800" dirty="0" smtClean="0">
                <a:latin typeface="+mj-lt"/>
              </a:rPr>
              <a:t>Increases student achievement</a:t>
            </a:r>
          </a:p>
          <a:p>
            <a:r>
              <a:rPr lang="en-US" sz="2800" dirty="0" smtClean="0">
                <a:latin typeface="+mj-lt"/>
              </a:rPr>
              <a:t>Builds on learner's prior knowledge and understanding</a:t>
            </a:r>
          </a:p>
          <a:p>
            <a:r>
              <a:rPr lang="en-US" sz="2800" dirty="0" smtClean="0">
                <a:latin typeface="+mj-lt"/>
              </a:rPr>
              <a:t>Supports active involvement </a:t>
            </a:r>
          </a:p>
          <a:p>
            <a:r>
              <a:rPr lang="en-US" sz="2800" dirty="0" smtClean="0">
                <a:latin typeface="+mj-lt"/>
              </a:rPr>
              <a:t>Helps student learn how to learn</a:t>
            </a:r>
          </a:p>
          <a:p>
            <a:r>
              <a:rPr lang="en-US" sz="2800" dirty="0" smtClean="0">
                <a:latin typeface="+mj-lt"/>
              </a:rPr>
              <a:t>Easier to remember and recall</a:t>
            </a:r>
          </a:p>
          <a:p>
            <a:r>
              <a:rPr lang="en-US" sz="2800" dirty="0" smtClean="0">
                <a:latin typeface="+mj-lt"/>
              </a:rPr>
              <a:t>Leads to self satisfaction</a:t>
            </a:r>
          </a:p>
          <a:p>
            <a:r>
              <a:rPr lang="en-US" sz="2800" dirty="0" smtClean="0">
                <a:latin typeface="+mj-lt"/>
              </a:rPr>
              <a:t>Enables the development of life long learning.</a:t>
            </a:r>
          </a:p>
          <a:p>
            <a:endParaRPr lang="en-US" sz="2800" dirty="0" smtClean="0">
              <a:latin typeface="+mj-lt"/>
            </a:endParaRPr>
          </a:p>
          <a:p>
            <a:endParaRPr lang="en-US" sz="2800" dirty="0" smtClean="0">
              <a:latin typeface="+mj-lt"/>
            </a:endParaRPr>
          </a:p>
          <a:p>
            <a:endParaRPr lang="en-US" sz="2800" dirty="0">
              <a:latin typeface="+mj-lt"/>
            </a:endParaRPr>
          </a:p>
        </p:txBody>
      </p:sp>
    </p:spTree>
  </p:cSld>
  <p:clrMapOvr>
    <a:masterClrMapping/>
  </p:clrMapOvr>
  <p:transition>
    <p:pull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rmAutofit fontScale="90000"/>
          </a:bodyPr>
          <a:lstStyle/>
          <a:p>
            <a:pPr algn="ctr"/>
            <a:r>
              <a:rPr lang="en-US" b="1" i="1" u="sng" dirty="0" smtClean="0"/>
              <a:t>Limitations of Discovery Method</a:t>
            </a:r>
            <a:endParaRPr lang="en-US" b="1" i="1" u="sng" dirty="0"/>
          </a:p>
        </p:txBody>
      </p:sp>
      <p:sp>
        <p:nvSpPr>
          <p:cNvPr id="3" name="Content Placeholder 2"/>
          <p:cNvSpPr>
            <a:spLocks noGrp="1"/>
          </p:cNvSpPr>
          <p:nvPr>
            <p:ph idx="1"/>
          </p:nvPr>
        </p:nvSpPr>
        <p:spPr>
          <a:xfrm>
            <a:off x="457200" y="1752600"/>
            <a:ext cx="8229600" cy="4572000"/>
          </a:xfrm>
        </p:spPr>
        <p:txBody>
          <a:bodyPr>
            <a:normAutofit/>
          </a:bodyPr>
          <a:lstStyle/>
          <a:p>
            <a:r>
              <a:rPr lang="en-US" sz="3200" dirty="0" smtClean="0">
                <a:latin typeface="+mj-lt"/>
                <a:cs typeface="Calibri" pitchFamily="34" charset="0"/>
              </a:rPr>
              <a:t>Doesn’t cover the course content</a:t>
            </a:r>
          </a:p>
          <a:p>
            <a:r>
              <a:rPr lang="en-US" sz="3200" dirty="0" smtClean="0">
                <a:latin typeface="+mj-lt"/>
                <a:cs typeface="Calibri" pitchFamily="34" charset="0"/>
              </a:rPr>
              <a:t>Takes a long time to reach objectives</a:t>
            </a:r>
          </a:p>
          <a:p>
            <a:r>
              <a:rPr lang="en-US" sz="3200" dirty="0" smtClean="0">
                <a:latin typeface="+mj-lt"/>
                <a:cs typeface="Calibri" pitchFamily="34" charset="0"/>
              </a:rPr>
              <a:t>Requires too much preparation and learning time.</a:t>
            </a:r>
          </a:p>
          <a:p>
            <a:r>
              <a:rPr lang="en-US" sz="3200" dirty="0" smtClean="0">
                <a:latin typeface="+mj-lt"/>
                <a:cs typeface="Calibri" pitchFamily="34" charset="0"/>
              </a:rPr>
              <a:t>Leads to frustration</a:t>
            </a:r>
          </a:p>
          <a:p>
            <a:r>
              <a:rPr lang="en-US" sz="3200" dirty="0" smtClean="0">
                <a:latin typeface="+mj-lt"/>
                <a:cs typeface="Calibri" pitchFamily="34" charset="0"/>
              </a:rPr>
              <a:t>Not fit to use for too big or too small class size.</a:t>
            </a:r>
          </a:p>
          <a:p>
            <a:endParaRPr lang="en-US" sz="3200" dirty="0" smtClean="0">
              <a:latin typeface="+mj-lt"/>
              <a:cs typeface="Calibri" pitchFamily="34" charset="0"/>
            </a:endParaRPr>
          </a:p>
          <a:p>
            <a:endParaRPr lang="en-US" sz="3200" dirty="0">
              <a:latin typeface="+mj-lt"/>
              <a:cs typeface="Calibri" pitchFamily="34" charset="0"/>
            </a:endParaRPr>
          </a:p>
        </p:txBody>
      </p:sp>
    </p:spTree>
  </p:cSld>
  <p:clrMapOvr>
    <a:masterClrMapping/>
  </p:clrMapOvr>
  <p:transition>
    <p:pull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ctr"/>
            <a:r>
              <a:rPr lang="en-US" b="1" i="1" u="sng" dirty="0" smtClean="0"/>
              <a:t>Suggestions to Incorporate Discovery Method in classrooms</a:t>
            </a:r>
            <a:endParaRPr lang="en-US" b="1" i="1" u="sng" dirty="0"/>
          </a:p>
        </p:txBody>
      </p:sp>
      <p:sp>
        <p:nvSpPr>
          <p:cNvPr id="3" name="Content Placeholder 2"/>
          <p:cNvSpPr>
            <a:spLocks noGrp="1"/>
          </p:cNvSpPr>
          <p:nvPr>
            <p:ph idx="1"/>
          </p:nvPr>
        </p:nvSpPr>
        <p:spPr>
          <a:xfrm>
            <a:off x="457200" y="1752600"/>
            <a:ext cx="8229600" cy="4572000"/>
          </a:xfrm>
        </p:spPr>
        <p:txBody>
          <a:bodyPr>
            <a:normAutofit fontScale="92500" lnSpcReduction="10000"/>
          </a:bodyPr>
          <a:lstStyle/>
          <a:p>
            <a:r>
              <a:rPr lang="en-US" sz="3200" dirty="0" smtClean="0">
                <a:latin typeface="+mj-lt"/>
              </a:rPr>
              <a:t>Have specific small objectives</a:t>
            </a:r>
          </a:p>
          <a:p>
            <a:r>
              <a:rPr lang="en-US" sz="3200" dirty="0" smtClean="0">
                <a:latin typeface="+mj-lt"/>
              </a:rPr>
              <a:t>Encourage the students to discuss with one another</a:t>
            </a:r>
          </a:p>
          <a:p>
            <a:r>
              <a:rPr lang="en-US" sz="3200" dirty="0" smtClean="0">
                <a:latin typeface="+mj-lt"/>
              </a:rPr>
              <a:t>Direct discussions towards useful outcomes</a:t>
            </a:r>
          </a:p>
          <a:p>
            <a:r>
              <a:rPr lang="en-US" sz="3200" dirty="0" smtClean="0">
                <a:latin typeface="+mj-lt"/>
              </a:rPr>
              <a:t>Monitor activities in the classroom</a:t>
            </a:r>
          </a:p>
          <a:p>
            <a:r>
              <a:rPr lang="en-US" sz="3200" dirty="0" smtClean="0">
                <a:latin typeface="+mj-lt"/>
              </a:rPr>
              <a:t>Answer student’s questions</a:t>
            </a:r>
          </a:p>
          <a:p>
            <a:r>
              <a:rPr lang="en-US" sz="3200" dirty="0" smtClean="0">
                <a:latin typeface="+mj-lt"/>
              </a:rPr>
              <a:t>Ask leading questions</a:t>
            </a:r>
          </a:p>
          <a:p>
            <a:r>
              <a:rPr lang="en-US" sz="3200" dirty="0" smtClean="0">
                <a:latin typeface="+mj-lt"/>
              </a:rPr>
              <a:t>Provide some useful resources when students need help.</a:t>
            </a:r>
          </a:p>
          <a:p>
            <a:endParaRPr lang="en-US" sz="2800" dirty="0" smtClean="0">
              <a:latin typeface="+mj-lt"/>
            </a:endParaRPr>
          </a:p>
        </p:txBody>
      </p:sp>
    </p:spTree>
  </p:cSld>
  <p:clrMapOvr>
    <a:masterClrMapping/>
  </p:clrMapOvr>
  <p:transition>
    <p:pull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lstStyle/>
          <a:p>
            <a:pPr algn="just"/>
            <a:r>
              <a:rPr lang="en-US" b="1" i="1" dirty="0" smtClean="0"/>
              <a:t>         </a:t>
            </a:r>
            <a:r>
              <a:rPr lang="en-US" b="1" i="1" u="sng" dirty="0" smtClean="0"/>
              <a:t>Exposition Method</a:t>
            </a:r>
            <a:endParaRPr lang="en-US" b="1" i="1" u="sng" dirty="0"/>
          </a:p>
        </p:txBody>
      </p:sp>
      <p:sp>
        <p:nvSpPr>
          <p:cNvPr id="5" name="Content Placeholder 4"/>
          <p:cNvSpPr>
            <a:spLocks noGrp="1"/>
          </p:cNvSpPr>
          <p:nvPr>
            <p:ph sz="half" idx="1"/>
          </p:nvPr>
        </p:nvSpPr>
        <p:spPr>
          <a:xfrm>
            <a:off x="457200" y="1143000"/>
            <a:ext cx="4572000" cy="5334000"/>
          </a:xfrm>
        </p:spPr>
        <p:txBody>
          <a:bodyPr>
            <a:normAutofit/>
          </a:bodyPr>
          <a:lstStyle/>
          <a:p>
            <a:r>
              <a:rPr lang="en-US" sz="2400" dirty="0" smtClean="0">
                <a:latin typeface="+mj-lt"/>
              </a:rPr>
              <a:t>Expository method is a direct type of method in which</a:t>
            </a:r>
            <a:r>
              <a:rPr lang="en-US" sz="2400" dirty="0" smtClean="0">
                <a:solidFill>
                  <a:srgbClr val="FF0000"/>
                </a:solidFill>
                <a:latin typeface="+mj-lt"/>
              </a:rPr>
              <a:t> teacher is in the fore front.</a:t>
            </a:r>
          </a:p>
          <a:p>
            <a:r>
              <a:rPr lang="en-US" sz="2400" dirty="0" smtClean="0">
                <a:solidFill>
                  <a:srgbClr val="FF0000"/>
                </a:solidFill>
                <a:latin typeface="+mj-lt"/>
              </a:rPr>
              <a:t>Teacher presents information</a:t>
            </a:r>
            <a:r>
              <a:rPr lang="en-US" sz="2400" dirty="0" smtClean="0">
                <a:latin typeface="+mj-lt"/>
              </a:rPr>
              <a:t>, allowing students to make clear connections with one concept to another.</a:t>
            </a:r>
          </a:p>
          <a:p>
            <a:r>
              <a:rPr lang="en-US" sz="2400" dirty="0" smtClean="0">
                <a:latin typeface="+mj-lt"/>
              </a:rPr>
              <a:t>In this </a:t>
            </a:r>
            <a:r>
              <a:rPr lang="en-US" sz="2400" dirty="0" smtClean="0">
                <a:solidFill>
                  <a:srgbClr val="FF0000"/>
                </a:solidFill>
                <a:latin typeface="+mj-lt"/>
              </a:rPr>
              <a:t>teacher is active </a:t>
            </a:r>
            <a:r>
              <a:rPr lang="en-US" sz="2400" dirty="0" smtClean="0">
                <a:latin typeface="+mj-lt"/>
              </a:rPr>
              <a:t>(lecturing) and </a:t>
            </a:r>
            <a:r>
              <a:rPr lang="en-US" sz="2400" dirty="0" smtClean="0">
                <a:solidFill>
                  <a:srgbClr val="FF0000"/>
                </a:solidFill>
                <a:latin typeface="+mj-lt"/>
              </a:rPr>
              <a:t>student is passively (listening) involved.</a:t>
            </a:r>
          </a:p>
          <a:p>
            <a:r>
              <a:rPr lang="en-US" sz="2400" dirty="0" smtClean="0">
                <a:latin typeface="+mj-lt"/>
              </a:rPr>
              <a:t>It is the most common instructional strategy. </a:t>
            </a:r>
          </a:p>
          <a:p>
            <a:endParaRPr lang="en-US" sz="2400" dirty="0" smtClean="0">
              <a:latin typeface="+mj-lt"/>
            </a:endParaRPr>
          </a:p>
          <a:p>
            <a:endParaRPr lang="en-US" sz="2400" dirty="0" smtClean="0">
              <a:latin typeface="+mj-lt"/>
            </a:endParaRPr>
          </a:p>
          <a:p>
            <a:endParaRPr lang="en-US" sz="2400" dirty="0" smtClean="0">
              <a:latin typeface="+mj-lt"/>
            </a:endParaRPr>
          </a:p>
          <a:p>
            <a:endParaRPr lang="en-US" sz="2400" dirty="0">
              <a:latin typeface="+mj-lt"/>
            </a:endParaRPr>
          </a:p>
        </p:txBody>
      </p:sp>
      <p:pic>
        <p:nvPicPr>
          <p:cNvPr id="7" name="Content Placeholder 6" descr="exposition.jpg"/>
          <p:cNvPicPr>
            <a:picLocks noGrp="1" noChangeAspect="1"/>
          </p:cNvPicPr>
          <p:nvPr>
            <p:ph sz="half" idx="2"/>
          </p:nvPr>
        </p:nvPicPr>
        <p:blipFill>
          <a:blip r:embed="rId2"/>
          <a:stretch>
            <a:fillRect/>
          </a:stretch>
        </p:blipFill>
        <p:spPr>
          <a:xfrm>
            <a:off x="5029200" y="1676400"/>
            <a:ext cx="3657600" cy="4480719"/>
          </a:xfrm>
        </p:spPr>
      </p:pic>
    </p:spTree>
  </p:cSld>
  <p:clrMapOvr>
    <a:masterClrMapping/>
  </p:clrMapOvr>
  <p:transition>
    <p:cover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normAutofit fontScale="90000"/>
          </a:bodyPr>
          <a:lstStyle/>
          <a:p>
            <a:pPr algn="ctr"/>
            <a:r>
              <a:rPr lang="en-US" b="1" i="1" u="sng" dirty="0" smtClean="0"/>
              <a:t>Characteristics of Exposition Method.</a:t>
            </a:r>
            <a:endParaRPr lang="en-US" b="1" i="1" u="sng" dirty="0"/>
          </a:p>
        </p:txBody>
      </p:sp>
      <p:sp>
        <p:nvSpPr>
          <p:cNvPr id="3" name="Content Placeholder 2"/>
          <p:cNvSpPr>
            <a:spLocks noGrp="1"/>
          </p:cNvSpPr>
          <p:nvPr>
            <p:ph sz="half" idx="1"/>
          </p:nvPr>
        </p:nvSpPr>
        <p:spPr>
          <a:xfrm>
            <a:off x="457200" y="1524000"/>
            <a:ext cx="5029200" cy="4830925"/>
          </a:xfrm>
        </p:spPr>
        <p:txBody>
          <a:bodyPr>
            <a:normAutofit fontScale="92500" lnSpcReduction="20000"/>
          </a:bodyPr>
          <a:lstStyle/>
          <a:p>
            <a:r>
              <a:rPr lang="en-US" sz="2800" dirty="0" smtClean="0">
                <a:latin typeface="+mj-lt"/>
              </a:rPr>
              <a:t>Content oriented</a:t>
            </a:r>
          </a:p>
          <a:p>
            <a:r>
              <a:rPr lang="en-US" sz="2800" dirty="0" smtClean="0">
                <a:latin typeface="+mj-lt"/>
              </a:rPr>
              <a:t>Teacher - centered</a:t>
            </a:r>
          </a:p>
          <a:p>
            <a:r>
              <a:rPr lang="en-US" sz="2800" dirty="0" smtClean="0">
                <a:latin typeface="+mj-lt"/>
              </a:rPr>
              <a:t>One – way process</a:t>
            </a:r>
          </a:p>
          <a:p>
            <a:r>
              <a:rPr lang="en-US" sz="2800" dirty="0" smtClean="0">
                <a:latin typeface="+mj-lt"/>
              </a:rPr>
              <a:t>Provides factual information</a:t>
            </a:r>
          </a:p>
          <a:p>
            <a:r>
              <a:rPr lang="en-US" sz="2800" dirty="0" smtClean="0">
                <a:latin typeface="+mj-lt"/>
              </a:rPr>
              <a:t>Deals with the whole unit of teaching in detail from beginning to end</a:t>
            </a:r>
          </a:p>
          <a:p>
            <a:r>
              <a:rPr lang="en-US" sz="2800" dirty="0" smtClean="0">
                <a:latin typeface="+mj-lt"/>
              </a:rPr>
              <a:t>Clear and concise information is presented before students in a purposeful way</a:t>
            </a:r>
          </a:p>
          <a:p>
            <a:r>
              <a:rPr lang="en-US" sz="2800" dirty="0" smtClean="0">
                <a:latin typeface="+mj-lt"/>
              </a:rPr>
              <a:t>Helpful for students to focus on the topic in hand</a:t>
            </a:r>
            <a:endParaRPr lang="en-US" sz="2800" dirty="0">
              <a:latin typeface="+mj-lt"/>
            </a:endParaRPr>
          </a:p>
        </p:txBody>
      </p:sp>
      <p:sp>
        <p:nvSpPr>
          <p:cNvPr id="4" name="Content Placeholder 3"/>
          <p:cNvSpPr>
            <a:spLocks noGrp="1"/>
          </p:cNvSpPr>
          <p:nvPr>
            <p:ph sz="half" idx="2"/>
          </p:nvPr>
        </p:nvSpPr>
        <p:spPr>
          <a:xfrm>
            <a:off x="5410200" y="1524000"/>
            <a:ext cx="3276600" cy="4830925"/>
          </a:xfrm>
        </p:spPr>
        <p:txBody>
          <a:bodyPr>
            <a:normAutofit fontScale="92500" lnSpcReduction="20000"/>
          </a:bodyPr>
          <a:lstStyle/>
          <a:p>
            <a:pPr algn="ctr">
              <a:buNone/>
            </a:pPr>
            <a:r>
              <a:rPr lang="en-US" sz="4000" dirty="0" smtClean="0">
                <a:solidFill>
                  <a:schemeClr val="accent1">
                    <a:lumMod val="75000"/>
                  </a:schemeClr>
                </a:solidFill>
                <a:latin typeface="+mj-lt"/>
              </a:rPr>
              <a:t> </a:t>
            </a:r>
            <a:r>
              <a:rPr lang="en-US" sz="4000" b="1" i="1" u="sng" dirty="0" smtClean="0">
                <a:solidFill>
                  <a:srgbClr val="FF0066"/>
                </a:solidFill>
                <a:latin typeface="+mj-lt"/>
              </a:rPr>
              <a:t>According to </a:t>
            </a:r>
            <a:r>
              <a:rPr lang="en-US" sz="4000" b="1" i="1" u="sng" dirty="0" err="1" smtClean="0">
                <a:solidFill>
                  <a:srgbClr val="FF0066"/>
                </a:solidFill>
                <a:latin typeface="+mj-lt"/>
              </a:rPr>
              <a:t>Cartell</a:t>
            </a:r>
            <a:r>
              <a:rPr lang="en-US" sz="4000" b="1" i="1" u="sng" dirty="0" smtClean="0">
                <a:solidFill>
                  <a:srgbClr val="FF0066"/>
                </a:solidFill>
                <a:latin typeface="+mj-lt"/>
              </a:rPr>
              <a:t> (2004)</a:t>
            </a:r>
          </a:p>
          <a:p>
            <a:r>
              <a:rPr lang="en-US" sz="3200" dirty="0" smtClean="0">
                <a:latin typeface="+mj-lt"/>
              </a:rPr>
              <a:t>Leader centered</a:t>
            </a:r>
          </a:p>
          <a:p>
            <a:r>
              <a:rPr lang="en-US" sz="3200" dirty="0" smtClean="0">
                <a:latin typeface="+mj-lt"/>
              </a:rPr>
              <a:t>Leader active </a:t>
            </a:r>
          </a:p>
          <a:p>
            <a:r>
              <a:rPr lang="en-US" sz="3200" dirty="0" smtClean="0">
                <a:latin typeface="+mj-lt"/>
              </a:rPr>
              <a:t>Learner passive</a:t>
            </a:r>
          </a:p>
          <a:p>
            <a:r>
              <a:rPr lang="en-US" sz="3200" dirty="0" smtClean="0">
                <a:latin typeface="+mj-lt"/>
              </a:rPr>
              <a:t>Content </a:t>
            </a:r>
            <a:endParaRPr lang="en-US" sz="3800" dirty="0">
              <a:latin typeface="+mj-lt"/>
            </a:endParaRPr>
          </a:p>
        </p:txBody>
      </p:sp>
    </p:spTree>
  </p:cSld>
  <p:clrMapOvr>
    <a:masterClrMapping/>
  </p:clrMapOvr>
  <p:transition>
    <p:pull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fontScale="90000"/>
          </a:bodyPr>
          <a:lstStyle/>
          <a:p>
            <a:pPr algn="ctr"/>
            <a:r>
              <a:rPr lang="en-US" b="1" i="1" u="sng" dirty="0" smtClean="0"/>
              <a:t>Advantages of Expository Method</a:t>
            </a:r>
            <a:endParaRPr lang="en-US" b="1" i="1" u="sng" dirty="0"/>
          </a:p>
        </p:txBody>
      </p:sp>
      <p:sp>
        <p:nvSpPr>
          <p:cNvPr id="3" name="Content Placeholder 2"/>
          <p:cNvSpPr>
            <a:spLocks noGrp="1"/>
          </p:cNvSpPr>
          <p:nvPr>
            <p:ph idx="1"/>
          </p:nvPr>
        </p:nvSpPr>
        <p:spPr>
          <a:xfrm>
            <a:off x="457200" y="1143000"/>
            <a:ext cx="8229600" cy="5715000"/>
          </a:xfrm>
        </p:spPr>
        <p:txBody>
          <a:bodyPr>
            <a:normAutofit fontScale="85000" lnSpcReduction="10000"/>
          </a:bodyPr>
          <a:lstStyle/>
          <a:p>
            <a:r>
              <a:rPr lang="en-US" sz="3200" dirty="0" smtClean="0">
                <a:latin typeface="+mj-lt"/>
              </a:rPr>
              <a:t>Teacher is completely in charge and guides the lesson </a:t>
            </a:r>
          </a:p>
          <a:p>
            <a:r>
              <a:rPr lang="en-US" sz="3200" dirty="0" smtClean="0">
                <a:latin typeface="+mj-lt"/>
              </a:rPr>
              <a:t>Teacher finds interesting and fun ways to present the instruction</a:t>
            </a:r>
          </a:p>
          <a:p>
            <a:r>
              <a:rPr lang="en-US" sz="3200" dirty="0" smtClean="0">
                <a:latin typeface="+mj-lt"/>
              </a:rPr>
              <a:t>Covers material in shorter duration</a:t>
            </a:r>
          </a:p>
          <a:p>
            <a:r>
              <a:rPr lang="en-US" sz="3200" dirty="0" smtClean="0">
                <a:latin typeface="+mj-lt"/>
              </a:rPr>
              <a:t>Develops listening skills among students</a:t>
            </a:r>
          </a:p>
          <a:p>
            <a:r>
              <a:rPr lang="en-US" sz="3200" dirty="0" smtClean="0">
                <a:latin typeface="+mj-lt"/>
              </a:rPr>
              <a:t>Widely used method of teaching</a:t>
            </a:r>
          </a:p>
          <a:p>
            <a:r>
              <a:rPr lang="en-US" sz="3200" dirty="0" smtClean="0">
                <a:latin typeface="+mj-lt"/>
              </a:rPr>
              <a:t>Being an active member, teacher can correct the errors omitted by students</a:t>
            </a:r>
          </a:p>
          <a:p>
            <a:r>
              <a:rPr lang="en-US" sz="3200" dirty="0" smtClean="0">
                <a:latin typeface="+mj-lt"/>
              </a:rPr>
              <a:t>Successful method in teaching concepts and principles</a:t>
            </a:r>
          </a:p>
          <a:p>
            <a:r>
              <a:rPr lang="en-US" sz="3200" dirty="0" smtClean="0">
                <a:latin typeface="+mj-lt"/>
              </a:rPr>
              <a:t>Popular method because it is more efficient and takes less time than discovery learning</a:t>
            </a:r>
          </a:p>
          <a:p>
            <a:r>
              <a:rPr lang="en-US" sz="3200" dirty="0" smtClean="0">
                <a:latin typeface="+mj-lt"/>
              </a:rPr>
              <a:t>Encourage and allow deductive reasoning</a:t>
            </a:r>
            <a:endParaRPr lang="en-US" sz="2800" dirty="0" smtClean="0">
              <a:latin typeface="+mj-lt"/>
            </a:endParaRPr>
          </a:p>
          <a:p>
            <a:endParaRPr lang="en-US" sz="2800" dirty="0">
              <a:latin typeface="+mj-lt"/>
            </a:endParaRPr>
          </a:p>
        </p:txBody>
      </p:sp>
    </p:spTree>
  </p:cSld>
  <p:clrMapOvr>
    <a:masterClrMapping/>
  </p:clrMapOvr>
  <p:transition>
    <p:pull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algn="ctr"/>
            <a:r>
              <a:rPr lang="en-US" b="1" i="1" u="sng" dirty="0" smtClean="0"/>
              <a:t>Limitations of Expository Method</a:t>
            </a:r>
            <a:endParaRPr lang="en-US" b="1" i="1" u="sng" dirty="0"/>
          </a:p>
        </p:txBody>
      </p:sp>
      <p:sp>
        <p:nvSpPr>
          <p:cNvPr id="3" name="Content Placeholder 2"/>
          <p:cNvSpPr>
            <a:spLocks noGrp="1"/>
          </p:cNvSpPr>
          <p:nvPr>
            <p:ph idx="1"/>
          </p:nvPr>
        </p:nvSpPr>
        <p:spPr/>
        <p:txBody>
          <a:bodyPr>
            <a:normAutofit/>
          </a:bodyPr>
          <a:lstStyle/>
          <a:p>
            <a:r>
              <a:rPr lang="en-US" sz="2800" dirty="0" smtClean="0">
                <a:latin typeface="+mj-lt"/>
              </a:rPr>
              <a:t>Students are not actively involved</a:t>
            </a:r>
          </a:p>
          <a:p>
            <a:r>
              <a:rPr lang="en-US" sz="2800" dirty="0" smtClean="0">
                <a:latin typeface="+mj-lt"/>
              </a:rPr>
              <a:t>Teacher dominated</a:t>
            </a:r>
          </a:p>
          <a:p>
            <a:r>
              <a:rPr lang="en-US" sz="2800" dirty="0" smtClean="0">
                <a:latin typeface="+mj-lt"/>
              </a:rPr>
              <a:t>Not beneficial for slow learners</a:t>
            </a:r>
          </a:p>
          <a:p>
            <a:r>
              <a:rPr lang="en-US" sz="2800" dirty="0" smtClean="0">
                <a:latin typeface="+mj-lt"/>
              </a:rPr>
              <a:t>Students loose interest listening to long lectures</a:t>
            </a:r>
          </a:p>
          <a:p>
            <a:r>
              <a:rPr lang="en-US" sz="2800" dirty="0" smtClean="0">
                <a:latin typeface="+mj-lt"/>
              </a:rPr>
              <a:t>In this type of method, students don’t learn how to interact</a:t>
            </a:r>
          </a:p>
          <a:p>
            <a:r>
              <a:rPr lang="en-US" sz="2800" dirty="0" smtClean="0">
                <a:latin typeface="+mj-lt"/>
              </a:rPr>
              <a:t>Focuses on covering too much material in given time</a:t>
            </a:r>
          </a:p>
          <a:p>
            <a:r>
              <a:rPr lang="en-US" sz="2800" dirty="0" smtClean="0">
                <a:latin typeface="+mj-lt"/>
              </a:rPr>
              <a:t>Presumes that all students are learning at same pace</a:t>
            </a:r>
          </a:p>
          <a:p>
            <a:endParaRPr lang="en-US" sz="2800" dirty="0" smtClean="0">
              <a:latin typeface="+mj-lt"/>
            </a:endParaRPr>
          </a:p>
        </p:txBody>
      </p:sp>
    </p:spTree>
  </p:cSld>
  <p:clrMapOvr>
    <a:masterClrMapping/>
  </p:clrMapOvr>
  <p:transition>
    <p:pull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i="1" u="sng" dirty="0" smtClean="0"/>
              <a:t>Suggestions to incorporate Expository Method in classrooms </a:t>
            </a:r>
            <a:endParaRPr lang="en-US" b="1" i="1" u="sng" dirty="0"/>
          </a:p>
        </p:txBody>
      </p:sp>
      <p:sp>
        <p:nvSpPr>
          <p:cNvPr id="3" name="Content Placeholder 2"/>
          <p:cNvSpPr>
            <a:spLocks noGrp="1"/>
          </p:cNvSpPr>
          <p:nvPr>
            <p:ph idx="1"/>
          </p:nvPr>
        </p:nvSpPr>
        <p:spPr/>
        <p:txBody>
          <a:bodyPr>
            <a:normAutofit/>
          </a:bodyPr>
          <a:lstStyle/>
          <a:p>
            <a:r>
              <a:rPr lang="en-US" sz="2800" dirty="0" smtClean="0">
                <a:solidFill>
                  <a:srgbClr val="FF0000"/>
                </a:solidFill>
                <a:latin typeface="+mj-lt"/>
              </a:rPr>
              <a:t>Parting down the volume of content </a:t>
            </a:r>
            <a:r>
              <a:rPr lang="en-US" sz="2800" dirty="0" smtClean="0">
                <a:latin typeface="+mj-lt"/>
              </a:rPr>
              <a:t>to reduce wasted time and minimize the risk of overload.</a:t>
            </a:r>
          </a:p>
          <a:p>
            <a:r>
              <a:rPr lang="en-US" sz="2800" dirty="0" smtClean="0">
                <a:latin typeface="+mj-lt"/>
              </a:rPr>
              <a:t>use of multimedia elements </a:t>
            </a:r>
            <a:r>
              <a:rPr lang="en-US" sz="2800" dirty="0" smtClean="0">
                <a:solidFill>
                  <a:srgbClr val="FF0000"/>
                </a:solidFill>
                <a:latin typeface="+mj-lt"/>
              </a:rPr>
              <a:t>like images, audio, video etc while teaching a concept.</a:t>
            </a:r>
          </a:p>
          <a:p>
            <a:r>
              <a:rPr lang="en-US" sz="2800" dirty="0" smtClean="0">
                <a:latin typeface="+mj-lt"/>
              </a:rPr>
              <a:t>Incorporate different methods like </a:t>
            </a:r>
            <a:r>
              <a:rPr lang="en-US" sz="2800" dirty="0" smtClean="0">
                <a:solidFill>
                  <a:srgbClr val="FF0000"/>
                </a:solidFill>
                <a:latin typeface="+mj-lt"/>
              </a:rPr>
              <a:t>story telling, discussions </a:t>
            </a:r>
            <a:r>
              <a:rPr lang="en-US" sz="2800" dirty="0" smtClean="0">
                <a:latin typeface="+mj-lt"/>
              </a:rPr>
              <a:t>etc .</a:t>
            </a:r>
          </a:p>
          <a:p>
            <a:r>
              <a:rPr lang="en-US" sz="2800" dirty="0" smtClean="0">
                <a:latin typeface="+mj-lt"/>
              </a:rPr>
              <a:t>Making clear what is the </a:t>
            </a:r>
            <a:r>
              <a:rPr lang="en-US" sz="2800" dirty="0" smtClean="0">
                <a:solidFill>
                  <a:srgbClr val="FF0000"/>
                </a:solidFill>
                <a:latin typeface="+mj-lt"/>
              </a:rPr>
              <a:t>most important information</a:t>
            </a:r>
            <a:r>
              <a:rPr lang="en-US" sz="2800" dirty="0" smtClean="0">
                <a:latin typeface="+mj-lt"/>
              </a:rPr>
              <a:t> for them.</a:t>
            </a:r>
          </a:p>
          <a:p>
            <a:endParaRPr lang="en-US" sz="2800" dirty="0">
              <a:latin typeface="+mj-lt"/>
            </a:endParaRPr>
          </a:p>
        </p:txBody>
      </p:sp>
    </p:spTree>
  </p:cSld>
  <p:clrMapOvr>
    <a:masterClrMapping/>
  </p:clrMapOvr>
  <p:transition>
    <p:pull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normAutofit fontScale="90000"/>
          </a:bodyPr>
          <a:lstStyle/>
          <a:p>
            <a:pPr algn="ctr"/>
            <a:r>
              <a:rPr lang="en-US" b="1" i="1" u="sng" dirty="0" smtClean="0"/>
              <a:t>Teaching concepts in Diverse Classrooms</a:t>
            </a:r>
            <a:endParaRPr lang="en-US" b="1" i="1" u="sng" dirty="0"/>
          </a:p>
        </p:txBody>
      </p:sp>
      <p:sp>
        <p:nvSpPr>
          <p:cNvPr id="4" name="Content Placeholder 3"/>
          <p:cNvSpPr>
            <a:spLocks noGrp="1"/>
          </p:cNvSpPr>
          <p:nvPr>
            <p:ph sz="half" idx="1"/>
          </p:nvPr>
        </p:nvSpPr>
        <p:spPr>
          <a:xfrm>
            <a:off x="457200" y="1524000"/>
            <a:ext cx="5105400" cy="4830925"/>
          </a:xfrm>
        </p:spPr>
        <p:txBody>
          <a:bodyPr>
            <a:normAutofit fontScale="92500"/>
          </a:bodyPr>
          <a:lstStyle/>
          <a:p>
            <a:r>
              <a:rPr lang="en-US" dirty="0" smtClean="0">
                <a:latin typeface="+mj-lt"/>
              </a:rPr>
              <a:t>Diversity is law of nature. It has made this world wonderful &amp; worth living.</a:t>
            </a:r>
          </a:p>
          <a:p>
            <a:r>
              <a:rPr lang="en-US" dirty="0" smtClean="0">
                <a:latin typeface="+mj-lt"/>
              </a:rPr>
              <a:t>Students </a:t>
            </a:r>
            <a:r>
              <a:rPr lang="en-US" dirty="0" smtClean="0">
                <a:solidFill>
                  <a:srgbClr val="FF0000"/>
                </a:solidFill>
                <a:latin typeface="+mj-lt"/>
              </a:rPr>
              <a:t>who learn to work &amp; play collaboratively </a:t>
            </a:r>
            <a:r>
              <a:rPr lang="en-US" dirty="0" smtClean="0">
                <a:latin typeface="+mj-lt"/>
              </a:rPr>
              <a:t>with classmates from various cultures are better</a:t>
            </a:r>
            <a:r>
              <a:rPr lang="en-US" dirty="0" smtClean="0">
                <a:solidFill>
                  <a:srgbClr val="FF0000"/>
                </a:solidFill>
                <a:latin typeface="+mj-lt"/>
              </a:rPr>
              <a:t> prepared for the world they face and the world they will face in the future.</a:t>
            </a:r>
          </a:p>
          <a:p>
            <a:r>
              <a:rPr lang="en-US" dirty="0" smtClean="0">
                <a:latin typeface="+mj-lt"/>
              </a:rPr>
              <a:t>In this method, teacher must plan very carefully to </a:t>
            </a:r>
            <a:r>
              <a:rPr lang="en-US" dirty="0" smtClean="0">
                <a:solidFill>
                  <a:srgbClr val="FF0000"/>
                </a:solidFill>
                <a:latin typeface="+mj-lt"/>
              </a:rPr>
              <a:t>ensure that all students participate</a:t>
            </a:r>
            <a:r>
              <a:rPr lang="en-US" dirty="0" smtClean="0">
                <a:latin typeface="+mj-lt"/>
              </a:rPr>
              <a:t> in activities that are personally relevant.</a:t>
            </a:r>
          </a:p>
        </p:txBody>
      </p:sp>
      <p:pic>
        <p:nvPicPr>
          <p:cNvPr id="6" name="Content Placeholder 5" descr="diversity.jpg"/>
          <p:cNvPicPr>
            <a:picLocks noGrp="1" noChangeAspect="1"/>
          </p:cNvPicPr>
          <p:nvPr>
            <p:ph sz="half" idx="2"/>
          </p:nvPr>
        </p:nvPicPr>
        <p:blipFill>
          <a:blip r:embed="rId2"/>
          <a:stretch>
            <a:fillRect/>
          </a:stretch>
        </p:blipFill>
        <p:spPr>
          <a:xfrm>
            <a:off x="5486400" y="1981200"/>
            <a:ext cx="3200400" cy="4267200"/>
          </a:xfrm>
        </p:spPr>
      </p:pic>
    </p:spTree>
  </p:cSld>
  <p:clrMapOvr>
    <a:masterClrMapping/>
  </p:clrMapOvr>
  <p:transition>
    <p:checke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b="1" i="1" u="sng" dirty="0" smtClean="0"/>
              <a:t>continued</a:t>
            </a:r>
            <a:endParaRPr lang="en-US" b="1" i="1" u="sng" dirty="0"/>
          </a:p>
        </p:txBody>
      </p:sp>
      <p:sp>
        <p:nvSpPr>
          <p:cNvPr id="3" name="Content Placeholder 2"/>
          <p:cNvSpPr>
            <a:spLocks noGrp="1"/>
          </p:cNvSpPr>
          <p:nvPr>
            <p:ph idx="1"/>
          </p:nvPr>
        </p:nvSpPr>
        <p:spPr>
          <a:xfrm>
            <a:off x="457200" y="1524000"/>
            <a:ext cx="8229600" cy="5029200"/>
          </a:xfrm>
        </p:spPr>
        <p:txBody>
          <a:bodyPr>
            <a:normAutofit fontScale="92500" lnSpcReduction="10000"/>
          </a:bodyPr>
          <a:lstStyle/>
          <a:p>
            <a:r>
              <a:rPr lang="en-US" sz="2800" dirty="0" smtClean="0">
                <a:latin typeface="+mj-lt"/>
              </a:rPr>
              <a:t>To create </a:t>
            </a:r>
            <a:r>
              <a:rPr lang="en-US" sz="2800" dirty="0" smtClean="0">
                <a:solidFill>
                  <a:srgbClr val="FF0000"/>
                </a:solidFill>
                <a:latin typeface="+mj-lt"/>
              </a:rPr>
              <a:t>enthusiastic learners</a:t>
            </a:r>
            <a:r>
              <a:rPr lang="en-US" sz="2800" dirty="0" smtClean="0">
                <a:latin typeface="+mj-lt"/>
              </a:rPr>
              <a:t>, effective teachers show students that what they are learning in school </a:t>
            </a:r>
            <a:r>
              <a:rPr lang="en-US" sz="2800" dirty="0" smtClean="0">
                <a:solidFill>
                  <a:srgbClr val="FF0000"/>
                </a:solidFill>
                <a:latin typeface="+mj-lt"/>
              </a:rPr>
              <a:t>will equip them with the knowledge, confidence and skills necessary to have fulfilling lives.</a:t>
            </a:r>
          </a:p>
          <a:p>
            <a:r>
              <a:rPr lang="en-US" sz="2800" dirty="0" smtClean="0">
                <a:latin typeface="+mj-lt"/>
              </a:rPr>
              <a:t>Teachers believe in </a:t>
            </a:r>
            <a:r>
              <a:rPr lang="en-US" sz="2800" dirty="0" smtClean="0">
                <a:solidFill>
                  <a:srgbClr val="FF0000"/>
                </a:solidFill>
                <a:latin typeface="+mj-lt"/>
              </a:rPr>
              <a:t>creating a caring classroom </a:t>
            </a:r>
            <a:r>
              <a:rPr lang="en-US" sz="2800" dirty="0" smtClean="0">
                <a:latin typeface="+mj-lt"/>
              </a:rPr>
              <a:t>climate so that student will </a:t>
            </a:r>
            <a:r>
              <a:rPr lang="en-US" sz="2800" dirty="0" smtClean="0">
                <a:solidFill>
                  <a:srgbClr val="FF0000"/>
                </a:solidFill>
                <a:latin typeface="+mj-lt"/>
              </a:rPr>
              <a:t>improve their performance </a:t>
            </a:r>
            <a:r>
              <a:rPr lang="en-US" sz="2800" dirty="0" smtClean="0">
                <a:latin typeface="+mj-lt"/>
              </a:rPr>
              <a:t>in respect to their achievement.</a:t>
            </a:r>
          </a:p>
          <a:p>
            <a:r>
              <a:rPr lang="en-US" sz="2800" dirty="0" smtClean="0">
                <a:solidFill>
                  <a:srgbClr val="FF0000"/>
                </a:solidFill>
                <a:latin typeface="+mj-lt"/>
              </a:rPr>
              <a:t>Fostering a culturally inclusive learning environment </a:t>
            </a:r>
            <a:r>
              <a:rPr lang="en-US" sz="2800" dirty="0" smtClean="0">
                <a:latin typeface="+mj-lt"/>
              </a:rPr>
              <a:t>encourages all individuals- regardless of age, gender, religious affiliation, economic status etc.</a:t>
            </a:r>
          </a:p>
          <a:p>
            <a:r>
              <a:rPr lang="en-US" sz="2800" dirty="0" smtClean="0">
                <a:latin typeface="+mj-lt"/>
              </a:rPr>
              <a:t>To develop personal contacts and </a:t>
            </a:r>
            <a:r>
              <a:rPr lang="en-US" sz="2800" dirty="0" smtClean="0">
                <a:solidFill>
                  <a:srgbClr val="FF0000"/>
                </a:solidFill>
                <a:latin typeface="+mj-lt"/>
              </a:rPr>
              <a:t>effective intercultural skills</a:t>
            </a:r>
          </a:p>
        </p:txBody>
      </p:sp>
    </p:spTree>
  </p:cSld>
  <p:clrMapOvr>
    <a:masterClrMapping/>
  </p:clrMapOvr>
  <p:transition>
    <p:pull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ctr"/>
            <a:r>
              <a:rPr lang="en-US" b="1" i="1" u="sng" dirty="0" smtClean="0"/>
              <a:t>Strategies in a Diverse Classroom</a:t>
            </a:r>
            <a:endParaRPr lang="en-US" b="1" i="1" u="sng" dirty="0"/>
          </a:p>
        </p:txBody>
      </p:sp>
      <p:sp>
        <p:nvSpPr>
          <p:cNvPr id="3" name="Content Placeholder 2"/>
          <p:cNvSpPr>
            <a:spLocks noGrp="1"/>
          </p:cNvSpPr>
          <p:nvPr>
            <p:ph idx="1"/>
          </p:nvPr>
        </p:nvSpPr>
        <p:spPr>
          <a:xfrm>
            <a:off x="457200" y="1600200"/>
            <a:ext cx="8229600" cy="4876800"/>
          </a:xfrm>
        </p:spPr>
        <p:txBody>
          <a:bodyPr>
            <a:normAutofit/>
          </a:bodyPr>
          <a:lstStyle/>
          <a:p>
            <a:pPr marL="571500" indent="-571500">
              <a:buNone/>
            </a:pPr>
            <a:r>
              <a:rPr lang="en-US" sz="2800" b="1" dirty="0" smtClean="0">
                <a:solidFill>
                  <a:schemeClr val="accent6">
                    <a:lumMod val="50000"/>
                  </a:schemeClr>
                </a:solidFill>
                <a:latin typeface="+mj-lt"/>
              </a:rPr>
              <a:t>(1) </a:t>
            </a:r>
            <a:r>
              <a:rPr lang="en-US" sz="2800" b="1" u="sng" dirty="0" smtClean="0">
                <a:solidFill>
                  <a:schemeClr val="accent6">
                    <a:lumMod val="50000"/>
                  </a:schemeClr>
                </a:solidFill>
                <a:latin typeface="+mj-lt"/>
              </a:rPr>
              <a:t>Engage in positive interactions with students </a:t>
            </a:r>
          </a:p>
          <a:p>
            <a:pPr marL="571500" indent="-571500"/>
            <a:r>
              <a:rPr lang="en-US" sz="2800" dirty="0" smtClean="0">
                <a:latin typeface="+mj-lt"/>
              </a:rPr>
              <a:t>Introduce “meet and greet” process in classroom</a:t>
            </a:r>
          </a:p>
          <a:p>
            <a:pPr marL="571500" indent="-571500"/>
            <a:r>
              <a:rPr lang="en-US" sz="2800" dirty="0" smtClean="0">
                <a:latin typeface="+mj-lt"/>
              </a:rPr>
              <a:t>Celebrate similarities, as well as discovering differences between students</a:t>
            </a:r>
          </a:p>
          <a:p>
            <a:pPr marL="571500" indent="-571500"/>
            <a:r>
              <a:rPr lang="en-US" sz="2800" dirty="0" smtClean="0">
                <a:latin typeface="+mj-lt"/>
              </a:rPr>
              <a:t>Include understanding of individual differences</a:t>
            </a:r>
          </a:p>
          <a:p>
            <a:pPr marL="571500" indent="-571500"/>
            <a:r>
              <a:rPr lang="en-US" sz="2800" dirty="0" smtClean="0">
                <a:latin typeface="+mj-lt"/>
              </a:rPr>
              <a:t>Provide opportunity for students to interact with you informally</a:t>
            </a:r>
          </a:p>
          <a:p>
            <a:pPr marL="571500" indent="-571500"/>
            <a:r>
              <a:rPr lang="en-US" sz="2800" dirty="0" smtClean="0">
                <a:latin typeface="+mj-lt"/>
              </a:rPr>
              <a:t>Display positive non verbal behavior</a:t>
            </a:r>
          </a:p>
          <a:p>
            <a:pPr marL="571500" indent="-571500"/>
            <a:r>
              <a:rPr lang="en-US" sz="2800" dirty="0" smtClean="0">
                <a:latin typeface="+mj-lt"/>
              </a:rPr>
              <a:t>Make an effort to learn something unique about each student</a:t>
            </a:r>
            <a:endParaRPr lang="en-US" sz="2800" dirty="0">
              <a:latin typeface="+mj-lt"/>
            </a:endParaRPr>
          </a:p>
        </p:txBody>
      </p:sp>
    </p:spTree>
  </p:cSld>
  <p:clrMapOvr>
    <a:masterClrMapping/>
  </p:clrMapOvr>
  <p:transition>
    <p:pull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i="1" u="sng" dirty="0" smtClean="0"/>
              <a:t>continued</a:t>
            </a:r>
            <a:endParaRPr lang="en-US" b="1" i="1" u="sng" dirty="0"/>
          </a:p>
        </p:txBody>
      </p:sp>
      <p:sp>
        <p:nvSpPr>
          <p:cNvPr id="3" name="Content Placeholder 2"/>
          <p:cNvSpPr>
            <a:spLocks noGrp="1"/>
          </p:cNvSpPr>
          <p:nvPr>
            <p:ph idx="1"/>
          </p:nvPr>
        </p:nvSpPr>
        <p:spPr>
          <a:xfrm>
            <a:off x="533400" y="1295400"/>
            <a:ext cx="8153400" cy="5029200"/>
          </a:xfrm>
        </p:spPr>
        <p:txBody>
          <a:bodyPr>
            <a:normAutofit fontScale="92500" lnSpcReduction="10000"/>
          </a:bodyPr>
          <a:lstStyle/>
          <a:p>
            <a:pPr>
              <a:buNone/>
            </a:pPr>
            <a:r>
              <a:rPr lang="en-US" sz="2800" b="1" dirty="0" smtClean="0">
                <a:solidFill>
                  <a:schemeClr val="accent6">
                    <a:lumMod val="50000"/>
                  </a:schemeClr>
                </a:solidFill>
                <a:latin typeface="+mj-lt"/>
              </a:rPr>
              <a:t>(2)</a:t>
            </a:r>
            <a:r>
              <a:rPr lang="en-US" sz="2800" b="1" u="sng" dirty="0" smtClean="0">
                <a:solidFill>
                  <a:schemeClr val="accent6">
                    <a:lumMod val="50000"/>
                  </a:schemeClr>
                </a:solidFill>
                <a:latin typeface="+mj-lt"/>
              </a:rPr>
              <a:t>Eliminate classroom  incivilities</a:t>
            </a:r>
          </a:p>
          <a:p>
            <a:r>
              <a:rPr lang="en-US" sz="2800" dirty="0" smtClean="0">
                <a:latin typeface="+mj-lt"/>
              </a:rPr>
              <a:t>Encourage students to follow disciplinary measures</a:t>
            </a:r>
          </a:p>
          <a:p>
            <a:r>
              <a:rPr lang="en-US" sz="2800" dirty="0" smtClean="0">
                <a:latin typeface="+mj-lt"/>
              </a:rPr>
              <a:t>Respond promptly to any behavior</a:t>
            </a:r>
          </a:p>
          <a:p>
            <a:r>
              <a:rPr lang="en-US" sz="2800" dirty="0" smtClean="0">
                <a:latin typeface="+mj-lt"/>
              </a:rPr>
              <a:t>Avoid ignoring or neglecting the needs of individual students</a:t>
            </a:r>
          </a:p>
          <a:p>
            <a:r>
              <a:rPr lang="en-US" sz="2800" dirty="0" smtClean="0">
                <a:latin typeface="+mj-lt"/>
              </a:rPr>
              <a:t>Display mutual respect towards all students</a:t>
            </a:r>
          </a:p>
          <a:p>
            <a:pPr>
              <a:buNone/>
            </a:pPr>
            <a:r>
              <a:rPr lang="en-US" sz="2800" b="1" dirty="0" smtClean="0">
                <a:solidFill>
                  <a:schemeClr val="accent6">
                    <a:lumMod val="50000"/>
                  </a:schemeClr>
                </a:solidFill>
                <a:latin typeface="+mj-lt"/>
              </a:rPr>
              <a:t>(3)</a:t>
            </a:r>
            <a:r>
              <a:rPr lang="en-US" sz="2800" b="1" u="sng" dirty="0" smtClean="0">
                <a:solidFill>
                  <a:schemeClr val="accent6">
                    <a:lumMod val="50000"/>
                  </a:schemeClr>
                </a:solidFill>
                <a:latin typeface="+mj-lt"/>
              </a:rPr>
              <a:t>Encourage open classroom discussion </a:t>
            </a:r>
          </a:p>
          <a:p>
            <a:r>
              <a:rPr lang="en-US" sz="2800" dirty="0" smtClean="0">
                <a:latin typeface="+mj-lt"/>
              </a:rPr>
              <a:t>Prompt students to ask question</a:t>
            </a:r>
          </a:p>
          <a:p>
            <a:r>
              <a:rPr lang="en-US" sz="2800" dirty="0" smtClean="0">
                <a:latin typeface="+mj-lt"/>
              </a:rPr>
              <a:t>Avoid putting anyone “on the spot” while discussing culturally or personally sensitive issues.</a:t>
            </a:r>
          </a:p>
          <a:p>
            <a:r>
              <a:rPr lang="en-US" sz="2800" dirty="0" smtClean="0">
                <a:latin typeface="+mj-lt"/>
              </a:rPr>
              <a:t>Ask students how they prefer to learn so that you can adapt such teaching &amp; learning activities accordingly.</a:t>
            </a:r>
          </a:p>
        </p:txBody>
      </p:sp>
    </p:spTree>
  </p:cSld>
  <p:clrMapOvr>
    <a:masterClrMapping/>
  </p:clrMapOvr>
  <p:transition>
    <p:pull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pPr algn="ctr"/>
            <a:r>
              <a:rPr lang="en-US" b="1" i="1" u="sng" dirty="0" smtClean="0"/>
              <a:t>Learning Styles in a Diverse Classroom {Eddy (1999)}</a:t>
            </a:r>
            <a:endParaRPr lang="en-US" b="1" i="1" u="sng" dirty="0"/>
          </a:p>
        </p:txBody>
      </p:sp>
      <p:graphicFrame>
        <p:nvGraphicFramePr>
          <p:cNvPr id="5" name="Content Placeholder 4"/>
          <p:cNvGraphicFramePr>
            <a:graphicFrameLocks noGrp="1"/>
          </p:cNvGraphicFramePr>
          <p:nvPr>
            <p:ph idx="1"/>
          </p:nvPr>
        </p:nvGraphicFramePr>
        <p:xfrm>
          <a:off x="-381000" y="1447800"/>
          <a:ext cx="100584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B57D7510-52C0-403B-A2CB-422D23D140F6}"/>
                                            </p:graphicEl>
                                          </p:spTgt>
                                        </p:tgtEl>
                                        <p:attrNameLst>
                                          <p:attrName>style.visibility</p:attrName>
                                        </p:attrNameLst>
                                      </p:cBhvr>
                                      <p:to>
                                        <p:strVal val="visible"/>
                                      </p:to>
                                    </p:set>
                                    <p:animEffect transition="in" filter="fade">
                                      <p:cBhvr>
                                        <p:cTn id="7" dur="2000"/>
                                        <p:tgtEl>
                                          <p:spTgt spid="5">
                                            <p:graphicEl>
                                              <a:dgm id="{B57D7510-52C0-403B-A2CB-422D23D140F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9C5F76D5-802B-4F09-BB45-BCAF19AAD1F4}"/>
                                            </p:graphicEl>
                                          </p:spTgt>
                                        </p:tgtEl>
                                        <p:attrNameLst>
                                          <p:attrName>style.visibility</p:attrName>
                                        </p:attrNameLst>
                                      </p:cBhvr>
                                      <p:to>
                                        <p:strVal val="visible"/>
                                      </p:to>
                                    </p:set>
                                    <p:animEffect transition="in" filter="fade">
                                      <p:cBhvr>
                                        <p:cTn id="12" dur="2000"/>
                                        <p:tgtEl>
                                          <p:spTgt spid="5">
                                            <p:graphicEl>
                                              <a:dgm id="{9C5F76D5-802B-4F09-BB45-BCAF19AAD1F4}"/>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graphicEl>
                                              <a:dgm id="{41EC56B5-B24E-4B53-B1A7-49F7CF40F0E5}"/>
                                            </p:graphicEl>
                                          </p:spTgt>
                                        </p:tgtEl>
                                        <p:attrNameLst>
                                          <p:attrName>style.visibility</p:attrName>
                                        </p:attrNameLst>
                                      </p:cBhvr>
                                      <p:to>
                                        <p:strVal val="visible"/>
                                      </p:to>
                                    </p:set>
                                    <p:animEffect transition="in" filter="fade">
                                      <p:cBhvr>
                                        <p:cTn id="17" dur="2000"/>
                                        <p:tgtEl>
                                          <p:spTgt spid="5">
                                            <p:graphicEl>
                                              <a:dgm id="{41EC56B5-B24E-4B53-B1A7-49F7CF40F0E5}"/>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graphicEl>
                                              <a:dgm id="{9DD022D8-1809-4C0D-B1A4-66D228EAC2DA}"/>
                                            </p:graphicEl>
                                          </p:spTgt>
                                        </p:tgtEl>
                                        <p:attrNameLst>
                                          <p:attrName>style.visibility</p:attrName>
                                        </p:attrNameLst>
                                      </p:cBhvr>
                                      <p:to>
                                        <p:strVal val="visible"/>
                                      </p:to>
                                    </p:set>
                                    <p:animEffect transition="in" filter="fade">
                                      <p:cBhvr>
                                        <p:cTn id="22" dur="2000"/>
                                        <p:tgtEl>
                                          <p:spTgt spid="5">
                                            <p:graphicEl>
                                              <a:dgm id="{9DD022D8-1809-4C0D-B1A4-66D228EAC2D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ctr"/>
            <a:r>
              <a:rPr lang="en-US" b="1" i="1" u="sng" dirty="0" smtClean="0"/>
              <a:t>Suggestions for teaching in Diverse Classrooms</a:t>
            </a:r>
            <a:endParaRPr lang="en-US" b="1" i="1" u="sng" dirty="0"/>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r>
              <a:rPr lang="en-US" sz="2800" dirty="0" smtClean="0">
                <a:latin typeface="+mj-lt"/>
              </a:rPr>
              <a:t>Follow the principle of </a:t>
            </a:r>
            <a:r>
              <a:rPr lang="en-US" sz="2800" dirty="0" smtClean="0">
                <a:solidFill>
                  <a:srgbClr val="FF0000"/>
                </a:solidFill>
                <a:latin typeface="+mj-lt"/>
              </a:rPr>
              <a:t>“Zero rejection policy”</a:t>
            </a:r>
          </a:p>
          <a:p>
            <a:r>
              <a:rPr lang="en-US" sz="2800" dirty="0" smtClean="0">
                <a:solidFill>
                  <a:srgbClr val="FF0000"/>
                </a:solidFill>
                <a:latin typeface="+mj-lt"/>
              </a:rPr>
              <a:t>Appreciate individuality </a:t>
            </a:r>
            <a:r>
              <a:rPr lang="en-US" sz="2800" dirty="0" smtClean="0">
                <a:latin typeface="+mj-lt"/>
              </a:rPr>
              <a:t>of each student</a:t>
            </a:r>
          </a:p>
          <a:p>
            <a:r>
              <a:rPr lang="en-US" sz="2800" dirty="0" smtClean="0">
                <a:latin typeface="+mj-lt"/>
              </a:rPr>
              <a:t>Helping the child to </a:t>
            </a:r>
            <a:r>
              <a:rPr lang="en-US" sz="2800" dirty="0" smtClean="0">
                <a:solidFill>
                  <a:srgbClr val="FF0000"/>
                </a:solidFill>
                <a:latin typeface="+mj-lt"/>
              </a:rPr>
              <a:t>grow his potentiality </a:t>
            </a:r>
            <a:r>
              <a:rPr lang="en-US" sz="2800" dirty="0" smtClean="0">
                <a:latin typeface="+mj-lt"/>
              </a:rPr>
              <a:t>to the maximum</a:t>
            </a:r>
          </a:p>
          <a:p>
            <a:r>
              <a:rPr lang="en-US" sz="2800" dirty="0" smtClean="0">
                <a:latin typeface="+mj-lt"/>
              </a:rPr>
              <a:t>Make all students understand and accept </a:t>
            </a:r>
            <a:r>
              <a:rPr lang="en-US" sz="2800" dirty="0" smtClean="0">
                <a:solidFill>
                  <a:srgbClr val="FF0000"/>
                </a:solidFill>
                <a:latin typeface="+mj-lt"/>
              </a:rPr>
              <a:t>human differences</a:t>
            </a:r>
          </a:p>
          <a:p>
            <a:r>
              <a:rPr lang="en-US" sz="2800" dirty="0" smtClean="0">
                <a:latin typeface="+mj-lt"/>
              </a:rPr>
              <a:t>Use </a:t>
            </a:r>
            <a:r>
              <a:rPr lang="en-US" sz="2800" dirty="0" smtClean="0">
                <a:solidFill>
                  <a:srgbClr val="FF0000"/>
                </a:solidFill>
                <a:latin typeface="+mj-lt"/>
              </a:rPr>
              <a:t>strategies</a:t>
            </a:r>
            <a:r>
              <a:rPr lang="en-US" sz="2800" dirty="0" smtClean="0">
                <a:latin typeface="+mj-lt"/>
              </a:rPr>
              <a:t> that recognize and capitalize on this diversity</a:t>
            </a:r>
          </a:p>
          <a:p>
            <a:r>
              <a:rPr lang="en-US" sz="2800" dirty="0" smtClean="0">
                <a:latin typeface="+mj-lt"/>
              </a:rPr>
              <a:t>Use </a:t>
            </a:r>
            <a:r>
              <a:rPr lang="en-US" sz="2800" dirty="0" smtClean="0">
                <a:solidFill>
                  <a:srgbClr val="FF0000"/>
                </a:solidFill>
                <a:latin typeface="+mj-lt"/>
              </a:rPr>
              <a:t>different teaching methods</a:t>
            </a:r>
          </a:p>
          <a:p>
            <a:r>
              <a:rPr lang="en-US" sz="2800" dirty="0" smtClean="0">
                <a:latin typeface="+mj-lt"/>
              </a:rPr>
              <a:t>Designing appropriate </a:t>
            </a:r>
            <a:r>
              <a:rPr lang="en-US" sz="2800" dirty="0" smtClean="0">
                <a:solidFill>
                  <a:srgbClr val="FF0000"/>
                </a:solidFill>
                <a:latin typeface="+mj-lt"/>
              </a:rPr>
              <a:t>curriculum</a:t>
            </a:r>
          </a:p>
          <a:p>
            <a:r>
              <a:rPr lang="en-US" sz="2800" dirty="0" smtClean="0">
                <a:solidFill>
                  <a:srgbClr val="FF0000"/>
                </a:solidFill>
                <a:latin typeface="+mj-lt"/>
              </a:rPr>
              <a:t>Working closely with parents </a:t>
            </a:r>
            <a:r>
              <a:rPr lang="en-US" sz="2800" dirty="0" smtClean="0">
                <a:latin typeface="+mj-lt"/>
              </a:rPr>
              <a:t>to inform them about their child’s progress</a:t>
            </a:r>
          </a:p>
          <a:p>
            <a:endParaRPr lang="en-US" sz="2800" dirty="0">
              <a:latin typeface="+mj-lt"/>
            </a:endParaRPr>
          </a:p>
        </p:txBody>
      </p:sp>
    </p:spTree>
  </p:cSld>
  <p:clrMapOvr>
    <a:masterClrMapping/>
  </p:clrMapOvr>
  <p:transition>
    <p:pull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pPr algn="ctr"/>
            <a:r>
              <a:rPr lang="en-US" b="1" i="1" u="sng" dirty="0" smtClean="0"/>
              <a:t>Conclusion</a:t>
            </a:r>
            <a:r>
              <a:rPr lang="en-US" dirty="0" smtClean="0"/>
              <a:t> </a:t>
            </a:r>
            <a:endParaRPr lang="en-US" dirty="0"/>
          </a:p>
        </p:txBody>
      </p:sp>
      <p:sp>
        <p:nvSpPr>
          <p:cNvPr id="3" name="Content Placeholder 2"/>
          <p:cNvSpPr>
            <a:spLocks noGrp="1"/>
          </p:cNvSpPr>
          <p:nvPr>
            <p:ph idx="1"/>
          </p:nvPr>
        </p:nvSpPr>
        <p:spPr>
          <a:xfrm>
            <a:off x="457200" y="1676400"/>
            <a:ext cx="8229600" cy="4648200"/>
          </a:xfrm>
        </p:spPr>
        <p:txBody>
          <a:bodyPr>
            <a:noAutofit/>
          </a:bodyPr>
          <a:lstStyle/>
          <a:p>
            <a:pPr>
              <a:buNone/>
            </a:pPr>
            <a:r>
              <a:rPr lang="en-US" sz="3200" dirty="0" smtClean="0">
                <a:latin typeface="+mj-lt"/>
              </a:rPr>
              <a:t>	Every student is different and learning concept of each student is also different from the other one. So at the end we can say that teacher have to use different teaching strategies so as to fulfill their needs and for providing satisfaction as well. Then only  proper understanding will take place and at the end it will help the students to develop their cognitive abilities as well.</a:t>
            </a:r>
            <a:endParaRPr lang="en-US" sz="3200" dirty="0">
              <a:latin typeface="+mj-lt"/>
            </a:endParaRPr>
          </a:p>
        </p:txBody>
      </p:sp>
    </p:spTree>
  </p:cSld>
  <p:clrMapOvr>
    <a:masterClrMapping/>
  </p:clrMapOvr>
  <p:transition>
    <p:pull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645</TotalTime>
  <Words>1109</Words>
  <Application>Microsoft Office PowerPoint</Application>
  <PresentationFormat>On-screen Show (4:3)</PresentationFormat>
  <Paragraphs>147</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Flow</vt:lpstr>
      <vt:lpstr>Teaching Concepts through- Discovery, Exposition and In diverse classrooms.</vt:lpstr>
      <vt:lpstr>  Discovery Method</vt:lpstr>
      <vt:lpstr>Main Attributes of Discovery learning.</vt:lpstr>
      <vt:lpstr>3 Principles associated with Discovery Learning (Bruner)</vt:lpstr>
      <vt:lpstr>Characteristics of Discovery Method</vt:lpstr>
      <vt:lpstr>5 Major differences between discovery learning and traditional learning </vt:lpstr>
      <vt:lpstr>Purpose of Discovery Method</vt:lpstr>
      <vt:lpstr>Advantages of Discovery Method</vt:lpstr>
      <vt:lpstr>Limitations of Discovery Method</vt:lpstr>
      <vt:lpstr>Suggestions to Incorporate Discovery Method in classrooms</vt:lpstr>
      <vt:lpstr>         Exposition Method</vt:lpstr>
      <vt:lpstr>Characteristics of Exposition Method.</vt:lpstr>
      <vt:lpstr>Advantages of Expository Method</vt:lpstr>
      <vt:lpstr>Limitations of Expository Method</vt:lpstr>
      <vt:lpstr>Suggestions to incorporate Expository Method in classrooms </vt:lpstr>
      <vt:lpstr>Teaching concepts in Diverse Classrooms</vt:lpstr>
      <vt:lpstr>continued</vt:lpstr>
      <vt:lpstr>Strategies in a Diverse Classroom</vt:lpstr>
      <vt:lpstr>continued</vt:lpstr>
      <vt:lpstr>Learning Styles in a Diverse Classroom {Eddy (1999)}</vt:lpstr>
      <vt:lpstr>Suggestions for teaching in Diverse Classrooms</vt:lpstr>
      <vt:lpstr>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Kanwaljit Singh</dc:creator>
  <cp:lastModifiedBy>Sabhya</cp:lastModifiedBy>
  <cp:revision>98</cp:revision>
  <dcterms:created xsi:type="dcterms:W3CDTF">2006-08-16T00:00:00Z</dcterms:created>
  <dcterms:modified xsi:type="dcterms:W3CDTF">2022-08-04T05:04:57Z</dcterms:modified>
</cp:coreProperties>
</file>