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sldIdLst>
    <p:sldId id="256" r:id="rId2"/>
    <p:sldId id="319" r:id="rId3"/>
    <p:sldId id="320" r:id="rId4"/>
    <p:sldId id="257" r:id="rId5"/>
    <p:sldId id="321" r:id="rId6"/>
    <p:sldId id="258" r:id="rId7"/>
    <p:sldId id="271" r:id="rId8"/>
    <p:sldId id="338" r:id="rId9"/>
    <p:sldId id="276" r:id="rId10"/>
    <p:sldId id="260" r:id="rId11"/>
    <p:sldId id="261" r:id="rId12"/>
    <p:sldId id="262" r:id="rId13"/>
    <p:sldId id="311" r:id="rId14"/>
    <p:sldId id="322" r:id="rId15"/>
    <p:sldId id="331" r:id="rId16"/>
    <p:sldId id="323" r:id="rId17"/>
    <p:sldId id="324" r:id="rId18"/>
    <p:sldId id="325" r:id="rId19"/>
    <p:sldId id="326" r:id="rId20"/>
    <p:sldId id="327" r:id="rId21"/>
    <p:sldId id="328" r:id="rId22"/>
    <p:sldId id="329" r:id="rId23"/>
    <p:sldId id="330" r:id="rId24"/>
    <p:sldId id="339" r:id="rId25"/>
    <p:sldId id="340" r:id="rId26"/>
    <p:sldId id="332" r:id="rId27"/>
    <p:sldId id="342" r:id="rId28"/>
    <p:sldId id="343" r:id="rId29"/>
    <p:sldId id="344" r:id="rId30"/>
    <p:sldId id="334" r:id="rId31"/>
    <p:sldId id="346" r:id="rId32"/>
    <p:sldId id="347" r:id="rId33"/>
    <p:sldId id="348" r:id="rId34"/>
    <p:sldId id="350" r:id="rId35"/>
    <p:sldId id="286" r:id="rId36"/>
    <p:sldId id="287" r:id="rId37"/>
    <p:sldId id="288" r:id="rId38"/>
    <p:sldId id="351" r:id="rId39"/>
    <p:sldId id="292" r:id="rId40"/>
    <p:sldId id="293" r:id="rId41"/>
    <p:sldId id="294" r:id="rId42"/>
    <p:sldId id="295" r:id="rId43"/>
    <p:sldId id="296" r:id="rId44"/>
    <p:sldId id="352" r:id="rId45"/>
    <p:sldId id="300" r:id="rId46"/>
    <p:sldId id="317" r:id="rId47"/>
    <p:sldId id="341" r:id="rId48"/>
    <p:sldId id="313" r:id="rId49"/>
    <p:sldId id="314" r:id="rId50"/>
    <p:sldId id="315" r:id="rId51"/>
    <p:sldId id="316" r:id="rId52"/>
    <p:sldId id="307"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59" d="100"/>
          <a:sy n="59" d="100"/>
        </p:scale>
        <p:origin x="-1686" y="-300"/>
      </p:cViewPr>
      <p:guideLst>
        <p:guide orient="horz" pos="2160"/>
        <p:guide pos="2880"/>
      </p:guideLst>
    </p:cSldViewPr>
  </p:slideViewPr>
  <p:outlineViewPr>
    <p:cViewPr>
      <p:scale>
        <a:sx n="33" d="100"/>
        <a:sy n="33" d="100"/>
      </p:scale>
      <p:origin x="0" y="1332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F8147-4513-4ED0-A7A4-894EC72DE34B}" type="datetimeFigureOut">
              <a:rPr lang="en-IN" smtClean="0"/>
              <a:pPr/>
              <a:t>07-01-2022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48ADEC-FE1E-4377-AB7B-4FEA40398EB1}" type="slidenum">
              <a:rPr lang="en-IN" smtClean="0"/>
              <a:pPr/>
              <a:t>‹#›</a:t>
            </a:fld>
            <a:endParaRPr lang="en-IN"/>
          </a:p>
        </p:txBody>
      </p:sp>
    </p:spTree>
    <p:extLst>
      <p:ext uri="{BB962C8B-B14F-4D97-AF65-F5344CB8AC3E}">
        <p14:creationId xmlns:p14="http://schemas.microsoft.com/office/powerpoint/2010/main" xmlns="" val="1308915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1. Artifacts</a:t>
            </a:r>
            <a:r>
              <a:rPr lang="en-US" sz="1200" b="0" i="0" kern="1200" baseline="0" dirty="0" smtClean="0">
                <a:solidFill>
                  <a:schemeClr val="tx1"/>
                </a:solidFill>
                <a:latin typeface="+mn-lt"/>
                <a:ea typeface="+mn-ea"/>
                <a:cs typeface="+mn-cs"/>
              </a:rPr>
              <a:t> : </a:t>
            </a:r>
            <a:r>
              <a:rPr lang="en-US" sz="1200" b="0" i="0" kern="1200" dirty="0" smtClean="0">
                <a:solidFill>
                  <a:schemeClr val="tx1"/>
                </a:solidFill>
                <a:latin typeface="+mn-lt"/>
                <a:ea typeface="+mn-ea"/>
                <a:cs typeface="+mn-cs"/>
              </a:rPr>
              <a:t>an object made by a human being, typically one of cultural or historical interest.</a:t>
            </a:r>
          </a:p>
          <a:p>
            <a:endParaRPr lang="en-US" dirty="0"/>
          </a:p>
        </p:txBody>
      </p:sp>
      <p:sp>
        <p:nvSpPr>
          <p:cNvPr id="4" name="Slide Number Placeholder 3"/>
          <p:cNvSpPr>
            <a:spLocks noGrp="1"/>
          </p:cNvSpPr>
          <p:nvPr>
            <p:ph type="sldNum" sz="quarter" idx="10"/>
          </p:nvPr>
        </p:nvSpPr>
        <p:spPr/>
        <p:txBody>
          <a:bodyPr/>
          <a:lstStyle/>
          <a:p>
            <a:fld id="{9148ADEC-FE1E-4377-AB7B-4FEA40398EB1}" type="slidenum">
              <a:rPr lang="en-IN" smtClean="0"/>
              <a:pPr/>
              <a:t>5</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spcBef>
                <a:spcPct val="0"/>
              </a:spcBef>
            </a:pPr>
            <a:endParaRPr lang="zh-CN" altLang="en-US" smtClean="0"/>
          </a:p>
        </p:txBody>
      </p:sp>
      <p:sp>
        <p:nvSpPr>
          <p:cNvPr id="3686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90C75D8-014C-4F44-9389-2341A3EFE01B}" type="slidenum">
              <a:rPr lang="zh-CN" altLang="en-US" sz="1200"/>
              <a:pPr algn="r"/>
              <a:t>36</a:t>
            </a:fld>
            <a:endParaRPr lang="en-US" altLang="zh-CN"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8A332A6-23E2-4D4B-874D-3CC6E341F977}" type="datetimeFigureOut">
              <a:rPr lang="en-US" smtClean="0"/>
              <a:pPr/>
              <a:t>1/7/2022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02E32D5-7A4E-4D14-8A36-11ED568A8F6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A332A6-23E2-4D4B-874D-3CC6E341F977}" type="datetimeFigureOut">
              <a:rPr lang="en-US" smtClean="0"/>
              <a:pPr/>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8A332A6-23E2-4D4B-874D-3CC6E341F977}" type="datetimeFigureOut">
              <a:rPr lang="en-US" smtClean="0"/>
              <a:pPr/>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E32D5-7A4E-4D14-8A36-11ED568A8F6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A332A6-23E2-4D4B-874D-3CC6E341F977}" type="datetimeFigureOut">
              <a:rPr lang="en-US" smtClean="0"/>
              <a:pPr/>
              <a:t>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8A332A6-23E2-4D4B-874D-3CC6E341F977}" type="datetimeFigureOut">
              <a:rPr lang="en-US" smtClean="0"/>
              <a:pPr/>
              <a:t>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A332A6-23E2-4D4B-874D-3CC6E341F977}" type="datetimeFigureOut">
              <a:rPr lang="en-US" smtClean="0"/>
              <a:pPr/>
              <a:t>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332A6-23E2-4D4B-874D-3CC6E341F977}" type="datetimeFigureOut">
              <a:rPr lang="en-US" smtClean="0"/>
              <a:pPr/>
              <a:t>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A332A6-23E2-4D4B-874D-3CC6E341F977}" type="datetimeFigureOut">
              <a:rPr lang="en-US" smtClean="0"/>
              <a:pPr/>
              <a:t>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8A332A6-23E2-4D4B-874D-3CC6E341F977}" type="datetimeFigureOut">
              <a:rPr lang="en-US" smtClean="0"/>
              <a:pPr/>
              <a:t>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02E32D5-7A4E-4D14-8A36-11ED568A8F6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A332A6-23E2-4D4B-874D-3CC6E341F977}" type="datetimeFigureOut">
              <a:rPr lang="en-US" smtClean="0"/>
              <a:pPr/>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A332A6-23E2-4D4B-874D-3CC6E341F977}" type="datetimeFigureOut">
              <a:rPr lang="en-US" smtClean="0"/>
              <a:pPr/>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E32D5-7A4E-4D14-8A36-11ED568A8F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8A332A6-23E2-4D4B-874D-3CC6E341F977}" type="datetimeFigureOut">
              <a:rPr lang="en-US" smtClean="0"/>
              <a:pPr/>
              <a:t>1/7/2022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02E32D5-7A4E-4D14-8A36-11ED568A8F6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en.wikipedia.org/wiki/List_of_Dewey_Decimal_classe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bpeck.com/references/DDC/ddc.ht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bpeck.com/references/DDC/ddc.htm"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bpeck.com/references/DDC/ddc.ht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8001000" cy="4419600"/>
          </a:xfrm>
        </p:spPr>
        <p:txBody>
          <a:bodyPr>
            <a:noAutofit/>
          </a:bodyPr>
          <a:lstStyle/>
          <a:p>
            <a:pPr algn="ctr"/>
            <a:r>
              <a:rPr lang="en-US" sz="2800" dirty="0" smtClean="0">
                <a:latin typeface="Aharoni" pitchFamily="2" charset="-79"/>
                <a:cs typeface="Aharoni" pitchFamily="2" charset="-79"/>
              </a:rPr>
              <a:t/>
            </a:r>
            <a:br>
              <a:rPr lang="en-US" sz="2800" dirty="0" smtClean="0">
                <a:latin typeface="Aharoni" pitchFamily="2" charset="-79"/>
                <a:cs typeface="Aharoni" pitchFamily="2" charset="-79"/>
              </a:rPr>
            </a:br>
            <a:r>
              <a:rPr lang="en-US" sz="2800" dirty="0" smtClean="0">
                <a:latin typeface="Aharoni" pitchFamily="2" charset="-79"/>
                <a:cs typeface="Aharoni" pitchFamily="2" charset="-79"/>
              </a:rPr>
              <a:t/>
            </a:r>
            <a:br>
              <a:rPr lang="en-US" sz="2800" dirty="0" smtClean="0">
                <a:latin typeface="Aharoni" pitchFamily="2" charset="-79"/>
                <a:cs typeface="Aharoni" pitchFamily="2" charset="-79"/>
              </a:rPr>
            </a:br>
            <a:r>
              <a:rPr lang="en-US" sz="2800" dirty="0" smtClean="0">
                <a:solidFill>
                  <a:srgbClr val="FFFF00"/>
                </a:solidFill>
                <a:latin typeface="Aharoni" pitchFamily="2" charset="-79"/>
                <a:cs typeface="Aharoni" pitchFamily="2" charset="-79"/>
              </a:rPr>
              <a:t/>
            </a:r>
            <a:br>
              <a:rPr lang="en-US" sz="2800" dirty="0" smtClean="0">
                <a:solidFill>
                  <a:srgbClr val="FFFF00"/>
                </a:solidFill>
                <a:latin typeface="Aharoni" pitchFamily="2" charset="-79"/>
                <a:cs typeface="Aharoni" pitchFamily="2" charset="-79"/>
              </a:rPr>
            </a:br>
            <a:r>
              <a:rPr lang="en-US" sz="2800" dirty="0" smtClean="0">
                <a:solidFill>
                  <a:srgbClr val="FFFF00"/>
                </a:solidFill>
                <a:latin typeface="Aharoni" pitchFamily="2" charset="-79"/>
                <a:cs typeface="Aharoni" pitchFamily="2" charset="-79"/>
              </a:rPr>
              <a:t/>
            </a:r>
            <a:br>
              <a:rPr lang="en-US" sz="2800" dirty="0" smtClean="0">
                <a:solidFill>
                  <a:srgbClr val="FFFF00"/>
                </a:solidFill>
                <a:latin typeface="Aharoni" pitchFamily="2" charset="-79"/>
                <a:cs typeface="Aharoni" pitchFamily="2" charset="-79"/>
              </a:rPr>
            </a:br>
            <a:r>
              <a:rPr lang="en-US" sz="2800" dirty="0" smtClean="0">
                <a:solidFill>
                  <a:srgbClr val="FFFF00"/>
                </a:solidFill>
                <a:latin typeface="Times New Roman" pitchFamily="18" charset="0"/>
                <a:cs typeface="Times New Roman" pitchFamily="18" charset="0"/>
              </a:rPr>
              <a:t>Different types of </a:t>
            </a:r>
            <a:r>
              <a:rPr lang="en-US" sz="2800" dirty="0">
                <a:solidFill>
                  <a:srgbClr val="FFFF00"/>
                </a:solidFill>
                <a:latin typeface="Times New Roman" pitchFamily="18" charset="0"/>
                <a:cs typeface="Times New Roman" pitchFamily="18" charset="0"/>
              </a:rPr>
              <a:t>R</a:t>
            </a:r>
            <a:r>
              <a:rPr lang="en-US" sz="2800" dirty="0" smtClean="0">
                <a:solidFill>
                  <a:srgbClr val="FFFF00"/>
                </a:solidFill>
                <a:latin typeface="Times New Roman" pitchFamily="18" charset="0"/>
                <a:cs typeface="Times New Roman" pitchFamily="18" charset="0"/>
              </a:rPr>
              <a:t>eading Material</a:t>
            </a:r>
            <a:br>
              <a:rPr lang="en-US" sz="2800" dirty="0" smtClean="0">
                <a:solidFill>
                  <a:srgbClr val="FFFF00"/>
                </a:solidFill>
                <a:latin typeface="Times New Roman" pitchFamily="18" charset="0"/>
                <a:cs typeface="Times New Roman" pitchFamily="18" charset="0"/>
              </a:rPr>
            </a:br>
            <a:r>
              <a:rPr lang="en-US" sz="2800" dirty="0" smtClean="0">
                <a:solidFill>
                  <a:srgbClr val="FFFF00"/>
                </a:solidFill>
                <a:latin typeface="Times New Roman" pitchFamily="18" charset="0"/>
                <a:cs typeface="Times New Roman" pitchFamily="18" charset="0"/>
              </a:rPr>
              <a:t>and ways of keeping them in Library</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solidFill>
                  <a:srgbClr val="FF0000"/>
                </a:solidFill>
                <a:latin typeface="Comic Sans MS" pitchFamily="66" charset="0"/>
              </a:rPr>
              <a:t> For </a:t>
            </a:r>
            <a:r>
              <a:rPr lang="en-US" sz="2800" dirty="0" err="1" smtClean="0">
                <a:solidFill>
                  <a:srgbClr val="FF0000"/>
                </a:solidFill>
                <a:latin typeface="Comic Sans MS" pitchFamily="66" charset="0"/>
              </a:rPr>
              <a:t>B.Ed</a:t>
            </a:r>
            <a:r>
              <a:rPr lang="en-US" sz="2800" dirty="0" smtClean="0">
                <a:solidFill>
                  <a:srgbClr val="FF0000"/>
                </a:solidFill>
                <a:latin typeface="Comic Sans MS" pitchFamily="66" charset="0"/>
              </a:rPr>
              <a:t> </a:t>
            </a:r>
            <a:r>
              <a:rPr lang="en-US" sz="2800" dirty="0" err="1" smtClean="0">
                <a:solidFill>
                  <a:srgbClr val="FF0000"/>
                </a:solidFill>
                <a:latin typeface="Comic Sans MS" pitchFamily="66" charset="0"/>
              </a:rPr>
              <a:t>Ist</a:t>
            </a:r>
            <a:r>
              <a:rPr lang="en-US" sz="2800" dirty="0" smtClean="0">
                <a:solidFill>
                  <a:srgbClr val="FF0000"/>
                </a:solidFill>
                <a:latin typeface="Comic Sans MS" pitchFamily="66" charset="0"/>
              </a:rPr>
              <a:t> Semester Students </a:t>
            </a:r>
            <a:br>
              <a:rPr lang="en-US" sz="2800" dirty="0" smtClean="0">
                <a:solidFill>
                  <a:srgbClr val="FF0000"/>
                </a:solidFill>
                <a:latin typeface="Comic Sans MS" pitchFamily="66" charset="0"/>
              </a:rPr>
            </a:br>
            <a:r>
              <a:rPr lang="en-US" sz="2800" dirty="0" smtClean="0">
                <a:solidFill>
                  <a:srgbClr val="FF0000"/>
                </a:solidFill>
                <a:latin typeface="Comic Sans MS" pitchFamily="66" charset="0"/>
              </a:rPr>
              <a:t>(Punjabi University)</a:t>
            </a:r>
            <a:br>
              <a:rPr lang="en-US" sz="2800" dirty="0" smtClean="0">
                <a:solidFill>
                  <a:srgbClr val="FF0000"/>
                </a:solidFill>
                <a:latin typeface="Comic Sans MS" pitchFamily="66" charset="0"/>
              </a:rPr>
            </a:br>
            <a:r>
              <a:rPr lang="en-US" sz="2800" dirty="0" smtClean="0">
                <a:latin typeface="Comic Sans MS" pitchFamily="66" charset="0"/>
              </a:rPr>
              <a:t/>
            </a:r>
            <a:br>
              <a:rPr lang="en-US" sz="2800" dirty="0" smtClean="0">
                <a:latin typeface="Comic Sans MS" pitchFamily="66" charset="0"/>
              </a:rPr>
            </a:br>
            <a:r>
              <a:rPr lang="en-US" sz="2800" dirty="0" smtClean="0">
                <a:solidFill>
                  <a:srgbClr val="FFFF00"/>
                </a:solidFill>
                <a:latin typeface="Comic Sans MS" pitchFamily="66" charset="0"/>
              </a:rPr>
              <a:t>By</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Ms. </a:t>
            </a:r>
            <a:r>
              <a:rPr lang="en-US" sz="2800" dirty="0" err="1" smtClean="0">
                <a:solidFill>
                  <a:srgbClr val="FFFF00"/>
                </a:solidFill>
                <a:latin typeface="Comic Sans MS" pitchFamily="66" charset="0"/>
              </a:rPr>
              <a:t>Sarita</a:t>
            </a:r>
            <a:r>
              <a:rPr lang="en-US" sz="2800" dirty="0" smtClean="0">
                <a:solidFill>
                  <a:srgbClr val="FFFF00"/>
                </a:solidFill>
                <a:latin typeface="Comic Sans MS" pitchFamily="66" charset="0"/>
              </a:rPr>
              <a:t> </a:t>
            </a:r>
            <a:r>
              <a:rPr lang="en-US" sz="2800" dirty="0" err="1" smtClean="0">
                <a:solidFill>
                  <a:srgbClr val="FFFF00"/>
                </a:solidFill>
                <a:latin typeface="Comic Sans MS" pitchFamily="66" charset="0"/>
              </a:rPr>
              <a:t>Gulati</a:t>
            </a:r>
            <a:r>
              <a:rPr lang="en-US" sz="2800" dirty="0" smtClean="0">
                <a:solidFill>
                  <a:srgbClr val="FFFF00"/>
                </a:solidFill>
                <a:latin typeface="Comic Sans MS" pitchFamily="66" charset="0"/>
              </a:rPr>
              <a:t/>
            </a:r>
            <a:br>
              <a:rPr lang="en-US" sz="2800" dirty="0" smtClean="0">
                <a:solidFill>
                  <a:srgbClr val="FFFF00"/>
                </a:solidFill>
                <a:latin typeface="Comic Sans MS" pitchFamily="66" charset="0"/>
              </a:rPr>
            </a:br>
            <a:r>
              <a:rPr lang="en-US" sz="2800" dirty="0" smtClean="0">
                <a:solidFill>
                  <a:srgbClr val="FFFF00"/>
                </a:solidFill>
                <a:latin typeface="Comic Sans MS" pitchFamily="66" charset="0"/>
              </a:rPr>
              <a:t>Librarian</a:t>
            </a:r>
            <a:br>
              <a:rPr lang="en-US" sz="2800" dirty="0" smtClean="0">
                <a:solidFill>
                  <a:srgbClr val="FFFF00"/>
                </a:solidFill>
                <a:latin typeface="Comic Sans MS" pitchFamily="66" charset="0"/>
              </a:rPr>
            </a:br>
            <a:r>
              <a:rPr lang="en-US" sz="2800" dirty="0" err="1" smtClean="0">
                <a:solidFill>
                  <a:srgbClr val="FFFF00"/>
                </a:solidFill>
                <a:latin typeface="Comic Sans MS" pitchFamily="66" charset="0"/>
              </a:rPr>
              <a:t>Shivalik</a:t>
            </a:r>
            <a:r>
              <a:rPr lang="en-US" sz="2800" dirty="0" smtClean="0">
                <a:solidFill>
                  <a:srgbClr val="FFFF00"/>
                </a:solidFill>
                <a:latin typeface="Comic Sans MS" pitchFamily="66" charset="0"/>
              </a:rPr>
              <a:t> Institute of Education and Research, </a:t>
            </a:r>
            <a:r>
              <a:rPr lang="en-US" sz="2800" dirty="0" err="1" smtClean="0">
                <a:solidFill>
                  <a:srgbClr val="FFFF00"/>
                </a:solidFill>
                <a:latin typeface="Comic Sans MS" pitchFamily="66" charset="0"/>
              </a:rPr>
              <a:t>Mohali</a:t>
            </a:r>
            <a:endParaRPr lang="en-US" sz="2800"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en-US" dirty="0" smtClean="0">
                <a:latin typeface="Times New Roman" pitchFamily="18" charset="0"/>
                <a:cs typeface="Times New Roman" pitchFamily="18" charset="0"/>
              </a:rPr>
              <a:t>           Reading Material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800600"/>
          </a:xfrm>
        </p:spPr>
        <p:txBody>
          <a:bodyPr/>
          <a:lstStyle/>
          <a:p>
            <a:pPr algn="just"/>
            <a:r>
              <a:rPr lang="en-US" dirty="0" smtClean="0">
                <a:latin typeface="Times New Roman" pitchFamily="18" charset="0"/>
                <a:cs typeface="Times New Roman" pitchFamily="18" charset="0"/>
              </a:rPr>
              <a:t>The source/material from where we get information after reading is called Reading Material. Library resources are considered as reading materials such as books, periodicals, magazines, newspapers, databases, e-resources etc.</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Types of Reading Materials</a:t>
            </a:r>
          </a:p>
          <a:p>
            <a:pPr>
              <a:buNone/>
            </a:pPr>
            <a:r>
              <a:rPr lang="en-US" dirty="0" smtClean="0">
                <a:latin typeface="Times New Roman" pitchFamily="18" charset="0"/>
                <a:cs typeface="Times New Roman" pitchFamily="18" charset="0"/>
              </a:rPr>
              <a:t>   1. Traditional resource</a:t>
            </a:r>
          </a:p>
          <a:p>
            <a:pPr>
              <a:buNone/>
            </a:pPr>
            <a:r>
              <a:rPr lang="en-US" dirty="0" smtClean="0">
                <a:latin typeface="Times New Roman" pitchFamily="18" charset="0"/>
                <a:cs typeface="Times New Roman" pitchFamily="18" charset="0"/>
              </a:rPr>
              <a:t>   2. Electronic resources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latin typeface="Times New Roman" pitchFamily="18" charset="0"/>
                <a:cs typeface="Times New Roman" pitchFamily="18" charset="0"/>
              </a:rPr>
              <a:t> Traditional Resources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800600"/>
          </a:xfrm>
        </p:spPr>
        <p:txBody>
          <a:bodyPr>
            <a:normAutofit/>
          </a:bodyPr>
          <a:lstStyle/>
          <a:p>
            <a:pPr algn="just"/>
            <a:r>
              <a:rPr lang="en-US" dirty="0" smtClean="0">
                <a:latin typeface="Times New Roman" pitchFamily="18" charset="0"/>
                <a:cs typeface="Times New Roman" pitchFamily="18" charset="0"/>
              </a:rPr>
              <a:t>It includes </a:t>
            </a:r>
            <a:r>
              <a:rPr lang="en-US" b="1" dirty="0" smtClean="0">
                <a:latin typeface="Times New Roman" pitchFamily="18" charset="0"/>
                <a:cs typeface="Times New Roman" pitchFamily="18" charset="0"/>
              </a:rPr>
              <a:t>print reading material </a:t>
            </a:r>
            <a:r>
              <a:rPr lang="en-US" dirty="0" smtClean="0">
                <a:latin typeface="Times New Roman" pitchFamily="18" charset="0"/>
                <a:cs typeface="Times New Roman" pitchFamily="18" charset="0"/>
              </a:rPr>
              <a:t>that could be published or unpublished. These may be books, magazines, reference books, periodicals, articles, dictionaries, guide books etc. that are organized based on their information contents.</a:t>
            </a:r>
            <a:r>
              <a:rPr lang="en-US" sz="2800" dirty="0" smtClean="0">
                <a:latin typeface="Times New Roman" pitchFamily="18" charset="0"/>
                <a:cs typeface="Times New Roman" pitchFamily="18" charset="0"/>
              </a:rPr>
              <a:t> Different kinds of traditional reading materials have been classified in 3 groups such as</a:t>
            </a:r>
          </a:p>
          <a:p>
            <a:pPr marL="514350" indent="-514350">
              <a:buAutoNum type="arabicPeriod"/>
            </a:pPr>
            <a:r>
              <a:rPr lang="en-US" sz="2800" dirty="0" smtClean="0">
                <a:latin typeface="Times New Roman" pitchFamily="18" charset="0"/>
                <a:cs typeface="Times New Roman" pitchFamily="18" charset="0"/>
              </a:rPr>
              <a:t>Primary source</a:t>
            </a:r>
          </a:p>
          <a:p>
            <a:pPr marL="514350" indent="-514350">
              <a:buAutoNum type="arabicPeriod"/>
            </a:pPr>
            <a:r>
              <a:rPr lang="en-US" sz="2800" dirty="0" smtClean="0">
                <a:latin typeface="Times New Roman" pitchFamily="18" charset="0"/>
                <a:cs typeface="Times New Roman" pitchFamily="18" charset="0"/>
              </a:rPr>
              <a:t>Secondary Source</a:t>
            </a:r>
          </a:p>
          <a:p>
            <a:pPr marL="514350" indent="-514350">
              <a:buAutoNum type="arabicPeriod"/>
            </a:pPr>
            <a:r>
              <a:rPr lang="en-US" sz="2800" dirty="0" smtClean="0">
                <a:latin typeface="Times New Roman" pitchFamily="18" charset="0"/>
                <a:cs typeface="Times New Roman" pitchFamily="18" charset="0"/>
              </a:rPr>
              <a:t>Tertiary source</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838200"/>
          </a:xfrm>
        </p:spPr>
        <p:txBody>
          <a:bodyPr/>
          <a:lstStyle/>
          <a:p>
            <a:pPr algn="ctr"/>
            <a:r>
              <a:rPr lang="en-US" dirty="0" smtClean="0">
                <a:latin typeface="Times New Roman" pitchFamily="18" charset="0"/>
                <a:cs typeface="Times New Roman" pitchFamily="18" charset="0"/>
              </a:rPr>
              <a:t>PRIMARY SOURCES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676400"/>
            <a:ext cx="8534400" cy="4648200"/>
          </a:xfrm>
        </p:spPr>
        <p:txBody>
          <a:bodyPr>
            <a:normAutofit/>
          </a:bodyPr>
          <a:lstStyle/>
          <a:p>
            <a:pPr algn="just"/>
            <a:r>
              <a:rPr lang="en-IN" dirty="0" smtClean="0">
                <a:latin typeface="Times New Roman" pitchFamily="18" charset="0"/>
                <a:cs typeface="Times New Roman" pitchFamily="18" charset="0"/>
              </a:rPr>
              <a:t>Primary sources are </a:t>
            </a:r>
            <a:r>
              <a:rPr lang="en-IN" b="1" dirty="0" smtClean="0">
                <a:latin typeface="Times New Roman" pitchFamily="18" charset="0"/>
                <a:cs typeface="Times New Roman" pitchFamily="18" charset="0"/>
              </a:rPr>
              <a:t>original materials.</a:t>
            </a:r>
          </a:p>
          <a:p>
            <a:pPr algn="just"/>
            <a:r>
              <a:rPr lang="en-IN" dirty="0" smtClean="0">
                <a:latin typeface="Times New Roman" pitchFamily="18" charset="0"/>
                <a:cs typeface="Times New Roman" pitchFamily="18" charset="0"/>
              </a:rPr>
              <a:t>They have </a:t>
            </a:r>
            <a:r>
              <a:rPr lang="en-IN" b="1" dirty="0" smtClean="0">
                <a:latin typeface="Times New Roman" pitchFamily="18" charset="0"/>
                <a:cs typeface="Times New Roman" pitchFamily="18" charset="0"/>
              </a:rPr>
              <a:t>not been filtered </a:t>
            </a:r>
            <a:r>
              <a:rPr lang="en-IN" dirty="0" smtClean="0">
                <a:latin typeface="Times New Roman" pitchFamily="18" charset="0"/>
                <a:cs typeface="Times New Roman" pitchFamily="18" charset="0"/>
              </a:rPr>
              <a:t>through interpretation or evaluation.</a:t>
            </a:r>
          </a:p>
          <a:p>
            <a:pPr algn="just"/>
            <a:r>
              <a:rPr lang="en-IN" dirty="0" smtClean="0">
                <a:latin typeface="Times New Roman" pitchFamily="18" charset="0"/>
                <a:cs typeface="Times New Roman" pitchFamily="18" charset="0"/>
              </a:rPr>
              <a:t>They are usually the </a:t>
            </a:r>
            <a:r>
              <a:rPr lang="en-IN" b="1" dirty="0" smtClean="0">
                <a:latin typeface="Times New Roman" pitchFamily="18" charset="0"/>
                <a:cs typeface="Times New Roman" pitchFamily="18" charset="0"/>
              </a:rPr>
              <a:t>first formal appearance of results </a:t>
            </a:r>
            <a:r>
              <a:rPr lang="en-IN" dirty="0" smtClean="0">
                <a:latin typeface="Times New Roman" pitchFamily="18" charset="0"/>
                <a:cs typeface="Times New Roman" pitchFamily="18" charset="0"/>
              </a:rPr>
              <a:t>in physical, print or electronic format. </a:t>
            </a:r>
            <a:endParaRPr lang="en-IN" dirty="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They present </a:t>
            </a:r>
            <a:r>
              <a:rPr lang="en-IN" b="1" dirty="0" smtClean="0">
                <a:latin typeface="Times New Roman" pitchFamily="18" charset="0"/>
                <a:cs typeface="Times New Roman" pitchFamily="18" charset="0"/>
              </a:rPr>
              <a:t>original thinking, report a discovery, or share new information.</a:t>
            </a:r>
          </a:p>
          <a:p>
            <a:pPr algn="just"/>
            <a:r>
              <a:rPr lang="en-IN" dirty="0" smtClean="0">
                <a:latin typeface="Times New Roman" pitchFamily="18" charset="0"/>
                <a:cs typeface="Times New Roman" pitchFamily="18" charset="0"/>
              </a:rPr>
              <a:t>Such resources are </a:t>
            </a:r>
            <a:r>
              <a:rPr lang="en-IN" b="1" dirty="0" smtClean="0">
                <a:latin typeface="Times New Roman" pitchFamily="18" charset="0"/>
                <a:cs typeface="Times New Roman" pitchFamily="18" charset="0"/>
              </a:rPr>
              <a:t>unorganized.</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Some types of primary sources include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en-US" b="1" dirty="0" smtClean="0">
                <a:latin typeface="Times New Roman" pitchFamily="18" charset="0"/>
                <a:cs typeface="Times New Roman" pitchFamily="18" charset="0"/>
              </a:rPr>
              <a:t>Original documents </a:t>
            </a:r>
            <a:r>
              <a:rPr lang="en-US" dirty="0" smtClean="0">
                <a:latin typeface="Times New Roman" pitchFamily="18" charset="0"/>
                <a:cs typeface="Times New Roman" pitchFamily="18" charset="0"/>
              </a:rPr>
              <a:t>like speeches, manuscripts, new film footage, autobiographies, official records. Example book : The Story of My Experiments with Truth is the </a:t>
            </a:r>
            <a:r>
              <a:rPr lang="en-US" b="1" dirty="0" smtClean="0">
                <a:latin typeface="Times New Roman" pitchFamily="18" charset="0"/>
                <a:cs typeface="Times New Roman" pitchFamily="18" charset="0"/>
              </a:rPr>
              <a:t>autobiography</a:t>
            </a:r>
            <a:r>
              <a:rPr lang="en-US" dirty="0" smtClean="0">
                <a:latin typeface="Times New Roman" pitchFamily="18" charset="0"/>
                <a:cs typeface="Times New Roman" pitchFamily="18" charset="0"/>
              </a:rPr>
              <a:t> of Mohandas K. </a:t>
            </a:r>
            <a:r>
              <a:rPr lang="en-US" b="1" dirty="0" smtClean="0">
                <a:latin typeface="Times New Roman" pitchFamily="18" charset="0"/>
                <a:cs typeface="Times New Roman" pitchFamily="18" charset="0"/>
              </a:rPr>
              <a:t>Gandhi</a:t>
            </a:r>
          </a:p>
          <a:p>
            <a:pPr algn="just"/>
            <a:r>
              <a:rPr lang="en-US" b="1" dirty="0" smtClean="0">
                <a:latin typeface="Times New Roman" pitchFamily="18" charset="0"/>
                <a:cs typeface="Times New Roman" pitchFamily="18" charset="0"/>
              </a:rPr>
              <a:t>Creative works:</a:t>
            </a:r>
            <a:r>
              <a:rPr lang="en-US" dirty="0" smtClean="0">
                <a:latin typeface="Times New Roman" pitchFamily="18" charset="0"/>
                <a:cs typeface="Times New Roman" pitchFamily="18" charset="0"/>
              </a:rPr>
              <a:t> Drama, novels, music, art</a:t>
            </a:r>
          </a:p>
          <a:p>
            <a:pPr algn="just"/>
            <a:r>
              <a:rPr lang="en-US" b="1" dirty="0" smtClean="0">
                <a:latin typeface="Times New Roman" pitchFamily="18" charset="0"/>
                <a:cs typeface="Times New Roman" pitchFamily="18" charset="0"/>
              </a:rPr>
              <a:t>Artifacts:  </a:t>
            </a:r>
            <a:r>
              <a:rPr lang="en-US" dirty="0" smtClean="0">
                <a:latin typeface="Times New Roman" pitchFamily="18" charset="0"/>
                <a:cs typeface="Times New Roman" pitchFamily="18" charset="0"/>
              </a:rPr>
              <a:t>pottery, building, furniture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Examples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762000"/>
            <a:ext cx="8229600" cy="5562600"/>
          </a:xfrm>
        </p:spPr>
        <p:txBody>
          <a:bodyPr>
            <a:normAutofit fontScale="92500" lnSpcReduction="20000"/>
          </a:bodyPr>
          <a:lstStyle/>
          <a:p>
            <a:r>
              <a:rPr lang="en-US" dirty="0" smtClean="0">
                <a:latin typeface="Times New Roman" pitchFamily="18" charset="0"/>
                <a:cs typeface="Times New Roman" pitchFamily="18" charset="0"/>
              </a:rPr>
              <a:t> Audio recordings (e.g. radio or internet broadcasts)</a:t>
            </a:r>
          </a:p>
          <a:p>
            <a:r>
              <a:rPr lang="en-US" dirty="0" smtClean="0">
                <a:latin typeface="Times New Roman" pitchFamily="18" charset="0"/>
                <a:cs typeface="Times New Roman" pitchFamily="18" charset="0"/>
              </a:rPr>
              <a:t>Diaries,  Notes, Autobiographies </a:t>
            </a:r>
          </a:p>
          <a:p>
            <a:r>
              <a:rPr lang="en-US" dirty="0" smtClean="0">
                <a:latin typeface="Times New Roman" pitchFamily="18" charset="0"/>
                <a:cs typeface="Times New Roman" pitchFamily="18" charset="0"/>
              </a:rPr>
              <a:t>Internet Communications (e.g. email, chat transcripts) </a:t>
            </a:r>
          </a:p>
          <a:p>
            <a:r>
              <a:rPr lang="en-US" dirty="0" smtClean="0">
                <a:latin typeface="Times New Roman" pitchFamily="18" charset="0"/>
                <a:cs typeface="Times New Roman" pitchFamily="18" charset="0"/>
              </a:rPr>
              <a:t>Interviews (e.g., oral histories, telephone, e-mail); </a:t>
            </a:r>
          </a:p>
          <a:p>
            <a:r>
              <a:rPr lang="en-US" dirty="0" smtClean="0">
                <a:latin typeface="Times New Roman" pitchFamily="18" charset="0"/>
                <a:cs typeface="Times New Roman" pitchFamily="18" charset="0"/>
              </a:rPr>
              <a:t> Journal articles describing original research or containing original analysis </a:t>
            </a:r>
          </a:p>
          <a:p>
            <a:r>
              <a:rPr lang="en-IN" dirty="0">
                <a:latin typeface="Times New Roman" pitchFamily="18" charset="0"/>
                <a:cs typeface="Times New Roman" pitchFamily="18" charset="0"/>
              </a:rPr>
              <a:t>D</a:t>
            </a:r>
            <a:r>
              <a:rPr lang="en-IN" dirty="0" smtClean="0">
                <a:latin typeface="Times New Roman" pitchFamily="18" charset="0"/>
                <a:cs typeface="Times New Roman" pitchFamily="18" charset="0"/>
              </a:rPr>
              <a:t>issertations </a:t>
            </a:r>
            <a:r>
              <a:rPr lang="en-IN" dirty="0">
                <a:latin typeface="Times New Roman" pitchFamily="18" charset="0"/>
                <a:cs typeface="Times New Roman" pitchFamily="18" charset="0"/>
              </a:rPr>
              <a:t>or theses (may also be secondary)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Letters, Postcards, &amp; other forms of correspondence </a:t>
            </a:r>
          </a:p>
          <a:p>
            <a:r>
              <a:rPr lang="en-US" dirty="0" smtClean="0">
                <a:latin typeface="Times New Roman" pitchFamily="18" charset="0"/>
                <a:cs typeface="Times New Roman" pitchFamily="18" charset="0"/>
              </a:rPr>
              <a:t>Original Documents (i.e. birth certificates, wills, marriage licenses) </a:t>
            </a:r>
          </a:p>
          <a:p>
            <a:r>
              <a:rPr lang="en-US" dirty="0" smtClean="0">
                <a:latin typeface="Times New Roman" pitchFamily="18" charset="0"/>
                <a:cs typeface="Times New Roman" pitchFamily="18" charset="0"/>
              </a:rPr>
              <a:t> Photographs, Speeches </a:t>
            </a:r>
          </a:p>
          <a:p>
            <a:r>
              <a:rPr lang="en-IN" dirty="0">
                <a:latin typeface="Times New Roman" pitchFamily="18" charset="0"/>
                <a:cs typeface="Times New Roman" pitchFamily="18" charset="0"/>
              </a:rPr>
              <a:t>newspaper articles (may also be secondary)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Survey Results and Analysis (e.g. market surveys, public opinion polls) </a:t>
            </a:r>
          </a:p>
          <a:p>
            <a:r>
              <a:rPr lang="en-US" dirty="0" smtClean="0">
                <a:latin typeface="Times New Roman" pitchFamily="18" charset="0"/>
                <a:cs typeface="Times New Roman" pitchFamily="18" charset="0"/>
              </a:rPr>
              <a:t>Video recordings (e.g. television or internet broadcasts)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1066800" y="379413"/>
            <a:ext cx="7772400" cy="1143000"/>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atin typeface="Times New Roman" pitchFamily="18" charset="0"/>
                <a:cs typeface="Times New Roman" pitchFamily="18" charset="0"/>
              </a:rPr>
              <a:t>Examples of primary sources:</a:t>
            </a:r>
          </a:p>
        </p:txBody>
      </p:sp>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724400"/>
            <a:ext cx="2514600" cy="1371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922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1" y="1371600"/>
            <a:ext cx="2362200" cy="313213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9221" name="Text Box 5"/>
          <p:cNvSpPr txBox="1">
            <a:spLocks noChangeArrowheads="1"/>
          </p:cNvSpPr>
          <p:nvPr/>
        </p:nvSpPr>
        <p:spPr bwMode="auto">
          <a:xfrm>
            <a:off x="914400" y="6172200"/>
            <a:ext cx="4038600" cy="460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9pPr>
          </a:lstStyle>
          <a:p>
            <a:pPr algn="ctr">
              <a:spcBef>
                <a:spcPts val="1500"/>
              </a:spcBef>
              <a:buClrTx/>
              <a:buFontTx/>
              <a:buNone/>
            </a:pPr>
            <a:r>
              <a:rPr lang="en-US"/>
              <a:t>Books, magazines, newspapers</a:t>
            </a:r>
          </a:p>
        </p:txBody>
      </p:sp>
      <p:sp>
        <p:nvSpPr>
          <p:cNvPr id="9222" name="Text Box 6"/>
          <p:cNvSpPr txBox="1">
            <a:spLocks noChangeArrowheads="1"/>
          </p:cNvSpPr>
          <p:nvPr/>
        </p:nvSpPr>
        <p:spPr bwMode="auto">
          <a:xfrm>
            <a:off x="4648200" y="1447800"/>
            <a:ext cx="4114800" cy="52540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9pPr>
          </a:lstStyle>
          <a:p>
            <a:pPr algn="ctr">
              <a:spcBef>
                <a:spcPts val="1750"/>
              </a:spcBef>
              <a:buClrTx/>
              <a:buFontTx/>
              <a:buNone/>
            </a:pPr>
            <a:r>
              <a:rPr lang="en-US" sz="2800" dirty="0" smtClean="0">
                <a:solidFill>
                  <a:srgbClr val="993300"/>
                </a:solidFill>
              </a:rPr>
              <a:t>        Songs and poems</a:t>
            </a:r>
            <a:endParaRPr lang="en-US" sz="2800" dirty="0">
              <a:solidFill>
                <a:srgbClr val="993300"/>
              </a:solidFill>
            </a:endParaRP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667000" y="1676400"/>
            <a:ext cx="2403475" cy="461962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9"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67400" y="2057400"/>
            <a:ext cx="2416175" cy="39624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448483574"/>
      </p:ext>
    </p:extLst>
  </p:cSld>
  <p:clrMapOvr>
    <a:masterClrMapping/>
  </p:clrMapOvr>
  <p:transition>
    <p:rand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04088"/>
            <a:ext cx="8305800" cy="1143000"/>
          </a:xfrm>
        </p:spPr>
        <p:txBody>
          <a:bodyPr>
            <a:normAutofit/>
          </a:bodyPr>
          <a:lstStyle/>
          <a:p>
            <a:r>
              <a:rPr lang="en-US" dirty="0" smtClean="0"/>
              <a:t>         </a:t>
            </a:r>
            <a:r>
              <a:rPr lang="en-US" sz="4800" b="1" dirty="0" smtClean="0"/>
              <a:t>SECONDARY SOURCES</a:t>
            </a:r>
            <a:endParaRPr lang="en-US" b="1" dirty="0"/>
          </a:p>
        </p:txBody>
      </p:sp>
      <p:sp>
        <p:nvSpPr>
          <p:cNvPr id="3" name="Content Placeholder 2"/>
          <p:cNvSpPr>
            <a:spLocks noGrp="1"/>
          </p:cNvSpPr>
          <p:nvPr>
            <p:ph idx="1"/>
          </p:nvPr>
        </p:nvSpPr>
        <p:spPr/>
        <p:txBody>
          <a:bodyPr>
            <a:normAutofit lnSpcReduction="10000"/>
          </a:bodyPr>
          <a:lstStyle/>
          <a:p>
            <a:pPr algn="just"/>
            <a:r>
              <a:rPr lang="en-IN" dirty="0" smtClean="0">
                <a:latin typeface="Times New Roman" pitchFamily="18" charset="0"/>
                <a:cs typeface="Times New Roman" pitchFamily="18" charset="0"/>
              </a:rPr>
              <a:t>These contain </a:t>
            </a:r>
            <a:r>
              <a:rPr lang="en-IN" b="1" dirty="0" smtClean="0">
                <a:latin typeface="Times New Roman" pitchFamily="18" charset="0"/>
                <a:cs typeface="Times New Roman" pitchFamily="18" charset="0"/>
              </a:rPr>
              <a:t>chiefly known information </a:t>
            </a:r>
            <a:r>
              <a:rPr lang="en-IN" b="1" dirty="0" err="1" smtClean="0">
                <a:latin typeface="Times New Roman" pitchFamily="18" charset="0"/>
                <a:cs typeface="Times New Roman" pitchFamily="18" charset="0"/>
              </a:rPr>
              <a:t>i.e</a:t>
            </a:r>
            <a:r>
              <a:rPr lang="en-IN" b="1" dirty="0" smtClean="0">
                <a:latin typeface="Times New Roman" pitchFamily="18" charset="0"/>
                <a:cs typeface="Times New Roman" pitchFamily="18" charset="0"/>
              </a:rPr>
              <a:t> second hand information</a:t>
            </a:r>
            <a:r>
              <a:rPr lang="en-IN" dirty="0" smtClean="0">
                <a:latin typeface="Times New Roman" pitchFamily="18" charset="0"/>
                <a:cs typeface="Times New Roman" pitchFamily="18" charset="0"/>
              </a:rPr>
              <a:t>.</a:t>
            </a:r>
          </a:p>
          <a:p>
            <a:pPr algn="just"/>
            <a:r>
              <a:rPr lang="en-IN" dirty="0" smtClean="0">
                <a:latin typeface="Times New Roman" pitchFamily="18" charset="0"/>
                <a:cs typeface="Times New Roman" pitchFamily="18" charset="0"/>
              </a:rPr>
              <a:t>Result carried out are edited by someone else and then publish.</a:t>
            </a:r>
          </a:p>
          <a:p>
            <a:pPr algn="just"/>
            <a:r>
              <a:rPr lang="en-IN" dirty="0" smtClean="0">
                <a:latin typeface="Times New Roman" pitchFamily="18" charset="0"/>
                <a:cs typeface="Times New Roman" pitchFamily="18" charset="0"/>
              </a:rPr>
              <a:t>These are </a:t>
            </a:r>
            <a:r>
              <a:rPr lang="en-IN" b="1" dirty="0" smtClean="0">
                <a:latin typeface="Times New Roman" pitchFamily="18" charset="0"/>
                <a:cs typeface="Times New Roman" pitchFamily="18" charset="0"/>
              </a:rPr>
              <a:t>organised and arranged according to a definite plan.</a:t>
            </a:r>
          </a:p>
          <a:p>
            <a:pPr algn="just"/>
            <a:r>
              <a:rPr lang="en-IN" dirty="0" smtClean="0">
                <a:latin typeface="Times New Roman" pitchFamily="18" charset="0"/>
                <a:cs typeface="Times New Roman" pitchFamily="18" charset="0"/>
              </a:rPr>
              <a:t>They </a:t>
            </a:r>
            <a:r>
              <a:rPr lang="en-IN" b="1" dirty="0" smtClean="0">
                <a:latin typeface="Times New Roman" pitchFamily="18" charset="0"/>
                <a:cs typeface="Times New Roman" pitchFamily="18" charset="0"/>
              </a:rPr>
              <a:t>don’t carry new and original information </a:t>
            </a:r>
          </a:p>
          <a:p>
            <a:pPr algn="just"/>
            <a:r>
              <a:rPr lang="en-IN" dirty="0" smtClean="0">
                <a:latin typeface="Times New Roman" pitchFamily="18" charset="0"/>
                <a:cs typeface="Times New Roman" pitchFamily="18" charset="0"/>
              </a:rPr>
              <a:t>They are </a:t>
            </a:r>
            <a:r>
              <a:rPr lang="en-IN" b="1" dirty="0" smtClean="0">
                <a:latin typeface="Times New Roman" pitchFamily="18" charset="0"/>
                <a:cs typeface="Times New Roman" pitchFamily="18" charset="0"/>
              </a:rPr>
              <a:t>complied from primary </a:t>
            </a:r>
            <a:r>
              <a:rPr lang="en-IN" dirty="0" smtClean="0">
                <a:latin typeface="Times New Roman" pitchFamily="18" charset="0"/>
                <a:cs typeface="Times New Roman" pitchFamily="18" charset="0"/>
              </a:rPr>
              <a:t>sources.</a:t>
            </a:r>
          </a:p>
          <a:p>
            <a:pPr algn="just"/>
            <a:r>
              <a:rPr lang="en-IN" dirty="0" smtClean="0">
                <a:latin typeface="Times New Roman" pitchFamily="18" charset="0"/>
                <a:cs typeface="Times New Roman" pitchFamily="18" charset="0"/>
              </a:rPr>
              <a:t>They are </a:t>
            </a:r>
            <a:r>
              <a:rPr lang="en-IN" b="1" dirty="0" smtClean="0">
                <a:latin typeface="Times New Roman" pitchFamily="18" charset="0"/>
                <a:cs typeface="Times New Roman" pitchFamily="18" charset="0"/>
              </a:rPr>
              <a:t>interpretations and evaluations of primary sources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1066800" y="379413"/>
            <a:ext cx="7772400" cy="1143000"/>
          </a:xfrm>
          <a:ln/>
        </p:spPr>
        <p:txBody>
          <a:bodyPr>
            <a:normAutofit fontScale="90000"/>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atin typeface="Times New Roman" pitchFamily="18" charset="0"/>
                <a:cs typeface="Times New Roman" pitchFamily="18" charset="0"/>
              </a:rPr>
              <a:t>Examples of secondary sources:</a:t>
            </a:r>
          </a:p>
        </p:txBody>
      </p:sp>
      <p:sp>
        <p:nvSpPr>
          <p:cNvPr id="19458" name="Text Box 2"/>
          <p:cNvSpPr txBox="1">
            <a:spLocks noChangeArrowheads="1"/>
          </p:cNvSpPr>
          <p:nvPr/>
        </p:nvSpPr>
        <p:spPr bwMode="auto">
          <a:xfrm>
            <a:off x="152400" y="4800600"/>
            <a:ext cx="3886200" cy="83317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cs typeface="Lucida Sans Unicode" pitchFamily="34" charset="0"/>
              </a:defRPr>
            </a:lvl9pPr>
          </a:lstStyle>
          <a:p>
            <a:pPr algn="ctr">
              <a:spcBef>
                <a:spcPts val="1500"/>
              </a:spcBef>
              <a:buClrTx/>
              <a:buFontTx/>
              <a:buNone/>
            </a:pPr>
            <a:r>
              <a:rPr lang="en-US" dirty="0"/>
              <a:t>Textbooks, biographies, histories, newspaper </a:t>
            </a:r>
            <a:r>
              <a:rPr lang="en-US" dirty="0" smtClean="0"/>
              <a:t>report</a:t>
            </a:r>
            <a:endParaRPr lang="en-US" dirty="0"/>
          </a:p>
        </p:txBody>
      </p:sp>
      <p:pic>
        <p:nvPicPr>
          <p:cNvPr id="1945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1" y="1905000"/>
            <a:ext cx="3352800" cy="19065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946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14800" y="1676400"/>
            <a:ext cx="2243138" cy="28194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9461"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05600" y="1828800"/>
            <a:ext cx="2057400" cy="47244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9462"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62400" y="4648200"/>
            <a:ext cx="2522538" cy="200025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767984498"/>
      </p:ext>
    </p:extLst>
  </p:cSld>
  <p:clrMapOvr>
    <a:masterClrMapping/>
  </p:clrMapOvr>
  <p:transition>
    <p:rand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r>
              <a:rPr lang="en-US" dirty="0" smtClean="0">
                <a:latin typeface="Times New Roman" pitchFamily="18" charset="0"/>
                <a:cs typeface="Times New Roman" pitchFamily="18" charset="0"/>
              </a:rPr>
              <a:t>Examples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876800"/>
          </a:xfrm>
        </p:spPr>
        <p:txBody>
          <a:bodyPr>
            <a:normAutofit/>
          </a:bodyPr>
          <a:lstStyle/>
          <a:p>
            <a:pPr algn="just"/>
            <a:r>
              <a:rPr lang="en-IN" dirty="0" smtClean="0">
                <a:latin typeface="Times New Roman" pitchFamily="18" charset="0"/>
                <a:cs typeface="Times New Roman" pitchFamily="18" charset="0"/>
              </a:rPr>
              <a:t> Biographical works</a:t>
            </a:r>
          </a:p>
          <a:p>
            <a:pPr algn="just"/>
            <a:r>
              <a:rPr lang="en-IN" dirty="0" smtClean="0">
                <a:latin typeface="Times New Roman" pitchFamily="18" charset="0"/>
                <a:cs typeface="Times New Roman" pitchFamily="18" charset="0"/>
              </a:rPr>
              <a:t> Periodical, Indexing periodicals, Abstracting periodicals</a:t>
            </a:r>
          </a:p>
          <a:p>
            <a:pPr algn="just"/>
            <a:r>
              <a:rPr lang="en-IN" dirty="0" smtClean="0">
                <a:latin typeface="Times New Roman" pitchFamily="18" charset="0"/>
                <a:cs typeface="Times New Roman" pitchFamily="18" charset="0"/>
              </a:rPr>
              <a:t>Reviews</a:t>
            </a:r>
          </a:p>
          <a:p>
            <a:pPr algn="just"/>
            <a:r>
              <a:rPr lang="en-IN" dirty="0" smtClean="0">
                <a:latin typeface="Times New Roman" pitchFamily="18" charset="0"/>
                <a:cs typeface="Times New Roman" pitchFamily="18" charset="0"/>
              </a:rPr>
              <a:t>Textbooks(standard book used for instruction)</a:t>
            </a:r>
          </a:p>
          <a:p>
            <a:pPr algn="just"/>
            <a:r>
              <a:rPr lang="en-IN" dirty="0" smtClean="0">
                <a:latin typeface="Times New Roman" pitchFamily="18" charset="0"/>
                <a:cs typeface="Times New Roman" pitchFamily="18" charset="0"/>
              </a:rPr>
              <a:t>Reference books (dictionary, encyclopaedia, handbook)</a:t>
            </a:r>
          </a:p>
          <a:p>
            <a:pPr algn="just"/>
            <a:r>
              <a:rPr lang="en-IN" dirty="0" smtClean="0">
                <a:latin typeface="Times New Roman" pitchFamily="18" charset="0"/>
                <a:cs typeface="Times New Roman" pitchFamily="18" charset="0"/>
              </a:rPr>
              <a:t> Magazine and newspaper articles (except eyewitness accounts, original reporting or analysis)</a:t>
            </a:r>
          </a:p>
          <a:p>
            <a:pPr algn="just"/>
            <a:r>
              <a:rPr lang="en-IN" dirty="0" smtClean="0">
                <a:latin typeface="Times New Roman" pitchFamily="18" charset="0"/>
                <a:cs typeface="Times New Roman" pitchFamily="18" charset="0"/>
              </a:rPr>
              <a:t> Books, other than fiction and autobiography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pPr algn="ctr"/>
            <a:r>
              <a:rPr lang="en-US" dirty="0" smtClean="0">
                <a:latin typeface="Times New Roman" pitchFamily="18" charset="0"/>
                <a:cs typeface="Times New Roman" pitchFamily="18" charset="0"/>
              </a:rPr>
              <a:t>         TERTIARY SOURCES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28600" y="1143000"/>
            <a:ext cx="8458200" cy="5181600"/>
          </a:xfrm>
        </p:spPr>
        <p:txBody>
          <a:bodyPr>
            <a:normAutofit/>
          </a:bodyPr>
          <a:lstStyle/>
          <a:p>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These type of documents are </a:t>
            </a:r>
            <a:r>
              <a:rPr lang="en-IN" b="1" dirty="0" smtClean="0">
                <a:latin typeface="Times New Roman" pitchFamily="18" charset="0"/>
                <a:cs typeface="Times New Roman" pitchFamily="18" charset="0"/>
              </a:rPr>
              <a:t>complied from primary or secondary sources </a:t>
            </a:r>
            <a:r>
              <a:rPr lang="en-IN" dirty="0" smtClean="0">
                <a:latin typeface="Times New Roman" pitchFamily="18" charset="0"/>
                <a:cs typeface="Times New Roman" pitchFamily="18" charset="0"/>
              </a:rPr>
              <a:t>which are </a:t>
            </a:r>
            <a:r>
              <a:rPr lang="en-IN" b="1" dirty="0" smtClean="0">
                <a:latin typeface="Times New Roman" pitchFamily="18" charset="0"/>
                <a:cs typeface="Times New Roman" pitchFamily="18" charset="0"/>
              </a:rPr>
              <a:t>organised according to definite plan.</a:t>
            </a:r>
          </a:p>
          <a:p>
            <a:pPr algn="just"/>
            <a:r>
              <a:rPr lang="en-IN" dirty="0" smtClean="0">
                <a:latin typeface="Times New Roman" pitchFamily="18" charset="0"/>
                <a:cs typeface="Times New Roman" pitchFamily="18" charset="0"/>
              </a:rPr>
              <a:t>The main function of tertiary sources is </a:t>
            </a:r>
            <a:r>
              <a:rPr lang="en-IN" b="1" dirty="0" smtClean="0">
                <a:latin typeface="Times New Roman" pitchFamily="18" charset="0"/>
                <a:cs typeface="Times New Roman" pitchFamily="18" charset="0"/>
              </a:rPr>
              <a:t>to aid the researchers in using secondary and primary sources</a:t>
            </a:r>
            <a:r>
              <a:rPr lang="en-IN" dirty="0" smtClean="0">
                <a:latin typeface="Times New Roman" pitchFamily="18" charset="0"/>
                <a:cs typeface="Times New Roman" pitchFamily="18" charset="0"/>
              </a:rPr>
              <a:t>.</a:t>
            </a:r>
          </a:p>
          <a:p>
            <a:pPr algn="just"/>
            <a:r>
              <a:rPr lang="en-IN" dirty="0" smtClean="0">
                <a:latin typeface="Times New Roman" pitchFamily="18" charset="0"/>
                <a:cs typeface="Times New Roman" pitchFamily="18" charset="0"/>
              </a:rPr>
              <a:t>They </a:t>
            </a:r>
            <a:r>
              <a:rPr lang="en-IN" b="1" dirty="0" smtClean="0">
                <a:latin typeface="Times New Roman" pitchFamily="18" charset="0"/>
                <a:cs typeface="Times New Roman" pitchFamily="18" charset="0"/>
              </a:rPr>
              <a:t>don’t carry any subject matter</a:t>
            </a:r>
            <a:r>
              <a:rPr lang="en-IN" dirty="0" smtClean="0">
                <a:latin typeface="Times New Roman" pitchFamily="18" charset="0"/>
                <a:cs typeface="Times New Roman" pitchFamily="18" charset="0"/>
              </a:rPr>
              <a:t> and are often </a:t>
            </a:r>
            <a:r>
              <a:rPr lang="en-IN" b="1" dirty="0" smtClean="0">
                <a:latin typeface="Times New Roman" pitchFamily="18" charset="0"/>
                <a:cs typeface="Times New Roman" pitchFamily="18" charset="0"/>
              </a:rPr>
              <a:t>last one to appear.</a:t>
            </a:r>
          </a:p>
          <a:p>
            <a:pPr>
              <a:buNone/>
            </a:pPr>
            <a:endParaRPr lang="en-IN"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latin typeface="Times New Roman" pitchFamily="18" charset="0"/>
                <a:cs typeface="Times New Roman" pitchFamily="18" charset="0"/>
              </a:rPr>
              <a:t>Examples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029200"/>
          </a:xfrm>
        </p:spPr>
        <p:txBody>
          <a:bodyPr>
            <a:normAutofit/>
          </a:bodyPr>
          <a:lstStyle/>
          <a:p>
            <a:pPr algn="just"/>
            <a:r>
              <a:rPr lang="en-IN" sz="3200" dirty="0" smtClean="0">
                <a:latin typeface="Times New Roman" pitchFamily="18" charset="0"/>
                <a:cs typeface="Times New Roman" pitchFamily="18" charset="0"/>
              </a:rPr>
              <a:t>Directories</a:t>
            </a:r>
          </a:p>
          <a:p>
            <a:pPr algn="just"/>
            <a:r>
              <a:rPr lang="en-IN" sz="3200" dirty="0">
                <a:latin typeface="Times New Roman" pitchFamily="18" charset="0"/>
                <a:cs typeface="Times New Roman" pitchFamily="18" charset="0"/>
              </a:rPr>
              <a:t>Fact Books</a:t>
            </a:r>
            <a:endParaRPr lang="en-IN" sz="3200" dirty="0" smtClean="0">
              <a:latin typeface="Times New Roman" pitchFamily="18" charset="0"/>
              <a:cs typeface="Times New Roman" pitchFamily="18" charset="0"/>
            </a:endParaRPr>
          </a:p>
          <a:p>
            <a:pPr algn="just"/>
            <a:r>
              <a:rPr lang="en-IN" sz="3200" dirty="0" smtClean="0">
                <a:latin typeface="Times New Roman" pitchFamily="18" charset="0"/>
                <a:cs typeface="Times New Roman" pitchFamily="18" charset="0"/>
              </a:rPr>
              <a:t>Databases</a:t>
            </a:r>
          </a:p>
          <a:p>
            <a:pPr algn="just"/>
            <a:r>
              <a:rPr lang="en-IN" sz="3200" dirty="0" smtClean="0">
                <a:latin typeface="Times New Roman" pitchFamily="18" charset="0"/>
                <a:cs typeface="Times New Roman" pitchFamily="18" charset="0"/>
              </a:rPr>
              <a:t>Guide to literature (a </a:t>
            </a:r>
            <a:r>
              <a:rPr lang="en-IN" sz="3200" dirty="0">
                <a:latin typeface="Times New Roman" pitchFamily="18" charset="0"/>
                <a:cs typeface="Times New Roman" pitchFamily="18" charset="0"/>
              </a:rPr>
              <a:t>reference </a:t>
            </a:r>
            <a:r>
              <a:rPr lang="en-IN" sz="3200" b="1" dirty="0">
                <a:latin typeface="Times New Roman" pitchFamily="18" charset="0"/>
                <a:cs typeface="Times New Roman" pitchFamily="18" charset="0"/>
              </a:rPr>
              <a:t>guide</a:t>
            </a:r>
            <a:r>
              <a:rPr lang="en-IN" sz="3200" dirty="0">
                <a:latin typeface="Times New Roman" pitchFamily="18" charset="0"/>
                <a:cs typeface="Times New Roman" pitchFamily="18" charset="0"/>
              </a:rPr>
              <a:t> to recently published articles in </a:t>
            </a:r>
            <a:r>
              <a:rPr lang="en-IN" sz="3200" dirty="0" smtClean="0">
                <a:latin typeface="Times New Roman" pitchFamily="18" charset="0"/>
                <a:cs typeface="Times New Roman" pitchFamily="18" charset="0"/>
              </a:rPr>
              <a:t>periodical, </a:t>
            </a:r>
            <a:r>
              <a:rPr lang="en-IN" sz="3200" dirty="0">
                <a:latin typeface="Times New Roman" pitchFamily="18" charset="0"/>
                <a:cs typeface="Times New Roman" pitchFamily="18" charset="0"/>
              </a:rPr>
              <a:t>magazines and scholarly journals</a:t>
            </a:r>
            <a:r>
              <a:rPr lang="en-IN"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3276600"/>
          </a:xfrm>
        </p:spPr>
        <p:txBody>
          <a:bodyPr>
            <a:noAutofit/>
          </a:bodyPr>
          <a:lstStyle/>
          <a:p>
            <a:pPr algn="ctr"/>
            <a:r>
              <a:rPr lang="en-US" sz="8000" dirty="0" smtClean="0">
                <a:latin typeface="Times New Roman" pitchFamily="18" charset="0"/>
                <a:cs typeface="Times New Roman" pitchFamily="18" charset="0"/>
              </a:rPr>
              <a:t>Electronic</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Resources</a:t>
            </a:r>
            <a:endParaRPr lang="en-US" sz="8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IN" dirty="0" smtClean="0">
                <a:latin typeface="Times New Roman" pitchFamily="18" charset="0"/>
                <a:cs typeface="Times New Roman" pitchFamily="18" charset="0"/>
              </a:rPr>
              <a:t>              E-Resource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724400"/>
          </a:xfrm>
        </p:spPr>
        <p:txBody>
          <a:bodyPr>
            <a:normAutofit/>
          </a:bodyPr>
          <a:lstStyle/>
          <a:p>
            <a:pPr algn="just"/>
            <a:r>
              <a:rPr lang="en-IN" dirty="0" smtClean="0">
                <a:latin typeface="Times New Roman" pitchFamily="18" charset="0"/>
                <a:cs typeface="Times New Roman" pitchFamily="18" charset="0"/>
              </a:rPr>
              <a:t>An e-resource is material which requires computer in order to access its content and make it useful. Both </a:t>
            </a:r>
            <a:r>
              <a:rPr lang="en-IN" b="1" dirty="0" smtClean="0">
                <a:latin typeface="Times New Roman" pitchFamily="18" charset="0"/>
                <a:cs typeface="Times New Roman" pitchFamily="18" charset="0"/>
              </a:rPr>
              <a:t>online and offline resources</a:t>
            </a:r>
            <a:r>
              <a:rPr lang="en-IN" dirty="0" smtClean="0">
                <a:latin typeface="Times New Roman" pitchFamily="18" charset="0"/>
                <a:cs typeface="Times New Roman" pitchFamily="18" charset="0"/>
              </a:rPr>
              <a:t> such as online material and CD-ROMs fall within the scope of e-resources. </a:t>
            </a:r>
          </a:p>
          <a:p>
            <a:pPr algn="just"/>
            <a:r>
              <a:rPr lang="en-IN" dirty="0" smtClean="0">
                <a:latin typeface="Times New Roman" pitchFamily="18" charset="0"/>
                <a:cs typeface="Times New Roman" pitchFamily="18" charset="0"/>
              </a:rPr>
              <a:t>It covers bibliographic databases, electronic reference books, search engines for full text books and digital collection of data. </a:t>
            </a:r>
            <a:endParaRPr lang="en-US" dirty="0" smtClean="0">
              <a:latin typeface="Times New Roman" pitchFamily="18" charset="0"/>
              <a:cs typeface="Times New Roman" pitchFamily="18" charset="0"/>
            </a:endParaRPr>
          </a:p>
          <a:p>
            <a:pPr algn="just"/>
            <a:r>
              <a:rPr lang="en-IN" b="1" dirty="0" smtClean="0">
                <a:latin typeface="Times New Roman" pitchFamily="18" charset="0"/>
                <a:cs typeface="Times New Roman" pitchFamily="18" charset="0"/>
              </a:rPr>
              <a:t>According to Library and Information Technology Glossary</a:t>
            </a:r>
            <a:r>
              <a:rPr lang="en-IN" dirty="0" smtClean="0">
                <a:latin typeface="Times New Roman" pitchFamily="18" charset="0"/>
                <a:cs typeface="Times New Roman" pitchFamily="18" charset="0"/>
              </a:rPr>
              <a:t> “ E-resource is an information products that a library provides through a computer network...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Types of e-resources</a:t>
            </a:r>
            <a:endParaRPr lang="en-US" dirty="0"/>
          </a:p>
        </p:txBody>
      </p:sp>
      <p:sp>
        <p:nvSpPr>
          <p:cNvPr id="3" name="Content Placeholder 2"/>
          <p:cNvSpPr>
            <a:spLocks noGrp="1"/>
          </p:cNvSpPr>
          <p:nvPr>
            <p:ph idx="1"/>
          </p:nvPr>
        </p:nvSpPr>
        <p:spPr/>
        <p:txBody>
          <a:bodyPr/>
          <a:lstStyle/>
          <a:p>
            <a:pPr algn="just"/>
            <a:r>
              <a:rPr lang="en-US" dirty="0" smtClean="0">
                <a:latin typeface="Times New Roman" pitchFamily="18" charset="0"/>
                <a:cs typeface="Times New Roman" pitchFamily="18" charset="0"/>
              </a:rPr>
              <a:t>E-Books</a:t>
            </a:r>
          </a:p>
          <a:p>
            <a:pPr lvl="0" algn="just"/>
            <a:r>
              <a:rPr lang="en-US" dirty="0" smtClean="0">
                <a:latin typeface="Times New Roman" pitchFamily="18" charset="0"/>
                <a:cs typeface="Times New Roman" pitchFamily="18" charset="0"/>
              </a:rPr>
              <a:t>E-Journals</a:t>
            </a:r>
          </a:p>
          <a:p>
            <a:pPr lvl="0" algn="just"/>
            <a:r>
              <a:rPr lang="en-US" dirty="0" smtClean="0">
                <a:latin typeface="Times New Roman" pitchFamily="18" charset="0"/>
                <a:cs typeface="Times New Roman" pitchFamily="18" charset="0"/>
              </a:rPr>
              <a:t>E-</a:t>
            </a:r>
            <a:r>
              <a:rPr lang="en-US" dirty="0" err="1" smtClean="0">
                <a:latin typeface="Times New Roman" pitchFamily="18" charset="0"/>
                <a:cs typeface="Times New Roman" pitchFamily="18" charset="0"/>
              </a:rPr>
              <a:t>Zine</a:t>
            </a:r>
            <a:endParaRPr lang="en-US" dirty="0" smtClean="0">
              <a:latin typeface="Times New Roman" pitchFamily="18" charset="0"/>
              <a:cs typeface="Times New Roman" pitchFamily="18" charset="0"/>
            </a:endParaRPr>
          </a:p>
          <a:p>
            <a:pPr lvl="0" algn="just"/>
            <a:r>
              <a:rPr lang="en-US" dirty="0" smtClean="0">
                <a:latin typeface="Times New Roman" pitchFamily="18" charset="0"/>
                <a:cs typeface="Times New Roman" pitchFamily="18" charset="0"/>
              </a:rPr>
              <a:t>E-Thesis and dissertation (ETD)</a:t>
            </a:r>
          </a:p>
          <a:p>
            <a:pPr lvl="0" algn="just"/>
            <a:r>
              <a:rPr lang="en-US" dirty="0" smtClean="0">
                <a:latin typeface="Times New Roman" pitchFamily="18" charset="0"/>
                <a:cs typeface="Times New Roman" pitchFamily="18" charset="0"/>
              </a:rPr>
              <a:t>E-newspaper</a:t>
            </a:r>
          </a:p>
          <a:p>
            <a:pPr lvl="0" algn="just"/>
            <a:r>
              <a:rPr lang="en-US" dirty="0" smtClean="0">
                <a:latin typeface="Times New Roman" pitchFamily="18" charset="0"/>
                <a:cs typeface="Times New Roman" pitchFamily="18" charset="0"/>
              </a:rPr>
              <a:t>CD-ROM</a:t>
            </a:r>
          </a:p>
          <a:p>
            <a:pPr lvl="0" algn="just"/>
            <a:r>
              <a:rPr lang="en-US" dirty="0" smtClean="0">
                <a:latin typeface="Times New Roman" pitchFamily="18" charset="0"/>
                <a:cs typeface="Times New Roman" pitchFamily="18" charset="0"/>
              </a:rPr>
              <a:t>Databases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19200"/>
          </a:xfrm>
        </p:spPr>
        <p:txBody>
          <a:bodyPr>
            <a:normAutofit/>
          </a:bodyPr>
          <a:lstStyle/>
          <a:p>
            <a:r>
              <a:rPr lang="en-US" dirty="0" smtClean="0">
                <a:latin typeface="Times New Roman" pitchFamily="18" charset="0"/>
                <a:cs typeface="Times New Roman" pitchFamily="18" charset="0"/>
              </a:rPr>
              <a:t>                    </a:t>
            </a:r>
            <a:r>
              <a:rPr lang="en-US" sz="5300" dirty="0" smtClean="0">
                <a:latin typeface="Times New Roman" pitchFamily="18" charset="0"/>
                <a:cs typeface="Times New Roman" pitchFamily="18" charset="0"/>
              </a:rPr>
              <a:t>E-Book</a:t>
            </a:r>
            <a:endParaRPr lang="en-US" sz="53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572000"/>
          </a:xfrm>
        </p:spPr>
        <p:txBody>
          <a:bodyPr/>
          <a:lstStyle/>
          <a:p>
            <a:pPr algn="just"/>
            <a:r>
              <a:rPr lang="en-IN" sz="3600" dirty="0" smtClean="0">
                <a:latin typeface="Times New Roman" pitchFamily="18" charset="0"/>
                <a:cs typeface="Times New Roman" pitchFamily="18" charset="0"/>
              </a:rPr>
              <a:t>An E-book is a book in electronic format.</a:t>
            </a:r>
          </a:p>
          <a:p>
            <a:pPr algn="just"/>
            <a:r>
              <a:rPr lang="en-IN" sz="3600" dirty="0" smtClean="0">
                <a:latin typeface="Times New Roman" pitchFamily="18" charset="0"/>
                <a:cs typeface="Times New Roman" pitchFamily="18" charset="0"/>
              </a:rPr>
              <a:t>“A book composed in or converted to digital format for display on a computer screen or handheld device is an E-book”. </a:t>
            </a:r>
          </a:p>
          <a:p>
            <a:pPr algn="just"/>
            <a:r>
              <a:rPr lang="en-IN" sz="3600" dirty="0" smtClean="0">
                <a:latin typeface="Times New Roman" pitchFamily="18" charset="0"/>
                <a:cs typeface="Times New Roman" pitchFamily="18" charset="0"/>
              </a:rPr>
              <a:t>It is downloaded to a Computer, PC, Laptop, Mobile, and is read on the screen.</a:t>
            </a:r>
          </a:p>
          <a:p>
            <a:pPr algn="just">
              <a:buNone/>
            </a:pP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latin typeface="Times New Roman" pitchFamily="18" charset="0"/>
                <a:cs typeface="Times New Roman" pitchFamily="18" charset="0"/>
              </a:rPr>
              <a:t>                       Benefits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334000"/>
          </a:xfrm>
        </p:spPr>
        <p:txBody>
          <a:bodyPr>
            <a:normAutofit fontScale="92500" lnSpcReduction="10000"/>
          </a:bodyPr>
          <a:lstStyle/>
          <a:p>
            <a:pPr lvl="0"/>
            <a:r>
              <a:rPr lang="en-IN" dirty="0" smtClean="0">
                <a:latin typeface="Times New Roman" pitchFamily="18" charset="0"/>
                <a:cs typeface="Times New Roman" pitchFamily="18" charset="0"/>
              </a:rPr>
              <a:t>We don't have to </a:t>
            </a:r>
            <a:r>
              <a:rPr lang="en-IN" b="1" dirty="0" smtClean="0">
                <a:latin typeface="Times New Roman" pitchFamily="18" charset="0"/>
                <a:cs typeface="Times New Roman" pitchFamily="18" charset="0"/>
              </a:rPr>
              <a:t>go to a bookstore </a:t>
            </a:r>
            <a:r>
              <a:rPr lang="en-IN" dirty="0" smtClean="0">
                <a:latin typeface="Times New Roman" pitchFamily="18" charset="0"/>
                <a:cs typeface="Times New Roman" pitchFamily="18" charset="0"/>
              </a:rPr>
              <a:t>to buy them, neither </a:t>
            </a:r>
            <a:r>
              <a:rPr lang="en-IN" b="1" dirty="0" smtClean="0">
                <a:latin typeface="Times New Roman" pitchFamily="18" charset="0"/>
                <a:cs typeface="Times New Roman" pitchFamily="18" charset="0"/>
              </a:rPr>
              <a:t>wait</a:t>
            </a:r>
            <a:r>
              <a:rPr lang="en-IN" dirty="0" smtClean="0">
                <a:latin typeface="Times New Roman" pitchFamily="18" charset="0"/>
                <a:cs typeface="Times New Roman" pitchFamily="18" charset="0"/>
              </a:rPr>
              <a:t> for them for days, weeks.</a:t>
            </a:r>
            <a:endParaRPr lang="en-US" dirty="0" smtClean="0">
              <a:latin typeface="Times New Roman" pitchFamily="18" charset="0"/>
              <a:cs typeface="Times New Roman" pitchFamily="18" charset="0"/>
            </a:endParaRPr>
          </a:p>
          <a:p>
            <a:pPr lvl="0"/>
            <a:r>
              <a:rPr lang="en-IN" b="1" dirty="0" smtClean="0">
                <a:latin typeface="Times New Roman" pitchFamily="18" charset="0"/>
                <a:cs typeface="Times New Roman" pitchFamily="18" charset="0"/>
              </a:rPr>
              <a:t>No trees </a:t>
            </a:r>
            <a:r>
              <a:rPr lang="en-IN" dirty="0" smtClean="0">
                <a:latin typeface="Times New Roman" pitchFamily="18" charset="0"/>
                <a:cs typeface="Times New Roman" pitchFamily="18" charset="0"/>
              </a:rPr>
              <a:t>are required to manufacture paper for the pages of E-books.</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We can </a:t>
            </a:r>
            <a:r>
              <a:rPr lang="en-IN" b="1" dirty="0" smtClean="0">
                <a:latin typeface="Times New Roman" pitchFamily="18" charset="0"/>
                <a:cs typeface="Times New Roman" pitchFamily="18" charset="0"/>
              </a:rPr>
              <a:t>easily download </a:t>
            </a:r>
            <a:r>
              <a:rPr lang="en-IN" dirty="0" smtClean="0">
                <a:latin typeface="Times New Roman" pitchFamily="18" charset="0"/>
                <a:cs typeface="Times New Roman" pitchFamily="18" charset="0"/>
              </a:rPr>
              <a:t>an E-book.</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E-books take up </a:t>
            </a:r>
            <a:r>
              <a:rPr lang="en-IN" b="1" dirty="0" smtClean="0">
                <a:latin typeface="Times New Roman" pitchFamily="18" charset="0"/>
                <a:cs typeface="Times New Roman" pitchFamily="18" charset="0"/>
              </a:rPr>
              <a:t>less space </a:t>
            </a:r>
            <a:r>
              <a:rPr lang="en-IN" dirty="0" smtClean="0">
                <a:latin typeface="Times New Roman" pitchFamily="18" charset="0"/>
                <a:cs typeface="Times New Roman" pitchFamily="18" charset="0"/>
              </a:rPr>
              <a:t>and are </a:t>
            </a:r>
            <a:r>
              <a:rPr lang="en-IN" b="1" dirty="0" smtClean="0">
                <a:latin typeface="Times New Roman" pitchFamily="18" charset="0"/>
                <a:cs typeface="Times New Roman" pitchFamily="18" charset="0"/>
              </a:rPr>
              <a:t>portable.</a:t>
            </a:r>
          </a:p>
          <a:p>
            <a:pPr lvl="0"/>
            <a:r>
              <a:rPr lang="en-IN" dirty="0" smtClean="0">
                <a:latin typeface="Times New Roman" pitchFamily="18" charset="0"/>
                <a:cs typeface="Times New Roman" pitchFamily="18" charset="0"/>
              </a:rPr>
              <a:t>We can read </a:t>
            </a:r>
            <a:r>
              <a:rPr lang="en-IN" b="1" dirty="0" smtClean="0">
                <a:latin typeface="Times New Roman" pitchFamily="18" charset="0"/>
                <a:cs typeface="Times New Roman" pitchFamily="18" charset="0"/>
              </a:rPr>
              <a:t>E-books everywhere</a:t>
            </a:r>
            <a:r>
              <a:rPr lang="en-IN" dirty="0" smtClean="0">
                <a:latin typeface="Times New Roman" pitchFamily="18" charset="0"/>
                <a:cs typeface="Times New Roman" pitchFamily="18" charset="0"/>
              </a:rPr>
              <a:t>, on the bus, train, airplane.</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We can carry a </a:t>
            </a:r>
            <a:r>
              <a:rPr lang="en-IN" b="1" dirty="0" smtClean="0">
                <a:latin typeface="Times New Roman" pitchFamily="18" charset="0"/>
                <a:cs typeface="Times New Roman" pitchFamily="18" charset="0"/>
              </a:rPr>
              <a:t>great number </a:t>
            </a:r>
            <a:r>
              <a:rPr lang="en-IN" dirty="0" smtClean="0">
                <a:latin typeface="Times New Roman" pitchFamily="18" charset="0"/>
                <a:cs typeface="Times New Roman" pitchFamily="18" charset="0"/>
              </a:rPr>
              <a:t>of E-books.</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E-books can </a:t>
            </a:r>
            <a:r>
              <a:rPr lang="en-IN" b="1" dirty="0" smtClean="0">
                <a:latin typeface="Times New Roman" pitchFamily="18" charset="0"/>
                <a:cs typeface="Times New Roman" pitchFamily="18" charset="0"/>
              </a:rPr>
              <a:t>show links</a:t>
            </a:r>
            <a:r>
              <a:rPr lang="en-IN" dirty="0" smtClean="0">
                <a:latin typeface="Times New Roman" pitchFamily="18" charset="0"/>
                <a:cs typeface="Times New Roman" pitchFamily="18" charset="0"/>
              </a:rPr>
              <a:t>, for easy access to more information and related websites.</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E-books are </a:t>
            </a:r>
            <a:r>
              <a:rPr lang="en-IN" b="1" dirty="0" smtClean="0">
                <a:latin typeface="Times New Roman" pitchFamily="18" charset="0"/>
                <a:cs typeface="Times New Roman" pitchFamily="18" charset="0"/>
              </a:rPr>
              <a:t>searchable and Fonts </a:t>
            </a:r>
            <a:r>
              <a:rPr lang="en-IN" dirty="0" smtClean="0">
                <a:latin typeface="Times New Roman" pitchFamily="18" charset="0"/>
                <a:cs typeface="Times New Roman" pitchFamily="18" charset="0"/>
              </a:rPr>
              <a:t>can be resized.</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E-books are very </a:t>
            </a:r>
            <a:r>
              <a:rPr lang="en-IN" b="1" dirty="0" smtClean="0">
                <a:latin typeface="Times New Roman" pitchFamily="18" charset="0"/>
                <a:cs typeface="Times New Roman" pitchFamily="18" charset="0"/>
              </a:rPr>
              <a:t>easy to sell </a:t>
            </a:r>
            <a:r>
              <a:rPr lang="en-IN" dirty="0" smtClean="0">
                <a:latin typeface="Times New Roman" pitchFamily="18" charset="0"/>
                <a:cs typeface="Times New Roman" pitchFamily="18" charset="0"/>
              </a:rPr>
              <a:t>and distribute. </a:t>
            </a:r>
            <a:endParaRPr lang="en-US"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It is possible to </a:t>
            </a:r>
            <a:r>
              <a:rPr lang="en-IN" b="1" dirty="0" smtClean="0">
                <a:latin typeface="Times New Roman" pitchFamily="18" charset="0"/>
                <a:cs typeface="Times New Roman" pitchFamily="18" charset="0"/>
              </a:rPr>
              <a:t>purchase an E-book 24 hours a day.</a:t>
            </a:r>
            <a:endParaRPr lang="en-US" b="1" dirty="0" smtClean="0">
              <a:latin typeface="Times New Roman" pitchFamily="18" charset="0"/>
              <a:cs typeface="Times New Roman" pitchFamily="18" charset="0"/>
            </a:endParaRPr>
          </a:p>
          <a:p>
            <a:pPr lvl="0"/>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IN" dirty="0" smtClean="0">
                <a:latin typeface="Times New Roman" pitchFamily="18" charset="0"/>
                <a:cs typeface="Times New Roman" pitchFamily="18" charset="0"/>
              </a:rPr>
              <a:t>                       E-Journals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pPr algn="just"/>
            <a:r>
              <a:rPr lang="en-IN" dirty="0" smtClean="0">
                <a:latin typeface="Times New Roman" pitchFamily="18" charset="0"/>
                <a:cs typeface="Times New Roman" pitchFamily="18" charset="0"/>
              </a:rPr>
              <a:t>An electronic journal is a periodical publication which is </a:t>
            </a:r>
            <a:r>
              <a:rPr lang="en-IN" b="1" dirty="0" smtClean="0">
                <a:latin typeface="Times New Roman" pitchFamily="18" charset="0"/>
                <a:cs typeface="Times New Roman" pitchFamily="18" charset="0"/>
              </a:rPr>
              <a:t>published in electronic format</a:t>
            </a:r>
            <a:r>
              <a:rPr lang="en-IN" dirty="0" smtClean="0">
                <a:latin typeface="Times New Roman" pitchFamily="18" charset="0"/>
                <a:cs typeface="Times New Roman" pitchFamily="18" charset="0"/>
              </a:rPr>
              <a:t>, usually on the Internet.</a:t>
            </a:r>
          </a:p>
          <a:p>
            <a:pPr>
              <a:buNone/>
            </a:pPr>
            <a:r>
              <a:rPr lang="en-IN" dirty="0" smtClean="0">
                <a:latin typeface="Times New Roman" pitchFamily="18" charset="0"/>
                <a:cs typeface="Times New Roman" pitchFamily="18" charset="0"/>
              </a:rPr>
              <a:t>                                     </a:t>
            </a:r>
            <a:r>
              <a:rPr lang="en-IN" sz="3500" b="1" dirty="0" smtClean="0">
                <a:latin typeface="Times New Roman" pitchFamily="18" charset="0"/>
                <a:cs typeface="Times New Roman" pitchFamily="18" charset="0"/>
              </a:rPr>
              <a:t>Benefits</a:t>
            </a:r>
            <a:endParaRPr lang="en-IN" b="1"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We can </a:t>
            </a:r>
            <a:r>
              <a:rPr lang="en-IN" b="1" dirty="0" smtClean="0">
                <a:latin typeface="Times New Roman" pitchFamily="18" charset="0"/>
                <a:cs typeface="Times New Roman" pitchFamily="18" charset="0"/>
              </a:rPr>
              <a:t>e-mail articles </a:t>
            </a:r>
            <a:r>
              <a:rPr lang="en-IN" dirty="0" smtClean="0">
                <a:latin typeface="Times New Roman" pitchFamily="18" charset="0"/>
                <a:cs typeface="Times New Roman" pitchFamily="18" charset="0"/>
              </a:rPr>
              <a:t>or </a:t>
            </a:r>
            <a:r>
              <a:rPr lang="en-IN" b="1" dirty="0" smtClean="0">
                <a:latin typeface="Times New Roman" pitchFamily="18" charset="0"/>
                <a:cs typeface="Times New Roman" pitchFamily="18" charset="0"/>
              </a:rPr>
              <a:t>download</a:t>
            </a:r>
            <a:r>
              <a:rPr lang="en-IN" dirty="0" smtClean="0">
                <a:latin typeface="Times New Roman" pitchFamily="18" charset="0"/>
                <a:cs typeface="Times New Roman" pitchFamily="18" charset="0"/>
              </a:rPr>
              <a:t> them for printing.</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It can be </a:t>
            </a:r>
            <a:r>
              <a:rPr lang="en-IN" b="1" dirty="0" smtClean="0">
                <a:latin typeface="Times New Roman" pitchFamily="18" charset="0"/>
                <a:cs typeface="Times New Roman" pitchFamily="18" charset="0"/>
              </a:rPr>
              <a:t>used simultaneously </a:t>
            </a:r>
            <a:r>
              <a:rPr lang="en-IN" dirty="0" smtClean="0">
                <a:latin typeface="Times New Roman" pitchFamily="18" charset="0"/>
                <a:cs typeface="Times New Roman" pitchFamily="18" charset="0"/>
              </a:rPr>
              <a:t>by more than one user.</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It provides timely access and at the rate of </a:t>
            </a:r>
            <a:r>
              <a:rPr lang="en-IN" b="1" dirty="0" smtClean="0">
                <a:latin typeface="Times New Roman" pitchFamily="18" charset="0"/>
                <a:cs typeface="Times New Roman" pitchFamily="18" charset="0"/>
              </a:rPr>
              <a:t>24 X 7 X 365 formula.</a:t>
            </a:r>
            <a:endParaRPr lang="en-US" b="1" dirty="0" smtClean="0">
              <a:latin typeface="Times New Roman" pitchFamily="18" charset="0"/>
              <a:cs typeface="Times New Roman" pitchFamily="18" charset="0"/>
            </a:endParaRPr>
          </a:p>
          <a:p>
            <a:pPr lvl="0"/>
            <a:r>
              <a:rPr lang="en-IN" b="1" dirty="0" smtClean="0">
                <a:latin typeface="Times New Roman" pitchFamily="18" charset="0"/>
                <a:cs typeface="Times New Roman" pitchFamily="18" charset="0"/>
              </a:rPr>
              <a:t>Hypertext links </a:t>
            </a:r>
            <a:r>
              <a:rPr lang="en-IN" dirty="0" smtClean="0">
                <a:latin typeface="Times New Roman" pitchFamily="18" charset="0"/>
                <a:cs typeface="Times New Roman" pitchFamily="18" charset="0"/>
              </a:rPr>
              <a:t>allow us to move to different sections within individual journals or articles and can link to related resources on the Internet.</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E-Journals can include </a:t>
            </a:r>
            <a:r>
              <a:rPr lang="en-IN" b="1" dirty="0" smtClean="0">
                <a:latin typeface="Times New Roman" pitchFamily="18" charset="0"/>
                <a:cs typeface="Times New Roman" pitchFamily="18" charset="0"/>
              </a:rPr>
              <a:t>more images and audio-visual </a:t>
            </a:r>
            <a:r>
              <a:rPr lang="en-IN" dirty="0" smtClean="0">
                <a:latin typeface="Times New Roman" pitchFamily="18" charset="0"/>
                <a:cs typeface="Times New Roman" pitchFamily="18" charset="0"/>
              </a:rPr>
              <a:t>material.</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pPr algn="ctr"/>
            <a:r>
              <a:rPr lang="en-US" dirty="0" smtClean="0">
                <a:latin typeface="Times New Roman" pitchFamily="18" charset="0"/>
                <a:cs typeface="Times New Roman" pitchFamily="18" charset="0"/>
              </a:rPr>
              <a:t> E-</a:t>
            </a:r>
            <a:r>
              <a:rPr lang="en-IN" dirty="0" smtClean="0">
                <a:latin typeface="Times New Roman" pitchFamily="18" charset="0"/>
                <a:cs typeface="Times New Roman" pitchFamily="18" charset="0"/>
              </a:rPr>
              <a:t> Magazines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800600"/>
          </a:xfrm>
        </p:spPr>
        <p:txBody>
          <a:bodyPr>
            <a:normAutofit fontScale="92500" lnSpcReduction="20000"/>
          </a:bodyPr>
          <a:lstStyle/>
          <a:p>
            <a:pPr algn="just"/>
            <a:r>
              <a:rPr lang="en-IN" dirty="0" smtClean="0">
                <a:latin typeface="Times New Roman" pitchFamily="18" charset="0"/>
                <a:cs typeface="Times New Roman" pitchFamily="18" charset="0"/>
              </a:rPr>
              <a:t>An e-</a:t>
            </a:r>
            <a:r>
              <a:rPr lang="en-IN" dirty="0" err="1" smtClean="0">
                <a:latin typeface="Times New Roman" pitchFamily="18" charset="0"/>
                <a:cs typeface="Times New Roman" pitchFamily="18" charset="0"/>
              </a:rPr>
              <a:t>zines</a:t>
            </a:r>
            <a:r>
              <a:rPr lang="en-IN" dirty="0" smtClean="0">
                <a:latin typeface="Times New Roman" pitchFamily="18" charset="0"/>
                <a:cs typeface="Times New Roman" pitchFamily="18" charset="0"/>
              </a:rPr>
              <a:t> are magazines or publications issued in an </a:t>
            </a:r>
            <a:r>
              <a:rPr lang="en-IN" b="1" dirty="0" smtClean="0">
                <a:latin typeface="Times New Roman" pitchFamily="18" charset="0"/>
                <a:cs typeface="Times New Roman" pitchFamily="18" charset="0"/>
              </a:rPr>
              <a:t>electronic form</a:t>
            </a:r>
            <a:r>
              <a:rPr lang="en-IN" dirty="0" smtClean="0">
                <a:latin typeface="Times New Roman" pitchFamily="18" charset="0"/>
                <a:cs typeface="Times New Roman" pitchFamily="18" charset="0"/>
              </a:rPr>
              <a:t>. Nearly every </a:t>
            </a:r>
            <a:r>
              <a:rPr lang="en-IN" b="1" dirty="0" smtClean="0">
                <a:latin typeface="Times New Roman" pitchFamily="18" charset="0"/>
                <a:cs typeface="Times New Roman" pitchFamily="18" charset="0"/>
              </a:rPr>
              <a:t>major magazine has a Web site</a:t>
            </a:r>
            <a:r>
              <a:rPr lang="en-IN" dirty="0" smtClean="0">
                <a:latin typeface="Times New Roman" pitchFamily="18" charset="0"/>
                <a:cs typeface="Times New Roman" pitchFamily="18" charset="0"/>
              </a:rPr>
              <a:t>, where either some selected or all of the articles can be read.</a:t>
            </a:r>
          </a:p>
          <a:p>
            <a:pPr>
              <a:buNone/>
            </a:pPr>
            <a:r>
              <a:rPr lang="en-IN" dirty="0" smtClean="0">
                <a:latin typeface="Times New Roman" pitchFamily="18" charset="0"/>
                <a:cs typeface="Times New Roman" pitchFamily="18" charset="0"/>
              </a:rPr>
              <a:t>                                        </a:t>
            </a:r>
            <a:r>
              <a:rPr lang="en-IN" sz="3500" b="1" dirty="0" smtClean="0">
                <a:latin typeface="Times New Roman" pitchFamily="18" charset="0"/>
                <a:cs typeface="Times New Roman" pitchFamily="18" charset="0"/>
              </a:rPr>
              <a:t>Benefits</a:t>
            </a:r>
            <a:endParaRPr lang="en-IN" b="1" dirty="0" smtClean="0">
              <a:latin typeface="Times New Roman" pitchFamily="18" charset="0"/>
              <a:cs typeface="Times New Roman" pitchFamily="18" charset="0"/>
            </a:endParaRPr>
          </a:p>
          <a:p>
            <a:pPr marL="514350" lvl="0" indent="-514350" algn="just">
              <a:buFont typeface="+mj-lt"/>
              <a:buAutoNum type="arabicPeriod"/>
            </a:pPr>
            <a:r>
              <a:rPr lang="en-IN" dirty="0" smtClean="0">
                <a:latin typeface="Times New Roman" pitchFamily="18" charset="0"/>
                <a:cs typeface="Times New Roman" pitchFamily="18" charset="0"/>
              </a:rPr>
              <a:t>Articles can be </a:t>
            </a:r>
            <a:r>
              <a:rPr lang="en-IN" b="1" dirty="0" smtClean="0">
                <a:latin typeface="Times New Roman" pitchFamily="18" charset="0"/>
                <a:cs typeface="Times New Roman" pitchFamily="18" charset="0"/>
              </a:rPr>
              <a:t>published without delay </a:t>
            </a:r>
            <a:r>
              <a:rPr lang="en-IN" dirty="0" smtClean="0">
                <a:latin typeface="Times New Roman" pitchFamily="18" charset="0"/>
                <a:cs typeface="Times New Roman" pitchFamily="18" charset="0"/>
              </a:rPr>
              <a:t>and can be instantly accessed from all over the world. </a:t>
            </a:r>
            <a:endParaRPr lang="en-US" dirty="0" smtClean="0">
              <a:latin typeface="Times New Roman" pitchFamily="18" charset="0"/>
              <a:cs typeface="Times New Roman" pitchFamily="18" charset="0"/>
            </a:endParaRPr>
          </a:p>
          <a:p>
            <a:pPr marL="514350" lvl="0" indent="-514350" algn="just">
              <a:buFont typeface="+mj-lt"/>
              <a:buAutoNum type="arabicPeriod"/>
            </a:pPr>
            <a:r>
              <a:rPr lang="en-IN" b="1" dirty="0" smtClean="0">
                <a:latin typeface="Times New Roman" pitchFamily="18" charset="0"/>
                <a:cs typeface="Times New Roman" pitchFamily="18" charset="0"/>
              </a:rPr>
              <a:t>Comfortable searching</a:t>
            </a:r>
            <a:r>
              <a:rPr lang="en-IN" dirty="0" smtClean="0">
                <a:latin typeface="Times New Roman" pitchFamily="18" charset="0"/>
                <a:cs typeface="Times New Roman" pitchFamily="18" charset="0"/>
              </a:rPr>
              <a:t> mechanisms and individual collections of articles, depending on the readers’ interests, can be provided.</a:t>
            </a:r>
            <a:endParaRPr lang="en-US" dirty="0" smtClean="0">
              <a:latin typeface="Times New Roman" pitchFamily="18" charset="0"/>
              <a:cs typeface="Times New Roman" pitchFamily="18" charset="0"/>
            </a:endParaRPr>
          </a:p>
          <a:p>
            <a:pPr marL="514350" lvl="0" indent="-514350" algn="just">
              <a:buFont typeface="+mj-lt"/>
              <a:buAutoNum type="arabicPeriod"/>
            </a:pPr>
            <a:r>
              <a:rPr lang="en-IN" b="1" dirty="0" smtClean="0">
                <a:latin typeface="Times New Roman" pitchFamily="18" charset="0"/>
                <a:cs typeface="Times New Roman" pitchFamily="18" charset="0"/>
              </a:rPr>
              <a:t>Interactive services like discussion groups </a:t>
            </a:r>
            <a:r>
              <a:rPr lang="en-IN" dirty="0" smtClean="0">
                <a:latin typeface="Times New Roman" pitchFamily="18" charset="0"/>
                <a:cs typeface="Times New Roman" pitchFamily="18" charset="0"/>
              </a:rPr>
              <a:t>or chat can be integrated. </a:t>
            </a:r>
            <a:endParaRPr lang="en-US" dirty="0" smtClean="0">
              <a:latin typeface="Times New Roman" pitchFamily="18" charset="0"/>
              <a:cs typeface="Times New Roman" pitchFamily="18" charset="0"/>
            </a:endParaRPr>
          </a:p>
          <a:p>
            <a:pPr marL="514350" lvl="0" indent="-514350" algn="just">
              <a:buFont typeface="+mj-lt"/>
              <a:buAutoNum type="arabicPeriod"/>
            </a:pPr>
            <a:r>
              <a:rPr lang="en-IN" dirty="0" smtClean="0">
                <a:latin typeface="Times New Roman" pitchFamily="18" charset="0"/>
                <a:cs typeface="Times New Roman" pitchFamily="18" charset="0"/>
              </a:rPr>
              <a:t>It integrates </a:t>
            </a:r>
            <a:r>
              <a:rPr lang="en-IN" b="1" dirty="0" smtClean="0">
                <a:latin typeface="Times New Roman" pitchFamily="18" charset="0"/>
                <a:cs typeface="Times New Roman" pitchFamily="18" charset="0"/>
              </a:rPr>
              <a:t>various types of media </a:t>
            </a:r>
            <a:r>
              <a:rPr lang="en-IN" dirty="0" smtClean="0">
                <a:latin typeface="Times New Roman" pitchFamily="18" charset="0"/>
                <a:cs typeface="Times New Roman" pitchFamily="18" charset="0"/>
              </a:rPr>
              <a:t>like audio, video etc.</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066800"/>
          </a:xfrm>
        </p:spPr>
        <p:txBody>
          <a:bodyPr>
            <a:normAutofit fontScale="90000"/>
          </a:bodyPr>
          <a:lstStyle/>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E- Thesis and Dissertation (ETD)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105400"/>
          </a:xfrm>
        </p:spPr>
        <p:txBody>
          <a:bodyPr>
            <a:normAutofit/>
          </a:bodyPr>
          <a:lstStyle/>
          <a:p>
            <a:pPr algn="just"/>
            <a:r>
              <a:rPr lang="en-IN" sz="2200" dirty="0" smtClean="0">
                <a:latin typeface="Times New Roman" pitchFamily="18" charset="0"/>
                <a:cs typeface="Times New Roman" pitchFamily="18" charset="0"/>
              </a:rPr>
              <a:t>The term ETD (</a:t>
            </a:r>
            <a:r>
              <a:rPr lang="en-US" sz="2400" b="1" dirty="0" smtClean="0">
                <a:latin typeface="Times New Roman" pitchFamily="18" charset="0"/>
                <a:cs typeface="Times New Roman" pitchFamily="18" charset="0"/>
              </a:rPr>
              <a:t>E-Thesis and Dissertation</a:t>
            </a:r>
            <a:r>
              <a:rPr lang="en-IN" sz="2200" dirty="0" smtClean="0">
                <a:latin typeface="Times New Roman" pitchFamily="18" charset="0"/>
                <a:cs typeface="Times New Roman" pitchFamily="18" charset="0"/>
              </a:rPr>
              <a:t>) refers to a master's dissertation or doctoral thesis that is archived and circulated electronically rather than archived and circulated in print.</a:t>
            </a:r>
            <a:endParaRPr lang="en-IN" sz="3200" b="1" dirty="0" smtClean="0">
              <a:latin typeface="Times New Roman" pitchFamily="18" charset="0"/>
              <a:cs typeface="Times New Roman" pitchFamily="18" charset="0"/>
            </a:endParaRPr>
          </a:p>
          <a:p>
            <a:pPr>
              <a:buNone/>
            </a:pPr>
            <a:r>
              <a:rPr lang="en-IN" sz="3200" b="1" dirty="0" smtClean="0">
                <a:latin typeface="Times New Roman" pitchFamily="18" charset="0"/>
                <a:cs typeface="Times New Roman" pitchFamily="18" charset="0"/>
              </a:rPr>
              <a:t>                              Benefits</a:t>
            </a:r>
            <a:endParaRPr lang="en-US" sz="3200" b="1" dirty="0" smtClean="0">
              <a:latin typeface="Times New Roman" pitchFamily="18" charset="0"/>
              <a:cs typeface="Times New Roman" pitchFamily="18" charset="0"/>
            </a:endParaRPr>
          </a:p>
          <a:p>
            <a:pPr algn="just"/>
            <a:r>
              <a:rPr lang="en-IN" sz="2200" dirty="0" smtClean="0">
                <a:latin typeface="Times New Roman" pitchFamily="18" charset="0"/>
                <a:cs typeface="Times New Roman" pitchFamily="18" charset="0"/>
              </a:rPr>
              <a:t>Theses submitted in support of a PhD are difficult to access, as they are only  collected by the library of the university that granted the degree. </a:t>
            </a:r>
            <a:r>
              <a:rPr lang="en-IN" sz="2200" b="1" dirty="0" smtClean="0">
                <a:latin typeface="Times New Roman" pitchFamily="18" charset="0"/>
                <a:cs typeface="Times New Roman" pitchFamily="18" charset="0"/>
              </a:rPr>
              <a:t>ETDs can be easily located, readily accessible and delivered over the Web.</a:t>
            </a:r>
            <a:endParaRPr lang="en-US" sz="2200" b="1" dirty="0" smtClean="0">
              <a:latin typeface="Times New Roman" pitchFamily="18" charset="0"/>
              <a:cs typeface="Times New Roman" pitchFamily="18" charset="0"/>
            </a:endParaRPr>
          </a:p>
          <a:p>
            <a:pPr lvl="0" algn="just"/>
            <a:r>
              <a:rPr lang="en-IN" sz="2200" dirty="0" smtClean="0">
                <a:latin typeface="Times New Roman" pitchFamily="18" charset="0"/>
                <a:cs typeface="Times New Roman" pitchFamily="18" charset="0"/>
              </a:rPr>
              <a:t>It empowers students to convey a richer message through the use of </a:t>
            </a:r>
            <a:r>
              <a:rPr lang="en-IN" sz="2200" b="1" dirty="0" smtClean="0">
                <a:latin typeface="Times New Roman" pitchFamily="18" charset="0"/>
                <a:cs typeface="Times New Roman" pitchFamily="18" charset="0"/>
              </a:rPr>
              <a:t>multimedia and hypermedia technologies.</a:t>
            </a:r>
            <a:endParaRPr lang="en-US" sz="2200" b="1" dirty="0" smtClean="0">
              <a:latin typeface="Times New Roman" pitchFamily="18" charset="0"/>
              <a:cs typeface="Times New Roman" pitchFamily="18" charset="0"/>
            </a:endParaRPr>
          </a:p>
          <a:p>
            <a:pPr lvl="0" algn="just"/>
            <a:r>
              <a:rPr lang="en-IN" sz="2200" dirty="0" smtClean="0">
                <a:latin typeface="Times New Roman" pitchFamily="18" charset="0"/>
                <a:cs typeface="Times New Roman" pitchFamily="18" charset="0"/>
              </a:rPr>
              <a:t>It </a:t>
            </a:r>
            <a:r>
              <a:rPr lang="en-IN" sz="2200" b="1" dirty="0" smtClean="0">
                <a:latin typeface="Times New Roman" pitchFamily="18" charset="0"/>
                <a:cs typeface="Times New Roman" pitchFamily="18" charset="0"/>
              </a:rPr>
              <a:t>lower the cost</a:t>
            </a:r>
            <a:r>
              <a:rPr lang="en-IN" sz="2200" dirty="0" smtClean="0">
                <a:latin typeface="Times New Roman" pitchFamily="18" charset="0"/>
                <a:cs typeface="Times New Roman" pitchFamily="18" charset="0"/>
              </a:rPr>
              <a:t> of submitting and handling theses and dissertations.</a:t>
            </a:r>
            <a:endParaRPr lang="en-US" sz="2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E-Newspaper</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IN" dirty="0" smtClean="0">
                <a:latin typeface="Times New Roman" pitchFamily="18" charset="0"/>
                <a:cs typeface="Times New Roman" pitchFamily="18" charset="0"/>
              </a:rPr>
              <a:t>An e-newspaper is a self-contained/complete and refreshable version of a traditional newspaper that acquires and holds information electronically. </a:t>
            </a:r>
          </a:p>
          <a:p>
            <a:pPr>
              <a:buNone/>
            </a:pPr>
            <a:r>
              <a:rPr lang="en-IN" dirty="0" smtClean="0">
                <a:latin typeface="Times New Roman" pitchFamily="18" charset="0"/>
                <a:cs typeface="Times New Roman" pitchFamily="18" charset="0"/>
              </a:rPr>
              <a:t>                             </a:t>
            </a:r>
            <a:r>
              <a:rPr lang="en-IN" sz="3200" b="1" dirty="0" smtClean="0">
                <a:latin typeface="Times New Roman" pitchFamily="18" charset="0"/>
                <a:cs typeface="Times New Roman" pitchFamily="18" charset="0"/>
              </a:rPr>
              <a:t> Benefits </a:t>
            </a:r>
            <a:endParaRPr lang="en-IN" b="1"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It’s </a:t>
            </a:r>
            <a:r>
              <a:rPr lang="en-IN" b="1" dirty="0" smtClean="0">
                <a:latin typeface="Times New Roman" pitchFamily="18" charset="0"/>
                <a:cs typeface="Times New Roman" pitchFamily="18" charset="0"/>
              </a:rPr>
              <a:t>immediately accessible </a:t>
            </a:r>
            <a:r>
              <a:rPr lang="en-IN" dirty="0" smtClean="0">
                <a:latin typeface="Times New Roman" pitchFamily="18" charset="0"/>
                <a:cs typeface="Times New Roman" pitchFamily="18" charset="0"/>
              </a:rPr>
              <a:t>and convenient.</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Provide easy options for turning pages, linking to dynamic indexes, </a:t>
            </a:r>
            <a:r>
              <a:rPr lang="en-IN" b="1" dirty="0" smtClean="0">
                <a:latin typeface="Times New Roman" pitchFamily="18" charset="0"/>
                <a:cs typeface="Times New Roman" pitchFamily="18" charset="0"/>
              </a:rPr>
              <a:t>searching, saving and printing </a:t>
            </a:r>
            <a:r>
              <a:rPr lang="en-IN" dirty="0" smtClean="0">
                <a:latin typeface="Times New Roman" pitchFamily="18" charset="0"/>
                <a:cs typeface="Times New Roman" pitchFamily="18" charset="0"/>
              </a:rPr>
              <a:t>etc.</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 E-newspapers </a:t>
            </a:r>
            <a:r>
              <a:rPr lang="en-IN" b="1" dirty="0" smtClean="0">
                <a:latin typeface="Times New Roman" pitchFamily="18" charset="0"/>
                <a:cs typeface="Times New Roman" pitchFamily="18" charset="0"/>
              </a:rPr>
              <a:t>offer multimedia and hyperlink features.</a:t>
            </a:r>
            <a:endParaRPr lang="en-US" b="1"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Autofit/>
          </a:bodyPr>
          <a:lstStyle/>
          <a:p>
            <a:r>
              <a:rPr lang="en-IN" sz="3200" b="1" dirty="0" smtClean="0">
                <a:latin typeface="Times New Roman" pitchFamily="18" charset="0"/>
                <a:cs typeface="Times New Roman" pitchFamily="18" charset="0"/>
              </a:rPr>
              <a:t>CD-ROM : Compact Disk-Read-Only Memory</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257800"/>
          </a:xfrm>
        </p:spPr>
        <p:txBody>
          <a:bodyPr>
            <a:normAutofit/>
          </a:bodyPr>
          <a:lstStyle/>
          <a:p>
            <a:pPr lvl="0" algn="just"/>
            <a:r>
              <a:rPr lang="en-IN" dirty="0" smtClean="0">
                <a:latin typeface="Times New Roman" pitchFamily="18" charset="0"/>
                <a:cs typeface="Times New Roman" pitchFamily="18" charset="0"/>
              </a:rPr>
              <a:t>It is a type of optical disk capable of storing large amounts of data which cannot be erased. A single CD-ROM has the storage capacity of 700 floppy disks or 3,00,000 text pages. </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lgn="ctr">
              <a:buNone/>
            </a:pPr>
            <a:r>
              <a:rPr lang="en-IN" dirty="0" smtClean="0">
                <a:latin typeface="Times New Roman" pitchFamily="18" charset="0"/>
                <a:cs typeface="Times New Roman" pitchFamily="18" charset="0"/>
              </a:rPr>
              <a:t>        </a:t>
            </a:r>
            <a:r>
              <a:rPr lang="en-IN" b="1" dirty="0" smtClean="0">
                <a:latin typeface="Times New Roman" pitchFamily="18" charset="0"/>
                <a:cs typeface="Times New Roman" pitchFamily="18" charset="0"/>
              </a:rPr>
              <a:t>Advantages of CD-ROM</a:t>
            </a:r>
            <a:r>
              <a:rPr lang="en-IN"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lvl="0" algn="just"/>
            <a:r>
              <a:rPr lang="en-IN" dirty="0" smtClean="0">
                <a:latin typeface="Times New Roman" pitchFamily="18" charset="0"/>
                <a:cs typeface="Times New Roman" pitchFamily="18" charset="0"/>
              </a:rPr>
              <a:t>It can be used for </a:t>
            </a:r>
            <a:r>
              <a:rPr lang="en-IN" b="1" dirty="0" smtClean="0">
                <a:latin typeface="Times New Roman" pitchFamily="18" charset="0"/>
                <a:cs typeface="Times New Roman" pitchFamily="18" charset="0"/>
              </a:rPr>
              <a:t>back files of journals</a:t>
            </a:r>
            <a:r>
              <a:rPr lang="en-IN" dirty="0" smtClean="0">
                <a:latin typeface="Times New Roman" pitchFamily="18" charset="0"/>
                <a:cs typeface="Times New Roman" pitchFamily="18" charset="0"/>
              </a:rPr>
              <a:t>, databases for information retrieval.</a:t>
            </a:r>
            <a:endParaRPr lang="en-US" dirty="0" smtClean="0">
              <a:latin typeface="Times New Roman" pitchFamily="18" charset="0"/>
              <a:cs typeface="Times New Roman" pitchFamily="18" charset="0"/>
            </a:endParaRPr>
          </a:p>
          <a:p>
            <a:pPr lvl="0" algn="just"/>
            <a:r>
              <a:rPr lang="en-IN" dirty="0" smtClean="0">
                <a:latin typeface="Times New Roman" pitchFamily="18" charset="0"/>
                <a:cs typeface="Times New Roman" pitchFamily="18" charset="0"/>
              </a:rPr>
              <a:t>It has </a:t>
            </a:r>
            <a:r>
              <a:rPr lang="en-IN" b="1" dirty="0" smtClean="0">
                <a:latin typeface="Times New Roman" pitchFamily="18" charset="0"/>
                <a:cs typeface="Times New Roman" pitchFamily="18" charset="0"/>
              </a:rPr>
              <a:t>reliability, permanence, durability, high capacity and scope for mass data</a:t>
            </a:r>
            <a:r>
              <a:rPr lang="en-IN" dirty="0" smtClean="0">
                <a:latin typeface="Times New Roman" pitchFamily="18" charset="0"/>
                <a:cs typeface="Times New Roman" pitchFamily="18" charset="0"/>
              </a:rPr>
              <a:t> distribution.</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fontScale="90000"/>
          </a:bodyPr>
          <a:lstStyle/>
          <a:p>
            <a:r>
              <a:rPr lang="en-IN" dirty="0" smtClean="0">
                <a:latin typeface="Times New Roman" pitchFamily="18" charset="0"/>
                <a:cs typeface="Times New Roman" pitchFamily="18" charset="0"/>
              </a:rPr>
              <a:t>                     Databases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181600"/>
          </a:xfrm>
        </p:spPr>
        <p:txBody>
          <a:bodyPr>
            <a:normAutofit/>
          </a:bodyPr>
          <a:lstStyle/>
          <a:p>
            <a:pPr algn="just"/>
            <a:r>
              <a:rPr lang="en-IN" dirty="0" smtClean="0">
                <a:latin typeface="Times New Roman" pitchFamily="18" charset="0"/>
                <a:cs typeface="Times New Roman" pitchFamily="18" charset="0"/>
              </a:rPr>
              <a:t>A database is an electronic system that allows </a:t>
            </a:r>
            <a:r>
              <a:rPr lang="en-IN" b="1" dirty="0" smtClean="0">
                <a:latin typeface="Times New Roman" pitchFamily="18" charset="0"/>
                <a:cs typeface="Times New Roman" pitchFamily="18" charset="0"/>
              </a:rPr>
              <a:t>data to be easily accessed, manipulated and updated</a:t>
            </a:r>
            <a:r>
              <a:rPr lang="en-IN" dirty="0" smtClean="0">
                <a:latin typeface="Times New Roman" pitchFamily="18" charset="0"/>
                <a:cs typeface="Times New Roman" pitchFamily="18" charset="0"/>
              </a:rPr>
              <a:t>. A database is used by an organization as a method of storing, managing and retrieving information.    </a:t>
            </a:r>
          </a:p>
          <a:p>
            <a:pPr lvl="0">
              <a:buNone/>
            </a:pPr>
            <a:r>
              <a:rPr lang="en-IN" dirty="0" smtClean="0">
                <a:latin typeface="Times New Roman" pitchFamily="18" charset="0"/>
                <a:cs typeface="Times New Roman" pitchFamily="18" charset="0"/>
              </a:rPr>
              <a:t>             </a:t>
            </a:r>
            <a:r>
              <a:rPr lang="en-IN" b="1" dirty="0" smtClean="0">
                <a:latin typeface="Times New Roman" pitchFamily="18" charset="0"/>
                <a:cs typeface="Times New Roman" pitchFamily="18" charset="0"/>
              </a:rPr>
              <a:t>Advantages of Database </a:t>
            </a:r>
            <a:endParaRPr lang="en-US" b="1"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A database can be </a:t>
            </a:r>
            <a:r>
              <a:rPr lang="en-IN" b="1" dirty="0" smtClean="0">
                <a:latin typeface="Times New Roman" pitchFamily="18" charset="0"/>
                <a:cs typeface="Times New Roman" pitchFamily="18" charset="0"/>
              </a:rPr>
              <a:t>accessed by multiple users </a:t>
            </a:r>
            <a:r>
              <a:rPr lang="en-IN" dirty="0" smtClean="0">
                <a:latin typeface="Times New Roman" pitchFamily="18" charset="0"/>
                <a:cs typeface="Times New Roman" pitchFamily="18" charset="0"/>
              </a:rPr>
              <a:t>at the same time.</a:t>
            </a:r>
            <a:endParaRPr lang="en-US" dirty="0" smtClean="0">
              <a:latin typeface="Times New Roman" pitchFamily="18" charset="0"/>
              <a:cs typeface="Times New Roman" pitchFamily="18" charset="0"/>
            </a:endParaRPr>
          </a:p>
          <a:p>
            <a:pPr lvl="0"/>
            <a:r>
              <a:rPr lang="en-IN" b="1" dirty="0" smtClean="0">
                <a:latin typeface="Times New Roman" pitchFamily="18" charset="0"/>
                <a:cs typeface="Times New Roman" pitchFamily="18" charset="0"/>
              </a:rPr>
              <a:t>Searching</a:t>
            </a:r>
            <a:r>
              <a:rPr lang="en-IN" dirty="0" smtClean="0">
                <a:latin typeface="Times New Roman" pitchFamily="18" charset="0"/>
                <a:cs typeface="Times New Roman" pitchFamily="18" charset="0"/>
              </a:rPr>
              <a:t> for information within a large amount of data is much </a:t>
            </a:r>
            <a:r>
              <a:rPr lang="en-IN" b="1" dirty="0" smtClean="0">
                <a:latin typeface="Times New Roman" pitchFamily="18" charset="0"/>
                <a:cs typeface="Times New Roman" pitchFamily="18" charset="0"/>
              </a:rPr>
              <a:t>faster</a:t>
            </a:r>
            <a:r>
              <a:rPr lang="en-IN" dirty="0" smtClean="0">
                <a:latin typeface="Times New Roman" pitchFamily="18" charset="0"/>
                <a:cs typeface="Times New Roman" pitchFamily="18" charset="0"/>
              </a:rPr>
              <a:t> using a database </a:t>
            </a:r>
            <a:endParaRPr lang="en-US" dirty="0" smtClean="0">
              <a:latin typeface="Times New Roman" pitchFamily="18" charset="0"/>
              <a:cs typeface="Times New Roman" pitchFamily="18" charset="0"/>
            </a:endParaRPr>
          </a:p>
          <a:p>
            <a:pPr lvl="0"/>
            <a:r>
              <a:rPr lang="en-IN" dirty="0" smtClean="0">
                <a:latin typeface="Times New Roman" pitchFamily="18" charset="0"/>
                <a:cs typeface="Times New Roman" pitchFamily="18" charset="0"/>
              </a:rPr>
              <a:t>It allows for </a:t>
            </a:r>
            <a:r>
              <a:rPr lang="en-IN" b="1" dirty="0" smtClean="0">
                <a:latin typeface="Times New Roman" pitchFamily="18" charset="0"/>
                <a:cs typeface="Times New Roman" pitchFamily="18" charset="0"/>
              </a:rPr>
              <a:t>data sharing </a:t>
            </a:r>
            <a:r>
              <a:rPr lang="en-IN" dirty="0" smtClean="0">
                <a:latin typeface="Times New Roman" pitchFamily="18" charset="0"/>
                <a:cs typeface="Times New Roman" pitchFamily="18" charset="0"/>
              </a:rPr>
              <a:t>among other users who have access to the system.</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3179064"/>
          </a:xfrm>
        </p:spPr>
        <p:txBody>
          <a:bodyPr/>
          <a:lstStyle/>
          <a:p>
            <a:pPr algn="ctr"/>
            <a:r>
              <a:rPr lang="en-US" dirty="0" smtClean="0"/>
              <a:t>W</a:t>
            </a:r>
            <a:r>
              <a:rPr smtClean="0"/>
              <a:t>ays of keeping Library Resources in Library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953000"/>
          </a:xfrm>
        </p:spPr>
        <p:txBody>
          <a:bodyPr>
            <a:normAutofit/>
          </a:bodyPr>
          <a:lstStyle/>
          <a:p>
            <a:pPr algn="just">
              <a:buNone/>
            </a:pPr>
            <a:r>
              <a:rPr lang="en-US" sz="6000" dirty="0" smtClean="0"/>
              <a:t>1. Open and Close access system</a:t>
            </a:r>
          </a:p>
          <a:p>
            <a:pPr algn="just">
              <a:buNone/>
            </a:pPr>
            <a:r>
              <a:rPr lang="en-US" sz="6000" dirty="0" smtClean="0"/>
              <a:t>2.Library Classification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lstStyle/>
          <a:p>
            <a:r>
              <a:rPr lang="en-US" dirty="0" smtClean="0"/>
              <a:t>Close access system</a:t>
            </a:r>
            <a:endParaRPr lang="en-US" dirty="0"/>
          </a:p>
        </p:txBody>
      </p:sp>
      <p:sp>
        <p:nvSpPr>
          <p:cNvPr id="3" name="Content Placeholder 2"/>
          <p:cNvSpPr>
            <a:spLocks noGrp="1"/>
          </p:cNvSpPr>
          <p:nvPr>
            <p:ph idx="1"/>
          </p:nvPr>
        </p:nvSpPr>
        <p:spPr>
          <a:xfrm>
            <a:off x="457200" y="1295400"/>
            <a:ext cx="8229600" cy="5029200"/>
          </a:xfrm>
        </p:spPr>
        <p:txBody>
          <a:bodyPr>
            <a:normAutofit fontScale="92500" lnSpcReduction="10000"/>
          </a:bodyPr>
          <a:lstStyle/>
          <a:p>
            <a:pPr algn="just"/>
            <a:r>
              <a:rPr lang="en-US" dirty="0" smtClean="0"/>
              <a:t>Books are kept under locks in the </a:t>
            </a:r>
            <a:r>
              <a:rPr lang="en-US" dirty="0" err="1" smtClean="0"/>
              <a:t>almirahs</a:t>
            </a:r>
            <a:r>
              <a:rPr lang="en-US" dirty="0" smtClean="0"/>
              <a:t>.</a:t>
            </a:r>
          </a:p>
          <a:p>
            <a:pPr algn="just"/>
            <a:r>
              <a:rPr lang="en-US" dirty="0" smtClean="0"/>
              <a:t>Reader is slave to catalogue(only means to search the book) and library attendant.</a:t>
            </a:r>
          </a:p>
          <a:p>
            <a:pPr algn="just"/>
            <a:r>
              <a:rPr lang="en-US" dirty="0" smtClean="0"/>
              <a:t>Reader is not allowed to take books of his interest.</a:t>
            </a:r>
          </a:p>
          <a:p>
            <a:pPr algn="just"/>
            <a:r>
              <a:rPr lang="en-US" dirty="0" smtClean="0"/>
              <a:t>Steps</a:t>
            </a:r>
          </a:p>
          <a:p>
            <a:pPr marL="514350" indent="-514350" algn="just">
              <a:buFont typeface="+mj-lt"/>
              <a:buAutoNum type="arabicPeriod"/>
            </a:pPr>
            <a:r>
              <a:rPr lang="en-US" dirty="0" smtClean="0"/>
              <a:t>Check catalogue</a:t>
            </a:r>
          </a:p>
          <a:p>
            <a:pPr marL="514350" indent="-514350" algn="just">
              <a:buFont typeface="+mj-lt"/>
              <a:buAutoNum type="arabicPeriod"/>
            </a:pPr>
            <a:r>
              <a:rPr lang="en-US" dirty="0" smtClean="0"/>
              <a:t>Give  a slip having bibliographic information to attendant</a:t>
            </a:r>
          </a:p>
          <a:p>
            <a:pPr marL="514350" indent="-514350" algn="just">
              <a:buFont typeface="+mj-lt"/>
              <a:buAutoNum type="arabicPeriod"/>
            </a:pPr>
            <a:r>
              <a:rPr lang="en-US" dirty="0" smtClean="0"/>
              <a:t>Attendant find the book.</a:t>
            </a:r>
          </a:p>
          <a:p>
            <a:pPr marL="514350" indent="-514350" algn="just">
              <a:buFont typeface="+mj-lt"/>
              <a:buAutoNum type="arabicPeriod"/>
            </a:pPr>
            <a:r>
              <a:rPr lang="en-US" dirty="0" smtClean="0"/>
              <a:t>If reader is not satisfied then again refer the catalogue and so on…</a:t>
            </a:r>
          </a:p>
          <a:p>
            <a:pPr algn="just"/>
            <a:r>
              <a:rPr lang="en-US" dirty="0" smtClean="0"/>
              <a:t>Sometimes book is not available and  sometimes not according to taste of reader.</a:t>
            </a:r>
          </a:p>
          <a:p>
            <a:pPr algn="just"/>
            <a:r>
              <a:rPr lang="en-US" dirty="0" smtClean="0"/>
              <a:t>Reader gets discouraged sometimes.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609600"/>
          </a:xfrm>
        </p:spPr>
        <p:txBody>
          <a:bodyPr>
            <a:normAutofit fontScale="90000"/>
          </a:bodyPr>
          <a:lstStyle/>
          <a:p>
            <a:pPr algn="ct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r>
            <a:br>
              <a:rPr lang="en-IN" sz="6000" dirty="0" smtClean="0">
                <a:latin typeface="Comic Sans MS" pitchFamily="66" charset="0"/>
              </a:rPr>
            </a:br>
            <a:r>
              <a:rPr lang="en-IN" sz="6000" dirty="0" smtClean="0">
                <a:latin typeface="Comic Sans MS" pitchFamily="66" charset="0"/>
              </a:rPr>
              <a:t> </a:t>
            </a:r>
            <a:r>
              <a:rPr lang="en-US" dirty="0" smtClean="0"/>
              <a:t/>
            </a:r>
            <a:br>
              <a:rPr lang="en-US" dirty="0" smtClean="0"/>
            </a:br>
            <a:r>
              <a:rPr lang="en-US" dirty="0" smtClean="0"/>
              <a:t>Merits</a:t>
            </a:r>
            <a:endParaRPr lang="en-US" dirty="0"/>
          </a:p>
        </p:txBody>
      </p:sp>
      <p:sp>
        <p:nvSpPr>
          <p:cNvPr id="3" name="Content Placeholder 2"/>
          <p:cNvSpPr>
            <a:spLocks noGrp="1"/>
          </p:cNvSpPr>
          <p:nvPr>
            <p:ph idx="1"/>
          </p:nvPr>
        </p:nvSpPr>
        <p:spPr>
          <a:xfrm>
            <a:off x="457200" y="1752600"/>
            <a:ext cx="8229600" cy="4572000"/>
          </a:xfrm>
        </p:spPr>
        <p:txBody>
          <a:bodyPr>
            <a:normAutofit fontScale="85000" lnSpcReduction="10000"/>
          </a:bodyPr>
          <a:lstStyle/>
          <a:p>
            <a:pPr lvl="0" algn="just"/>
            <a:r>
              <a:rPr lang="en-IN" b="1" dirty="0" smtClean="0"/>
              <a:t>No chances of misplacement</a:t>
            </a:r>
            <a:r>
              <a:rPr lang="en-IN" dirty="0" smtClean="0"/>
              <a:t>: The chances of misplacement of book can be reduced because books are taken out and kept by library attendant only. So there is no fear of misplacement of the books.</a:t>
            </a:r>
            <a:endParaRPr lang="en-US" dirty="0" smtClean="0"/>
          </a:p>
          <a:p>
            <a:pPr lvl="0" algn="just"/>
            <a:r>
              <a:rPr lang="en-IN" b="1" dirty="0" smtClean="0"/>
              <a:t>Useful for small libraries</a:t>
            </a:r>
            <a:r>
              <a:rPr lang="en-IN" dirty="0" smtClean="0"/>
              <a:t>: This system is very effective for small libraries where collection of books, number of users, library staff is less.</a:t>
            </a:r>
            <a:endParaRPr lang="en-US" dirty="0" smtClean="0"/>
          </a:p>
          <a:p>
            <a:pPr lvl="0" algn="just"/>
            <a:r>
              <a:rPr lang="en-IN" b="1" dirty="0" smtClean="0"/>
              <a:t>No fear of theft</a:t>
            </a:r>
            <a:r>
              <a:rPr lang="en-IN" dirty="0" smtClean="0"/>
              <a:t>: It reduces the chances of theft and damage of books. It is the duty of library staff member to search the books for users and bring it outside. In this way, it may be possible to reduce the chances of theft and damage of books.</a:t>
            </a:r>
            <a:endParaRPr lang="en-US" dirty="0" smtClean="0"/>
          </a:p>
          <a:p>
            <a:pPr lvl="0" algn="just"/>
            <a:r>
              <a:rPr lang="en-IN" b="1" dirty="0" smtClean="0"/>
              <a:t>Useful for primary school</a:t>
            </a:r>
            <a:r>
              <a:rPr lang="en-IN" dirty="0" smtClean="0"/>
              <a:t>: Primary school students don’t know how to use catalogue card. So library staff helps the user in finding books for them. So it’s good for primary school students.</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lstStyle/>
          <a:p>
            <a:pPr algn="ctr"/>
            <a:r>
              <a:rPr lang="en-US" dirty="0" smtClean="0"/>
              <a:t>DEMERITS</a:t>
            </a:r>
            <a:endParaRPr lang="en-US" dirty="0"/>
          </a:p>
        </p:txBody>
      </p:sp>
      <p:sp>
        <p:nvSpPr>
          <p:cNvPr id="3" name="Content Placeholder 2"/>
          <p:cNvSpPr>
            <a:spLocks noGrp="1"/>
          </p:cNvSpPr>
          <p:nvPr>
            <p:ph idx="1"/>
          </p:nvPr>
        </p:nvSpPr>
        <p:spPr>
          <a:xfrm>
            <a:off x="457200" y="1143000"/>
            <a:ext cx="8229600" cy="5181600"/>
          </a:xfrm>
        </p:spPr>
        <p:txBody>
          <a:bodyPr>
            <a:normAutofit lnSpcReduction="10000"/>
          </a:bodyPr>
          <a:lstStyle/>
          <a:p>
            <a:pPr lvl="0" algn="just"/>
            <a:r>
              <a:rPr lang="en-IN" b="1" dirty="0" smtClean="0"/>
              <a:t>Not implemented in big libraries: It is used in l</a:t>
            </a:r>
            <a:r>
              <a:rPr lang="en-IN" dirty="0" smtClean="0"/>
              <a:t>ibraries that have less collection of books. In Libraries having huge collection, this system cannot be implemented. So this system cannot be applicable in college or university libraries. It can be operated in small libraries only.</a:t>
            </a:r>
            <a:endParaRPr lang="en-US" dirty="0" smtClean="0"/>
          </a:p>
          <a:p>
            <a:pPr algn="just"/>
            <a:endParaRPr lang="en-US" dirty="0" smtClean="0"/>
          </a:p>
          <a:p>
            <a:pPr lvl="0" algn="just"/>
            <a:r>
              <a:rPr lang="en-IN" b="1" dirty="0" smtClean="0"/>
              <a:t>Waste time of user and staff:</a:t>
            </a:r>
            <a:r>
              <a:rPr lang="en-IN" dirty="0" smtClean="0"/>
              <a:t> In close access system, users have to write detail information of the book like author, title, publisher, call no. etc. and give it to the library staff member. The staff member takes out the book for the users. It takes a lot of time of user as well as staff.</a:t>
            </a:r>
            <a:endParaRPr lang="en-US" dirty="0" smtClean="0"/>
          </a:p>
          <a:p>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normAutofit fontScale="92500"/>
          </a:bodyPr>
          <a:lstStyle/>
          <a:p>
            <a:pPr lvl="0" algn="just"/>
            <a:r>
              <a:rPr lang="en-IN" b="1" dirty="0" smtClean="0"/>
              <a:t>Books not used properly</a:t>
            </a:r>
            <a:r>
              <a:rPr lang="en-IN" dirty="0" smtClean="0"/>
              <a:t>: As user is dependent on staff and cannot explore books themselves so books are not used properly. It doesn’t satisfy 1st law </a:t>
            </a:r>
            <a:r>
              <a:rPr lang="en-IN" b="1" dirty="0" smtClean="0"/>
              <a:t>” Books are for use”.</a:t>
            </a:r>
            <a:endParaRPr lang="en-US" dirty="0" smtClean="0"/>
          </a:p>
          <a:p>
            <a:pPr algn="just">
              <a:buNone/>
            </a:pPr>
            <a:endParaRPr lang="en-US" dirty="0" smtClean="0"/>
          </a:p>
          <a:p>
            <a:pPr lvl="0" algn="just"/>
            <a:r>
              <a:rPr lang="en-IN" b="1" dirty="0" smtClean="0"/>
              <a:t>User can’t express book requirement</a:t>
            </a:r>
            <a:r>
              <a:rPr lang="en-IN" dirty="0" smtClean="0"/>
              <a:t>: Some users can’t express their book requirements. So they cannot get the right book as per their requirement therefore it doesn’t satisfy 2</a:t>
            </a:r>
            <a:r>
              <a:rPr lang="en-IN" baseline="30000" dirty="0" smtClean="0"/>
              <a:t>nd</a:t>
            </a:r>
            <a:r>
              <a:rPr lang="en-IN" dirty="0" smtClean="0"/>
              <a:t> law “Every reader his/her book”. </a:t>
            </a:r>
            <a:endParaRPr lang="en-US" dirty="0" smtClean="0"/>
          </a:p>
          <a:p>
            <a:pPr algn="just">
              <a:buNone/>
            </a:pPr>
            <a:endParaRPr lang="en-US" dirty="0" smtClean="0"/>
          </a:p>
          <a:p>
            <a:pPr lvl="0" algn="just"/>
            <a:r>
              <a:rPr lang="en-IN" b="1" dirty="0" smtClean="0"/>
              <a:t>Third law is not achieved: </a:t>
            </a:r>
            <a:r>
              <a:rPr lang="en-IN" dirty="0" smtClean="0"/>
              <a:t>In this system, the users have no option to select the book. So few books that might be useful remain untouched. It doesn’t satisfy 3</a:t>
            </a:r>
            <a:r>
              <a:rPr lang="en-IN" baseline="30000" dirty="0" smtClean="0"/>
              <a:t>rd</a:t>
            </a:r>
            <a:r>
              <a:rPr lang="en-IN" dirty="0" smtClean="0"/>
              <a:t> law “Every book its reader”. </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pPr algn="ctr"/>
            <a:r>
              <a:rPr lang="en-US" dirty="0" smtClean="0"/>
              <a:t>Open Access system</a:t>
            </a:r>
            <a:endParaRPr lang="en-US" dirty="0"/>
          </a:p>
        </p:txBody>
      </p:sp>
      <p:sp>
        <p:nvSpPr>
          <p:cNvPr id="3" name="Content Placeholder 2"/>
          <p:cNvSpPr>
            <a:spLocks noGrp="1"/>
          </p:cNvSpPr>
          <p:nvPr>
            <p:ph idx="1"/>
          </p:nvPr>
        </p:nvSpPr>
        <p:spPr>
          <a:xfrm>
            <a:off x="457200" y="1295400"/>
            <a:ext cx="8229600" cy="5029200"/>
          </a:xfrm>
        </p:spPr>
        <p:txBody>
          <a:bodyPr>
            <a:normAutofit/>
          </a:bodyPr>
          <a:lstStyle/>
          <a:p>
            <a:pPr algn="just"/>
            <a:r>
              <a:rPr lang="en-IN" dirty="0" smtClean="0"/>
              <a:t>Opportunity to see and examine the books with freedom.</a:t>
            </a:r>
          </a:p>
          <a:p>
            <a:pPr algn="just"/>
            <a:r>
              <a:rPr lang="en-IN" dirty="0" smtClean="0"/>
              <a:t>Reader can look anywhere and everywhere in the stacks.</a:t>
            </a:r>
          </a:p>
          <a:p>
            <a:pPr algn="just"/>
            <a:r>
              <a:rPr lang="en-IN" dirty="0" smtClean="0"/>
              <a:t>Reader can easily find any specific book. His curiosity for further reading is increased.</a:t>
            </a:r>
          </a:p>
          <a:p>
            <a:pPr>
              <a:buNone/>
            </a:pPr>
            <a:r>
              <a:rPr lang="en-IN" dirty="0" smtClean="0"/>
              <a:t>Steps</a:t>
            </a:r>
          </a:p>
          <a:p>
            <a:pPr marL="514350" indent="-514350" algn="just">
              <a:buFont typeface="+mj-lt"/>
              <a:buAutoNum type="arabicPeriod"/>
            </a:pPr>
            <a:r>
              <a:rPr lang="en-IN" dirty="0" smtClean="0"/>
              <a:t>Books are kept in stacks.</a:t>
            </a:r>
          </a:p>
          <a:p>
            <a:pPr marL="514350" indent="-514350" algn="just">
              <a:buFont typeface="+mj-lt"/>
              <a:buAutoNum type="arabicPeriod"/>
            </a:pPr>
            <a:r>
              <a:rPr lang="en-IN" dirty="0" smtClean="0"/>
              <a:t>Arranged in proper order.</a:t>
            </a:r>
          </a:p>
          <a:p>
            <a:pPr marL="514350" indent="-514350" algn="just">
              <a:buFont typeface="+mj-lt"/>
              <a:buAutoNum type="arabicPeriod"/>
            </a:pPr>
            <a:r>
              <a:rPr lang="en-IN" dirty="0" smtClean="0"/>
              <a:t>Reader Refer catalogue and go to stack and easily get the book.</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Merits</a:t>
            </a:r>
            <a:endParaRPr lang="en-US" dirty="0"/>
          </a:p>
        </p:txBody>
      </p:sp>
      <p:sp>
        <p:nvSpPr>
          <p:cNvPr id="3" name="Content Placeholder 2"/>
          <p:cNvSpPr>
            <a:spLocks noGrp="1"/>
          </p:cNvSpPr>
          <p:nvPr>
            <p:ph idx="1"/>
          </p:nvPr>
        </p:nvSpPr>
        <p:spPr/>
        <p:txBody>
          <a:bodyPr>
            <a:normAutofit fontScale="92500"/>
          </a:bodyPr>
          <a:lstStyle/>
          <a:p>
            <a:pPr algn="just">
              <a:buNone/>
            </a:pPr>
            <a:endParaRPr lang="en-US" dirty="0" smtClean="0"/>
          </a:p>
          <a:p>
            <a:pPr lvl="0" algn="just"/>
            <a:r>
              <a:rPr lang="en-IN" b="1" dirty="0" smtClean="0"/>
              <a:t>No need to depend on library staff</a:t>
            </a:r>
            <a:r>
              <a:rPr lang="en-IN" dirty="0" smtClean="0"/>
              <a:t>: The users are not dependent on library staff. They can access the book of their interest. There is no restriction of any kind.</a:t>
            </a:r>
            <a:endParaRPr lang="en-US" dirty="0" smtClean="0"/>
          </a:p>
          <a:p>
            <a:pPr lvl="0" algn="just"/>
            <a:r>
              <a:rPr lang="en-IN" b="1" dirty="0" smtClean="0"/>
              <a:t>Time saving</a:t>
            </a:r>
            <a:r>
              <a:rPr lang="en-IN" dirty="0" smtClean="0"/>
              <a:t>: It saves time and energy of library staff as well as of user both. In close access, library staff searches the book for user that waste time of user as well as of staff.</a:t>
            </a:r>
            <a:endParaRPr lang="en-US" dirty="0" smtClean="0"/>
          </a:p>
          <a:p>
            <a:pPr lvl="0" algn="just"/>
            <a:r>
              <a:rPr lang="en-IN" b="1" dirty="0" smtClean="0"/>
              <a:t>Extra work</a:t>
            </a:r>
            <a:r>
              <a:rPr lang="en-IN" dirty="0" smtClean="0"/>
              <a:t>: The library staff can do other work in extra time as staff is not required for searching books for users. </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rmAutofit/>
          </a:bodyPr>
          <a:lstStyle/>
          <a:p>
            <a:pPr lvl="0" algn="just"/>
            <a:r>
              <a:rPr lang="en-IN" b="1" dirty="0" smtClean="0"/>
              <a:t>Proper use of books</a:t>
            </a:r>
            <a:r>
              <a:rPr lang="en-IN" dirty="0" smtClean="0"/>
              <a:t>: In this system, the users have an option to select the book after reading the contents of the book. He finds some other books related to the topic. </a:t>
            </a:r>
            <a:endParaRPr lang="en-US" dirty="0" smtClean="0"/>
          </a:p>
          <a:p>
            <a:pPr lvl="0" algn="just"/>
            <a:r>
              <a:rPr lang="en-IN" b="1" dirty="0" smtClean="0"/>
              <a:t>Library work can be completed by less staff member</a:t>
            </a:r>
            <a:r>
              <a:rPr lang="en-IN" dirty="0" smtClean="0"/>
              <a:t>: In this system, less staff is required as user independently access library books.</a:t>
            </a:r>
            <a:endParaRPr lang="en-US" dirty="0" smtClean="0"/>
          </a:p>
          <a:p>
            <a:pPr lvl="0" algn="just"/>
            <a:r>
              <a:rPr lang="en-IN" b="1" dirty="0" smtClean="0"/>
              <a:t>Famous method</a:t>
            </a:r>
            <a:r>
              <a:rPr lang="en-IN" dirty="0" smtClean="0"/>
              <a:t>: This system is widely accepted in big libraries like college and universities.</a:t>
            </a:r>
            <a:endParaRPr lang="en-US" dirty="0" smtClean="0"/>
          </a:p>
          <a:p>
            <a:pPr lvl="0" algn="just"/>
            <a:r>
              <a:rPr lang="en-IN" b="1" dirty="0" smtClean="0"/>
              <a:t>Develop self-study habit </a:t>
            </a:r>
            <a:r>
              <a:rPr lang="en-IN" dirty="0" smtClean="0"/>
              <a:t>: Users can directly access books  and develop self-study habits.</a:t>
            </a:r>
            <a:endParaRPr lang="en-US"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dirty="0" smtClean="0"/>
              <a:t>DEMERITS</a:t>
            </a:r>
            <a:endParaRPr lang="en-US" dirty="0"/>
          </a:p>
        </p:txBody>
      </p:sp>
      <p:sp>
        <p:nvSpPr>
          <p:cNvPr id="3" name="Content Placeholder 2"/>
          <p:cNvSpPr>
            <a:spLocks noGrp="1"/>
          </p:cNvSpPr>
          <p:nvPr>
            <p:ph idx="1"/>
          </p:nvPr>
        </p:nvSpPr>
        <p:spPr>
          <a:xfrm>
            <a:off x="457200" y="1447800"/>
            <a:ext cx="8229600" cy="4876800"/>
          </a:xfrm>
        </p:spPr>
        <p:txBody>
          <a:bodyPr>
            <a:normAutofit fontScale="92500" lnSpcReduction="20000"/>
          </a:bodyPr>
          <a:lstStyle/>
          <a:p>
            <a:pPr lvl="0" algn="just"/>
            <a:r>
              <a:rPr lang="en-IN" b="1" dirty="0" smtClean="0"/>
              <a:t>More chances of theft and damage</a:t>
            </a:r>
            <a:r>
              <a:rPr lang="en-IN" dirty="0" smtClean="0"/>
              <a:t>: In open access system, chances of book theft and damage are more. Some users even tear the pages of the book.</a:t>
            </a:r>
            <a:endParaRPr lang="en-US" dirty="0" smtClean="0"/>
          </a:p>
          <a:p>
            <a:pPr lvl="0" algn="just"/>
            <a:r>
              <a:rPr lang="en-IN" b="1" dirty="0" smtClean="0"/>
              <a:t>Fear of replacement of books</a:t>
            </a:r>
            <a:r>
              <a:rPr lang="en-IN" dirty="0" smtClean="0"/>
              <a:t>: There are more chances of misplacement of books. The books in more demand are misplaced by the users. So books are to be properly replaced at their proper place. </a:t>
            </a:r>
            <a:endParaRPr lang="en-US" dirty="0" smtClean="0"/>
          </a:p>
          <a:p>
            <a:pPr lvl="0" algn="just"/>
            <a:r>
              <a:rPr lang="en-IN" b="1" dirty="0" smtClean="0"/>
              <a:t>More Requirements of dusting and shelving</a:t>
            </a:r>
            <a:r>
              <a:rPr lang="en-IN" dirty="0" smtClean="0"/>
              <a:t>: In this system, there is a need to maintain the books regularly. Staff  is required for daily shelving and dusting and keeping the books in proper place.</a:t>
            </a:r>
            <a:endParaRPr lang="en-US" dirty="0" smtClean="0"/>
          </a:p>
          <a:p>
            <a:pPr lvl="0" algn="just"/>
            <a:r>
              <a:rPr lang="en-IN" b="1" dirty="0" smtClean="0"/>
              <a:t>Necessity of security guard</a:t>
            </a:r>
            <a:r>
              <a:rPr lang="en-IN" dirty="0" smtClean="0"/>
              <a:t>: There is need to appoint security guard to avoid theft in library. He has to check user’s books before leaving the library.</a:t>
            </a:r>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19200"/>
          </a:xfrm>
        </p:spPr>
        <p:txBody>
          <a:bodyPr>
            <a:normAutofit fontScale="90000"/>
          </a:bodyPr>
          <a:lstStyle/>
          <a:p>
            <a:pPr algn="ctr"/>
            <a:r>
              <a:rPr lang="en-IN" dirty="0" smtClean="0"/>
              <a:t/>
            </a:r>
            <a:br>
              <a:rPr lang="en-IN" dirty="0" smtClean="0"/>
            </a:br>
            <a:r>
              <a:rPr lang="en-IN" dirty="0" smtClean="0"/>
              <a:t/>
            </a:r>
            <a:br>
              <a:rPr lang="en-IN" dirty="0" smtClean="0"/>
            </a:br>
            <a:r>
              <a:rPr lang="en-IN" dirty="0" smtClean="0"/>
              <a:t/>
            </a:r>
            <a:br>
              <a:rPr lang="en-IN" dirty="0" smtClean="0"/>
            </a:br>
            <a:r>
              <a:rPr lang="en-IN" dirty="0" smtClean="0"/>
              <a:t>   </a:t>
            </a:r>
            <a:br>
              <a:rPr lang="en-IN" dirty="0" smtClean="0"/>
            </a:br>
            <a:r>
              <a:rPr lang="en-IN" dirty="0" smtClean="0"/>
              <a:t/>
            </a:r>
            <a:br>
              <a:rPr lang="en-IN" dirty="0" smtClean="0"/>
            </a:br>
            <a:r>
              <a:rPr lang="en-US" dirty="0" smtClean="0"/>
              <a:t/>
            </a:r>
            <a:br>
              <a:rPr lang="en-US" dirty="0" smtClean="0"/>
            </a:br>
            <a:r>
              <a:rPr lang="en-IN" sz="4400" b="1" dirty="0" smtClean="0"/>
              <a:t> Precautions of the theft activities from the library</a:t>
            </a:r>
            <a:endParaRPr lang="en-US" b="1" dirty="0"/>
          </a:p>
        </p:txBody>
      </p:sp>
      <p:sp>
        <p:nvSpPr>
          <p:cNvPr id="3" name="Content Placeholder 2"/>
          <p:cNvSpPr>
            <a:spLocks noGrp="1"/>
          </p:cNvSpPr>
          <p:nvPr>
            <p:ph idx="1"/>
          </p:nvPr>
        </p:nvSpPr>
        <p:spPr>
          <a:xfrm>
            <a:off x="457200" y="1905000"/>
            <a:ext cx="8229600" cy="4419600"/>
          </a:xfrm>
        </p:spPr>
        <p:txBody>
          <a:bodyPr>
            <a:normAutofit fontScale="77500" lnSpcReduction="20000"/>
          </a:bodyPr>
          <a:lstStyle/>
          <a:p>
            <a:pPr lvl="0" algn="just"/>
            <a:r>
              <a:rPr lang="en-IN" b="1" dirty="0" smtClean="0"/>
              <a:t>Personal bags not allowed in the library</a:t>
            </a:r>
            <a:r>
              <a:rPr lang="en-IN" dirty="0" smtClean="0"/>
              <a:t>: Bags, personal books of students and their belongings are not allowed in the library. These should be deposited at the property counter. While going out of the library the property so deposited must be taken back.</a:t>
            </a:r>
            <a:endParaRPr lang="en-US" dirty="0" smtClean="0"/>
          </a:p>
          <a:p>
            <a:pPr lvl="0" algn="just"/>
            <a:r>
              <a:rPr lang="en-IN" b="1" dirty="0" smtClean="0"/>
              <a:t>Book proof window:</a:t>
            </a:r>
            <a:r>
              <a:rPr lang="en-IN" dirty="0" smtClean="0"/>
              <a:t> Libraries have windows for fresh air and to purify the environment. But some naughty students steal library books by throwing them outside the library. So windows in library should be book proof.</a:t>
            </a:r>
            <a:endParaRPr lang="en-US" dirty="0" smtClean="0"/>
          </a:p>
          <a:p>
            <a:pPr lvl="0" algn="just"/>
            <a:r>
              <a:rPr lang="en-IN" b="1" dirty="0" smtClean="0"/>
              <a:t>One door for entry and exit: </a:t>
            </a:r>
            <a:r>
              <a:rPr lang="en-IN" dirty="0" smtClean="0"/>
              <a:t>There should be one door for entry and exit. Books should be checked before leaving the library by security guard to avoid theft in library. </a:t>
            </a:r>
            <a:endParaRPr lang="en-US" dirty="0" smtClean="0"/>
          </a:p>
          <a:p>
            <a:pPr lvl="0" algn="just"/>
            <a:r>
              <a:rPr lang="en-IN" b="1" dirty="0" smtClean="0"/>
              <a:t>CCTV (closed circuit television): </a:t>
            </a:r>
            <a:r>
              <a:rPr lang="en-IN" dirty="0" smtClean="0"/>
              <a:t>The security of books and other materials providing information in a library is quite essential. CCTV should be installed at in library to avoid theft of books. The CCTV cameras are used for surveillance in libraries to safe guard its possession of books and information.</a:t>
            </a:r>
            <a:endParaRPr lang="en-US" dirty="0" smtClean="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447800"/>
            <a:ext cx="8610600" cy="2438400"/>
          </a:xfrm>
        </p:spPr>
        <p:txBody>
          <a:bodyPr>
            <a:normAutofit/>
          </a:bodyPr>
          <a:lstStyle/>
          <a:p>
            <a:pPr algn="ctr"/>
            <a:r>
              <a:rPr lang="en-US"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Classification</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0727325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762000" y="762000"/>
            <a:ext cx="4343400" cy="677108"/>
          </a:xfrm>
          <a:prstGeom prst="rect">
            <a:avLst/>
          </a:prstGeom>
          <a:noFill/>
          <a:ln w="9525">
            <a:noFill/>
            <a:miter lim="800000"/>
            <a:headEnd/>
            <a:tailEnd/>
          </a:ln>
        </p:spPr>
        <p:txBody>
          <a:bodyPr wrap="square">
            <a:spAutoFit/>
          </a:bodyPr>
          <a:lstStyle/>
          <a:p>
            <a:pPr>
              <a:spcBef>
                <a:spcPct val="50000"/>
              </a:spcBef>
            </a:pPr>
            <a:r>
              <a:rPr lang="en-US" sz="3800" dirty="0">
                <a:solidFill>
                  <a:srgbClr val="FF0000"/>
                </a:solidFill>
              </a:rPr>
              <a:t>Classification</a:t>
            </a:r>
          </a:p>
        </p:txBody>
      </p:sp>
      <p:sp>
        <p:nvSpPr>
          <p:cNvPr id="3075" name="Text Box 3"/>
          <p:cNvSpPr txBox="1">
            <a:spLocks noChangeArrowheads="1"/>
          </p:cNvSpPr>
          <p:nvPr/>
        </p:nvSpPr>
        <p:spPr bwMode="auto">
          <a:xfrm>
            <a:off x="304800" y="1981200"/>
            <a:ext cx="8610600" cy="3816429"/>
          </a:xfrm>
          <a:prstGeom prst="rect">
            <a:avLst/>
          </a:prstGeom>
          <a:noFill/>
          <a:ln w="9525">
            <a:noFill/>
            <a:miter lim="800000"/>
            <a:headEnd/>
            <a:tailEnd/>
          </a:ln>
        </p:spPr>
        <p:txBody>
          <a:bodyPr wrap="square">
            <a:spAutoFit/>
          </a:bodyPr>
          <a:lstStyle/>
          <a:p>
            <a:pPr algn="just">
              <a:spcBef>
                <a:spcPct val="50000"/>
              </a:spcBef>
              <a:buFont typeface="Arial" pitchFamily="34" charset="0"/>
              <a:buChar char="•"/>
            </a:pPr>
            <a:r>
              <a:rPr lang="en-US" sz="3000" b="1" dirty="0"/>
              <a:t>Derived from  “Latin” word “Classic</a:t>
            </a:r>
            <a:r>
              <a:rPr lang="en-US" sz="3000" b="1" dirty="0" smtClean="0"/>
              <a:t>”. It Means “Process </a:t>
            </a:r>
            <a:r>
              <a:rPr lang="en-US" sz="3000" b="1" dirty="0"/>
              <a:t>of </a:t>
            </a:r>
            <a:r>
              <a:rPr lang="en-US" sz="3000" b="1" dirty="0" smtClean="0"/>
              <a:t>grouping” .</a:t>
            </a:r>
            <a:endParaRPr lang="en-US" sz="3000" b="1" dirty="0"/>
          </a:p>
          <a:p>
            <a:pPr algn="just">
              <a:spcBef>
                <a:spcPct val="50000"/>
              </a:spcBef>
              <a:buFont typeface="Arial" pitchFamily="34" charset="0"/>
              <a:buChar char="•"/>
            </a:pPr>
            <a:r>
              <a:rPr lang="en-US" sz="3200" dirty="0" smtClean="0">
                <a:solidFill>
                  <a:srgbClr val="FF0000"/>
                </a:solidFill>
              </a:rPr>
              <a:t>Classification is a process of grouping like entities together and separating unlike entities.</a:t>
            </a:r>
          </a:p>
          <a:p>
            <a:pPr marL="457200" indent="-457200" algn="just">
              <a:spcBef>
                <a:spcPct val="50000"/>
              </a:spcBef>
              <a:buFont typeface="Arial" pitchFamily="34" charset="0"/>
              <a:buChar char="•"/>
            </a:pPr>
            <a:r>
              <a:rPr lang="en-US" sz="3000" b="1" dirty="0" smtClean="0"/>
              <a:t>Arrangements </a:t>
            </a:r>
            <a:r>
              <a:rPr lang="en-US" sz="3000" b="1" dirty="0"/>
              <a:t>of ideas /objects in a 		  systematic </a:t>
            </a:r>
            <a:r>
              <a:rPr lang="en-US" sz="3000" b="1" dirty="0" smtClean="0"/>
              <a:t> order.</a:t>
            </a:r>
            <a:endParaRPr lang="en-US" sz="3000" b="1" dirty="0"/>
          </a:p>
          <a:p>
            <a:pPr>
              <a:spcBef>
                <a:spcPct val="50000"/>
              </a:spcBef>
            </a:pPr>
            <a:endParaRPr lang="en-US" dirty="0"/>
          </a:p>
        </p:txBody>
      </p:sp>
    </p:spTree>
    <p:extLst>
      <p:ext uri="{BB962C8B-B14F-4D97-AF65-F5344CB8AC3E}">
        <p14:creationId xmlns:p14="http://schemas.microsoft.com/office/powerpoint/2010/main" xmlns="" val="23304654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1"/>
            <a:ext cx="8382000" cy="5324535"/>
          </a:xfrm>
          <a:prstGeom prst="rect">
            <a:avLst/>
          </a:prstGeom>
        </p:spPr>
        <p:txBody>
          <a:bodyPr wrap="square">
            <a:spAutoFit/>
          </a:bodyPr>
          <a:lstStyle/>
          <a:p>
            <a:pPr algn="just"/>
            <a:endParaRPr lang="en-US" sz="3400" dirty="0" smtClean="0"/>
          </a:p>
          <a:p>
            <a:pPr algn="just"/>
            <a:r>
              <a:rPr lang="en-US" sz="3400" dirty="0" smtClean="0"/>
              <a:t>We do Classification in our daily lives </a:t>
            </a:r>
            <a:r>
              <a:rPr lang="en-US" sz="3400" dirty="0" err="1" smtClean="0"/>
              <a:t>eg</a:t>
            </a:r>
            <a:r>
              <a:rPr lang="en-US" sz="3400" dirty="0" smtClean="0"/>
              <a:t> kitchen, classroom etc. This is done to </a:t>
            </a:r>
            <a:r>
              <a:rPr lang="en-US" sz="3400" b="1" dirty="0" smtClean="0"/>
              <a:t>improve the efficiency </a:t>
            </a:r>
            <a:r>
              <a:rPr lang="en-US" sz="3400" dirty="0" smtClean="0"/>
              <a:t>of the various operations. But in library classification we are concerned with documents, and the aim is to </a:t>
            </a:r>
            <a:r>
              <a:rPr lang="en-US" sz="3400" b="1" dirty="0" smtClean="0"/>
              <a:t>arrange these in the most helpful and permanent order.</a:t>
            </a:r>
          </a:p>
          <a:p>
            <a:pPr algn="just"/>
            <a:endParaRPr lang="en-US" sz="3400" dirty="0" smtClean="0"/>
          </a:p>
          <a:p>
            <a:pPr algn="just"/>
            <a:r>
              <a:rPr lang="en-US" sz="3400" dirty="0" smtClean="0"/>
              <a:t> </a:t>
            </a:r>
            <a:endParaRPr lang="en-US" sz="3400" dirty="0"/>
          </a:p>
        </p:txBody>
      </p:sp>
    </p:spTree>
    <p:extLst>
      <p:ext uri="{BB962C8B-B14F-4D97-AF65-F5344CB8AC3E}">
        <p14:creationId xmlns:p14="http://schemas.microsoft.com/office/powerpoint/2010/main" xmlns="" val="1237870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b="1" dirty="0" smtClean="0">
                <a:latin typeface="Comic Sans MS" pitchFamily="66" charset="0"/>
              </a:rPr>
              <a:t>Definitions</a:t>
            </a:r>
            <a:endParaRPr lang="en-US" b="1" dirty="0">
              <a:latin typeface="Comic Sans MS" pitchFamily="66" charset="0"/>
            </a:endParaRPr>
          </a:p>
        </p:txBody>
      </p:sp>
      <p:sp>
        <p:nvSpPr>
          <p:cNvPr id="3" name="Content Placeholder 2"/>
          <p:cNvSpPr>
            <a:spLocks noGrp="1"/>
          </p:cNvSpPr>
          <p:nvPr>
            <p:ph idx="1"/>
          </p:nvPr>
        </p:nvSpPr>
        <p:spPr>
          <a:xfrm>
            <a:off x="457200" y="1600200"/>
            <a:ext cx="8229600" cy="4724400"/>
          </a:xfrm>
        </p:spPr>
        <p:txBody>
          <a:bodyPr>
            <a:normAutofit fontScale="32500" lnSpcReduction="20000"/>
          </a:bodyPr>
          <a:lstStyle/>
          <a:p>
            <a:pPr algn="just"/>
            <a:endParaRPr lang="en-US" sz="6000" dirty="0" smtClean="0">
              <a:latin typeface="Comic Sans MS" pitchFamily="66" charset="0"/>
            </a:endParaRPr>
          </a:p>
          <a:p>
            <a:pPr algn="just"/>
            <a:r>
              <a:rPr lang="en-US" sz="8600" dirty="0" smtClean="0">
                <a:latin typeface="Comic Sans MS" pitchFamily="66" charset="0"/>
              </a:rPr>
              <a:t>According to </a:t>
            </a:r>
            <a:r>
              <a:rPr lang="en-US" sz="8600" b="1" dirty="0" smtClean="0">
                <a:latin typeface="Comic Sans MS" pitchFamily="66" charset="0"/>
              </a:rPr>
              <a:t>New Encyclopedia Britannica</a:t>
            </a:r>
            <a:r>
              <a:rPr lang="en-US" sz="8600" dirty="0" smtClean="0">
                <a:latin typeface="Comic Sans MS" pitchFamily="66" charset="0"/>
              </a:rPr>
              <a:t>, Classification is an arrangement adopted by libraries to facilitate its </a:t>
            </a:r>
            <a:r>
              <a:rPr lang="en-US" sz="8600" dirty="0" smtClean="0">
                <a:latin typeface="Comic Sans MS" pitchFamily="66" charset="0"/>
              </a:rPr>
              <a:t>clientele/users </a:t>
            </a:r>
            <a:r>
              <a:rPr lang="en-US" sz="8600" dirty="0" smtClean="0">
                <a:latin typeface="Comic Sans MS" pitchFamily="66" charset="0"/>
              </a:rPr>
              <a:t>to find documents quickly and easily.</a:t>
            </a:r>
          </a:p>
          <a:p>
            <a:pPr algn="just">
              <a:spcBef>
                <a:spcPct val="50000"/>
              </a:spcBef>
            </a:pPr>
            <a:r>
              <a:rPr lang="en-US" sz="8600" dirty="0" smtClean="0">
                <a:latin typeface="Comic Sans MS" pitchFamily="66" charset="0"/>
              </a:rPr>
              <a:t>According to </a:t>
            </a:r>
            <a:r>
              <a:rPr lang="en-US" sz="8600" b="1" dirty="0" smtClean="0">
                <a:latin typeface="Comic Sans MS" pitchFamily="66" charset="0"/>
              </a:rPr>
              <a:t>W.C.B. Sayers </a:t>
            </a:r>
            <a:r>
              <a:rPr lang="en-US" sz="8600" dirty="0" smtClean="0">
                <a:latin typeface="Comic Sans MS" pitchFamily="66" charset="0"/>
              </a:rPr>
              <a:t>“Classification is the “arrangement of books on shelves or description of them in the manner which is most helpful to those who read.” </a:t>
            </a:r>
            <a:r>
              <a:rPr lang="en-US" sz="5100" dirty="0" smtClean="0">
                <a:latin typeface="Comic Sans MS" pitchFamily="66" charset="0"/>
              </a:rPr>
              <a:t>	</a:t>
            </a:r>
          </a:p>
          <a:p>
            <a:pPr algn="just">
              <a:spcBef>
                <a:spcPct val="50000"/>
              </a:spcBef>
              <a:buNone/>
            </a:pPr>
            <a:r>
              <a:rPr lang="en-US" sz="5100" dirty="0" smtClean="0">
                <a:latin typeface="Comic Sans MS" pitchFamily="66" charset="0"/>
              </a:rPr>
              <a:t>    </a:t>
            </a:r>
          </a:p>
          <a:p>
            <a:pPr algn="just">
              <a:spcBef>
                <a:spcPct val="50000"/>
              </a:spcBef>
              <a:buNone/>
            </a:pPr>
            <a:r>
              <a:rPr lang="en-US" sz="5100" dirty="0" smtClean="0">
                <a:latin typeface="Comic Sans MS" pitchFamily="66" charset="0"/>
              </a:rPr>
              <a:t>			</a:t>
            </a:r>
            <a:r>
              <a:rPr lang="en-US" sz="5100" dirty="0" smtClean="0">
                <a:solidFill>
                  <a:srgbClr val="CC6600"/>
                </a:solidFill>
                <a:latin typeface="Comic Sans MS" pitchFamily="66" charset="0"/>
              </a:rPr>
              <a:t>                                                    </a:t>
            </a:r>
          </a:p>
          <a:p>
            <a:pPr>
              <a:spcBef>
                <a:spcPct val="50000"/>
              </a:spcBef>
              <a:buNone/>
            </a:pPr>
            <a:r>
              <a:rPr lang="en-US" sz="2800" dirty="0" smtClean="0">
                <a:solidFill>
                  <a:srgbClr val="CC6600"/>
                </a:solidFill>
              </a:rPr>
              <a:t>                                                                        </a:t>
            </a:r>
          </a:p>
          <a:p>
            <a:endParaRPr lang="en-US" dirty="0" smtClean="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Classification Systems</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r>
              <a:rPr lang="en-US" dirty="0" smtClean="0">
                <a:latin typeface="Times New Roman" pitchFamily="18" charset="0"/>
                <a:cs typeface="Times New Roman" pitchFamily="18" charset="0"/>
              </a:rPr>
              <a:t>Libraries store and manage thousands of materials. These materials need to be organized in a manner that allows the easiest possible access for the readers.</a:t>
            </a:r>
          </a:p>
          <a:p>
            <a:pPr algn="just"/>
            <a:r>
              <a:rPr lang="en-US" dirty="0" smtClean="0">
                <a:latin typeface="Times New Roman" pitchFamily="18" charset="0"/>
                <a:cs typeface="Times New Roman" pitchFamily="18" charset="0"/>
              </a:rPr>
              <a:t>Classification Systems are the tools libraries use to organize books and other library materials.</a:t>
            </a:r>
            <a:r>
              <a:rPr lang="en-US" sz="2800" dirty="0" smtClean="0">
                <a:latin typeface="Comic Sans MS" pitchFamily="66" charset="0"/>
              </a:rPr>
              <a:t> </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Classification Systems consists of subjects that can be located by call number.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2161387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r>
              <a:rPr lang="en-US" dirty="0" smtClean="0">
                <a:latin typeface="Times New Roman" pitchFamily="18" charset="0"/>
                <a:cs typeface="Times New Roman" pitchFamily="18" charset="0"/>
              </a:rPr>
              <a:t>Classification Systems all use a system of letters and numbers to denote a particular subject.</a:t>
            </a:r>
          </a:p>
          <a:p>
            <a:pPr algn="just"/>
            <a:r>
              <a:rPr lang="en-US" dirty="0" smtClean="0">
                <a:latin typeface="Times New Roman" pitchFamily="18" charset="0"/>
                <a:cs typeface="Times New Roman" pitchFamily="18" charset="0"/>
              </a:rPr>
              <a:t> Call Numbers are the primary access point for finding library materials. Call number provide information to users and Library staff members that help them to locate books and other library materials.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6154972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latin typeface="Times New Roman" pitchFamily="18" charset="0"/>
                <a:cs typeface="Times New Roman" pitchFamily="18" charset="0"/>
              </a:rPr>
              <a:t>Benefits</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295400"/>
            <a:ext cx="8229600" cy="5029200"/>
          </a:xfrm>
        </p:spPr>
        <p:txBody>
          <a:bodyPr>
            <a:normAutofit fontScale="85000" lnSpcReduction="10000"/>
          </a:bodyPr>
          <a:lstStyle/>
          <a:p>
            <a:pPr lvl="0" algn="just"/>
            <a:r>
              <a:rPr lang="en-US" b="1" dirty="0" smtClean="0"/>
              <a:t>It brings like books together:</a:t>
            </a:r>
            <a:r>
              <a:rPr lang="en-US" dirty="0" smtClean="0"/>
              <a:t> Classification arranges books in an order most convenient to the readers and the librarians. Readers should find all the related books together and librarians should minimum time and energy in locating the documents. </a:t>
            </a:r>
          </a:p>
          <a:p>
            <a:pPr lvl="0" algn="just"/>
            <a:r>
              <a:rPr lang="en-US" b="1" dirty="0" smtClean="0"/>
              <a:t>It saves time: </a:t>
            </a:r>
            <a:r>
              <a:rPr lang="en-US" dirty="0" smtClean="0"/>
              <a:t>Classification is a great time saving device for readers, as well as librarians and thus fulfils the demand of the fourth law of library science. </a:t>
            </a:r>
          </a:p>
          <a:p>
            <a:pPr lvl="0" algn="just"/>
            <a:r>
              <a:rPr lang="en-US" b="1" dirty="0" smtClean="0"/>
              <a:t>It reveals the weakness and strength of the collection:</a:t>
            </a:r>
            <a:r>
              <a:rPr lang="en-US" dirty="0" smtClean="0"/>
              <a:t> As classification arranges books on shelf by subject, it clearly shows which subjects have a good collection, and which subjects require more attention. </a:t>
            </a:r>
          </a:p>
          <a:p>
            <a:pPr lvl="0"/>
            <a:r>
              <a:rPr lang="en-US" b="1" dirty="0" smtClean="0"/>
              <a:t>It helps in bibliographic research:</a:t>
            </a:r>
            <a:r>
              <a:rPr lang="en-US" dirty="0" smtClean="0"/>
              <a:t> Classification helps in the compilation of bibliographies, catalogues and union catalogues.</a:t>
            </a:r>
          </a:p>
          <a:p>
            <a:pPr lvl="0"/>
            <a:r>
              <a:rPr lang="en-US" b="1" dirty="0" smtClean="0"/>
              <a:t>It helps in stock verification:</a:t>
            </a:r>
            <a:r>
              <a:rPr lang="en-US" dirty="0" smtClean="0"/>
              <a:t> Classification plays a significant role in the stock taking procedure. </a:t>
            </a:r>
            <a:endParaRPr lang="en-US" dirty="0"/>
          </a:p>
        </p:txBody>
      </p:sp>
    </p:spTree>
    <p:extLst>
      <p:ext uri="{BB962C8B-B14F-4D97-AF65-F5344CB8AC3E}">
        <p14:creationId xmlns:p14="http://schemas.microsoft.com/office/powerpoint/2010/main" xmlns="" val="39236359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algn="ct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4400" b="1" dirty="0">
                <a:latin typeface="Times New Roman" pitchFamily="18" charset="0"/>
                <a:cs typeface="Times New Roman" pitchFamily="18" charset="0"/>
              </a:rPr>
              <a:t>Need and Purpose of Classification</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304800" y="1219200"/>
            <a:ext cx="8610600" cy="5181600"/>
          </a:xfrm>
        </p:spPr>
        <p:txBody>
          <a:bodyPr>
            <a:normAutofit/>
          </a:bodyPr>
          <a:lstStyle/>
          <a:p>
            <a:pPr lvl="0" algn="just"/>
            <a:endParaRPr lang="en-US" sz="2400" b="1" dirty="0" smtClean="0">
              <a:latin typeface="Times New Roman" pitchFamily="18" charset="0"/>
              <a:cs typeface="Times New Roman" pitchFamily="18" charset="0"/>
            </a:endParaRPr>
          </a:p>
          <a:p>
            <a:pPr lvl="0" algn="just"/>
            <a:r>
              <a:rPr lang="en-US" sz="2400" b="1" dirty="0" smtClean="0">
                <a:latin typeface="Times New Roman" pitchFamily="18" charset="0"/>
                <a:cs typeface="Times New Roman" pitchFamily="18" charset="0"/>
              </a:rPr>
              <a:t>Storage and retrieval :</a:t>
            </a:r>
            <a:r>
              <a:rPr lang="en-US" sz="2400" dirty="0" smtClean="0">
                <a:latin typeface="Times New Roman" pitchFamily="18" charset="0"/>
                <a:cs typeface="Times New Roman" pitchFamily="18" charset="0"/>
              </a:rPr>
              <a:t>Due </a:t>
            </a:r>
            <a:r>
              <a:rPr lang="en-US" sz="2400" dirty="0">
                <a:latin typeface="Times New Roman" pitchFamily="18" charset="0"/>
                <a:cs typeface="Times New Roman" pitchFamily="18" charset="0"/>
              </a:rPr>
              <a:t>to </a:t>
            </a:r>
            <a:r>
              <a:rPr lang="en-US" sz="2400" b="1" dirty="0">
                <a:latin typeface="Times New Roman" pitchFamily="18" charset="0"/>
                <a:cs typeface="Times New Roman" pitchFamily="18" charset="0"/>
              </a:rPr>
              <a:t>nature of documents </a:t>
            </a:r>
            <a:r>
              <a:rPr lang="en-US" sz="2400" dirty="0">
                <a:latin typeface="Times New Roman" pitchFamily="18" charset="0"/>
                <a:cs typeface="Times New Roman" pitchFamily="18" charset="0"/>
              </a:rPr>
              <a:t>and </a:t>
            </a:r>
            <a:r>
              <a:rPr lang="en-US" sz="2400" b="1" dirty="0">
                <a:latin typeface="Times New Roman" pitchFamily="18" charset="0"/>
                <a:cs typeface="Times New Roman" pitchFamily="18" charset="0"/>
              </a:rPr>
              <a:t>different forms of documents </a:t>
            </a:r>
            <a:r>
              <a:rPr lang="en-US" sz="2400" dirty="0">
                <a:latin typeface="Times New Roman" pitchFamily="18" charset="0"/>
                <a:cs typeface="Times New Roman" pitchFamily="18" charset="0"/>
              </a:rPr>
              <a:t>it has become necessary to arrange them systematically for the </a:t>
            </a:r>
            <a:r>
              <a:rPr lang="en-US" sz="2400" b="1" dirty="0">
                <a:latin typeface="Times New Roman" pitchFamily="18" charset="0"/>
                <a:cs typeface="Times New Roman" pitchFamily="18" charset="0"/>
              </a:rPr>
              <a:t>purpose of storage and retrieval</a:t>
            </a:r>
            <a:r>
              <a:rPr lang="en-US" sz="2400" b="1" dirty="0" smtClean="0">
                <a:latin typeface="Times New Roman" pitchFamily="18" charset="0"/>
                <a:cs typeface="Times New Roman" pitchFamily="18" charset="0"/>
              </a:rPr>
              <a:t>.</a:t>
            </a:r>
          </a:p>
          <a:p>
            <a:pPr algn="just"/>
            <a:r>
              <a:rPr lang="en-US" sz="2400" b="1" dirty="0" smtClean="0">
                <a:latin typeface="Times New Roman" pitchFamily="18" charset="0"/>
                <a:cs typeface="Times New Roman" pitchFamily="18" charset="0"/>
              </a:rPr>
              <a:t>Satisfy law- T</a:t>
            </a:r>
            <a:r>
              <a:rPr lang="en-US" sz="2400" dirty="0" smtClean="0">
                <a:latin typeface="Times New Roman" pitchFamily="18" charset="0"/>
                <a:cs typeface="Times New Roman" pitchFamily="18" charset="0"/>
              </a:rPr>
              <a:t>he main purpose of library classification is to satisfy the laws of library science by arranging books in systematic manner, so that the reader are able to retrieve the books from shelf easily without the help of staff.</a:t>
            </a:r>
          </a:p>
          <a:p>
            <a:pPr lvl="0" algn="just"/>
            <a:r>
              <a:rPr lang="en-US" sz="2400" dirty="0" smtClean="0">
                <a:latin typeface="Times New Roman" pitchFamily="18" charset="0"/>
                <a:cs typeface="Times New Roman" pitchFamily="18" charset="0"/>
              </a:rPr>
              <a:t>In order </a:t>
            </a:r>
            <a:r>
              <a:rPr lang="en-US" sz="2400" b="1" dirty="0" smtClean="0">
                <a:latin typeface="Times New Roman" pitchFamily="18" charset="0"/>
                <a:cs typeface="Times New Roman" pitchFamily="18" charset="0"/>
              </a:rPr>
              <a:t>to provide reference service effectively</a:t>
            </a:r>
            <a:r>
              <a:rPr lang="en-US" sz="2400" dirty="0" smtClean="0">
                <a:latin typeface="Times New Roman" pitchFamily="18" charset="0"/>
                <a:cs typeface="Times New Roman" pitchFamily="18" charset="0"/>
              </a:rPr>
              <a:t>, it is essential that the document should be arranged systematically. </a:t>
            </a: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lvl="0" algn="just"/>
            <a:endParaRPr lang="en-US" sz="4000" b="1" dirty="0" smtClean="0">
              <a:latin typeface="Times New Roman" pitchFamily="18" charset="0"/>
              <a:cs typeface="Times New Roman" pitchFamily="18" charset="0"/>
            </a:endParaRPr>
          </a:p>
          <a:p>
            <a:pPr lvl="0" algn="just"/>
            <a:endParaRPr lang="en-US" sz="4000" b="1" dirty="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lvl="0" algn="just"/>
            <a:endParaRPr lang="en-US" dirty="0" smtClean="0">
              <a:latin typeface="Times New Roman" pitchFamily="18" charset="0"/>
              <a:cs typeface="Times New Roman" pitchFamily="18" charset="0"/>
            </a:endParaRPr>
          </a:p>
          <a:p>
            <a:pPr lvl="0" algn="just"/>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1106968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228600"/>
            <a:ext cx="8766048" cy="5867400"/>
          </a:xfrm>
        </p:spPr>
        <p:txBody>
          <a:bodyPr>
            <a:normAutofit/>
          </a:bodyPr>
          <a:lstStyle/>
          <a:p>
            <a:pPr lvl="0" algn="just"/>
            <a:r>
              <a:rPr lang="en-US" sz="2400" b="1" dirty="0" smtClean="0">
                <a:latin typeface="Times New Roman" pitchFamily="18" charset="0"/>
                <a:cs typeface="Times New Roman" pitchFamily="18" charset="0"/>
              </a:rPr>
              <a:t>Correct </a:t>
            </a:r>
            <a:r>
              <a:rPr lang="en-US" sz="2400" b="1" dirty="0">
                <a:latin typeface="Times New Roman" pitchFamily="18" charset="0"/>
                <a:cs typeface="Times New Roman" pitchFamily="18" charset="0"/>
              </a:rPr>
              <a:t>Replacement </a:t>
            </a:r>
            <a:r>
              <a:rPr lang="en-US" sz="2400" dirty="0">
                <a:latin typeface="Times New Roman" pitchFamily="18" charset="0"/>
                <a:cs typeface="Times New Roman" pitchFamily="18" charset="0"/>
              </a:rPr>
              <a:t>-  It is essential that library classification should enable the correct replacement of </a:t>
            </a:r>
            <a:r>
              <a:rPr lang="en-US" sz="2400" b="1" dirty="0">
                <a:latin typeface="Times New Roman" pitchFamily="18" charset="0"/>
                <a:cs typeface="Times New Roman" pitchFamily="18" charset="0"/>
              </a:rPr>
              <a:t>documents after they have been returned from use. </a:t>
            </a:r>
            <a:endParaRPr lang="en-US" sz="2400" b="1" dirty="0" smtClean="0">
              <a:latin typeface="Times New Roman" pitchFamily="18" charset="0"/>
              <a:cs typeface="Times New Roman" pitchFamily="18" charset="0"/>
            </a:endParaRPr>
          </a:p>
          <a:p>
            <a:pPr algn="just"/>
            <a:r>
              <a:rPr lang="en-US" sz="2400" b="1" dirty="0" smtClean="0">
                <a:latin typeface="Times New Roman" pitchFamily="18" charset="0"/>
                <a:cs typeface="Times New Roman" pitchFamily="18" charset="0"/>
              </a:rPr>
              <a:t>Withdrawal of Document from Stock:</a:t>
            </a:r>
            <a:r>
              <a:rPr lang="en-US" sz="2400" dirty="0" smtClean="0">
                <a:latin typeface="Times New Roman" pitchFamily="18" charset="0"/>
                <a:cs typeface="Times New Roman" pitchFamily="18" charset="0"/>
              </a:rPr>
              <a:t> In this case, the need arises to withdraw a document from the library collection for some reason, and then library classification should facilitate such a withdrawal.</a:t>
            </a:r>
          </a:p>
          <a:p>
            <a:pPr lvl="0" algn="just"/>
            <a:r>
              <a:rPr lang="en-US" sz="2400" b="1" dirty="0" smtClean="0">
                <a:latin typeface="Times New Roman" pitchFamily="18" charset="0"/>
                <a:cs typeface="Times New Roman" pitchFamily="18" charset="0"/>
              </a:rPr>
              <a:t>Addition of New Document:</a:t>
            </a:r>
            <a:r>
              <a:rPr lang="en-US" sz="2400" dirty="0" smtClean="0">
                <a:latin typeface="Times New Roman" pitchFamily="18" charset="0"/>
                <a:cs typeface="Times New Roman" pitchFamily="18" charset="0"/>
              </a:rPr>
              <a:t> Library would acquire new documents from time to time therefore library classification should help in finding the most helpful place for each of those among the existing collection of the library. </a:t>
            </a:r>
          </a:p>
          <a:p>
            <a:pPr lvl="0" algn="just"/>
            <a:r>
              <a:rPr lang="en-US" sz="2400" b="1" dirty="0" smtClean="0">
                <a:latin typeface="Times New Roman" pitchFamily="18" charset="0"/>
                <a:cs typeface="Times New Roman" pitchFamily="18" charset="0"/>
              </a:rPr>
              <a:t>Book Display:</a:t>
            </a:r>
            <a:r>
              <a:rPr lang="en-US" sz="2400" dirty="0" smtClean="0">
                <a:latin typeface="Times New Roman" pitchFamily="18" charset="0"/>
                <a:cs typeface="Times New Roman" pitchFamily="18" charset="0"/>
              </a:rPr>
              <a:t> The collection in an open access library is well presented and guided. Library classification should be helpful in the organization of book displays.</a:t>
            </a:r>
          </a:p>
          <a:p>
            <a:pPr algn="just"/>
            <a:endParaRPr lang="en-US" sz="2400" dirty="0" smtClean="0">
              <a:latin typeface="Times New Roman" pitchFamily="18" charset="0"/>
              <a:cs typeface="Times New Roman" pitchFamily="18" charset="0"/>
            </a:endParaRPr>
          </a:p>
          <a:p>
            <a:pPr lvl="0" algn="just"/>
            <a:endParaRPr lang="en-US" sz="2800" dirty="0">
              <a:latin typeface="Times New Roman" pitchFamily="18" charset="0"/>
              <a:cs typeface="Times New Roman" pitchFamily="18" charset="0"/>
            </a:endParaRPr>
          </a:p>
          <a:p>
            <a:pPr algn="just"/>
            <a:endParaRPr lang="en-US" sz="2800" dirty="0" smtClean="0">
              <a:latin typeface="Times New Roman" pitchFamily="18" charset="0"/>
              <a:cs typeface="Times New Roman" pitchFamily="18" charset="0"/>
            </a:endParaRPr>
          </a:p>
          <a:p>
            <a:pPr lvl="0" algn="just"/>
            <a:endParaRPr lang="en-US" sz="4000"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lvl="0" algn="just"/>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8596522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8670"/>
            <a:ext cx="8229600" cy="918418"/>
          </a:xfrm>
        </p:spPr>
        <p:txBody>
          <a:bodyPr>
            <a:normAutofit fontScale="90000"/>
          </a:bodyPr>
          <a:lstStyle/>
          <a:p>
            <a:pPr algn="ctr"/>
            <a:r>
              <a:rPr lang="en-US" sz="6000" b="1" dirty="0" smtClean="0"/>
              <a:t/>
            </a:r>
            <a:br>
              <a:rPr lang="en-US" sz="6000" b="1" dirty="0" smtClean="0"/>
            </a:br>
            <a:r>
              <a:rPr lang="en-US" sz="6000" b="1" dirty="0" smtClean="0"/>
              <a:t/>
            </a:r>
            <a:br>
              <a:rPr lang="en-US" sz="6000" b="1" dirty="0" smtClean="0"/>
            </a:br>
            <a:r>
              <a:rPr lang="en-US" sz="6000" b="1" dirty="0" smtClean="0"/>
              <a:t>Examples of DDC</a:t>
            </a:r>
            <a:r>
              <a:rPr lang="en-US" dirty="0" smtClean="0"/>
              <a:t/>
            </a:r>
            <a:br>
              <a:rPr lang="en-US" dirty="0" smtClean="0"/>
            </a:br>
            <a:endParaRPr lang="en-IN" dirty="0"/>
          </a:p>
        </p:txBody>
      </p:sp>
      <p:sp>
        <p:nvSpPr>
          <p:cNvPr id="3" name="Content Placeholder 2"/>
          <p:cNvSpPr>
            <a:spLocks noGrp="1"/>
          </p:cNvSpPr>
          <p:nvPr>
            <p:ph idx="1"/>
          </p:nvPr>
        </p:nvSpPr>
        <p:spPr/>
        <p:txBody>
          <a:bodyPr/>
          <a:lstStyle/>
          <a:p>
            <a:pPr algn="just"/>
            <a:r>
              <a:rPr lang="en-US" sz="3200" dirty="0" smtClean="0"/>
              <a:t>Guidance and </a:t>
            </a:r>
            <a:r>
              <a:rPr lang="en-US" sz="3200" dirty="0" err="1" smtClean="0"/>
              <a:t>Counselling</a:t>
            </a:r>
            <a:r>
              <a:rPr lang="en-US" sz="3200" dirty="0" smtClean="0"/>
              <a:t> by S P SURI</a:t>
            </a:r>
          </a:p>
          <a:p>
            <a:pPr algn="just">
              <a:buNone/>
            </a:pPr>
            <a:r>
              <a:rPr lang="en-US" sz="3200" dirty="0" smtClean="0">
                <a:latin typeface="Times New Roman" pitchFamily="18" charset="0"/>
                <a:cs typeface="Times New Roman" pitchFamily="18" charset="0"/>
              </a:rPr>
              <a:t>                    371.4</a:t>
            </a:r>
          </a:p>
          <a:p>
            <a:pPr algn="just">
              <a:buNone/>
            </a:pPr>
            <a:r>
              <a:rPr lang="en-US" sz="3200" dirty="0" smtClean="0">
                <a:latin typeface="Times New Roman" pitchFamily="18" charset="0"/>
                <a:cs typeface="Times New Roman" pitchFamily="18" charset="0"/>
              </a:rPr>
              <a:t>                   S961G</a:t>
            </a:r>
          </a:p>
          <a:p>
            <a:pPr algn="just"/>
            <a:r>
              <a:rPr lang="en-US" sz="3200" dirty="0" err="1" smtClean="0"/>
              <a:t>Philospohical</a:t>
            </a:r>
            <a:r>
              <a:rPr lang="en-US" sz="3200" dirty="0" smtClean="0"/>
              <a:t> perspective  in education by NANDRA, INDER DEV</a:t>
            </a:r>
          </a:p>
          <a:p>
            <a:pPr algn="just">
              <a:buNone/>
            </a:pPr>
            <a:r>
              <a:rPr lang="en-US" sz="3200" dirty="0" smtClean="0">
                <a:latin typeface="Times New Roman" pitchFamily="18" charset="0"/>
                <a:cs typeface="Times New Roman" pitchFamily="18" charset="0"/>
              </a:rPr>
              <a:t>                370.193  </a:t>
            </a:r>
          </a:p>
          <a:p>
            <a:pPr algn="just">
              <a:buNone/>
            </a:pPr>
            <a:r>
              <a:rPr lang="en-US" sz="3200" dirty="0" smtClean="0">
                <a:latin typeface="Times New Roman" pitchFamily="18" charset="0"/>
                <a:cs typeface="Times New Roman" pitchFamily="18" charset="0"/>
              </a:rPr>
              <a:t>                N176P</a:t>
            </a:r>
          </a:p>
          <a:p>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458200" cy="1694688"/>
          </a:xfrm>
        </p:spPr>
        <p:txBody>
          <a:bodyPr>
            <a:normAutofit/>
          </a:bodyPr>
          <a:lstStyle/>
          <a:p>
            <a:r>
              <a:rPr lang="en-US" sz="4400" b="1" dirty="0" smtClean="0">
                <a:solidFill>
                  <a:schemeClr val="tx1"/>
                </a:solidFill>
                <a:latin typeface="Times New Roman" pitchFamily="18" charset="0"/>
                <a:cs typeface="Times New Roman" pitchFamily="18" charset="0"/>
              </a:rPr>
              <a:t>Major schemes of Classification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609600"/>
            <a:ext cx="8229600" cy="5715000"/>
          </a:xfrm>
        </p:spPr>
        <p:txBody>
          <a:bodyPr>
            <a:normAutofit/>
          </a:bodyPr>
          <a:lstStyle/>
          <a:p>
            <a:pPr lvl="0"/>
            <a:r>
              <a:rPr lang="en-US" sz="3600" dirty="0" smtClean="0">
                <a:latin typeface="Times New Roman" pitchFamily="18" charset="0"/>
                <a:cs typeface="Times New Roman" pitchFamily="18" charset="0"/>
              </a:rPr>
              <a:t>DDC </a:t>
            </a:r>
            <a:r>
              <a:rPr lang="en-US" sz="3600" dirty="0">
                <a:latin typeface="Times New Roman" pitchFamily="18" charset="0"/>
                <a:cs typeface="Times New Roman" pitchFamily="18" charset="0"/>
              </a:rPr>
              <a:t>(Dewey decimal classification)</a:t>
            </a:r>
          </a:p>
          <a:p>
            <a:pPr lvl="0"/>
            <a:r>
              <a:rPr lang="en-US" sz="3600" dirty="0">
                <a:latin typeface="Times New Roman" pitchFamily="18" charset="0"/>
                <a:cs typeface="Times New Roman" pitchFamily="18" charset="0"/>
              </a:rPr>
              <a:t>UDC </a:t>
            </a:r>
            <a:r>
              <a:rPr lang="en-US" sz="3600" dirty="0" smtClean="0">
                <a:latin typeface="Times New Roman" pitchFamily="18" charset="0"/>
                <a:cs typeface="Times New Roman" pitchFamily="18" charset="0"/>
              </a:rPr>
              <a:t>(Universal </a:t>
            </a:r>
            <a:r>
              <a:rPr lang="en-US" sz="3600" dirty="0">
                <a:latin typeface="Times New Roman" pitchFamily="18" charset="0"/>
                <a:cs typeface="Times New Roman" pitchFamily="18" charset="0"/>
              </a:rPr>
              <a:t>decimal classification)</a:t>
            </a:r>
          </a:p>
          <a:p>
            <a:pPr lvl="0"/>
            <a:r>
              <a:rPr lang="en-US" sz="3600" dirty="0">
                <a:latin typeface="Times New Roman" pitchFamily="18" charset="0"/>
                <a:cs typeface="Times New Roman" pitchFamily="18" charset="0"/>
              </a:rPr>
              <a:t>CC </a:t>
            </a:r>
            <a:r>
              <a:rPr lang="en-US" sz="3600" dirty="0" smtClean="0">
                <a:latin typeface="Times New Roman" pitchFamily="18" charset="0"/>
                <a:cs typeface="Times New Roman" pitchFamily="18" charset="0"/>
              </a:rPr>
              <a:t>(Colon </a:t>
            </a:r>
            <a:r>
              <a:rPr lang="en-US" sz="3600" dirty="0">
                <a:latin typeface="Times New Roman" pitchFamily="18" charset="0"/>
                <a:cs typeface="Times New Roman" pitchFamily="18" charset="0"/>
              </a:rPr>
              <a:t>classification)</a:t>
            </a:r>
          </a:p>
          <a:p>
            <a:pPr lvl="0"/>
            <a:r>
              <a:rPr lang="en-US" sz="3600" dirty="0">
                <a:latin typeface="Times New Roman" pitchFamily="18" charset="0"/>
                <a:cs typeface="Times New Roman" pitchFamily="18" charset="0"/>
              </a:rPr>
              <a:t>LC </a:t>
            </a:r>
            <a:r>
              <a:rPr lang="en-US" sz="3600" dirty="0" smtClean="0">
                <a:latin typeface="Times New Roman" pitchFamily="18" charset="0"/>
                <a:cs typeface="Times New Roman" pitchFamily="18" charset="0"/>
              </a:rPr>
              <a:t>(Library </a:t>
            </a:r>
            <a:r>
              <a:rPr lang="en-US" sz="3600" dirty="0">
                <a:latin typeface="Times New Roman" pitchFamily="18" charset="0"/>
                <a:cs typeface="Times New Roman" pitchFamily="18" charset="0"/>
              </a:rPr>
              <a:t>of congress classification)</a:t>
            </a:r>
          </a:p>
          <a:p>
            <a:pPr lvl="0"/>
            <a:r>
              <a:rPr lang="en-US" sz="3600" dirty="0">
                <a:latin typeface="Times New Roman" pitchFamily="18" charset="0"/>
                <a:cs typeface="Times New Roman" pitchFamily="18" charset="0"/>
              </a:rPr>
              <a:t>Bibliographic classification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4753579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lstStyle/>
          <a:p>
            <a:r>
              <a:rPr lang="en-US" dirty="0" smtClean="0">
                <a:latin typeface="Times New Roman" pitchFamily="18" charset="0"/>
                <a:cs typeface="Times New Roman" pitchFamily="18" charset="0"/>
              </a:rPr>
              <a:t>DDC</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95400"/>
            <a:ext cx="8839200" cy="5029200"/>
          </a:xfrm>
        </p:spPr>
        <p:txBody>
          <a:bodyPr>
            <a:normAutofit/>
          </a:bodyPr>
          <a:lstStyle/>
          <a:p>
            <a:pPr algn="just"/>
            <a:r>
              <a:rPr lang="en-US" dirty="0" smtClean="0">
                <a:latin typeface="Times New Roman" pitchFamily="18" charset="0"/>
                <a:cs typeface="Times New Roman" pitchFamily="18" charset="0"/>
              </a:rPr>
              <a:t>The </a:t>
            </a:r>
            <a:r>
              <a:rPr lang="en-US" b="1" dirty="0" smtClean="0">
                <a:latin typeface="Times New Roman" pitchFamily="18" charset="0"/>
                <a:cs typeface="Times New Roman" pitchFamily="18" charset="0"/>
              </a:rPr>
              <a:t>Dewey Decimal Classification System</a:t>
            </a:r>
            <a:r>
              <a:rPr lang="en-US" dirty="0" smtClean="0">
                <a:latin typeface="Times New Roman" pitchFamily="18" charset="0"/>
                <a:cs typeface="Times New Roman" pitchFamily="18" charset="0"/>
              </a:rPr>
              <a:t> is the most widely used method for </a:t>
            </a:r>
            <a:r>
              <a:rPr lang="en-US" b="1" dirty="0" smtClean="0">
                <a:latin typeface="Times New Roman" pitchFamily="18" charset="0"/>
                <a:cs typeface="Times New Roman" pitchFamily="18" charset="0"/>
              </a:rPr>
              <a:t>classifying books </a:t>
            </a:r>
            <a:r>
              <a:rPr lang="en-US" dirty="0" smtClean="0">
                <a:latin typeface="Times New Roman" pitchFamily="18" charset="0"/>
                <a:cs typeface="Times New Roman" pitchFamily="18" charset="0"/>
              </a:rPr>
              <a:t>in the library. This </a:t>
            </a:r>
            <a:r>
              <a:rPr lang="en-US" b="1" dirty="0" smtClean="0">
                <a:latin typeface="Times New Roman" pitchFamily="18" charset="0"/>
                <a:cs typeface="Times New Roman" pitchFamily="18" charset="0"/>
              </a:rPr>
              <a:t>system</a:t>
            </a:r>
            <a:r>
              <a:rPr lang="en-US" dirty="0" smtClean="0">
                <a:latin typeface="Times New Roman" pitchFamily="18" charset="0"/>
                <a:cs typeface="Times New Roman" pitchFamily="18" charset="0"/>
              </a:rPr>
              <a:t> is a </a:t>
            </a:r>
            <a:r>
              <a:rPr lang="en-US" b="1" dirty="0" smtClean="0">
                <a:latin typeface="Times New Roman" pitchFamily="18" charset="0"/>
                <a:cs typeface="Times New Roman" pitchFamily="18" charset="0"/>
              </a:rPr>
              <a:t>general knowledge organization tool </a:t>
            </a:r>
            <a:r>
              <a:rPr lang="en-US" dirty="0" smtClean="0">
                <a:latin typeface="Times New Roman" pitchFamily="18" charset="0"/>
                <a:cs typeface="Times New Roman" pitchFamily="18" charset="0"/>
              </a:rPr>
              <a:t>that is continuously revised to keep pace with knowledge. It is named after </a:t>
            </a:r>
            <a:r>
              <a:rPr lang="en-US" b="1" dirty="0" err="1" smtClean="0">
                <a:latin typeface="Times New Roman" pitchFamily="18" charset="0"/>
                <a:cs typeface="Times New Roman" pitchFamily="18" charset="0"/>
              </a:rPr>
              <a:t>Melvil</a:t>
            </a:r>
            <a:r>
              <a:rPr lang="en-US" b="1" dirty="0" smtClean="0">
                <a:latin typeface="Times New Roman" pitchFamily="18" charset="0"/>
                <a:cs typeface="Times New Roman" pitchFamily="18" charset="0"/>
              </a:rPr>
              <a:t> Dewey</a:t>
            </a:r>
            <a:r>
              <a:rPr lang="en-US" dirty="0" smtClean="0">
                <a:latin typeface="Times New Roman" pitchFamily="18" charset="0"/>
                <a:cs typeface="Times New Roman" pitchFamily="18" charset="0"/>
              </a:rPr>
              <a:t>, an American Librarian who developed it in </a:t>
            </a:r>
            <a:r>
              <a:rPr lang="en-US" b="1" dirty="0" smtClean="0">
                <a:latin typeface="Times New Roman" pitchFamily="18" charset="0"/>
                <a:cs typeface="Times New Roman" pitchFamily="18" charset="0"/>
              </a:rPr>
              <a:t>1876. </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In the DDC, basic classes are organized by disciplines or fields of study. At the broadest level, the </a:t>
            </a:r>
            <a:r>
              <a:rPr lang="en-US" b="1" dirty="0" smtClean="0">
                <a:latin typeface="Times New Roman" pitchFamily="18" charset="0"/>
                <a:cs typeface="Times New Roman" pitchFamily="18" charset="0"/>
              </a:rPr>
              <a:t>DDC is divided into ten main classes</a:t>
            </a:r>
            <a:r>
              <a:rPr lang="en-US" dirty="0" smtClean="0">
                <a:latin typeface="Times New Roman" pitchFamily="18" charset="0"/>
                <a:cs typeface="Times New Roman" pitchFamily="18" charset="0"/>
              </a:rPr>
              <a:t>, which together cover the entire world of knowledge. Each main class is </a:t>
            </a:r>
            <a:r>
              <a:rPr lang="en-US" b="1" dirty="0" smtClean="0">
                <a:latin typeface="Times New Roman" pitchFamily="18" charset="0"/>
                <a:cs typeface="Times New Roman" pitchFamily="18" charset="0"/>
              </a:rPr>
              <a:t>further divided into ten divisions, and each division into ten sections .</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10 Main Classes</a:t>
            </a:r>
            <a:endParaRPr lang="en-US" dirty="0"/>
          </a:p>
        </p:txBody>
      </p:sp>
      <p:sp>
        <p:nvSpPr>
          <p:cNvPr id="3" name="Content Placeholder 2"/>
          <p:cNvSpPr>
            <a:spLocks noGrp="1"/>
          </p:cNvSpPr>
          <p:nvPr>
            <p:ph idx="1"/>
          </p:nvPr>
        </p:nvSpPr>
        <p:spPr>
          <a:xfrm>
            <a:off x="457200" y="1524000"/>
            <a:ext cx="8229600" cy="5029200"/>
          </a:xfrm>
        </p:spPr>
        <p:txBody>
          <a:bodyPr>
            <a:normAutofit lnSpcReduction="10000"/>
          </a:bodyPr>
          <a:lstStyle/>
          <a:p>
            <a:pPr>
              <a:buNone/>
            </a:pPr>
            <a:r>
              <a:rPr lang="en-US" dirty="0" smtClean="0">
                <a:solidFill>
                  <a:srgbClr val="FF0000"/>
                </a:solidFill>
                <a:hlinkClick r:id="rId2"/>
              </a:rPr>
              <a:t>1 Class 000 – Computer science, information &amp; general works</a:t>
            </a:r>
            <a:endParaRPr lang="en-US" dirty="0" smtClean="0">
              <a:solidFill>
                <a:srgbClr val="FF0000"/>
              </a:solidFill>
            </a:endParaRPr>
          </a:p>
          <a:p>
            <a:pPr>
              <a:buNone/>
            </a:pPr>
            <a:r>
              <a:rPr lang="en-US" dirty="0" smtClean="0">
                <a:solidFill>
                  <a:srgbClr val="FF0000"/>
                </a:solidFill>
                <a:hlinkClick r:id="rId2"/>
              </a:rPr>
              <a:t>2 Class 100 – Philosophy &amp; psychology</a:t>
            </a:r>
            <a:endParaRPr lang="en-US" dirty="0" smtClean="0">
              <a:solidFill>
                <a:srgbClr val="FF0000"/>
              </a:solidFill>
            </a:endParaRPr>
          </a:p>
          <a:p>
            <a:pPr>
              <a:buNone/>
            </a:pPr>
            <a:r>
              <a:rPr lang="en-US" dirty="0" smtClean="0">
                <a:solidFill>
                  <a:srgbClr val="FF0000"/>
                </a:solidFill>
                <a:hlinkClick r:id="rId2"/>
              </a:rPr>
              <a:t>3 Class 200 – Religion</a:t>
            </a:r>
            <a:endParaRPr lang="en-US" dirty="0" smtClean="0">
              <a:solidFill>
                <a:srgbClr val="FF0000"/>
              </a:solidFill>
            </a:endParaRPr>
          </a:p>
          <a:p>
            <a:pPr>
              <a:buNone/>
            </a:pPr>
            <a:r>
              <a:rPr lang="en-US" dirty="0" smtClean="0">
                <a:solidFill>
                  <a:srgbClr val="FF0000"/>
                </a:solidFill>
                <a:hlinkClick r:id="rId2"/>
              </a:rPr>
              <a:t>4 Class 300 – Social sciences</a:t>
            </a:r>
            <a:endParaRPr lang="en-US" dirty="0" smtClean="0">
              <a:solidFill>
                <a:srgbClr val="FF0000"/>
              </a:solidFill>
            </a:endParaRPr>
          </a:p>
          <a:p>
            <a:pPr>
              <a:buNone/>
            </a:pPr>
            <a:r>
              <a:rPr lang="en-US" dirty="0" smtClean="0">
                <a:solidFill>
                  <a:srgbClr val="FF0000"/>
                </a:solidFill>
                <a:hlinkClick r:id="rId2"/>
              </a:rPr>
              <a:t>5 Class 400 – Language</a:t>
            </a:r>
            <a:endParaRPr lang="en-US" dirty="0" smtClean="0">
              <a:solidFill>
                <a:srgbClr val="FF0000"/>
              </a:solidFill>
            </a:endParaRPr>
          </a:p>
          <a:p>
            <a:pPr>
              <a:buNone/>
            </a:pPr>
            <a:r>
              <a:rPr lang="en-US" dirty="0" smtClean="0">
                <a:solidFill>
                  <a:srgbClr val="FF0000"/>
                </a:solidFill>
                <a:hlinkClick r:id="rId2"/>
              </a:rPr>
              <a:t>6 Class 500 – Science</a:t>
            </a:r>
            <a:endParaRPr lang="en-US" dirty="0" smtClean="0">
              <a:solidFill>
                <a:srgbClr val="FF0000"/>
              </a:solidFill>
            </a:endParaRPr>
          </a:p>
          <a:p>
            <a:pPr>
              <a:buNone/>
            </a:pPr>
            <a:r>
              <a:rPr lang="en-US" dirty="0" smtClean="0">
                <a:solidFill>
                  <a:srgbClr val="FF0000"/>
                </a:solidFill>
                <a:hlinkClick r:id="rId2"/>
              </a:rPr>
              <a:t>7 Class 600 – Technology</a:t>
            </a:r>
            <a:endParaRPr lang="en-US" dirty="0" smtClean="0">
              <a:solidFill>
                <a:srgbClr val="FF0000"/>
              </a:solidFill>
            </a:endParaRPr>
          </a:p>
          <a:p>
            <a:pPr>
              <a:buNone/>
            </a:pPr>
            <a:r>
              <a:rPr lang="en-US" dirty="0" smtClean="0">
                <a:solidFill>
                  <a:srgbClr val="FF0000"/>
                </a:solidFill>
                <a:hlinkClick r:id="rId2"/>
              </a:rPr>
              <a:t>8 Class 700 – Arts &amp; recreation</a:t>
            </a:r>
            <a:endParaRPr lang="en-US" dirty="0" smtClean="0">
              <a:solidFill>
                <a:srgbClr val="FF0000"/>
              </a:solidFill>
            </a:endParaRPr>
          </a:p>
          <a:p>
            <a:pPr>
              <a:buNone/>
            </a:pPr>
            <a:r>
              <a:rPr lang="en-US" dirty="0" smtClean="0">
                <a:solidFill>
                  <a:srgbClr val="FF0000"/>
                </a:solidFill>
                <a:hlinkClick r:id="rId2"/>
              </a:rPr>
              <a:t>9 Class 800 – Literature</a:t>
            </a:r>
            <a:endParaRPr lang="en-US" dirty="0" smtClean="0">
              <a:solidFill>
                <a:srgbClr val="FF0000"/>
              </a:solidFill>
            </a:endParaRPr>
          </a:p>
          <a:p>
            <a:pPr>
              <a:buNone/>
            </a:pPr>
            <a:r>
              <a:rPr lang="en-US" dirty="0" smtClean="0">
                <a:solidFill>
                  <a:srgbClr val="FF0000"/>
                </a:solidFill>
                <a:hlinkClick r:id="rId2"/>
              </a:rPr>
              <a:t>10 Class 900 – History &amp; geography</a:t>
            </a:r>
            <a:endParaRPr lang="en-US" dirty="0" smtClean="0">
              <a:solidFill>
                <a:srgbClr val="FF0000"/>
              </a:solidFill>
            </a:endParaRP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en-US" b="1" dirty="0" smtClean="0">
                <a:solidFill>
                  <a:schemeClr val="tx1">
                    <a:lumMod val="75000"/>
                    <a:lumOff val="25000"/>
                  </a:schemeClr>
                </a:solidFill>
                <a:latin typeface="Times New Roman" pitchFamily="18" charset="0"/>
                <a:cs typeface="Times New Roman" pitchFamily="18" charset="0"/>
                <a:hlinkClick r:id="rId2"/>
              </a:rPr>
              <a:t/>
            </a:r>
            <a:br>
              <a:rPr lang="en-US" b="1" dirty="0" smtClean="0">
                <a:solidFill>
                  <a:schemeClr val="tx1">
                    <a:lumMod val="75000"/>
                    <a:lumOff val="25000"/>
                  </a:schemeClr>
                </a:solidFill>
                <a:latin typeface="Times New Roman" pitchFamily="18" charset="0"/>
                <a:cs typeface="Times New Roman" pitchFamily="18" charset="0"/>
                <a:hlinkClick r:id="rId2"/>
              </a:rPr>
            </a:br>
            <a:r>
              <a:rPr lang="en-US" b="1" dirty="0" smtClean="0">
                <a:solidFill>
                  <a:schemeClr val="tx1">
                    <a:lumMod val="75000"/>
                    <a:lumOff val="25000"/>
                  </a:schemeClr>
                </a:solidFill>
                <a:latin typeface="Times New Roman" pitchFamily="18" charset="0"/>
                <a:cs typeface="Times New Roman" pitchFamily="18" charset="0"/>
                <a:hlinkClick r:id="rId2"/>
              </a:rPr>
              <a:t/>
            </a:r>
            <a:br>
              <a:rPr lang="en-US" b="1" dirty="0" smtClean="0">
                <a:solidFill>
                  <a:schemeClr val="tx1">
                    <a:lumMod val="75000"/>
                    <a:lumOff val="25000"/>
                  </a:schemeClr>
                </a:solidFill>
                <a:latin typeface="Times New Roman" pitchFamily="18" charset="0"/>
                <a:cs typeface="Times New Roman" pitchFamily="18" charset="0"/>
                <a:hlinkClick r:id="rId2"/>
              </a:rPr>
            </a:br>
            <a:r>
              <a:rPr lang="en-US" b="1" dirty="0" smtClean="0">
                <a:solidFill>
                  <a:schemeClr val="tx1">
                    <a:lumMod val="75000"/>
                    <a:lumOff val="25000"/>
                  </a:schemeClr>
                </a:solidFill>
                <a:latin typeface="Times New Roman" pitchFamily="18" charset="0"/>
                <a:cs typeface="Times New Roman" pitchFamily="18" charset="0"/>
                <a:hlinkClick r:id="rId2"/>
              </a:rPr>
              <a:t/>
            </a:r>
            <a:br>
              <a:rPr lang="en-US" b="1" dirty="0" smtClean="0">
                <a:solidFill>
                  <a:schemeClr val="tx1">
                    <a:lumMod val="75000"/>
                    <a:lumOff val="25000"/>
                  </a:schemeClr>
                </a:solidFill>
                <a:latin typeface="Times New Roman" pitchFamily="18" charset="0"/>
                <a:cs typeface="Times New Roman" pitchFamily="18" charset="0"/>
                <a:hlinkClick r:id="rId2"/>
              </a:rPr>
            </a:br>
            <a:r>
              <a:rPr lang="en-US" b="1" dirty="0" smtClean="0">
                <a:solidFill>
                  <a:schemeClr val="tx1">
                    <a:lumMod val="75000"/>
                    <a:lumOff val="25000"/>
                  </a:schemeClr>
                </a:solidFill>
                <a:latin typeface="Times New Roman" pitchFamily="18" charset="0"/>
                <a:cs typeface="Times New Roman" pitchFamily="18" charset="0"/>
                <a:hlinkClick r:id="rId2"/>
              </a:rPr>
              <a:t>000 Generalities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010 Bibliography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020 Library &amp; information sciences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030 General encyclopedic works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040 Unassigned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050 General serials &amp; their indexes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060 General organizations &amp; </a:t>
            </a:r>
            <a:r>
              <a:rPr lang="en-US" dirty="0" err="1" smtClean="0">
                <a:latin typeface="Times New Roman" pitchFamily="18" charset="0"/>
                <a:cs typeface="Times New Roman" pitchFamily="18" charset="0"/>
              </a:rPr>
              <a:t>museology</a:t>
            </a: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070 News media, journalism, publishing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080 General collections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090 Manuscripts &amp; rare books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lstStyle/>
          <a:p>
            <a:r>
              <a:rPr lang="en-US" dirty="0" smtClean="0">
                <a:latin typeface="Times New Roman" pitchFamily="18" charset="0"/>
                <a:cs typeface="Times New Roman" pitchFamily="18" charset="0"/>
                <a:hlinkClick r:id="rId2"/>
              </a:rPr>
              <a:t>100 Philosophy and psychology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110 Metaphysics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120 Epistemology, causation, humankind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130 Paranormal phenomena, occult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140 Specific philosophical schools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150 Psychology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160 Logic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170 Ethics (moral philosophy)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180 Ancient, medieval, Oriental philosophy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190 Modern Western philosophy</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lstStyle/>
          <a:p>
            <a:r>
              <a:rPr lang="en-US" dirty="0" smtClean="0">
                <a:latin typeface="Times New Roman" pitchFamily="18" charset="0"/>
                <a:cs typeface="Times New Roman" pitchFamily="18" charset="0"/>
                <a:hlinkClick r:id="rId2"/>
              </a:rPr>
              <a:t>300 Social sciences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310 General statistics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320 Political science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330 Economics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340 Law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350 Public administration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360 Social services; associations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370 Education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380 Commerce, communications, transport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390 Customs, etiquette, folklore</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lstStyle/>
          <a:p>
            <a:r>
              <a:rPr lang="en-US" dirty="0" smtClean="0">
                <a:latin typeface="Times New Roman" pitchFamily="18" charset="0"/>
                <a:cs typeface="Times New Roman" pitchFamily="18" charset="0"/>
              </a:rPr>
              <a:t>370 Education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371 School management; special education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372 Elementary education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373 Secondary education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374 Adult education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375 Curriculums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376 Education of women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377 Schools &amp; religion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378 Higher education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379 Government regulation, control, support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685800"/>
            <a:ext cx="4040188" cy="914400"/>
          </a:xfrm>
        </p:spPr>
        <p:txBody>
          <a:bodyPr/>
          <a:lstStyle/>
          <a:p>
            <a:pPr algn="ctr"/>
            <a:r>
              <a:rPr lang="en-US" dirty="0" smtClean="0">
                <a:latin typeface="Times New Roman" pitchFamily="18" charset="0"/>
                <a:cs typeface="Times New Roman" pitchFamily="18" charset="0"/>
              </a:rPr>
              <a:t>Primary source		</a:t>
            </a:r>
            <a:endParaRPr lang="en-US" dirty="0">
              <a:latin typeface="Times New Roman" pitchFamily="18" charset="0"/>
              <a:cs typeface="Times New Roman" pitchFamily="18" charset="0"/>
            </a:endParaRPr>
          </a:p>
        </p:txBody>
      </p:sp>
      <p:sp>
        <p:nvSpPr>
          <p:cNvPr id="4" name="Text Placeholder 3"/>
          <p:cNvSpPr>
            <a:spLocks noGrp="1"/>
          </p:cNvSpPr>
          <p:nvPr>
            <p:ph type="body" sz="half" idx="3"/>
          </p:nvPr>
        </p:nvSpPr>
        <p:spPr>
          <a:xfrm>
            <a:off x="4645025" y="685801"/>
            <a:ext cx="4041775" cy="685799"/>
          </a:xfrm>
        </p:spPr>
        <p:txBody>
          <a:bodyPr/>
          <a:lstStyle/>
          <a:p>
            <a:pPr algn="ctr"/>
            <a:r>
              <a:rPr lang="en-US" dirty="0" smtClean="0">
                <a:latin typeface="Times New Roman" pitchFamily="18" charset="0"/>
                <a:cs typeface="Times New Roman" pitchFamily="18" charset="0"/>
              </a:rPr>
              <a:t>Secondary source</a:t>
            </a:r>
            <a:endParaRPr lang="en-US" dirty="0">
              <a:latin typeface="Times New Roman" pitchFamily="18" charset="0"/>
              <a:cs typeface="Times New Roman" pitchFamily="18" charset="0"/>
            </a:endParaRPr>
          </a:p>
        </p:txBody>
      </p:sp>
      <p:sp>
        <p:nvSpPr>
          <p:cNvPr id="5" name="Content Placeholder 4"/>
          <p:cNvSpPr>
            <a:spLocks noGrp="1"/>
          </p:cNvSpPr>
          <p:nvPr>
            <p:ph sz="quarter" idx="2"/>
          </p:nvPr>
        </p:nvSpPr>
        <p:spPr>
          <a:xfrm>
            <a:off x="457200" y="1447800"/>
            <a:ext cx="4040188" cy="4912520"/>
          </a:xfrm>
        </p:spPr>
        <p:txBody>
          <a:bodyPr/>
          <a:lstStyle/>
          <a:p>
            <a:pPr algn="just"/>
            <a:r>
              <a:rPr lang="en-US" dirty="0" smtClean="0">
                <a:latin typeface="Times New Roman" pitchFamily="18" charset="0"/>
                <a:cs typeface="Times New Roman" pitchFamily="18" charset="0"/>
              </a:rPr>
              <a:t>They are original materials.</a:t>
            </a:r>
          </a:p>
          <a:p>
            <a:pPr algn="just"/>
            <a:r>
              <a:rPr lang="en-US" dirty="0" smtClean="0">
                <a:latin typeface="Times New Roman" pitchFamily="18" charset="0"/>
                <a:cs typeface="Times New Roman" pitchFamily="18" charset="0"/>
              </a:rPr>
              <a:t>They have not filtered or evaluated.</a:t>
            </a:r>
          </a:p>
          <a:p>
            <a:pPr algn="just"/>
            <a:r>
              <a:rPr lang="en-US" dirty="0" smtClean="0">
                <a:latin typeface="Times New Roman" pitchFamily="18" charset="0"/>
                <a:cs typeface="Times New Roman" pitchFamily="18" charset="0"/>
              </a:rPr>
              <a:t>They present original thinking or new information.</a:t>
            </a:r>
          </a:p>
          <a:p>
            <a:pPr algn="just"/>
            <a:r>
              <a:rPr lang="en-US" dirty="0" smtClean="0">
                <a:latin typeface="Times New Roman" pitchFamily="18" charset="0"/>
                <a:cs typeface="Times New Roman" pitchFamily="18" charset="0"/>
              </a:rPr>
              <a:t>They are unorganized.</a:t>
            </a:r>
          </a:p>
          <a:p>
            <a:pPr algn="just"/>
            <a:r>
              <a:rPr lang="en-US" dirty="0" smtClean="0">
                <a:latin typeface="Times New Roman" pitchFamily="18" charset="0"/>
                <a:cs typeface="Times New Roman" pitchFamily="18" charset="0"/>
              </a:rPr>
              <a:t>Example : autobiographies, audio  recording, interviews, diaries</a:t>
            </a:r>
            <a:endParaRPr lang="en-US" dirty="0">
              <a:latin typeface="Times New Roman" pitchFamily="18" charset="0"/>
              <a:cs typeface="Times New Roman" pitchFamily="18" charset="0"/>
            </a:endParaRPr>
          </a:p>
        </p:txBody>
      </p:sp>
      <p:sp>
        <p:nvSpPr>
          <p:cNvPr id="6" name="Content Placeholder 5"/>
          <p:cNvSpPr>
            <a:spLocks noGrp="1"/>
          </p:cNvSpPr>
          <p:nvPr>
            <p:ph sz="quarter" idx="4"/>
          </p:nvPr>
        </p:nvSpPr>
        <p:spPr>
          <a:xfrm>
            <a:off x="4645025" y="1371600"/>
            <a:ext cx="4041775" cy="4988720"/>
          </a:xfrm>
        </p:spPr>
        <p:txBody>
          <a:bodyPr/>
          <a:lstStyle/>
          <a:p>
            <a:pPr algn="just"/>
            <a:r>
              <a:rPr lang="en-US" dirty="0" smtClean="0">
                <a:latin typeface="Times New Roman" pitchFamily="18" charset="0"/>
                <a:cs typeface="Times New Roman" pitchFamily="18" charset="0"/>
              </a:rPr>
              <a:t>They don’t carry new and original information.</a:t>
            </a:r>
          </a:p>
          <a:p>
            <a:pPr algn="just"/>
            <a:r>
              <a:rPr lang="en-US" dirty="0" smtClean="0">
                <a:latin typeface="Times New Roman" pitchFamily="18" charset="0"/>
                <a:cs typeface="Times New Roman" pitchFamily="18" charset="0"/>
              </a:rPr>
              <a:t>These are filtered and edited by someone and then publish.</a:t>
            </a:r>
          </a:p>
          <a:p>
            <a:pPr algn="just"/>
            <a:r>
              <a:rPr lang="en-US" dirty="0" smtClean="0">
                <a:latin typeface="Times New Roman" pitchFamily="18" charset="0"/>
                <a:cs typeface="Times New Roman" pitchFamily="18" charset="0"/>
              </a:rPr>
              <a:t>They provide second hand information.</a:t>
            </a:r>
          </a:p>
          <a:p>
            <a:pPr algn="just"/>
            <a:r>
              <a:rPr lang="en-US" dirty="0" smtClean="0">
                <a:latin typeface="Times New Roman" pitchFamily="18" charset="0"/>
                <a:cs typeface="Times New Roman" pitchFamily="18" charset="0"/>
              </a:rPr>
              <a:t>These are organized and arranged according to a definite plan.</a:t>
            </a:r>
          </a:p>
          <a:p>
            <a:pPr algn="just"/>
            <a:r>
              <a:rPr lang="en-US" dirty="0" smtClean="0">
                <a:latin typeface="Times New Roman" pitchFamily="18" charset="0"/>
                <a:cs typeface="Times New Roman" pitchFamily="18" charset="0"/>
              </a:rPr>
              <a:t>Example : text books, reviews, indexing periodicals</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81000"/>
            <a:ext cx="4040188" cy="762000"/>
          </a:xfrm>
        </p:spPr>
        <p:txBody>
          <a:bodyPr/>
          <a:lstStyle/>
          <a:p>
            <a:pPr algn="ctr"/>
            <a:r>
              <a:rPr lang="en-US" dirty="0" smtClean="0">
                <a:latin typeface="Times New Roman" pitchFamily="18" charset="0"/>
                <a:cs typeface="Times New Roman" pitchFamily="18" charset="0"/>
              </a:rPr>
              <a:t>Open access system	</a:t>
            </a:r>
            <a:endParaRPr lang="en-US" dirty="0">
              <a:latin typeface="Times New Roman" pitchFamily="18" charset="0"/>
              <a:cs typeface="Times New Roman" pitchFamily="18" charset="0"/>
            </a:endParaRPr>
          </a:p>
        </p:txBody>
      </p:sp>
      <p:sp>
        <p:nvSpPr>
          <p:cNvPr id="4" name="Text Placeholder 3"/>
          <p:cNvSpPr>
            <a:spLocks noGrp="1"/>
          </p:cNvSpPr>
          <p:nvPr>
            <p:ph type="body" sz="half" idx="3"/>
          </p:nvPr>
        </p:nvSpPr>
        <p:spPr>
          <a:xfrm>
            <a:off x="4648200" y="533401"/>
            <a:ext cx="4041775" cy="533400"/>
          </a:xfrm>
        </p:spPr>
        <p:txBody>
          <a:bodyPr/>
          <a:lstStyle/>
          <a:p>
            <a:pPr algn="ctr"/>
            <a:r>
              <a:rPr lang="en-US" dirty="0" smtClean="0">
                <a:latin typeface="Times New Roman" pitchFamily="18" charset="0"/>
                <a:cs typeface="Times New Roman" pitchFamily="18" charset="0"/>
              </a:rPr>
              <a:t>Close access system</a:t>
            </a:r>
            <a:endParaRPr lang="en-US" dirty="0">
              <a:latin typeface="Times New Roman" pitchFamily="18" charset="0"/>
              <a:cs typeface="Times New Roman" pitchFamily="18" charset="0"/>
            </a:endParaRPr>
          </a:p>
        </p:txBody>
      </p:sp>
      <p:sp>
        <p:nvSpPr>
          <p:cNvPr id="5" name="Content Placeholder 4"/>
          <p:cNvSpPr>
            <a:spLocks noGrp="1"/>
          </p:cNvSpPr>
          <p:nvPr>
            <p:ph sz="quarter" idx="2"/>
          </p:nvPr>
        </p:nvSpPr>
        <p:spPr>
          <a:xfrm>
            <a:off x="457200" y="1066800"/>
            <a:ext cx="4040188" cy="5293520"/>
          </a:xfrm>
        </p:spPr>
        <p:txBody>
          <a:bodyPr/>
          <a:lstStyle/>
          <a:p>
            <a:r>
              <a:rPr lang="en-US" dirty="0" smtClean="0">
                <a:latin typeface="Times New Roman" pitchFamily="18" charset="0"/>
                <a:cs typeface="Times New Roman" pitchFamily="18" charset="0"/>
              </a:rPr>
              <a:t>Books are kept in open stacks.</a:t>
            </a:r>
          </a:p>
          <a:p>
            <a:r>
              <a:rPr lang="en-US" dirty="0" smtClean="0">
                <a:latin typeface="Times New Roman" pitchFamily="18" charset="0"/>
                <a:cs typeface="Times New Roman" pitchFamily="18" charset="0"/>
              </a:rPr>
              <a:t>Reader can easily find any specific book.</a:t>
            </a:r>
          </a:p>
          <a:p>
            <a:r>
              <a:rPr lang="en-US" dirty="0" smtClean="0">
                <a:latin typeface="Times New Roman" pitchFamily="18" charset="0"/>
                <a:cs typeface="Times New Roman" pitchFamily="18" charset="0"/>
              </a:rPr>
              <a:t>Reader can look anywhere and everywhere in the stacks.</a:t>
            </a:r>
          </a:p>
          <a:p>
            <a:r>
              <a:rPr lang="en-US" dirty="0" smtClean="0">
                <a:latin typeface="Times New Roman" pitchFamily="18" charset="0"/>
                <a:cs typeface="Times New Roman" pitchFamily="18" charset="0"/>
              </a:rPr>
              <a:t>Chances of theft and damage is more.</a:t>
            </a:r>
          </a:p>
          <a:p>
            <a:r>
              <a:rPr lang="en-US" dirty="0" smtClean="0">
                <a:latin typeface="Times New Roman" pitchFamily="18" charset="0"/>
                <a:cs typeface="Times New Roman" pitchFamily="18" charset="0"/>
              </a:rPr>
              <a:t>More chances of misplacement of books.</a:t>
            </a:r>
            <a:endParaRPr lang="en-US" dirty="0">
              <a:latin typeface="Times New Roman" pitchFamily="18" charset="0"/>
              <a:cs typeface="Times New Roman" pitchFamily="18" charset="0"/>
            </a:endParaRPr>
          </a:p>
        </p:txBody>
      </p:sp>
      <p:sp>
        <p:nvSpPr>
          <p:cNvPr id="6" name="Content Placeholder 5"/>
          <p:cNvSpPr>
            <a:spLocks noGrp="1"/>
          </p:cNvSpPr>
          <p:nvPr>
            <p:ph sz="quarter" idx="4"/>
          </p:nvPr>
        </p:nvSpPr>
        <p:spPr>
          <a:xfrm>
            <a:off x="4645025" y="1066800"/>
            <a:ext cx="4041775" cy="5293520"/>
          </a:xfrm>
        </p:spPr>
        <p:txBody>
          <a:bodyPr/>
          <a:lstStyle/>
          <a:p>
            <a:r>
              <a:rPr lang="en-US" dirty="0" smtClean="0">
                <a:latin typeface="Times New Roman" pitchFamily="18" charset="0"/>
                <a:cs typeface="Times New Roman" pitchFamily="18" charset="0"/>
              </a:rPr>
              <a:t>Books are kept under locks in </a:t>
            </a:r>
            <a:r>
              <a:rPr lang="en-US" dirty="0" err="1" smtClean="0">
                <a:latin typeface="Times New Roman" pitchFamily="18" charset="0"/>
                <a:cs typeface="Times New Roman" pitchFamily="18" charset="0"/>
              </a:rPr>
              <a:t>almirahs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Reader is slave to catalogue and library staff</a:t>
            </a:r>
          </a:p>
          <a:p>
            <a:r>
              <a:rPr lang="en-US" dirty="0" smtClean="0">
                <a:latin typeface="Times New Roman" pitchFamily="18" charset="0"/>
                <a:cs typeface="Times New Roman" pitchFamily="18" charset="0"/>
              </a:rPr>
              <a:t>Reader cant take books of his interest.</a:t>
            </a:r>
          </a:p>
          <a:p>
            <a:r>
              <a:rPr lang="en-US" dirty="0" smtClean="0">
                <a:latin typeface="Times New Roman" pitchFamily="18" charset="0"/>
                <a:cs typeface="Times New Roman" pitchFamily="18" charset="0"/>
              </a:rPr>
              <a:t>No theft and damage of books.</a:t>
            </a:r>
          </a:p>
          <a:p>
            <a:r>
              <a:rPr lang="en-US" dirty="0" smtClean="0">
                <a:latin typeface="Times New Roman" pitchFamily="18" charset="0"/>
                <a:cs typeface="Times New Roman" pitchFamily="18" charset="0"/>
              </a:rPr>
              <a:t>Chance of misplacement of books can </a:t>
            </a:r>
            <a:r>
              <a:rPr lang="en-US" dirty="0" smtClean="0"/>
              <a:t>be reduced.</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1179</TotalTime>
  <Words>3026</Words>
  <Application>Microsoft Office PowerPoint</Application>
  <PresentationFormat>On-screen Show (4:3)</PresentationFormat>
  <Paragraphs>299</Paragraphs>
  <Slides>53</Slides>
  <Notes>4</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Flow</vt:lpstr>
      <vt:lpstr>    Different types of Reading Material and ways of keeping them in Library  For B.Ed Ist Semester Students  (Punjabi University)  By  Ms. Sarita Gulati Librarian Shivalik Institute of Education and Research, Mohali</vt:lpstr>
      <vt:lpstr>           Reading Material </vt:lpstr>
      <vt:lpstr> Traditional Resources</vt:lpstr>
      <vt:lpstr>PRIMARY SOURCES</vt:lpstr>
      <vt:lpstr>Some types of primary sources include</vt:lpstr>
      <vt:lpstr> Examples</vt:lpstr>
      <vt:lpstr>Examples of primary sources:</vt:lpstr>
      <vt:lpstr>         SECONDARY SOURCES</vt:lpstr>
      <vt:lpstr>Examples of secondary sources:</vt:lpstr>
      <vt:lpstr>Examples </vt:lpstr>
      <vt:lpstr>         TERTIARY SOURCES</vt:lpstr>
      <vt:lpstr>Examples </vt:lpstr>
      <vt:lpstr>Electronic Resources</vt:lpstr>
      <vt:lpstr>              E-Resource</vt:lpstr>
      <vt:lpstr>      Types of e-resources</vt:lpstr>
      <vt:lpstr>                    E-Book</vt:lpstr>
      <vt:lpstr>                       Benefits</vt:lpstr>
      <vt:lpstr>                       E-Journals</vt:lpstr>
      <vt:lpstr> E- Magazines</vt:lpstr>
      <vt:lpstr>    E- Thesis and Dissertation (ETD)</vt:lpstr>
      <vt:lpstr>E-Newspaper</vt:lpstr>
      <vt:lpstr>CD-ROM : Compact Disk-Read-Only Memory</vt:lpstr>
      <vt:lpstr>                     Databases</vt:lpstr>
      <vt:lpstr>Ways of keeping Library Resources in Library</vt:lpstr>
      <vt:lpstr>Slide 25</vt:lpstr>
      <vt:lpstr>Close access system</vt:lpstr>
      <vt:lpstr>                                                          Merits</vt:lpstr>
      <vt:lpstr>DEMERITS</vt:lpstr>
      <vt:lpstr>Slide 29</vt:lpstr>
      <vt:lpstr>Open Access system</vt:lpstr>
      <vt:lpstr>Merits</vt:lpstr>
      <vt:lpstr>Slide 32</vt:lpstr>
      <vt:lpstr>DEMERITS</vt:lpstr>
      <vt:lpstr>          Precautions of the theft activities from the library</vt:lpstr>
      <vt:lpstr> Classification </vt:lpstr>
      <vt:lpstr>Slide 36</vt:lpstr>
      <vt:lpstr>Slide 37</vt:lpstr>
      <vt:lpstr>Definitions</vt:lpstr>
      <vt:lpstr>Classification Systems</vt:lpstr>
      <vt:lpstr>Cont…</vt:lpstr>
      <vt:lpstr>Benefits</vt:lpstr>
      <vt:lpstr>                                               Need and Purpose of Classification</vt:lpstr>
      <vt:lpstr>Slide 43</vt:lpstr>
      <vt:lpstr>  Examples of DDC </vt:lpstr>
      <vt:lpstr>Major schemes of Classification </vt:lpstr>
      <vt:lpstr>DDC</vt:lpstr>
      <vt:lpstr>10 Main Classes</vt:lpstr>
      <vt:lpstr>   000 Generalities </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 types of Reading Material</dc:title>
  <dc:creator>a</dc:creator>
  <cp:lastModifiedBy>Sabhya</cp:lastModifiedBy>
  <cp:revision>100</cp:revision>
  <dcterms:created xsi:type="dcterms:W3CDTF">2017-10-27T17:43:14Z</dcterms:created>
  <dcterms:modified xsi:type="dcterms:W3CDTF">2022-01-07T06:32:55Z</dcterms:modified>
</cp:coreProperties>
</file>