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4"/>
  </p:notesMasterIdLst>
  <p:sldIdLst>
    <p:sldId id="256" r:id="rId2"/>
    <p:sldId id="257" r:id="rId3"/>
    <p:sldId id="270" r:id="rId4"/>
    <p:sldId id="258" r:id="rId5"/>
    <p:sldId id="259" r:id="rId6"/>
    <p:sldId id="266" r:id="rId7"/>
    <p:sldId id="261" r:id="rId8"/>
    <p:sldId id="262" r:id="rId9"/>
    <p:sldId id="263" r:id="rId10"/>
    <p:sldId id="267" r:id="rId11"/>
    <p:sldId id="268" r:id="rId12"/>
    <p:sldId id="269"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336590D-111D-45BA-864F-C81BBBF72EEF}" type="datetimeFigureOut">
              <a:rPr lang="en-US" smtClean="0"/>
              <a:pPr/>
              <a:t>8/5/2022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DBE69F5-FB55-440C-AC58-5FE57E23388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DBE69F5-FB55-440C-AC58-5FE57E233889}" type="slidenum">
              <a:rPr lang="en-US" smtClean="0"/>
              <a:pPr/>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13225F6A-AF79-462E-A8E3-FFA771DF1A3F}" type="datetimeFigureOut">
              <a:rPr lang="en-US" smtClean="0"/>
              <a:pPr/>
              <a:t>8/5/2022</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DCB7CBB5-EC12-4445-AAA5-0EC07385AD44}"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3225F6A-AF79-462E-A8E3-FFA771DF1A3F}" type="datetimeFigureOut">
              <a:rPr lang="en-US" smtClean="0"/>
              <a:pPr/>
              <a:t>8/5/2022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B7CBB5-EC12-4445-AAA5-0EC07385AD4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3225F6A-AF79-462E-A8E3-FFA771DF1A3F}" type="datetimeFigureOut">
              <a:rPr lang="en-US" smtClean="0"/>
              <a:pPr/>
              <a:t>8/5/2022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DCB7CBB5-EC12-4445-AAA5-0EC07385AD44}"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3225F6A-AF79-462E-A8E3-FFA771DF1A3F}" type="datetimeFigureOut">
              <a:rPr lang="en-US" smtClean="0"/>
              <a:pPr/>
              <a:t>8/5/2022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B7CBB5-EC12-4445-AAA5-0EC07385AD4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3225F6A-AF79-462E-A8E3-FFA771DF1A3F}" type="datetimeFigureOut">
              <a:rPr lang="en-US" smtClean="0"/>
              <a:pPr/>
              <a:t>8/5/2022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CB7CBB5-EC12-4445-AAA5-0EC07385AD4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3225F6A-AF79-462E-A8E3-FFA771DF1A3F}" type="datetimeFigureOut">
              <a:rPr lang="en-US" smtClean="0"/>
              <a:pPr/>
              <a:t>8/5/2022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CB7CBB5-EC12-4445-AAA5-0EC07385AD4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225F6A-AF79-462E-A8E3-FFA771DF1A3F}" type="datetimeFigureOut">
              <a:rPr lang="en-US" smtClean="0"/>
              <a:pPr/>
              <a:t>8/5/2022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CB7CBB5-EC12-4445-AAA5-0EC07385AD4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3225F6A-AF79-462E-A8E3-FFA771DF1A3F}" type="datetimeFigureOut">
              <a:rPr lang="en-US" smtClean="0"/>
              <a:pPr/>
              <a:t>8/5/2022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B7CBB5-EC12-4445-AAA5-0EC07385AD4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3225F6A-AF79-462E-A8E3-FFA771DF1A3F}" type="datetimeFigureOut">
              <a:rPr lang="en-US" smtClean="0"/>
              <a:pPr/>
              <a:t>8/5/2022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B7CBB5-EC12-4445-AAA5-0EC07385AD4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3225F6A-AF79-462E-A8E3-FFA771DF1A3F}" type="datetimeFigureOut">
              <a:rPr lang="en-US" smtClean="0"/>
              <a:pPr/>
              <a:t>8/5/2022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B7CBB5-EC12-4445-AAA5-0EC07385AD4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3225F6A-AF79-462E-A8E3-FFA771DF1A3F}" type="datetimeFigureOut">
              <a:rPr lang="en-US" smtClean="0"/>
              <a:pPr/>
              <a:t>8/5/2022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B7CBB5-EC12-4445-AAA5-0EC07385AD4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13225F6A-AF79-462E-A8E3-FFA771DF1A3F}" type="datetimeFigureOut">
              <a:rPr lang="en-US" smtClean="0"/>
              <a:pPr/>
              <a:t>8/5/2022</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DCB7CBB5-EC12-4445-AAA5-0EC07385AD44}"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descr="cumulative-record1-with-picture-2-1024.jpg"/>
          <p:cNvPicPr>
            <a:picLocks noChangeAspect="1"/>
          </p:cNvPicPr>
          <p:nvPr/>
        </p:nvPicPr>
        <p:blipFill>
          <a:blip r:embed="rId2"/>
          <a:stretch>
            <a:fillRect/>
          </a:stretch>
        </p:blipFill>
        <p:spPr>
          <a:xfrm>
            <a:off x="0" y="-533400"/>
            <a:ext cx="9144000"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Introduction</a:t>
            </a:r>
            <a:br>
              <a:rPr lang="en-US" dirty="0" smtClean="0"/>
            </a:br>
            <a:endParaRPr lang="en-US" dirty="0"/>
          </a:p>
        </p:txBody>
      </p:sp>
      <p:sp>
        <p:nvSpPr>
          <p:cNvPr id="3" name="Content Placeholder 2"/>
          <p:cNvSpPr>
            <a:spLocks noGrp="1"/>
          </p:cNvSpPr>
          <p:nvPr>
            <p:ph idx="1"/>
          </p:nvPr>
        </p:nvSpPr>
        <p:spPr/>
        <p:txBody>
          <a:bodyPr/>
          <a:lstStyle/>
          <a:p>
            <a:endParaRPr lang="en-US" dirty="0"/>
          </a:p>
        </p:txBody>
      </p:sp>
      <p:pic>
        <p:nvPicPr>
          <p:cNvPr id="1026" name="Picture 2" descr="Cumulative Record&#10;The student’s Cumulative Record is the&#10;Compilation of information maintained in the&#10;school for the stude..."/>
          <p:cNvPicPr>
            <a:picLocks noChangeAspect="1" noChangeArrowheads="1"/>
          </p:cNvPicPr>
          <p:nvPr/>
        </p:nvPicPr>
        <p:blipFill>
          <a:blip r:embed="rId2"/>
          <a:srcRect/>
          <a:stretch>
            <a:fillRect/>
          </a:stretch>
        </p:blipFill>
        <p:spPr bwMode="auto">
          <a:xfrm>
            <a:off x="1066800" y="1295400"/>
            <a:ext cx="6076950" cy="4562476"/>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Contd.</a:t>
            </a:r>
            <a:endParaRPr lang="en-US" dirty="0"/>
          </a:p>
        </p:txBody>
      </p:sp>
      <p:sp>
        <p:nvSpPr>
          <p:cNvPr id="3" name="Content Placeholder 2"/>
          <p:cNvSpPr>
            <a:spLocks noGrp="1"/>
          </p:cNvSpPr>
          <p:nvPr>
            <p:ph idx="1"/>
          </p:nvPr>
        </p:nvSpPr>
        <p:spPr/>
        <p:txBody>
          <a:bodyPr>
            <a:normAutofit fontScale="70000" lnSpcReduction="20000"/>
          </a:bodyPr>
          <a:lstStyle/>
          <a:p>
            <a:pPr fontAlgn="base"/>
            <a:r>
              <a:rPr lang="en-US" dirty="0"/>
              <a:t>Basically a Cumulative Record Card is a document in which it is recorded cumulatively useful and reliable information about a particular pupil or student at one place. Hence presenting a complete and growing picture of the individual concerned for the purpose of helping him during his long stay at school. And at the time of leaving it helps in the solution of his manifold problems of educational, vocational and personal-social nature and thus assisting him in his best development.</a:t>
            </a:r>
          </a:p>
          <a:p>
            <a:pPr fontAlgn="base"/>
            <a:r>
              <a:rPr lang="en-US" dirty="0"/>
              <a:t>According to Jones, a Cumulative Record is, “A permanent record of a student which is kept up-to-date by the school; it is his educational history with information about his school achievement, attendance, health, test scores and similar pertinent data,” </a:t>
            </a:r>
            <a:endParaRPr lang="en-US" dirty="0" smtClean="0"/>
          </a:p>
          <a:p>
            <a:pPr fontAlgn="base"/>
            <a:r>
              <a:rPr lang="en-US" dirty="0" smtClean="0"/>
              <a:t>If </a:t>
            </a:r>
            <a:r>
              <a:rPr lang="en-US" dirty="0"/>
              <a:t>the Cumulative Record is kept together in a folder it is called Cumulative Record Folder (CRF). If the Cumulative Record is kept in an envelop it is called a Cumulative Record Envelop (CRE). If the cumulative Record is kept in a card it is called a Cumulative Record Card (CRC).</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Characteristics</a:t>
            </a:r>
            <a:endParaRPr lang="en-US" dirty="0"/>
          </a:p>
        </p:txBody>
      </p:sp>
      <p:sp>
        <p:nvSpPr>
          <p:cNvPr id="3" name="Content Placeholder 2"/>
          <p:cNvSpPr>
            <a:spLocks noGrp="1"/>
          </p:cNvSpPr>
          <p:nvPr>
            <p:ph idx="1"/>
          </p:nvPr>
        </p:nvSpPr>
        <p:spPr/>
        <p:txBody>
          <a:bodyPr/>
          <a:lstStyle/>
          <a:p>
            <a:endParaRPr lang="en-US" dirty="0"/>
          </a:p>
        </p:txBody>
      </p:sp>
      <p:pic>
        <p:nvPicPr>
          <p:cNvPr id="6146" name="Picture 2" descr="Characteristics of Cumulative Record&#10;• It is a permanent record about the pupil or student.&#10;• It is maintained up to date...."/>
          <p:cNvPicPr>
            <a:picLocks noChangeAspect="1" noChangeArrowheads="1"/>
          </p:cNvPicPr>
          <p:nvPr/>
        </p:nvPicPr>
        <p:blipFill>
          <a:blip r:embed="rId2"/>
          <a:srcRect/>
          <a:stretch>
            <a:fillRect/>
          </a:stretch>
        </p:blipFill>
        <p:spPr bwMode="auto">
          <a:xfrm>
            <a:off x="838200" y="1676400"/>
            <a:ext cx="6076950" cy="4562476"/>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6386" name="Picture 2" descr="Cont….&#10;• Keeping of record is a continuous process and should cover the whole history&#10;from pre – school to the college and..."/>
          <p:cNvPicPr>
            <a:picLocks noChangeAspect="1" noChangeArrowheads="1"/>
          </p:cNvPicPr>
          <p:nvPr/>
        </p:nvPicPr>
        <p:blipFill>
          <a:blip r:embed="rId2"/>
          <a:srcRect/>
          <a:stretch>
            <a:fillRect/>
          </a:stretch>
        </p:blipFill>
        <p:spPr bwMode="auto">
          <a:xfrm>
            <a:off x="914400" y="1295400"/>
            <a:ext cx="6076950" cy="4562476"/>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Principles for the maintenance of cumulative record</a:t>
            </a:r>
            <a:endParaRPr lang="en-US" dirty="0"/>
          </a:p>
        </p:txBody>
      </p:sp>
      <p:sp>
        <p:nvSpPr>
          <p:cNvPr id="3" name="Content Placeholder 2"/>
          <p:cNvSpPr>
            <a:spLocks noGrp="1"/>
          </p:cNvSpPr>
          <p:nvPr>
            <p:ph idx="1"/>
          </p:nvPr>
        </p:nvSpPr>
        <p:spPr/>
        <p:txBody>
          <a:bodyPr>
            <a:normAutofit/>
          </a:bodyPr>
          <a:lstStyle/>
          <a:p>
            <a:r>
              <a:rPr lang="en-US" dirty="0" smtClean="0"/>
              <a:t>Continuity                           . accuracy</a:t>
            </a:r>
          </a:p>
          <a:p>
            <a:pPr>
              <a:buNone/>
            </a:pPr>
            <a:r>
              <a:rPr lang="en-US" dirty="0" smtClean="0"/>
              <a:t>.     Usability                            . comprehensive</a:t>
            </a:r>
          </a:p>
          <a:p>
            <a:pPr>
              <a:buNone/>
            </a:pPr>
            <a:r>
              <a:rPr lang="en-US" dirty="0"/>
              <a:t> </a:t>
            </a:r>
            <a:r>
              <a:rPr lang="en-US" dirty="0" smtClean="0"/>
              <a:t>    Economy                             .complete </a:t>
            </a:r>
          </a:p>
          <a:p>
            <a:r>
              <a:rPr lang="en-US" dirty="0" smtClean="0"/>
              <a:t>Recency                                 .valid</a:t>
            </a:r>
          </a:p>
          <a:p>
            <a:r>
              <a:rPr lang="en-US" dirty="0" smtClean="0"/>
              <a:t>Accessibility</a:t>
            </a:r>
          </a:p>
          <a:p>
            <a:r>
              <a:rPr lang="en-US" dirty="0" smtClean="0"/>
              <a:t>Co-operated venture</a:t>
            </a:r>
          </a:p>
          <a:p>
            <a:r>
              <a:rPr lang="en-US" dirty="0" smtClean="0"/>
              <a:t>Uniformity</a:t>
            </a:r>
          </a:p>
          <a:p>
            <a:r>
              <a:rPr lang="en-US" dirty="0" smtClean="0"/>
              <a:t>Evalution</a:t>
            </a:r>
          </a:p>
          <a:p>
            <a:r>
              <a:rPr lang="en-US" dirty="0" smtClean="0"/>
              <a:t>Objectivity</a:t>
            </a:r>
          </a:p>
          <a:p>
            <a:endParaRPr lang="en-US" dirty="0" smtClean="0"/>
          </a:p>
          <a:p>
            <a:endParaRPr lang="en-US"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Contents of the cumulative record</a:t>
            </a:r>
            <a:endParaRPr lang="en-US" dirty="0"/>
          </a:p>
        </p:txBody>
      </p:sp>
      <p:sp>
        <p:nvSpPr>
          <p:cNvPr id="3" name="Content Placeholder 2"/>
          <p:cNvSpPr>
            <a:spLocks noGrp="1"/>
          </p:cNvSpPr>
          <p:nvPr>
            <p:ph idx="1"/>
          </p:nvPr>
        </p:nvSpPr>
        <p:spPr/>
        <p:txBody>
          <a:bodyPr/>
          <a:lstStyle/>
          <a:p>
            <a:endParaRPr lang="en-US"/>
          </a:p>
        </p:txBody>
      </p:sp>
      <p:pic>
        <p:nvPicPr>
          <p:cNvPr id="24578" name="Picture 2" descr="The various records are:&#10;Identification Data&#10;Name of the pupil, Sex, Father’ s name, Admission No,&#10;Date of birth , Class, ..."/>
          <p:cNvPicPr>
            <a:picLocks noChangeAspect="1" noChangeArrowheads="1"/>
          </p:cNvPicPr>
          <p:nvPr/>
        </p:nvPicPr>
        <p:blipFill>
          <a:blip r:embed="rId3"/>
          <a:srcRect/>
          <a:stretch>
            <a:fillRect/>
          </a:stretch>
        </p:blipFill>
        <p:spPr bwMode="auto">
          <a:xfrm>
            <a:off x="685800" y="1600200"/>
            <a:ext cx="6076950" cy="4562476"/>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Contd.</a:t>
            </a:r>
            <a:endParaRPr lang="en-US" dirty="0"/>
          </a:p>
        </p:txBody>
      </p:sp>
      <p:sp>
        <p:nvSpPr>
          <p:cNvPr id="3" name="Content Placeholder 2"/>
          <p:cNvSpPr>
            <a:spLocks noGrp="1"/>
          </p:cNvSpPr>
          <p:nvPr>
            <p:ph idx="1"/>
          </p:nvPr>
        </p:nvSpPr>
        <p:spPr/>
        <p:txBody>
          <a:bodyPr/>
          <a:lstStyle/>
          <a:p>
            <a:endParaRPr lang="en-US"/>
          </a:p>
        </p:txBody>
      </p:sp>
      <p:pic>
        <p:nvPicPr>
          <p:cNvPr id="21506" name="Picture 2" descr="Psychological Data&#10;Intelligence aptitudes, interests, personality qualities, emotional and&#10;social adjustment and attitudes..."/>
          <p:cNvPicPr>
            <a:picLocks noChangeAspect="1" noChangeArrowheads="1"/>
          </p:cNvPicPr>
          <p:nvPr/>
        </p:nvPicPr>
        <p:blipFill>
          <a:blip r:embed="rId2"/>
          <a:srcRect/>
          <a:stretch>
            <a:fillRect/>
          </a:stretch>
        </p:blipFill>
        <p:spPr bwMode="auto">
          <a:xfrm>
            <a:off x="838200" y="1600200"/>
            <a:ext cx="6076950" cy="4562476"/>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 of collection of data </a:t>
            </a:r>
            <a:endParaRPr lang="en-US" dirty="0"/>
          </a:p>
        </p:txBody>
      </p:sp>
      <p:sp>
        <p:nvSpPr>
          <p:cNvPr id="3" name="Content Placeholder 2"/>
          <p:cNvSpPr>
            <a:spLocks noGrp="1"/>
          </p:cNvSpPr>
          <p:nvPr>
            <p:ph idx="1"/>
          </p:nvPr>
        </p:nvSpPr>
        <p:spPr/>
        <p:txBody>
          <a:bodyPr/>
          <a:lstStyle/>
          <a:p>
            <a:endParaRPr lang="en-US"/>
          </a:p>
        </p:txBody>
      </p:sp>
      <p:pic>
        <p:nvPicPr>
          <p:cNvPr id="20482" name="Picture 2" descr="Sources of collection of information&#10;Parents or guardian’ s data form&#10;Family background and the personal history of the ch..."/>
          <p:cNvPicPr>
            <a:picLocks noChangeAspect="1" noChangeArrowheads="1"/>
          </p:cNvPicPr>
          <p:nvPr/>
        </p:nvPicPr>
        <p:blipFill>
          <a:blip r:embed="rId2"/>
          <a:srcRect/>
          <a:stretch>
            <a:fillRect/>
          </a:stretch>
        </p:blipFill>
        <p:spPr bwMode="auto">
          <a:xfrm>
            <a:off x="914400" y="1524000"/>
            <a:ext cx="6076950" cy="4562476"/>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Uses of Cumulative Record Card</a:t>
            </a:r>
            <a:endParaRPr lang="en-US" dirty="0"/>
          </a:p>
        </p:txBody>
      </p:sp>
      <p:sp>
        <p:nvSpPr>
          <p:cNvPr id="3" name="Content Placeholder 2"/>
          <p:cNvSpPr>
            <a:spLocks noGrp="1"/>
          </p:cNvSpPr>
          <p:nvPr>
            <p:ph idx="1"/>
          </p:nvPr>
        </p:nvSpPr>
        <p:spPr/>
        <p:txBody>
          <a:bodyPr>
            <a:noAutofit/>
          </a:bodyPr>
          <a:lstStyle/>
          <a:p>
            <a:pPr fontAlgn="base">
              <a:buNone/>
            </a:pPr>
            <a:r>
              <a:rPr lang="en-US" sz="1600" dirty="0" smtClean="0"/>
              <a:t>       (</a:t>
            </a:r>
            <a:r>
              <a:rPr lang="en-US" sz="1600" dirty="0" err="1"/>
              <a:t>i</a:t>
            </a:r>
            <a:r>
              <a:rPr lang="en-US" sz="1600" dirty="0"/>
              <a:t>) The CRC is useful for guidance worker and </a:t>
            </a:r>
            <a:r>
              <a:rPr lang="en-US" sz="1600" dirty="0" err="1"/>
              <a:t>counsellor</a:t>
            </a:r>
            <a:r>
              <a:rPr lang="en-US" sz="1600" dirty="0"/>
              <a:t> as it provides a comprehensive, objective picture about the student including his strength and weaknesses.</a:t>
            </a:r>
          </a:p>
          <a:p>
            <a:pPr fontAlgn="base"/>
            <a:r>
              <a:rPr lang="en-US" sz="1600" dirty="0"/>
              <a:t>(ii) The CRC is useful for guidance </a:t>
            </a:r>
            <a:r>
              <a:rPr lang="en-US" sz="1600" dirty="0" err="1"/>
              <a:t>counsellor</a:t>
            </a:r>
            <a:r>
              <a:rPr lang="en-US" sz="1600" dirty="0"/>
              <a:t> to help pupil in educational achievement, vocational choice and personal progress so far adjustment is concerned.</a:t>
            </a:r>
          </a:p>
          <a:p>
            <a:pPr fontAlgn="base"/>
            <a:r>
              <a:rPr lang="en-US" sz="1600" dirty="0"/>
              <a:t>(iii) The CRC is useful for headmaster/principal to ascertain the pupil’s performances in different subjects and his limitations.</a:t>
            </a:r>
          </a:p>
          <a:p>
            <a:pPr fontAlgn="base"/>
            <a:r>
              <a:rPr lang="en-US" sz="1600" dirty="0"/>
              <a:t>(iv) The CRC is useful for parents to provide special privileges to make up the deficiencies what lie in case of his child.</a:t>
            </a:r>
          </a:p>
          <a:p>
            <a:pPr fontAlgn="base"/>
            <a:r>
              <a:rPr lang="en-US" sz="1600" dirty="0"/>
              <a:t>(v) The CRC is useful for teachers to know the students and his progress and weaknesses at a glance.</a:t>
            </a:r>
          </a:p>
          <a:p>
            <a:pPr fontAlgn="base"/>
            <a:r>
              <a:rPr lang="en-US" sz="1600" dirty="0"/>
              <a:t>(vi) The CRC does not give chance for overlapping of data collected by different teachers about the students.</a:t>
            </a:r>
          </a:p>
          <a:p>
            <a:pPr fontAlgn="base"/>
            <a:r>
              <a:rPr lang="en-US" sz="1600" dirty="0"/>
              <a:t>(vii) The CRC is useful in making case study about the students.</a:t>
            </a:r>
          </a:p>
          <a:p>
            <a:pPr fontAlgn="base"/>
            <a:r>
              <a:rPr lang="en-US" sz="1600" dirty="0"/>
              <a:t>(viii) The CRC is useful for the students for the vocational purposes</a:t>
            </a:r>
            <a:r>
              <a:rPr lang="en-US" sz="1600" dirty="0" smtClean="0"/>
              <a:t>.</a:t>
            </a:r>
          </a:p>
          <a:p>
            <a:pPr fontAlgn="base"/>
            <a:r>
              <a:rPr lang="en-US" sz="1600" dirty="0" smtClean="0"/>
              <a:t>It helps in preparing certificates.</a:t>
            </a:r>
          </a:p>
          <a:p>
            <a:pPr fontAlgn="base"/>
            <a:r>
              <a:rPr lang="en-US" sz="1600" dirty="0" smtClean="0"/>
              <a:t>It is useful for evaluation.</a:t>
            </a:r>
          </a:p>
          <a:p>
            <a:pPr fontAlgn="base"/>
            <a:endParaRPr lang="en-US" sz="1600" dirty="0"/>
          </a:p>
          <a:p>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Limitations of Cumulative Record Card</a:t>
            </a:r>
            <a:endParaRPr lang="en-US" dirty="0"/>
          </a:p>
        </p:txBody>
      </p:sp>
      <p:pic>
        <p:nvPicPr>
          <p:cNvPr id="26626" name="Picture 2" descr="Cumulative record1 with picture"/>
          <p:cNvPicPr>
            <a:picLocks noGrp="1" noChangeAspect="1" noChangeArrowheads="1"/>
          </p:cNvPicPr>
          <p:nvPr>
            <p:ph idx="1"/>
          </p:nvPr>
        </p:nvPicPr>
        <p:blipFill>
          <a:blip r:embed="rId2"/>
          <a:srcRect/>
          <a:stretch>
            <a:fillRect/>
          </a:stretch>
        </p:blipFill>
        <p:spPr bwMode="auto">
          <a:xfrm>
            <a:off x="1524000" y="6980237"/>
            <a:ext cx="6028318" cy="4525963"/>
          </a:xfrm>
          <a:prstGeom prst="rect">
            <a:avLst/>
          </a:prstGeom>
          <a:noFill/>
        </p:spPr>
      </p:pic>
      <p:sp>
        <p:nvSpPr>
          <p:cNvPr id="6" name="Rectangle 5"/>
          <p:cNvSpPr/>
          <p:nvPr/>
        </p:nvSpPr>
        <p:spPr>
          <a:xfrm>
            <a:off x="762000" y="1600200"/>
            <a:ext cx="7162800" cy="3416320"/>
          </a:xfrm>
          <a:prstGeom prst="rect">
            <a:avLst/>
          </a:prstGeom>
        </p:spPr>
        <p:txBody>
          <a:bodyPr wrap="square">
            <a:spAutoFit/>
          </a:bodyPr>
          <a:lstStyle/>
          <a:p>
            <a:pPr fontAlgn="base"/>
            <a:r>
              <a:rPr lang="en-US" b="1" dirty="0" smtClean="0"/>
              <a:t>:</a:t>
            </a:r>
            <a:endParaRPr lang="en-US" dirty="0"/>
          </a:p>
          <a:p>
            <a:pPr fontAlgn="base"/>
            <a:r>
              <a:rPr lang="en-US" dirty="0"/>
              <a:t>(</a:t>
            </a:r>
            <a:r>
              <a:rPr lang="en-US" dirty="0" err="1"/>
              <a:t>i</a:t>
            </a:r>
            <a:r>
              <a:rPr lang="en-US" dirty="0"/>
              <a:t>) The entire data is of little use if they are not collected properly objectively and accurately.</a:t>
            </a:r>
          </a:p>
          <a:p>
            <a:pPr fontAlgn="base"/>
            <a:r>
              <a:rPr lang="en-US" dirty="0"/>
              <a:t>(ii) The purpose of CRC is not served if it is not maintained secretly and confidentially.</a:t>
            </a:r>
          </a:p>
          <a:p>
            <a:pPr fontAlgn="base"/>
            <a:r>
              <a:rPr lang="en-US" dirty="0"/>
              <a:t>(iii) Sometimes the information’s and its interpretations of CRC becomes confusing as the information’s are collected by different teachers.</a:t>
            </a:r>
          </a:p>
          <a:p>
            <a:pPr fontAlgn="base"/>
            <a:r>
              <a:rPr lang="en-US" dirty="0"/>
              <a:t>(iv) The CRC needs much money to come to light which is not possible in the part of school to spend on this head.</a:t>
            </a:r>
          </a:p>
          <a:p>
            <a:pPr fontAlgn="base"/>
            <a:r>
              <a:rPr lang="en-US" dirty="0"/>
              <a:t>(v) The maintenance of CRC is a hard some job like clerical work in the part of teachers.</a:t>
            </a:r>
          </a:p>
          <a:p>
            <a:pPr fontAlgn="base"/>
            <a:r>
              <a:rPr lang="en-US" dirty="0"/>
              <a:t>(vi) It is a lengthy process which needs much time to be worked out.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5" name="Picture 2" descr="Cumulative record1 with picture"/>
          <p:cNvPicPr>
            <a:picLocks noChangeAspect="1" noChangeArrowheads="1"/>
          </p:cNvPicPr>
          <p:nvPr/>
        </p:nvPicPr>
        <p:blipFill>
          <a:blip r:embed="rId2"/>
          <a:srcRect/>
          <a:stretch>
            <a:fillRect/>
          </a:stretch>
        </p:blipFill>
        <p:spPr bwMode="auto">
          <a:xfrm>
            <a:off x="1066800" y="1600200"/>
            <a:ext cx="6076950" cy="4562476"/>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98</TotalTime>
  <Words>559</Words>
  <Application>Microsoft Office PowerPoint</Application>
  <PresentationFormat>On-screen Show (4:3)</PresentationFormat>
  <Paragraphs>40</Paragraphs>
  <Slides>12</Slides>
  <Notes>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Apex</vt:lpstr>
      <vt:lpstr>Slide 1</vt:lpstr>
      <vt:lpstr>Introduction </vt:lpstr>
      <vt:lpstr>Contd.</vt:lpstr>
      <vt:lpstr>Characteristics</vt:lpstr>
      <vt:lpstr>Slide 5</vt:lpstr>
      <vt:lpstr>Principles for the maintenance of cumulative record</vt:lpstr>
      <vt:lpstr>Contents of the cumulative record</vt:lpstr>
      <vt:lpstr>Contd.</vt:lpstr>
      <vt:lpstr>Sources of collection of data </vt:lpstr>
      <vt:lpstr>. Uses of Cumulative Record Card</vt:lpstr>
      <vt:lpstr>Limitations of Cumulative Record Card</vt:lpstr>
      <vt:lpstr>Slide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Sony</dc:creator>
  <cp:lastModifiedBy>Sabhya</cp:lastModifiedBy>
  <cp:revision>23</cp:revision>
  <dcterms:created xsi:type="dcterms:W3CDTF">2020-05-13T14:39:20Z</dcterms:created>
  <dcterms:modified xsi:type="dcterms:W3CDTF">2022-08-05T08:20:31Z</dcterms:modified>
</cp:coreProperties>
</file>