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5" r:id="rId4"/>
    <p:sldId id="266" r:id="rId5"/>
    <p:sldId id="258" r:id="rId6"/>
    <p:sldId id="259" r:id="rId7"/>
    <p:sldId id="260" r:id="rId8"/>
    <p:sldId id="268" r:id="rId9"/>
    <p:sldId id="272" r:id="rId10"/>
    <p:sldId id="263" r:id="rId11"/>
    <p:sldId id="271" r:id="rId12"/>
    <p:sldId id="273" r:id="rId13"/>
    <p:sldId id="26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574" autoAdjust="0"/>
  </p:normalViewPr>
  <p:slideViewPr>
    <p:cSldViewPr>
      <p:cViewPr>
        <p:scale>
          <a:sx n="50" d="100"/>
          <a:sy n="50" d="100"/>
        </p:scale>
        <p:origin x="-1267" y="-91"/>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26A6D-B4EE-4239-96FF-6E00710F8AA8}" type="datetimeFigureOut">
              <a:rPr lang="en-US" smtClean="0"/>
              <a:pPr/>
              <a:t>3/18/2021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1BD8E8-8FD2-4846-A516-A2426ECBAE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1BD8E8-8FD2-4846-A516-A2426ECBAE63}"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685117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1319822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1312520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1518331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21583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2572751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974481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1537976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329540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1075318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D45F747-8368-4785-AA8C-3E4A10B29A91}" type="datetimeFigureOut">
              <a:rPr lang="en-IN" smtClean="0"/>
              <a:pPr/>
              <a:t>18-03-2021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2589816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45F747-8368-4785-AA8C-3E4A10B29A91}" type="datetimeFigureOut">
              <a:rPr lang="en-IN" smtClean="0"/>
              <a:pPr/>
              <a:t>18-03-2021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DB600D-1471-4D8C-9D45-420D46B4D92C}" type="slidenum">
              <a:rPr lang="en-IN" smtClean="0"/>
              <a:pPr/>
              <a:t>‹#›</a:t>
            </a:fld>
            <a:endParaRPr lang="en-IN"/>
          </a:p>
        </p:txBody>
      </p:sp>
    </p:spTree>
    <p:extLst>
      <p:ext uri="{BB962C8B-B14F-4D97-AF65-F5344CB8AC3E}">
        <p14:creationId xmlns:p14="http://schemas.microsoft.com/office/powerpoint/2010/main" xmlns="" val="1901678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6000" r="-2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IN" sz="16600" dirty="0" smtClean="0">
                <a:solidFill>
                  <a:srgbClr val="FFFF00"/>
                </a:solidFill>
                <a:latin typeface="Helvetica Neue"/>
              </a:rPr>
              <a:t>Collage</a:t>
            </a:r>
            <a:endParaRPr lang="en-IN" sz="16600" dirty="0">
              <a:solidFill>
                <a:srgbClr val="FFFF00"/>
              </a:solidFill>
            </a:endParaRPr>
          </a:p>
        </p:txBody>
      </p:sp>
    </p:spTree>
    <p:extLst>
      <p:ext uri="{BB962C8B-B14F-4D97-AF65-F5344CB8AC3E}">
        <p14:creationId xmlns:p14="http://schemas.microsoft.com/office/powerpoint/2010/main" xmlns="" val="1649175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609600"/>
          </a:xfrm>
        </p:spPr>
        <p:txBody>
          <a:bodyPr>
            <a:normAutofit fontScale="90000"/>
          </a:bodyPr>
          <a:lstStyle/>
          <a:p>
            <a:r>
              <a:rPr lang="en-IN" sz="4000" b="1" dirty="0" smtClean="0">
                <a:solidFill>
                  <a:srgbClr val="FF0000"/>
                </a:solidFill>
                <a:latin typeface="Helvetica Neue"/>
                <a:ea typeface="+mn-ea"/>
                <a:cs typeface="+mn-cs"/>
              </a:rPr>
              <a:t>Collage: Meaning </a:t>
            </a:r>
            <a:endParaRPr lang="en-IN" sz="5400" b="1" dirty="0">
              <a:solidFill>
                <a:srgbClr val="FF0000"/>
              </a:solidFill>
            </a:endParaRPr>
          </a:p>
        </p:txBody>
      </p:sp>
      <p:sp>
        <p:nvSpPr>
          <p:cNvPr id="3" name="Content Placeholder 2"/>
          <p:cNvSpPr>
            <a:spLocks noGrp="1"/>
          </p:cNvSpPr>
          <p:nvPr>
            <p:ph idx="1"/>
          </p:nvPr>
        </p:nvSpPr>
        <p:spPr>
          <a:xfrm>
            <a:off x="0" y="685800"/>
            <a:ext cx="9144000" cy="5943600"/>
          </a:xfrm>
        </p:spPr>
        <p:txBody>
          <a:bodyPr>
            <a:noAutofit/>
          </a:bodyPr>
          <a:lstStyle/>
          <a:p>
            <a:pPr algn="just"/>
            <a:r>
              <a:rPr lang="en-IN" sz="3000" b="1" i="0" dirty="0" smtClean="0">
                <a:solidFill>
                  <a:srgbClr val="3B3835"/>
                </a:solidFill>
                <a:effectLst/>
                <a:latin typeface="Comic Sans MS" pitchFamily="66" charset="0"/>
              </a:rPr>
              <a:t>Collage is a work of formal art, primarily in the </a:t>
            </a:r>
            <a:r>
              <a:rPr lang="en-IN" sz="3000" b="1" i="0" dirty="0" smtClean="0">
                <a:solidFill>
                  <a:srgbClr val="FF0000"/>
                </a:solidFill>
                <a:effectLst/>
                <a:latin typeface="Comic Sans MS" pitchFamily="66" charset="0"/>
              </a:rPr>
              <a:t>visual arts, </a:t>
            </a:r>
            <a:r>
              <a:rPr lang="en-IN" sz="3000" b="1" i="0" dirty="0" smtClean="0">
                <a:solidFill>
                  <a:srgbClr val="3B3835"/>
                </a:solidFill>
                <a:effectLst/>
                <a:latin typeface="Comic Sans MS" pitchFamily="66" charset="0"/>
              </a:rPr>
              <a:t>made from an assemblage of different forms, thus creating a new whole.</a:t>
            </a:r>
          </a:p>
          <a:p>
            <a:pPr algn="just">
              <a:buNone/>
            </a:pPr>
            <a:endParaRPr lang="en-IN" sz="3000" b="0" i="0" dirty="0" smtClean="0">
              <a:solidFill>
                <a:srgbClr val="3B3835"/>
              </a:solidFill>
              <a:effectLst/>
              <a:latin typeface="Comic Sans MS" pitchFamily="66" charset="0"/>
            </a:endParaRPr>
          </a:p>
          <a:p>
            <a:pPr algn="just"/>
            <a:r>
              <a:rPr lang="en-IN" sz="3000" dirty="0" smtClean="0">
                <a:latin typeface="Comic Sans MS" pitchFamily="66" charset="0"/>
              </a:rPr>
              <a:t>It is artwork made by pasting pieces of paper or other materials to a flat surface. They are made of various light to medium weight materials that can be successfully attached. The materials are cut, torn and shaped then arranged and glued to heavy backing board.</a:t>
            </a:r>
          </a:p>
        </p:txBody>
      </p:sp>
    </p:spTree>
    <p:extLst>
      <p:ext uri="{BB962C8B-B14F-4D97-AF65-F5344CB8AC3E}">
        <p14:creationId xmlns:p14="http://schemas.microsoft.com/office/powerpoint/2010/main" xmlns="" val="2216564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IN" dirty="0" smtClean="0"/>
              <a:t>A collage may include...</a:t>
            </a:r>
            <a:endParaRPr lang="en-IN" dirty="0"/>
          </a:p>
        </p:txBody>
      </p:sp>
      <p:sp>
        <p:nvSpPr>
          <p:cNvPr id="3" name="Content Placeholder 2"/>
          <p:cNvSpPr>
            <a:spLocks noGrp="1"/>
          </p:cNvSpPr>
          <p:nvPr>
            <p:ph idx="1"/>
          </p:nvPr>
        </p:nvSpPr>
        <p:spPr>
          <a:xfrm>
            <a:off x="0" y="990600"/>
            <a:ext cx="8991600" cy="5638800"/>
          </a:xfrm>
        </p:spPr>
        <p:txBody>
          <a:bodyPr>
            <a:normAutofit/>
          </a:bodyPr>
          <a:lstStyle/>
          <a:p>
            <a:pPr algn="just"/>
            <a:r>
              <a:rPr lang="en-IN" dirty="0" smtClean="0"/>
              <a:t>newspaper </a:t>
            </a:r>
            <a:r>
              <a:rPr lang="en-IN" dirty="0" smtClean="0"/>
              <a:t>clippings or </a:t>
            </a:r>
            <a:r>
              <a:rPr lang="en-IN" smtClean="0"/>
              <a:t>magazine cuttings</a:t>
            </a:r>
            <a:endParaRPr lang="en-IN" dirty="0" smtClean="0"/>
          </a:p>
          <a:p>
            <a:pPr algn="just"/>
            <a:r>
              <a:rPr lang="en-IN" dirty="0" smtClean="0"/>
              <a:t>Ribbons</a:t>
            </a:r>
          </a:p>
          <a:p>
            <a:pPr algn="just"/>
            <a:r>
              <a:rPr lang="en-IN" dirty="0" smtClean="0"/>
              <a:t> bits of </a:t>
            </a:r>
            <a:r>
              <a:rPr lang="en-IN" dirty="0" err="1" smtClean="0"/>
              <a:t>colored</a:t>
            </a:r>
            <a:r>
              <a:rPr lang="en-IN" dirty="0" smtClean="0"/>
              <a:t> papers </a:t>
            </a:r>
          </a:p>
          <a:p>
            <a:pPr algn="just"/>
            <a:r>
              <a:rPr lang="en-IN" dirty="0" smtClean="0"/>
              <a:t>or hand-made papers, </a:t>
            </a:r>
          </a:p>
          <a:p>
            <a:pPr algn="just"/>
            <a:r>
              <a:rPr lang="en-IN" dirty="0" smtClean="0"/>
              <a:t>portions of other artwork, </a:t>
            </a:r>
          </a:p>
          <a:p>
            <a:pPr algn="just"/>
            <a:r>
              <a:rPr lang="en-IN" dirty="0" smtClean="0"/>
              <a:t>photographs and other found objects</a:t>
            </a:r>
          </a:p>
          <a:p>
            <a:pPr algn="just">
              <a:buNone/>
            </a:pPr>
            <a:endParaRPr lang="en-IN" dirty="0" smtClean="0"/>
          </a:p>
          <a:p>
            <a:pPr algn="just">
              <a:buNone/>
            </a:pPr>
            <a:r>
              <a:rPr lang="en-IN" dirty="0" smtClean="0"/>
              <a:t>These are  glued to a piece of paper or canvas.</a:t>
            </a:r>
          </a:p>
          <a:p>
            <a:pPr algn="just"/>
            <a:endParaRPr lang="en-IN" dirty="0"/>
          </a:p>
        </p:txBody>
      </p:sp>
    </p:spTree>
    <p:extLst>
      <p:ext uri="{BB962C8B-B14F-4D97-AF65-F5344CB8AC3E}">
        <p14:creationId xmlns:p14="http://schemas.microsoft.com/office/powerpoint/2010/main" xmlns="" val="744767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IN" dirty="0" smtClean="0"/>
              <a:t>History </a:t>
            </a:r>
            <a:endParaRPr lang="en-IN" dirty="0"/>
          </a:p>
        </p:txBody>
      </p:sp>
      <p:sp>
        <p:nvSpPr>
          <p:cNvPr id="3" name="Content Placeholder 2"/>
          <p:cNvSpPr>
            <a:spLocks noGrp="1"/>
          </p:cNvSpPr>
          <p:nvPr>
            <p:ph idx="1"/>
          </p:nvPr>
        </p:nvSpPr>
        <p:spPr>
          <a:xfrm>
            <a:off x="0" y="1066800"/>
            <a:ext cx="9144000" cy="5562600"/>
          </a:xfrm>
        </p:spPr>
        <p:txBody>
          <a:bodyPr/>
          <a:lstStyle/>
          <a:p>
            <a:pPr algn="just"/>
            <a:r>
              <a:rPr lang="en-IN" dirty="0" smtClean="0"/>
              <a:t>The term collage derives from the French word "</a:t>
            </a:r>
            <a:r>
              <a:rPr lang="en-IN" dirty="0" err="1" smtClean="0"/>
              <a:t>coller</a:t>
            </a:r>
            <a:r>
              <a:rPr lang="en-IN" dirty="0" smtClean="0"/>
              <a:t>" meaning "glue". This term was coined by both Georges Braque and Pablo Picasso in the beginning of the 20th century when collage became a distinctive part of modern art.</a:t>
            </a:r>
          </a:p>
          <a:p>
            <a:pPr algn="just"/>
            <a:r>
              <a:rPr lang="en-IN" dirty="0" smtClean="0"/>
              <a:t>The origins of collage can be traced back hundreds of years, but this technique made a dramatic reappearance in the early 20th century as an art form of novelty.</a:t>
            </a:r>
          </a:p>
          <a:p>
            <a:pPr algn="just"/>
            <a:endParaRPr lang="en-IN" dirty="0"/>
          </a:p>
        </p:txBody>
      </p:sp>
    </p:spTree>
    <p:extLst>
      <p:ext uri="{BB962C8B-B14F-4D97-AF65-F5344CB8AC3E}">
        <p14:creationId xmlns:p14="http://schemas.microsoft.com/office/powerpoint/2010/main" xmlns="" val="1877379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History…cont..</a:t>
            </a:r>
            <a:endParaRPr lang="en-IN" dirty="0"/>
          </a:p>
        </p:txBody>
      </p:sp>
      <p:sp>
        <p:nvSpPr>
          <p:cNvPr id="3" name="Content Placeholder 2"/>
          <p:cNvSpPr>
            <a:spLocks noGrp="1"/>
          </p:cNvSpPr>
          <p:nvPr>
            <p:ph idx="1"/>
          </p:nvPr>
        </p:nvSpPr>
        <p:spPr>
          <a:xfrm>
            <a:off x="0" y="685800"/>
            <a:ext cx="8915400" cy="5943600"/>
          </a:xfrm>
        </p:spPr>
        <p:txBody>
          <a:bodyPr>
            <a:normAutofit fontScale="92500"/>
          </a:bodyPr>
          <a:lstStyle/>
          <a:p>
            <a:pPr algn="just"/>
            <a:r>
              <a:rPr lang="en-IN" dirty="0"/>
              <a:t>Techniques of collage were first used at the time of the invention of paper in China, around 200 BC. The use of collage, however, remained very limited until the 10th century in Japan, when calligraphers began to apply glued paper, using texts on surfaces, when writing their </a:t>
            </a:r>
            <a:r>
              <a:rPr lang="en-IN" dirty="0" smtClean="0"/>
              <a:t>poems.</a:t>
            </a:r>
          </a:p>
          <a:p>
            <a:pPr algn="just"/>
            <a:r>
              <a:rPr lang="en-IN" dirty="0" smtClean="0"/>
              <a:t>The </a:t>
            </a:r>
            <a:r>
              <a:rPr lang="en-IN" dirty="0"/>
              <a:t>technique appeared in medieval Europe during the 13th century</a:t>
            </a:r>
            <a:r>
              <a:rPr lang="en-IN" dirty="0" smtClean="0"/>
              <a:t>.</a:t>
            </a:r>
          </a:p>
          <a:p>
            <a:pPr algn="just"/>
            <a:r>
              <a:rPr lang="en-IN" dirty="0" smtClean="0"/>
              <a:t> Gold </a:t>
            </a:r>
            <a:r>
              <a:rPr lang="en-IN" dirty="0"/>
              <a:t>leaf panels started to be applied in Gothic cathedrals around the 15th and 16th </a:t>
            </a:r>
            <a:r>
              <a:rPr lang="en-IN" dirty="0" smtClean="0"/>
              <a:t>centuries</a:t>
            </a:r>
          </a:p>
          <a:p>
            <a:pPr algn="just"/>
            <a:r>
              <a:rPr lang="en-IN" dirty="0" smtClean="0"/>
              <a:t>Gemstones </a:t>
            </a:r>
            <a:r>
              <a:rPr lang="en-IN" dirty="0"/>
              <a:t>and other precious metals were applied to religious images, icons, and also, to coats of arms.</a:t>
            </a:r>
          </a:p>
        </p:txBody>
      </p:sp>
    </p:spTree>
    <p:extLst>
      <p:ext uri="{BB962C8B-B14F-4D97-AF65-F5344CB8AC3E}">
        <p14:creationId xmlns:p14="http://schemas.microsoft.com/office/powerpoint/2010/main" xmlns="" val="2592198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0" i="0" dirty="0" smtClean="0">
                <a:solidFill>
                  <a:srgbClr val="3B3835"/>
                </a:solidFill>
                <a:effectLst/>
                <a:latin typeface="Helvetica Neue"/>
              </a:rPr>
              <a:t>Types of Collages</a:t>
            </a:r>
            <a:endParaRPr lang="en-IN" dirty="0"/>
          </a:p>
        </p:txBody>
      </p:sp>
      <p:sp>
        <p:nvSpPr>
          <p:cNvPr id="3" name="Content Placeholder 2"/>
          <p:cNvSpPr>
            <a:spLocks noGrp="1"/>
          </p:cNvSpPr>
          <p:nvPr>
            <p:ph idx="1"/>
          </p:nvPr>
        </p:nvSpPr>
        <p:spPr/>
        <p:txBody>
          <a:bodyPr>
            <a:normAutofit fontScale="92500" lnSpcReduction="20000"/>
          </a:bodyPr>
          <a:lstStyle/>
          <a:p>
            <a:pPr>
              <a:buFont typeface="+mj-lt"/>
              <a:buAutoNum type="arabicPeriod"/>
            </a:pPr>
            <a:r>
              <a:rPr lang="en-IN" sz="4400" b="0" i="0" dirty="0" smtClean="0">
                <a:solidFill>
                  <a:srgbClr val="3B3835"/>
                </a:solidFill>
                <a:effectLst/>
                <a:latin typeface="Helvetica Neue"/>
              </a:rPr>
              <a:t>Wood Collage</a:t>
            </a:r>
          </a:p>
          <a:p>
            <a:pPr>
              <a:buFont typeface="+mj-lt"/>
              <a:buAutoNum type="arabicPeriod"/>
            </a:pPr>
            <a:r>
              <a:rPr lang="en-IN" sz="4400" b="0" i="0" u="none" strike="noStrike" dirty="0" smtClean="0">
                <a:solidFill>
                  <a:srgbClr val="008ED2"/>
                </a:solidFill>
                <a:effectLst/>
                <a:latin typeface="Helvetica Neue"/>
              </a:rPr>
              <a:t> </a:t>
            </a:r>
            <a:r>
              <a:rPr lang="en-IN" sz="4400" b="0" i="0" dirty="0" smtClean="0">
                <a:solidFill>
                  <a:srgbClr val="3B3835"/>
                </a:solidFill>
                <a:effectLst/>
                <a:latin typeface="Helvetica Neue"/>
              </a:rPr>
              <a:t>Decoupage</a:t>
            </a:r>
          </a:p>
          <a:p>
            <a:pPr>
              <a:buFont typeface="+mj-lt"/>
              <a:buAutoNum type="arabicPeriod"/>
            </a:pPr>
            <a:r>
              <a:rPr lang="en-US" sz="4400" dirty="0" smtClean="0">
                <a:solidFill>
                  <a:srgbClr val="3B3835"/>
                </a:solidFill>
                <a:latin typeface="Helvetica Neue"/>
              </a:rPr>
              <a:t>Magazine collage</a:t>
            </a:r>
            <a:endParaRPr lang="en-IN" sz="4400" b="0" i="0" dirty="0" smtClean="0">
              <a:solidFill>
                <a:srgbClr val="3B3835"/>
              </a:solidFill>
              <a:effectLst/>
              <a:latin typeface="Helvetica Neue"/>
            </a:endParaRPr>
          </a:p>
          <a:p>
            <a:pPr>
              <a:buFont typeface="+mj-lt"/>
              <a:buAutoNum type="arabicPeriod"/>
            </a:pPr>
            <a:r>
              <a:rPr lang="en-IN" sz="4400" b="0" i="0" u="none" strike="noStrike" dirty="0" smtClean="0">
                <a:solidFill>
                  <a:srgbClr val="008ED2"/>
                </a:solidFill>
                <a:effectLst/>
                <a:latin typeface="Helvetica Neue"/>
              </a:rPr>
              <a:t> </a:t>
            </a:r>
            <a:r>
              <a:rPr lang="en-IN" sz="4400" b="0" i="0" dirty="0" smtClean="0">
                <a:solidFill>
                  <a:srgbClr val="3B3835"/>
                </a:solidFill>
                <a:effectLst/>
                <a:latin typeface="Helvetica Neue"/>
              </a:rPr>
              <a:t>Photomontage</a:t>
            </a:r>
          </a:p>
          <a:p>
            <a:pPr>
              <a:buFont typeface="+mj-lt"/>
              <a:buAutoNum type="arabicPeriod"/>
            </a:pPr>
            <a:r>
              <a:rPr lang="en-US" sz="4400" dirty="0" smtClean="0">
                <a:solidFill>
                  <a:srgbClr val="3B3835"/>
                </a:solidFill>
                <a:latin typeface="Helvetica Neue"/>
              </a:rPr>
              <a:t>Mosaic </a:t>
            </a:r>
          </a:p>
          <a:p>
            <a:pPr>
              <a:buFont typeface="+mj-lt"/>
              <a:buAutoNum type="arabicPeriod"/>
            </a:pPr>
            <a:r>
              <a:rPr lang="en-US" sz="4400" b="0" i="0" smtClean="0">
                <a:solidFill>
                  <a:srgbClr val="3B3835"/>
                </a:solidFill>
                <a:effectLst/>
                <a:latin typeface="Helvetica Neue"/>
              </a:rPr>
              <a:t>3D collage</a:t>
            </a:r>
            <a:endParaRPr lang="en-IN" sz="4400" b="0" i="0" dirty="0" smtClean="0">
              <a:solidFill>
                <a:srgbClr val="3B3835"/>
              </a:solidFill>
              <a:effectLst/>
              <a:latin typeface="Helvetica Neue"/>
            </a:endParaRPr>
          </a:p>
          <a:p>
            <a:pPr>
              <a:buFont typeface="+mj-lt"/>
              <a:buAutoNum type="arabicPeriod"/>
            </a:pPr>
            <a:r>
              <a:rPr lang="en-IN" sz="4400" b="0" i="0" dirty="0" smtClean="0">
                <a:solidFill>
                  <a:srgbClr val="3B3835"/>
                </a:solidFill>
                <a:effectLst/>
                <a:latin typeface="Helvetica Neue"/>
              </a:rPr>
              <a:t>Digital Collage</a:t>
            </a:r>
          </a:p>
          <a:p>
            <a:endParaRPr lang="en-IN" dirty="0"/>
          </a:p>
        </p:txBody>
      </p:sp>
    </p:spTree>
    <p:extLst>
      <p:ext uri="{BB962C8B-B14F-4D97-AF65-F5344CB8AC3E}">
        <p14:creationId xmlns:p14="http://schemas.microsoft.com/office/powerpoint/2010/main" xmlns="" val="54363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IN" sz="5400" b="1" dirty="0" smtClean="0"/>
              <a:t>Wood Collage</a:t>
            </a:r>
            <a:endParaRPr lang="en-IN" sz="5400" b="1" dirty="0"/>
          </a:p>
        </p:txBody>
      </p:sp>
      <p:sp>
        <p:nvSpPr>
          <p:cNvPr id="3" name="Content Placeholder 2"/>
          <p:cNvSpPr>
            <a:spLocks noGrp="1"/>
          </p:cNvSpPr>
          <p:nvPr>
            <p:ph idx="1"/>
          </p:nvPr>
        </p:nvSpPr>
        <p:spPr>
          <a:xfrm>
            <a:off x="0" y="1295400"/>
            <a:ext cx="9144000" cy="4830763"/>
          </a:xfrm>
        </p:spPr>
        <p:txBody>
          <a:bodyPr/>
          <a:lstStyle/>
          <a:p>
            <a:pPr algn="just">
              <a:buNone/>
            </a:pPr>
            <a:r>
              <a:rPr lang="en-IN" sz="3600" dirty="0" smtClean="0"/>
              <a:t>    It uses </a:t>
            </a:r>
            <a:r>
              <a:rPr lang="en-IN" sz="3600" dirty="0"/>
              <a:t>only natural wood - such as driftwood, or parts of found and unaltered logs, branches, sticks, or </a:t>
            </a:r>
            <a:r>
              <a:rPr lang="en-IN" sz="3600" dirty="0" smtClean="0"/>
              <a:t>bark to make collage.</a:t>
            </a:r>
          </a:p>
          <a:p>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76400" y="3276600"/>
            <a:ext cx="5562600" cy="3581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3861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3B3835"/>
                </a:solidFill>
                <a:latin typeface="Helvetica Neue"/>
              </a:rPr>
              <a:t>Decoupage</a:t>
            </a:r>
            <a:endParaRPr lang="en-US" dirty="0"/>
          </a:p>
        </p:txBody>
      </p:sp>
      <p:sp>
        <p:nvSpPr>
          <p:cNvPr id="3" name="Content Placeholder 2"/>
          <p:cNvSpPr>
            <a:spLocks noGrp="1"/>
          </p:cNvSpPr>
          <p:nvPr>
            <p:ph sz="half" idx="1"/>
          </p:nvPr>
        </p:nvSpPr>
        <p:spPr>
          <a:xfrm>
            <a:off x="0" y="1219200"/>
            <a:ext cx="4495800" cy="5638800"/>
          </a:xfrm>
        </p:spPr>
        <p:txBody>
          <a:bodyPr>
            <a:normAutofit fontScale="92500" lnSpcReduction="20000"/>
          </a:bodyPr>
          <a:lstStyle/>
          <a:p>
            <a:pPr algn="just">
              <a:buNone/>
            </a:pPr>
            <a:r>
              <a:rPr lang="en-IN" dirty="0" smtClean="0">
                <a:solidFill>
                  <a:srgbClr val="3B3835"/>
                </a:solidFill>
                <a:latin typeface="Helvetica Neue"/>
              </a:rPr>
              <a:t>    </a:t>
            </a:r>
            <a:r>
              <a:rPr lang="en-IN" dirty="0" smtClean="0">
                <a:solidFill>
                  <a:srgbClr val="3B3835"/>
                </a:solidFill>
                <a:latin typeface="Comic Sans MS" pitchFamily="66" charset="0"/>
              </a:rPr>
              <a:t>Decoupage is a type of collage usually defined as a craft. It is the process of placing a picture into an object for decoration. </a:t>
            </a:r>
            <a:r>
              <a:rPr lang="en-US" b="1" dirty="0" smtClean="0">
                <a:latin typeface="Comic Sans MS" pitchFamily="66" charset="0"/>
              </a:rPr>
              <a:t>Decoupage</a:t>
            </a:r>
            <a:r>
              <a:rPr lang="en-US" dirty="0" smtClean="0">
                <a:latin typeface="Comic Sans MS" pitchFamily="66" charset="0"/>
              </a:rPr>
              <a:t> is the art of decorating an object by gluing colored paper, cutouts onto it in combination with special paint effects and other decorative elements. </a:t>
            </a:r>
            <a:r>
              <a:rPr lang="en-IN" dirty="0" smtClean="0">
                <a:solidFill>
                  <a:srgbClr val="3B3835"/>
                </a:solidFill>
                <a:latin typeface="Comic Sans MS" pitchFamily="66" charset="0"/>
              </a:rPr>
              <a:t>The picture is often coated with varnish or some other sealant for protection.</a:t>
            </a:r>
          </a:p>
          <a:p>
            <a:endParaRPr lang="en-US" dirty="0"/>
          </a:p>
        </p:txBody>
      </p:sp>
      <p:pic>
        <p:nvPicPr>
          <p:cNvPr id="5" name="Picture 2" descr="C:\Users\Sabhya\Desktop\decoupage-bottles.jpg"/>
          <p:cNvPicPr>
            <a:picLocks noGrp="1" noChangeAspect="1" noChangeArrowheads="1"/>
          </p:cNvPicPr>
          <p:nvPr>
            <p:ph sz="half" idx="2"/>
          </p:nvPr>
        </p:nvPicPr>
        <p:blipFill>
          <a:blip r:embed="rId2"/>
          <a:srcRect/>
          <a:stretch>
            <a:fillRect/>
          </a:stretch>
        </p:blipFill>
        <p:spPr bwMode="auto">
          <a:xfrm>
            <a:off x="4953000" y="1371600"/>
            <a:ext cx="4191000" cy="54864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Magazine collage</a:t>
            </a:r>
            <a:endParaRPr lang="en-IN" dirty="0"/>
          </a:p>
        </p:txBody>
      </p:sp>
      <p:sp>
        <p:nvSpPr>
          <p:cNvPr id="3" name="Content Placeholder 2"/>
          <p:cNvSpPr>
            <a:spLocks noGrp="1"/>
          </p:cNvSpPr>
          <p:nvPr>
            <p:ph sz="half" idx="1"/>
          </p:nvPr>
        </p:nvSpPr>
        <p:spPr>
          <a:xfrm>
            <a:off x="0" y="1600200"/>
            <a:ext cx="4495800" cy="4648200"/>
          </a:xfrm>
        </p:spPr>
        <p:txBody>
          <a:bodyPr>
            <a:normAutofit/>
          </a:bodyPr>
          <a:lstStyle/>
          <a:p>
            <a:pPr algn="just">
              <a:buNone/>
            </a:pPr>
            <a:r>
              <a:rPr lang="en-US" sz="4000" dirty="0" smtClean="0"/>
              <a:t>   Magazine collage are made from random things in magazines. They can be cut out and then stuck onto common surface.</a:t>
            </a:r>
            <a:endParaRPr lang="en-IN" sz="4000" dirty="0"/>
          </a:p>
        </p:txBody>
      </p:sp>
      <p:pic>
        <p:nvPicPr>
          <p:cNvPr id="2050" name="Picture 2" descr="C:\Users\HP\Desktop\m.jpg"/>
          <p:cNvPicPr>
            <a:picLocks noGrp="1" noChangeAspect="1" noChangeArrowheads="1"/>
          </p:cNvPicPr>
          <p:nvPr>
            <p:ph sz="half" idx="2"/>
          </p:nvPr>
        </p:nvPicPr>
        <p:blipFill>
          <a:blip r:embed="rId2" cstate="print"/>
          <a:srcRect/>
          <a:stretch>
            <a:fillRect/>
          </a:stretch>
        </p:blipFill>
        <p:spPr bwMode="auto">
          <a:xfrm>
            <a:off x="4648200" y="1600200"/>
            <a:ext cx="4495800" cy="46482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IN" sz="4800" b="1" dirty="0">
                <a:solidFill>
                  <a:srgbClr val="3B3835"/>
                </a:solidFill>
                <a:latin typeface="Comic Sans MS" pitchFamily="66" charset="0"/>
                <a:ea typeface="+mn-ea"/>
                <a:cs typeface="+mn-cs"/>
              </a:rPr>
              <a:t>Photomontage</a:t>
            </a:r>
            <a:endParaRPr lang="en-IN" sz="7200" b="1" dirty="0">
              <a:latin typeface="Comic Sans MS" pitchFamily="66" charset="0"/>
            </a:endParaRPr>
          </a:p>
        </p:txBody>
      </p:sp>
      <p:sp>
        <p:nvSpPr>
          <p:cNvPr id="3" name="Content Placeholder 2"/>
          <p:cNvSpPr>
            <a:spLocks noGrp="1"/>
          </p:cNvSpPr>
          <p:nvPr>
            <p:ph idx="1"/>
          </p:nvPr>
        </p:nvSpPr>
        <p:spPr>
          <a:xfrm>
            <a:off x="0" y="533400"/>
            <a:ext cx="8686800" cy="5592763"/>
          </a:xfrm>
        </p:spPr>
        <p:txBody>
          <a:bodyPr/>
          <a:lstStyle/>
          <a:p>
            <a:pPr algn="just">
              <a:buNone/>
            </a:pPr>
            <a:r>
              <a:rPr lang="en-IN" sz="3000" b="1" dirty="0" smtClean="0">
                <a:solidFill>
                  <a:srgbClr val="3B3835"/>
                </a:solidFill>
                <a:latin typeface="Comic Sans MS" pitchFamily="66" charset="0"/>
              </a:rPr>
              <a:t>  This is the most popular types of collage. Collage made from photographs, or parts of photographs. They are put together through the use of photos and sticking them to the one surface. </a:t>
            </a:r>
            <a:endParaRPr lang="en-IN" b="1" dirty="0">
              <a:latin typeface="Comic Sans MS" pitchFamily="66"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3048000"/>
            <a:ext cx="3886200" cy="3581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descr="C:\Users\Sabhya\Desktop\piccol.jpg"/>
          <p:cNvPicPr>
            <a:picLocks noChangeAspect="1" noChangeArrowheads="1"/>
          </p:cNvPicPr>
          <p:nvPr/>
        </p:nvPicPr>
        <p:blipFill>
          <a:blip r:embed="rId3" cstate="print"/>
          <a:srcRect/>
          <a:stretch>
            <a:fillRect/>
          </a:stretch>
        </p:blipFill>
        <p:spPr bwMode="auto">
          <a:xfrm>
            <a:off x="4648200" y="3048000"/>
            <a:ext cx="4495800" cy="3581400"/>
          </a:xfrm>
          <a:prstGeom prst="rect">
            <a:avLst/>
          </a:prstGeom>
          <a:noFill/>
        </p:spPr>
      </p:pic>
    </p:spTree>
    <p:extLst>
      <p:ext uri="{BB962C8B-B14F-4D97-AF65-F5344CB8AC3E}">
        <p14:creationId xmlns:p14="http://schemas.microsoft.com/office/powerpoint/2010/main" xmlns="" val="2946661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r>
              <a:rPr lang="en-IN" sz="6600" b="1" dirty="0" smtClean="0"/>
              <a:t>Mosaic</a:t>
            </a:r>
            <a:endParaRPr lang="en-IN" sz="6600" dirty="0"/>
          </a:p>
        </p:txBody>
      </p:sp>
      <p:sp>
        <p:nvSpPr>
          <p:cNvPr id="3" name="Content Placeholder 2"/>
          <p:cNvSpPr>
            <a:spLocks noGrp="1"/>
          </p:cNvSpPr>
          <p:nvPr>
            <p:ph sz="half" idx="1"/>
          </p:nvPr>
        </p:nvSpPr>
        <p:spPr>
          <a:xfrm>
            <a:off x="0" y="1219200"/>
            <a:ext cx="4495800" cy="4906963"/>
          </a:xfrm>
        </p:spPr>
        <p:txBody>
          <a:bodyPr>
            <a:noAutofit/>
          </a:bodyPr>
          <a:lstStyle/>
          <a:p>
            <a:pPr algn="just"/>
            <a:r>
              <a:rPr lang="en-IN" sz="3600" b="1" dirty="0" smtClean="0"/>
              <a:t>Mosaic</a:t>
            </a:r>
            <a:r>
              <a:rPr lang="en-IN" sz="3600" dirty="0" smtClean="0"/>
              <a:t> is a image made from an assemblage of small pieces of </a:t>
            </a:r>
            <a:r>
              <a:rPr lang="en-IN" sz="3600" dirty="0" err="1" smtClean="0"/>
              <a:t>colored</a:t>
            </a:r>
            <a:r>
              <a:rPr lang="en-IN" sz="3600" dirty="0" smtClean="0"/>
              <a:t> glass, stone, marbles, or other materials. We can find such collages in temples, churches.</a:t>
            </a:r>
            <a:endParaRPr lang="en-IN" sz="3600" dirty="0"/>
          </a:p>
        </p:txBody>
      </p:sp>
      <p:sp>
        <p:nvSpPr>
          <p:cNvPr id="6" name="Content Placeholder 5"/>
          <p:cNvSpPr>
            <a:spLocks noGrp="1"/>
          </p:cNvSpPr>
          <p:nvPr>
            <p:ph sz="half" idx="2"/>
          </p:nvPr>
        </p:nvSpPr>
        <p:spPr/>
        <p:txBody>
          <a:bodyPr/>
          <a:lstStyle/>
          <a:p>
            <a:endParaRPr lang="en-IN"/>
          </a:p>
        </p:txBody>
      </p:sp>
      <p:pic>
        <p:nvPicPr>
          <p:cNvPr id="1027" name="Picture 3" descr="C:\Users\HP\Desktop\mos.jpg"/>
          <p:cNvPicPr>
            <a:picLocks noChangeAspect="1" noChangeArrowheads="1"/>
          </p:cNvPicPr>
          <p:nvPr/>
        </p:nvPicPr>
        <p:blipFill>
          <a:blip r:embed="rId2"/>
          <a:srcRect/>
          <a:stretch>
            <a:fillRect/>
          </a:stretch>
        </p:blipFill>
        <p:spPr bwMode="auto">
          <a:xfrm>
            <a:off x="4572000" y="1447800"/>
            <a:ext cx="4343400" cy="48006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 Collage</a:t>
            </a:r>
            <a:endParaRPr lang="en-IN" dirty="0"/>
          </a:p>
        </p:txBody>
      </p:sp>
      <p:sp>
        <p:nvSpPr>
          <p:cNvPr id="3" name="Content Placeholder 2"/>
          <p:cNvSpPr>
            <a:spLocks noGrp="1"/>
          </p:cNvSpPr>
          <p:nvPr>
            <p:ph sz="half" idx="1"/>
          </p:nvPr>
        </p:nvSpPr>
        <p:spPr/>
        <p:txBody>
          <a:bodyPr>
            <a:noAutofit/>
          </a:bodyPr>
          <a:lstStyle/>
          <a:p>
            <a:pPr algn="just">
              <a:buNone/>
            </a:pPr>
            <a:r>
              <a:rPr lang="en-US" sz="3200" dirty="0" smtClean="0"/>
              <a:t>   3D collage art is placing 3D items on a surface and creating something new. Some of the items that can be used are: rocks, beads, coins, </a:t>
            </a:r>
            <a:r>
              <a:rPr lang="en-US" sz="3200" dirty="0" err="1" smtClean="0"/>
              <a:t>buttons,sticks</a:t>
            </a:r>
            <a:r>
              <a:rPr lang="en-US" sz="3200" dirty="0" smtClean="0"/>
              <a:t> etc.</a:t>
            </a:r>
            <a:endParaRPr lang="en-IN" sz="3200" dirty="0"/>
          </a:p>
        </p:txBody>
      </p:sp>
      <p:pic>
        <p:nvPicPr>
          <p:cNvPr id="3074" name="Picture 2" descr="C:\Users\HP\Desktop\3d.jpg"/>
          <p:cNvPicPr>
            <a:picLocks noGrp="1" noChangeAspect="1" noChangeArrowheads="1"/>
          </p:cNvPicPr>
          <p:nvPr>
            <p:ph sz="half" idx="2"/>
          </p:nvPr>
        </p:nvPicPr>
        <p:blipFill>
          <a:blip r:embed="rId2" cstate="print"/>
          <a:srcRect/>
          <a:stretch>
            <a:fillRect/>
          </a:stretch>
        </p:blipFill>
        <p:spPr bwMode="auto">
          <a:xfrm>
            <a:off x="4648200" y="1600200"/>
            <a:ext cx="4038600" cy="44958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IN" dirty="0" smtClean="0">
                <a:solidFill>
                  <a:srgbClr val="3B3835"/>
                </a:solidFill>
                <a:latin typeface="Helvetica Neue"/>
              </a:rPr>
              <a:t>Digital Collage/ E-collage</a:t>
            </a:r>
            <a:endParaRPr lang="en-IN" dirty="0"/>
          </a:p>
        </p:txBody>
      </p:sp>
      <p:sp>
        <p:nvSpPr>
          <p:cNvPr id="3" name="Content Placeholder 2"/>
          <p:cNvSpPr>
            <a:spLocks noGrp="1"/>
          </p:cNvSpPr>
          <p:nvPr>
            <p:ph idx="1"/>
          </p:nvPr>
        </p:nvSpPr>
        <p:spPr>
          <a:xfrm>
            <a:off x="0" y="1143000"/>
            <a:ext cx="8915400" cy="4983163"/>
          </a:xfrm>
        </p:spPr>
        <p:txBody>
          <a:bodyPr/>
          <a:lstStyle/>
          <a:p>
            <a:pPr algn="just">
              <a:buNone/>
            </a:pPr>
            <a:r>
              <a:rPr lang="en-IN" sz="2800" dirty="0" smtClean="0">
                <a:solidFill>
                  <a:srgbClr val="3B3835"/>
                </a:solidFill>
                <a:latin typeface="Comic Sans MS" pitchFamily="66" charset="0"/>
              </a:rPr>
              <a:t>   Digital </a:t>
            </a:r>
            <a:r>
              <a:rPr lang="en-IN" sz="2800" dirty="0">
                <a:solidFill>
                  <a:srgbClr val="3B3835"/>
                </a:solidFill>
                <a:latin typeface="Comic Sans MS" pitchFamily="66" charset="0"/>
              </a:rPr>
              <a:t>collage is the technique of using computer tools to make the collage. It is commonly used in the creation of digital art</a:t>
            </a:r>
            <a:r>
              <a:rPr lang="en-IN" sz="2800" dirty="0" smtClean="0">
                <a:solidFill>
                  <a:srgbClr val="3B3835"/>
                </a:solidFill>
                <a:latin typeface="Comic Sans MS" pitchFamily="66" charset="0"/>
              </a:rPr>
              <a:t>.</a:t>
            </a:r>
          </a:p>
          <a:p>
            <a:endParaRPr lang="en-IN"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2590800"/>
            <a:ext cx="8305799"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78496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TotalTime>
  <Words>543</Words>
  <Application>Microsoft Office PowerPoint</Application>
  <PresentationFormat>On-screen Show (4:3)</PresentationFormat>
  <Paragraphs>45</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Collage</vt:lpstr>
      <vt:lpstr>Collage: Meaning </vt:lpstr>
      <vt:lpstr>A collage may include...</vt:lpstr>
      <vt:lpstr>History </vt:lpstr>
      <vt:lpstr>History…cont..</vt:lpstr>
      <vt:lpstr>Types of Collages</vt:lpstr>
      <vt:lpstr>Wood Collage</vt:lpstr>
      <vt:lpstr>Decoupage</vt:lpstr>
      <vt:lpstr>Magazine collage</vt:lpstr>
      <vt:lpstr>Photomontage</vt:lpstr>
      <vt:lpstr>Mosaic</vt:lpstr>
      <vt:lpstr>3D Collage</vt:lpstr>
      <vt:lpstr>Digital Collage/ E-collage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library</dc:creator>
  <cp:lastModifiedBy>HP</cp:lastModifiedBy>
  <cp:revision>8</cp:revision>
  <dcterms:created xsi:type="dcterms:W3CDTF">2021-03-12T08:31:18Z</dcterms:created>
  <dcterms:modified xsi:type="dcterms:W3CDTF">2021-03-18T04:20:19Z</dcterms:modified>
</cp:coreProperties>
</file>