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0" r:id="rId2"/>
    <p:sldId id="284" r:id="rId3"/>
    <p:sldId id="292" r:id="rId4"/>
    <p:sldId id="285" r:id="rId5"/>
    <p:sldId id="286" r:id="rId6"/>
    <p:sldId id="287" r:id="rId7"/>
    <p:sldId id="288" r:id="rId8"/>
    <p:sldId id="289" r:id="rId9"/>
    <p:sldId id="278" r:id="rId10"/>
    <p:sldId id="279" r:id="rId11"/>
    <p:sldId id="281" r:id="rId12"/>
    <p:sldId id="282" r:id="rId13"/>
    <p:sldId id="293" r:id="rId14"/>
    <p:sldId id="259" r:id="rId15"/>
    <p:sldId id="260" r:id="rId16"/>
    <p:sldId id="261" r:id="rId17"/>
    <p:sldId id="262" r:id="rId18"/>
    <p:sldId id="264" r:id="rId19"/>
    <p:sldId id="265" r:id="rId20"/>
    <p:sldId id="296" r:id="rId21"/>
    <p:sldId id="266" r:id="rId22"/>
    <p:sldId id="297" r:id="rId23"/>
    <p:sldId id="268" r:id="rId24"/>
    <p:sldId id="269" r:id="rId25"/>
    <p:sldId id="299" r:id="rId26"/>
    <p:sldId id="270" r:id="rId27"/>
    <p:sldId id="300" r:id="rId28"/>
    <p:sldId id="271" r:id="rId29"/>
    <p:sldId id="301" r:id="rId30"/>
    <p:sldId id="302" r:id="rId31"/>
    <p:sldId id="303" r:id="rId32"/>
    <p:sldId id="305" r:id="rId33"/>
    <p:sldId id="304" r:id="rId34"/>
    <p:sldId id="306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F2468-0977-4507-BA22-16F1DBE96E82}" type="datetimeFigureOut">
              <a:rPr lang="en-US" smtClean="0"/>
              <a:pPr/>
              <a:t>9/20/2019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4212F-A6D3-4B5E-B45C-3FE22B6A48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F2468-0977-4507-BA22-16F1DBE96E82}" type="datetimeFigureOut">
              <a:rPr lang="en-US" smtClean="0"/>
              <a:pPr/>
              <a:t>9/20/2019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4212F-A6D3-4B5E-B45C-3FE22B6A48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F2468-0977-4507-BA22-16F1DBE96E82}" type="datetimeFigureOut">
              <a:rPr lang="en-US" smtClean="0"/>
              <a:pPr/>
              <a:t>9/20/2019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4212F-A6D3-4B5E-B45C-3FE22B6A48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F2468-0977-4507-BA22-16F1DBE96E82}" type="datetimeFigureOut">
              <a:rPr lang="en-US" smtClean="0"/>
              <a:pPr/>
              <a:t>9/20/2019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4212F-A6D3-4B5E-B45C-3FE22B6A48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F2468-0977-4507-BA22-16F1DBE96E82}" type="datetimeFigureOut">
              <a:rPr lang="en-US" smtClean="0"/>
              <a:pPr/>
              <a:t>9/20/2019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4212F-A6D3-4B5E-B45C-3FE22B6A48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F2468-0977-4507-BA22-16F1DBE96E82}" type="datetimeFigureOut">
              <a:rPr lang="en-US" smtClean="0"/>
              <a:pPr/>
              <a:t>9/20/2019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4212F-A6D3-4B5E-B45C-3FE22B6A48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F2468-0977-4507-BA22-16F1DBE96E82}" type="datetimeFigureOut">
              <a:rPr lang="en-US" smtClean="0"/>
              <a:pPr/>
              <a:t>9/20/2019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4212F-A6D3-4B5E-B45C-3FE22B6A48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F2468-0977-4507-BA22-16F1DBE96E82}" type="datetimeFigureOut">
              <a:rPr lang="en-US" smtClean="0"/>
              <a:pPr/>
              <a:t>9/20/2019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4212F-A6D3-4B5E-B45C-3FE22B6A48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F2468-0977-4507-BA22-16F1DBE96E82}" type="datetimeFigureOut">
              <a:rPr lang="en-US" smtClean="0"/>
              <a:pPr/>
              <a:t>9/20/2019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4212F-A6D3-4B5E-B45C-3FE22B6A48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F2468-0977-4507-BA22-16F1DBE96E82}" type="datetimeFigureOut">
              <a:rPr lang="en-US" smtClean="0"/>
              <a:pPr/>
              <a:t>9/20/2019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4212F-A6D3-4B5E-B45C-3FE22B6A48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F2468-0977-4507-BA22-16F1DBE96E82}" type="datetimeFigureOut">
              <a:rPr lang="en-US" smtClean="0"/>
              <a:pPr/>
              <a:t>9/20/2019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4212F-A6D3-4B5E-B45C-3FE22B6A48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FF2468-0977-4507-BA22-16F1DBE96E82}" type="datetimeFigureOut">
              <a:rPr lang="en-US" smtClean="0"/>
              <a:pPr/>
              <a:t>9/20/2019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B4212F-A6D3-4B5E-B45C-3FE22B6A48E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cholarpedia.org/article/Algorithm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holarpedia.org/article/Neuron" TargetMode="External"/><Relationship Id="rId2" Type="http://schemas.openxmlformats.org/officeDocument/2006/relationships/hyperlink" Target="http://www.scholarpedia.org/article/Functional_Imaging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holarpedia.org/article/Electroencephalogram" TargetMode="External"/><Relationship Id="rId2" Type="http://schemas.openxmlformats.org/officeDocument/2006/relationships/hyperlink" Target="http://www.scholarpedia.org/article/Dynamical_systems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cholarpedia.org/article/Functional_Magnetic_Resonance_Imaging" TargetMode="External"/><Relationship Id="rId4" Type="http://schemas.openxmlformats.org/officeDocument/2006/relationships/hyperlink" Target="http://www.scholarpedia.org/article/Magnetoencephalogram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cholarpedia.org/article/Retina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holarpedia.org/w/index.php?title=Mind&amp;action=edit&amp;redlink=1" TargetMode="External"/><Relationship Id="rId2" Type="http://schemas.openxmlformats.org/officeDocument/2006/relationships/hyperlink" Target="http://www.scholarpedia.org/w/index.php?title=Behaviorism&amp;action=edit&amp;redlink=1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cholarpedia.org/w/index.php?title=Judgment&amp;action=edit&amp;redlink=1" TargetMode="External"/><Relationship Id="rId13" Type="http://schemas.openxmlformats.org/officeDocument/2006/relationships/hyperlink" Target="http://www.scholarpedia.org/article/Consciousness" TargetMode="External"/><Relationship Id="rId3" Type="http://schemas.openxmlformats.org/officeDocument/2006/relationships/hyperlink" Target="http://www.scholarpedia.org/article/Attention" TargetMode="External"/><Relationship Id="rId7" Type="http://schemas.openxmlformats.org/officeDocument/2006/relationships/hyperlink" Target="http://www.scholarpedia.org/w/index.php?title=Reasoning&amp;action=edit&amp;redlink=1" TargetMode="External"/><Relationship Id="rId12" Type="http://schemas.openxmlformats.org/officeDocument/2006/relationships/hyperlink" Target="http://www.scholarpedia.org/article/Emotion" TargetMode="External"/><Relationship Id="rId2" Type="http://schemas.openxmlformats.org/officeDocument/2006/relationships/hyperlink" Target="http://www.scholarpedia.org/w/index.php?title=Perception&amp;action=edit&amp;redlink=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cholarpedia.org/w/index.php?title=Concept_formation&amp;action=edit&amp;redlink=1" TargetMode="External"/><Relationship Id="rId11" Type="http://schemas.openxmlformats.org/officeDocument/2006/relationships/hyperlink" Target="http://www.scholarpedia.org/w/index.php?title=Language_processing&amp;action=edit&amp;redlink=1" TargetMode="External"/><Relationship Id="rId5" Type="http://schemas.openxmlformats.org/officeDocument/2006/relationships/hyperlink" Target="http://www.scholarpedia.org/article/Memory" TargetMode="External"/><Relationship Id="rId15" Type="http://schemas.openxmlformats.org/officeDocument/2006/relationships/hyperlink" Target="http://www.scholarpedia.org/w/index.php?title=Evolutionary_approach&amp;action=edit&amp;redlink=1" TargetMode="External"/><Relationship Id="rId10" Type="http://schemas.openxmlformats.org/officeDocument/2006/relationships/hyperlink" Target="http://www.scholarpedia.org/w/index.php?title=Problem_solving&amp;action=edit&amp;redlink=1" TargetMode="External"/><Relationship Id="rId4" Type="http://schemas.openxmlformats.org/officeDocument/2006/relationships/hyperlink" Target="http://www.scholarpedia.org/w/index.php?title=Learning&amp;action=edit&amp;redlink=1" TargetMode="External"/><Relationship Id="rId9" Type="http://schemas.openxmlformats.org/officeDocument/2006/relationships/hyperlink" Target="http://www.scholarpedia.org/w/index.php?title=Decision-making&amp;action=edit&amp;redlink=1" TargetMode="External"/><Relationship Id="rId14" Type="http://schemas.openxmlformats.org/officeDocument/2006/relationships/hyperlink" Target="http://www.scholarpedia.org/article/Animal_cognition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cholarpedia.org/article/Attention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cholarpedia.org/article/Memory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229600" cy="1143000"/>
          </a:xfrm>
        </p:spPr>
        <p:txBody>
          <a:bodyPr/>
          <a:lstStyle/>
          <a:p>
            <a:r>
              <a:rPr lang="en-US" b="1" dirty="0" smtClean="0"/>
              <a:t>COGNITIVISM</a:t>
            </a:r>
            <a:endParaRPr lang="en-US" b="1" dirty="0"/>
          </a:p>
        </p:txBody>
      </p:sp>
      <p:pic>
        <p:nvPicPr>
          <p:cNvPr id="4" name="Picture 2" descr="C:\Users\HP-PC\Desktop\cognitivism-12-63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500174"/>
            <a:ext cx="6929486" cy="50006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Introduction</a:t>
            </a:r>
            <a:br>
              <a:rPr lang="en-US" b="1" dirty="0" smtClean="0"/>
            </a:br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071546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Cognitive development was a progressive</a:t>
            </a:r>
          </a:p>
          <a:p>
            <a:pPr>
              <a:buNone/>
            </a:pPr>
            <a:r>
              <a:rPr lang="en-US" dirty="0" smtClean="0"/>
              <a:t>   reorganization of mental processes as a result of biological maturation and environmental experience.</a:t>
            </a:r>
          </a:p>
          <a:p>
            <a:pPr>
              <a:buNone/>
            </a:pPr>
            <a:endParaRPr lang="en-US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3286124"/>
            <a:ext cx="4214842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164305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Children construct an understanding of the world around them, then experience discrepancies between what they already know and what they discover in their environment.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876"/>
            <a:ext cx="2714644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3500438"/>
            <a:ext cx="2714624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1071546"/>
            <a:ext cx="8458200" cy="5181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 human mind is quite s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ophisticated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It can 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manipulate abstract symbols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like words and images. </a:t>
            </a:r>
          </a:p>
          <a:p>
            <a:pPr eaLnBrk="1" hangingPunct="1"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These mental representations can refer to objects, ideas, and people in the real world; people use them when they think, make plans, imagine, or daydream. </a:t>
            </a:r>
          </a:p>
          <a:p>
            <a:pPr eaLnBrk="1" hangingPunct="1"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You have an idea of how you look somewhere in your mind – a self-representation. You also have ideas about how other people are. 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0"/>
            <a:ext cx="77724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800" b="1" dirty="0" smtClean="0"/>
              <a:t>The Cognitive Level of analysis: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143000"/>
            <a:ext cx="8458200" cy="5181600"/>
          </a:xfrm>
        </p:spPr>
        <p:txBody>
          <a:bodyPr>
            <a:normAutofit fontScale="92500"/>
          </a:bodyPr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Mental representations are organized in categories, and the mind contains all sorts of mental representations stored in memory.</a:t>
            </a:r>
          </a:p>
          <a:p>
            <a:pPr eaLnBrk="1" hangingPunct="1">
              <a:defRPr/>
            </a:pP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Cognitive schemas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– pre-stored mental representations. </a:t>
            </a:r>
          </a:p>
          <a:p>
            <a:pPr eaLnBrk="1" hangingPunct="1">
              <a:defRPr/>
            </a:pP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Mental representations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– how we store images and ideas in memory.</a:t>
            </a:r>
          </a:p>
          <a:p>
            <a:pPr eaLnBrk="1" hangingPunct="1"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Researchers believe that what we already know (cognitive schemas) affects the way we interpret events and store knowledge in out memory.</a:t>
            </a:r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0"/>
            <a:ext cx="77724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800" b="1" dirty="0" smtClean="0"/>
              <a:t>The Cognitive Level of analysis: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ontent Placeholder 1"/>
          <p:cNvSpPr>
            <a:spLocks noGrp="1"/>
          </p:cNvSpPr>
          <p:nvPr>
            <p:ph idx="1"/>
          </p:nvPr>
        </p:nvSpPr>
        <p:spPr>
          <a:xfrm>
            <a:off x="304800" y="1219200"/>
            <a:ext cx="8229600" cy="4525963"/>
          </a:xfrm>
        </p:spPr>
        <p:txBody>
          <a:bodyPr>
            <a:normAutofit lnSpcReduction="10000"/>
          </a:bodyPr>
          <a:lstStyle/>
          <a:p>
            <a:pPr marL="457200" indent="-45720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Study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 mental processes </a:t>
            </a: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indent="-45720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indent="-45720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Study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 the way in which the brain processes information </a:t>
            </a: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indent="-45720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indent="-45720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It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concerns the way we take in information from the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outside world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how we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make sense of that information and what use we make of it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214290"/>
            <a:ext cx="82296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800" dirty="0" smtClean="0"/>
              <a:t>What is Cognitive Psychology?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Definition: "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process of thinking"; "the cognitive operation of remembering"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marL="0" indent="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Ex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F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unctions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or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processes such 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as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perception, introspection, memory, creativity, imagination, conception, belief,  reasoning, volition,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and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emotion—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other words, all the different things that we can do with our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minds. 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82296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600" dirty="0" smtClean="0"/>
              <a:t>What are “mental processes”?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Cognitive Psychology:</a:t>
            </a:r>
            <a:br>
              <a:rPr lang="en-US" dirty="0" smtClean="0"/>
            </a:br>
            <a:r>
              <a:rPr lang="en-US" sz="3600" b="0" dirty="0" smtClean="0"/>
              <a:t>The study of mental representations and processes.</a:t>
            </a:r>
            <a:endParaRPr lang="en-US" sz="3600" b="0" dirty="0"/>
          </a:p>
        </p:txBody>
      </p:sp>
      <p:pic>
        <p:nvPicPr>
          <p:cNvPr id="1026" name="Picture 2" descr="http://upload.wikimedia.org/wikipedia/commons/thumb/7/7b/CognitivePsychology.svg/600px-CognitivePsychology.sv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2057400"/>
            <a:ext cx="5715000" cy="4038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Meaning and Concept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Cognitivism</a:t>
            </a:r>
            <a:r>
              <a:rPr lang="en-US" dirty="0" smtClean="0"/>
              <a:t> is an approach applied   in teaching learning to understand the process of cognitive development of children.</a:t>
            </a:r>
          </a:p>
          <a:p>
            <a:endParaRPr lang="en-US" dirty="0" smtClean="0"/>
          </a:p>
          <a:p>
            <a:r>
              <a:rPr lang="en-US" dirty="0" smtClean="0"/>
              <a:t>To interrelate different aspects  of  instruction  to match them with children’s cognitive abilities.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Meaning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Cognition refers to mental activity and behaviour through which knowledge of the world is attained and processed…</a:t>
            </a:r>
          </a:p>
          <a:p>
            <a:r>
              <a:rPr lang="en-US" dirty="0" smtClean="0"/>
              <a:t>Including attention abilities, learning, perception and thinking.</a:t>
            </a:r>
          </a:p>
          <a:p>
            <a:r>
              <a:rPr lang="en-US" dirty="0" smtClean="0"/>
              <a:t>Contribution of many psychologists---Werner, Piaget, Bruner.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 Assumptions of </a:t>
            </a:r>
            <a:r>
              <a:rPr lang="en-US" b="1" dirty="0" err="1" smtClean="0"/>
              <a:t>Cognitivism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Child is not mechanistic</a:t>
            </a:r>
          </a:p>
          <a:p>
            <a:r>
              <a:rPr lang="en-US" dirty="0" smtClean="0"/>
              <a:t>Perception and attention abilities are fundamental for children’s cognitive development</a:t>
            </a:r>
          </a:p>
          <a:p>
            <a:r>
              <a:rPr lang="en-US" dirty="0" smtClean="0"/>
              <a:t>Learning or thinking is not a blind drill</a:t>
            </a:r>
          </a:p>
          <a:p>
            <a:r>
              <a:rPr lang="en-US" dirty="0" smtClean="0"/>
              <a:t>Child’s mind is dynamic and a developing reality</a:t>
            </a:r>
          </a:p>
          <a:p>
            <a:r>
              <a:rPr lang="en-US" dirty="0" smtClean="0"/>
              <a:t>Any environment may have different psychological meaning to different individuals.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 Assumptions of </a:t>
            </a:r>
            <a:r>
              <a:rPr lang="en-US" b="1" dirty="0" err="1" smtClean="0"/>
              <a:t>Cognitivism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Structural relationship between different materials</a:t>
            </a:r>
          </a:p>
          <a:p>
            <a:r>
              <a:rPr lang="en-US" dirty="0" smtClean="0"/>
              <a:t>Profiting from the past experiences</a:t>
            </a:r>
          </a:p>
          <a:p>
            <a:r>
              <a:rPr lang="en-US" dirty="0" smtClean="0"/>
              <a:t>Thinking is not merely a pure intellectual operation</a:t>
            </a:r>
          </a:p>
          <a:p>
            <a:r>
              <a:rPr lang="en-US" dirty="0" smtClean="0"/>
              <a:t>Development is directed by self modification</a:t>
            </a:r>
          </a:p>
          <a:p>
            <a:r>
              <a:rPr lang="en-US" dirty="0" smtClean="0"/>
              <a:t>Learner </a:t>
            </a:r>
            <a:r>
              <a:rPr lang="en-US" dirty="0" err="1" smtClean="0"/>
              <a:t>centred</a:t>
            </a:r>
            <a:r>
              <a:rPr lang="en-US" dirty="0" smtClean="0"/>
              <a:t> methods and techniques.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Principles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285860"/>
            <a:ext cx="8229600" cy="4525963"/>
          </a:xfrm>
        </p:spPr>
        <p:txBody>
          <a:bodyPr>
            <a:normAutofit lnSpcReduction="10000"/>
          </a:bodyPr>
          <a:lstStyle/>
          <a:p>
            <a:pPr fontAlgn="base">
              <a:buNone/>
            </a:pPr>
            <a:r>
              <a:rPr lang="en-US" dirty="0" smtClean="0"/>
              <a:t>Cognitive psychology is based on two principles:</a:t>
            </a:r>
          </a:p>
          <a:p>
            <a:pPr fontAlgn="base"/>
            <a:r>
              <a:rPr lang="en-US" dirty="0" smtClean="0"/>
              <a:t> (1) Human cognition can at least in principle be fully revealed by the scientific method, that is, individual components of mental processes can be identified and understood and</a:t>
            </a:r>
          </a:p>
          <a:p>
            <a:pPr fontAlgn="base"/>
            <a:endParaRPr lang="en-US" dirty="0" smtClean="0"/>
          </a:p>
          <a:p>
            <a:pPr fontAlgn="base"/>
            <a:r>
              <a:rPr lang="en-US" dirty="0" smtClean="0"/>
              <a:t> (2) Internal mental processes can be described in terms of rules or </a:t>
            </a:r>
            <a:r>
              <a:rPr lang="en-US" dirty="0" smtClean="0">
                <a:hlinkClick r:id="rId2" tooltip="Algorithm"/>
              </a:rPr>
              <a:t>algorithms</a:t>
            </a:r>
            <a:r>
              <a:rPr lang="en-US" dirty="0" smtClean="0"/>
              <a:t> in information processing models. 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Approaches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214422"/>
            <a:ext cx="8229600" cy="4525963"/>
          </a:xfrm>
        </p:spPr>
        <p:txBody>
          <a:bodyPr>
            <a:normAutofit fontScale="25000" lnSpcReduction="20000"/>
          </a:bodyPr>
          <a:lstStyle/>
          <a:p>
            <a:pPr fontAlgn="base"/>
            <a:r>
              <a:rPr lang="en-US" sz="9600" dirty="0" smtClean="0"/>
              <a:t>Very </a:t>
            </a:r>
            <a:r>
              <a:rPr lang="en-US" sz="9600" dirty="0"/>
              <a:t>much like </a:t>
            </a:r>
            <a:r>
              <a:rPr lang="en-US" sz="9600" dirty="0" smtClean="0"/>
              <a:t>physics----</a:t>
            </a:r>
          </a:p>
          <a:p>
            <a:pPr fontAlgn="base">
              <a:buNone/>
            </a:pPr>
            <a:r>
              <a:rPr lang="en-US" sz="9600" dirty="0" smtClean="0"/>
              <a:t>	experiments </a:t>
            </a:r>
            <a:r>
              <a:rPr lang="en-US" sz="9600" dirty="0"/>
              <a:t>and simulations/</a:t>
            </a:r>
            <a:r>
              <a:rPr lang="en-US" sz="9600" dirty="0" err="1"/>
              <a:t>modelling</a:t>
            </a:r>
            <a:r>
              <a:rPr lang="en-US" sz="9600" dirty="0"/>
              <a:t> are the major research tools in cognitive psychology. </a:t>
            </a:r>
            <a:endParaRPr lang="en-US" sz="9600" dirty="0" smtClean="0"/>
          </a:p>
          <a:p>
            <a:pPr fontAlgn="base"/>
            <a:endParaRPr lang="en-US" sz="9600" dirty="0" smtClean="0"/>
          </a:p>
          <a:p>
            <a:pPr fontAlgn="base"/>
            <a:r>
              <a:rPr lang="en-US" sz="9600" dirty="0" smtClean="0"/>
              <a:t>Often</a:t>
            </a:r>
            <a:r>
              <a:rPr lang="en-US" sz="9600" dirty="0"/>
              <a:t>, the predictions of the models are directly compared to human behaviour. </a:t>
            </a:r>
            <a:endParaRPr lang="en-US" sz="9600" dirty="0" smtClean="0"/>
          </a:p>
          <a:p>
            <a:pPr fontAlgn="base"/>
            <a:endParaRPr lang="en-US" sz="9600" dirty="0" smtClean="0"/>
          </a:p>
          <a:p>
            <a:pPr fontAlgn="base"/>
            <a:r>
              <a:rPr lang="en-US" sz="9600" dirty="0" smtClean="0"/>
              <a:t>With </a:t>
            </a:r>
            <a:r>
              <a:rPr lang="en-US" sz="9600" dirty="0"/>
              <a:t>the ease of access and wide use of </a:t>
            </a:r>
            <a:r>
              <a:rPr lang="en-US" sz="9600" dirty="0">
                <a:hlinkClick r:id="rId2" tooltip="Functional Imaging"/>
              </a:rPr>
              <a:t>brain imaging</a:t>
            </a:r>
            <a:r>
              <a:rPr lang="en-US" sz="9600" dirty="0"/>
              <a:t> techniques, cognitive psychology has seen increasing influence of cognitive neuroscience over the past decade. </a:t>
            </a:r>
            <a:endParaRPr lang="en-US" sz="9600" dirty="0" smtClean="0"/>
          </a:p>
          <a:p>
            <a:pPr fontAlgn="base"/>
            <a:endParaRPr lang="en-US" sz="9600" dirty="0" smtClean="0"/>
          </a:p>
          <a:p>
            <a:pPr fontAlgn="base">
              <a:buFont typeface="Wingdings" pitchFamily="2" charset="2"/>
              <a:buChar char="Ø"/>
            </a:pPr>
            <a:r>
              <a:rPr lang="en-US" sz="9600" dirty="0" smtClean="0">
                <a:solidFill>
                  <a:srgbClr val="FF0000"/>
                </a:solidFill>
              </a:rPr>
              <a:t>There </a:t>
            </a:r>
            <a:r>
              <a:rPr lang="en-US" sz="9600" dirty="0">
                <a:solidFill>
                  <a:srgbClr val="FF0000"/>
                </a:solidFill>
              </a:rPr>
              <a:t>are currently three main approaches in cognitive psychology: experimental cognitive psychology, computational cognitive psychology, and </a:t>
            </a:r>
            <a:r>
              <a:rPr lang="en-US" sz="9600" dirty="0">
                <a:solidFill>
                  <a:srgbClr val="FF0000"/>
                </a:solidFill>
                <a:hlinkClick r:id="rId3" tooltip="Neuron"/>
              </a:rPr>
              <a:t>neural</a:t>
            </a:r>
            <a:r>
              <a:rPr lang="en-US" sz="9600" dirty="0">
                <a:solidFill>
                  <a:srgbClr val="FF0000"/>
                </a:solidFill>
              </a:rPr>
              <a:t> cognitive psychology. </a:t>
            </a:r>
            <a:br>
              <a:rPr lang="en-US" sz="9600" dirty="0">
                <a:solidFill>
                  <a:srgbClr val="FF0000"/>
                </a:solidFill>
              </a:rPr>
            </a:br>
            <a:endParaRPr lang="en-US" sz="9600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Approaches to cognitive psychology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285860"/>
            <a:ext cx="8229600" cy="4929222"/>
          </a:xfrm>
        </p:spPr>
        <p:txBody>
          <a:bodyPr>
            <a:normAutofit fontScale="70000" lnSpcReduction="20000"/>
          </a:bodyPr>
          <a:lstStyle/>
          <a:p>
            <a:pPr fontAlgn="base">
              <a:buNone/>
            </a:pPr>
            <a:r>
              <a:rPr lang="en-US" dirty="0" smtClean="0"/>
              <a:t>1) Experimental </a:t>
            </a:r>
            <a:r>
              <a:rPr lang="en-US" dirty="0"/>
              <a:t>cognitive psychology treats cognitive psychology as one of the natural sciences and applies experimental methods to investigate human cognition.</a:t>
            </a:r>
          </a:p>
          <a:p>
            <a:pPr fontAlgn="base"/>
            <a:r>
              <a:rPr lang="en-US" dirty="0"/>
              <a:t> Psychophysical responses, response time, and eye tracking are often measured in experimental cognitive psychology.</a:t>
            </a:r>
          </a:p>
          <a:p>
            <a:pPr fontAlgn="base">
              <a:buNone/>
            </a:pPr>
            <a:r>
              <a:rPr lang="en-US" dirty="0" smtClean="0"/>
              <a:t>2)  </a:t>
            </a:r>
            <a:r>
              <a:rPr lang="en-US" dirty="0"/>
              <a:t>Computational cognitive psychology develops formal mathematical and computational models of human cognition based on symbolic and </a:t>
            </a:r>
            <a:r>
              <a:rPr lang="en-US" dirty="0" err="1"/>
              <a:t>subsymbolic</a:t>
            </a:r>
            <a:r>
              <a:rPr lang="en-US" dirty="0"/>
              <a:t> representations, and </a:t>
            </a:r>
            <a:r>
              <a:rPr lang="en-US" dirty="0">
                <a:hlinkClick r:id="rId2" tooltip="Dynamical systems"/>
              </a:rPr>
              <a:t>dynamical systems</a:t>
            </a:r>
            <a:r>
              <a:rPr lang="en-US" dirty="0"/>
              <a:t>.</a:t>
            </a:r>
          </a:p>
          <a:p>
            <a:pPr marL="514350" indent="-514350" fontAlgn="base">
              <a:buAutoNum type="arabicParenR" startAt="3"/>
            </a:pPr>
            <a:r>
              <a:rPr lang="en-US" dirty="0" smtClean="0"/>
              <a:t>Neural </a:t>
            </a:r>
            <a:r>
              <a:rPr lang="en-US" dirty="0"/>
              <a:t>cognitive psychology uses brain imaging (e.g., </a:t>
            </a:r>
            <a:r>
              <a:rPr lang="en-US" dirty="0">
                <a:hlinkClick r:id="rId3" tooltip="Electroencephalogram"/>
              </a:rPr>
              <a:t>EEG</a:t>
            </a:r>
            <a:r>
              <a:rPr lang="en-US" dirty="0"/>
              <a:t>, </a:t>
            </a:r>
            <a:r>
              <a:rPr lang="en-US" dirty="0">
                <a:hlinkClick r:id="rId4" tooltip="Magnetoencephalogram"/>
              </a:rPr>
              <a:t>MEG</a:t>
            </a:r>
            <a:r>
              <a:rPr lang="en-US" dirty="0"/>
              <a:t>, </a:t>
            </a:r>
            <a:r>
              <a:rPr lang="en-US" dirty="0" err="1">
                <a:hlinkClick r:id="rId5" tooltip="Functional Magnetic Resonance Imaging"/>
              </a:rPr>
              <a:t>fMRI</a:t>
            </a:r>
            <a:r>
              <a:rPr lang="en-US" dirty="0"/>
              <a:t>, PET, SPECT, Optical Imaging) and neurobiological methods (e.g., lesion patients) to understand the neural basis of human cognition</a:t>
            </a:r>
            <a:r>
              <a:rPr lang="en-US" dirty="0" smtClean="0"/>
              <a:t>.</a:t>
            </a:r>
          </a:p>
          <a:p>
            <a:pPr marL="514350" indent="-514350" fontAlgn="base">
              <a:buAutoNum type="arabicParenR" startAt="3"/>
            </a:pPr>
            <a:endParaRPr lang="en-US" dirty="0"/>
          </a:p>
          <a:p>
            <a:pPr fontAlgn="base">
              <a:buNone/>
            </a:pPr>
            <a:r>
              <a:rPr lang="en-US" dirty="0"/>
              <a:t>	</a:t>
            </a:r>
            <a:r>
              <a:rPr lang="en-US" dirty="0" smtClean="0"/>
              <a:t>		The </a:t>
            </a:r>
            <a:r>
              <a:rPr lang="en-US" dirty="0"/>
              <a:t>three approaches are often inter-linked and provide both independent and complementary insights in every sub-domain of cognitive psychology.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fontAlgn="base"/>
            <a:r>
              <a:rPr lang="en-US" dirty="0" smtClean="0"/>
              <a:t>Cognitive </a:t>
            </a:r>
            <a:r>
              <a:rPr lang="en-US" dirty="0"/>
              <a:t>psychology research has produced an extensive body of principles, representations, and algorithms. Successful applications range from custom-built expert systems to mass-produced software and consumer electronics: </a:t>
            </a:r>
          </a:p>
          <a:p>
            <a:pPr fontAlgn="base"/>
            <a:r>
              <a:rPr lang="en-US" dirty="0"/>
              <a:t>(1) Development of computer interfaces that collaborate with users to meet their information needs and operate as intelligent agents,</a:t>
            </a:r>
          </a:p>
          <a:p>
            <a:pPr fontAlgn="base"/>
            <a:r>
              <a:rPr lang="en-US" dirty="0"/>
              <a:t> (2) Development of a flexible information infrastructure based on knowledge representation and reasoning methods, </a:t>
            </a:r>
          </a:p>
          <a:p>
            <a:pPr fontAlgn="base"/>
            <a:r>
              <a:rPr lang="en-US" dirty="0"/>
              <a:t>(3) Development of smart tools in the financial industry,</a:t>
            </a:r>
          </a:p>
          <a:p>
            <a:pPr fontAlgn="base"/>
            <a:r>
              <a:rPr lang="en-US" dirty="0"/>
              <a:t> (4) Development of mobile, intelligent robots that can perform tasks usually reserved for humans,</a:t>
            </a:r>
          </a:p>
          <a:p>
            <a:pPr fontAlgn="base"/>
            <a:r>
              <a:rPr lang="en-US" dirty="0"/>
              <a:t> (5) Development of bionic components of the perceptual and cognitive neural system such as  </a:t>
            </a:r>
            <a:r>
              <a:rPr lang="en-US" dirty="0">
                <a:hlinkClick r:id="rId2" tooltip="Retina"/>
              </a:rPr>
              <a:t>retinal</a:t>
            </a:r>
            <a:r>
              <a:rPr lang="en-US" dirty="0"/>
              <a:t> implants.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Areas of Application in Cognitive Psychology 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en-IN" dirty="0" smtClean="0"/>
              <a:t>Moral </a:t>
            </a:r>
            <a:r>
              <a:rPr lang="en-IN" dirty="0"/>
              <a:t>development - This includes how moral dilemmas change your moral reasoning in the stages of moral development.</a:t>
            </a:r>
            <a:endParaRPr lang="en-US" dirty="0"/>
          </a:p>
          <a:p>
            <a:pPr lvl="0"/>
            <a:r>
              <a:rPr lang="en-IN" dirty="0"/>
              <a:t>Eyewitness testimony - Study of how a witness’s testimony is affected by stress, focusing on a weapon, or leading questions.</a:t>
            </a:r>
            <a:endParaRPr lang="en-US" dirty="0"/>
          </a:p>
          <a:p>
            <a:pPr lvl="0"/>
            <a:r>
              <a:rPr lang="en-IN" dirty="0"/>
              <a:t>Forgetting - This area covers long and short term memory.</a:t>
            </a:r>
            <a:endParaRPr lang="en-US" dirty="0"/>
          </a:p>
          <a:p>
            <a:pPr lvl="0"/>
            <a:r>
              <a:rPr lang="en-IN" dirty="0"/>
              <a:t>Selective attention - Humans have limited capacity for paying attention so this studies the selection of what deserves our attention.</a:t>
            </a:r>
            <a:endParaRPr lang="en-US" dirty="0"/>
          </a:p>
          <a:p>
            <a:pPr lvl="0"/>
            <a:r>
              <a:rPr lang="en-IN" dirty="0"/>
              <a:t>Perception - This covers the processing of sensual inputs and how the brain turns them into sensual perceptions.</a:t>
            </a:r>
            <a:endParaRPr lang="en-US" dirty="0"/>
          </a:p>
          <a:p>
            <a:pPr lvl="0"/>
            <a:r>
              <a:rPr lang="en-IN" dirty="0"/>
              <a:t>Child development - This deals with the process of cognitive processes as we grow.</a:t>
            </a:r>
            <a:endParaRPr lang="en-US" dirty="0"/>
          </a:p>
          <a:p>
            <a:pPr lvl="0"/>
            <a:r>
              <a:rPr lang="en-IN" dirty="0"/>
              <a:t>Cognitive </a:t>
            </a:r>
            <a:r>
              <a:rPr lang="en-IN" dirty="0" err="1"/>
              <a:t>behavioral</a:t>
            </a:r>
            <a:r>
              <a:rPr lang="en-IN" dirty="0"/>
              <a:t> therapy - This uses the fact that thought patterns can affect </a:t>
            </a:r>
            <a:r>
              <a:rPr lang="en-IN" dirty="0" err="1"/>
              <a:t>behavior</a:t>
            </a:r>
            <a:r>
              <a:rPr lang="en-IN" dirty="0"/>
              <a:t> and tries to help people with mental health problems.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Cognitive psychology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dirty="0"/>
              <a:t>Cognitive psychology declined in the first half of the 20th century with the rise of “</a:t>
            </a:r>
            <a:r>
              <a:rPr lang="en-US" dirty="0">
                <a:hlinkClick r:id="rId2" tooltip="Behaviorism (page does not exist)"/>
              </a:rPr>
              <a:t>behaviorism</a:t>
            </a:r>
            <a:r>
              <a:rPr lang="en-US" dirty="0" smtClean="0"/>
              <a:t>"</a:t>
            </a:r>
            <a:endParaRPr lang="en-US" dirty="0"/>
          </a:p>
          <a:p>
            <a:r>
              <a:rPr lang="en-US" dirty="0"/>
              <a:t>The Cognitive Revolution began in the mid-1950s when researchers in several fields began to develop theories of </a:t>
            </a:r>
            <a:r>
              <a:rPr lang="en-US" dirty="0">
                <a:hlinkClick r:id="rId3" tooltip="Mind (page does not exist)"/>
              </a:rPr>
              <a:t>mind</a:t>
            </a:r>
            <a:r>
              <a:rPr lang="en-US" dirty="0"/>
              <a:t> based on complex representations and computational </a:t>
            </a:r>
            <a:r>
              <a:rPr lang="en-US" dirty="0" smtClean="0"/>
              <a:t>procedures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Sub-domains /Areas of Cognitive Psychology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fontAlgn="base">
              <a:buNone/>
            </a:pPr>
            <a:r>
              <a:rPr lang="en-US" dirty="0" smtClean="0"/>
              <a:t>Traditionally</a:t>
            </a:r>
            <a:r>
              <a:rPr lang="en-US" dirty="0"/>
              <a:t>, cognitive psychology includes human </a:t>
            </a:r>
            <a:r>
              <a:rPr lang="en-US" dirty="0">
                <a:hlinkClick r:id="rId2" tooltip="Perception (page does not exist)"/>
              </a:rPr>
              <a:t>perception</a:t>
            </a:r>
            <a:r>
              <a:rPr lang="en-US" dirty="0"/>
              <a:t>, </a:t>
            </a:r>
            <a:r>
              <a:rPr lang="en-US" dirty="0">
                <a:hlinkClick r:id="rId3" tooltip="Attention"/>
              </a:rPr>
              <a:t>attention</a:t>
            </a:r>
            <a:r>
              <a:rPr lang="en-US" dirty="0"/>
              <a:t>, </a:t>
            </a:r>
            <a:r>
              <a:rPr lang="en-US" dirty="0">
                <a:hlinkClick r:id="rId4" tooltip="Learning (page does not exist)"/>
              </a:rPr>
              <a:t>learning</a:t>
            </a:r>
            <a:r>
              <a:rPr lang="en-US" dirty="0"/>
              <a:t>, </a:t>
            </a:r>
            <a:r>
              <a:rPr lang="en-US" dirty="0" smtClean="0">
                <a:hlinkClick r:id="rId5" tooltip="Memory"/>
              </a:rPr>
              <a:t> memory</a:t>
            </a:r>
            <a:r>
              <a:rPr lang="en-US" dirty="0"/>
              <a:t>, </a:t>
            </a:r>
            <a:r>
              <a:rPr lang="en-US" dirty="0" err="1" smtClean="0">
                <a:hlinkClick r:id="rId6" tooltip="Concept formation (page does not exist)"/>
              </a:rPr>
              <a:t>conceptformation</a:t>
            </a:r>
            <a:r>
              <a:rPr lang="en-US" dirty="0"/>
              <a:t>, </a:t>
            </a:r>
            <a:r>
              <a:rPr lang="en-US" dirty="0">
                <a:hlinkClick r:id="rId7" tooltip="Reasoning (page does not exist)"/>
              </a:rPr>
              <a:t>reasoning</a:t>
            </a:r>
            <a:r>
              <a:rPr lang="en-US" dirty="0"/>
              <a:t>, </a:t>
            </a:r>
            <a:r>
              <a:rPr lang="en-US" dirty="0">
                <a:hlinkClick r:id="rId8" tooltip="Judgment (page does not exist)"/>
              </a:rPr>
              <a:t>judgment</a:t>
            </a:r>
            <a:r>
              <a:rPr lang="en-US" dirty="0"/>
              <a:t> and </a:t>
            </a:r>
            <a:r>
              <a:rPr lang="en-US" dirty="0">
                <a:hlinkClick r:id="rId9" tooltip="Decision-making (page does not exist)"/>
              </a:rPr>
              <a:t>decision-making</a:t>
            </a:r>
            <a:r>
              <a:rPr lang="en-US" dirty="0"/>
              <a:t>, </a:t>
            </a:r>
            <a:r>
              <a:rPr lang="en-US" dirty="0">
                <a:hlinkClick r:id="rId10" tooltip="Problem solving (page does not exist)"/>
              </a:rPr>
              <a:t>problem solving</a:t>
            </a:r>
            <a:r>
              <a:rPr lang="en-US" dirty="0"/>
              <a:t>, and </a:t>
            </a:r>
            <a:r>
              <a:rPr lang="en-US" dirty="0">
                <a:hlinkClick r:id="rId11" tooltip="Language processing (page does not exist)"/>
              </a:rPr>
              <a:t>language processing</a:t>
            </a:r>
            <a:r>
              <a:rPr lang="en-US" dirty="0"/>
              <a:t>. </a:t>
            </a:r>
            <a:endParaRPr lang="en-US" dirty="0" smtClean="0"/>
          </a:p>
          <a:p>
            <a:pPr fontAlgn="base">
              <a:buNone/>
            </a:pPr>
            <a:endParaRPr lang="en-US" dirty="0" smtClean="0"/>
          </a:p>
          <a:p>
            <a:pPr fontAlgn="base">
              <a:buNone/>
            </a:pPr>
            <a:r>
              <a:rPr lang="en-US" dirty="0" smtClean="0"/>
              <a:t>For </a:t>
            </a:r>
            <a:r>
              <a:rPr lang="en-US" dirty="0"/>
              <a:t>some, social and </a:t>
            </a:r>
            <a:r>
              <a:rPr lang="en-US" dirty="0" smtClean="0"/>
              <a:t>cultural factors</a:t>
            </a:r>
            <a:r>
              <a:rPr lang="en-US" dirty="0"/>
              <a:t>, </a:t>
            </a:r>
            <a:r>
              <a:rPr lang="en-US" dirty="0">
                <a:hlinkClick r:id="rId12" tooltip="Emotion"/>
              </a:rPr>
              <a:t>emotion</a:t>
            </a:r>
            <a:r>
              <a:rPr lang="en-US" dirty="0"/>
              <a:t>, </a:t>
            </a:r>
            <a:r>
              <a:rPr lang="en-US" dirty="0">
                <a:hlinkClick r:id="rId13" tooltip="Consciousness"/>
              </a:rPr>
              <a:t>consciousness</a:t>
            </a:r>
            <a:r>
              <a:rPr lang="en-US" dirty="0"/>
              <a:t>, </a:t>
            </a:r>
            <a:r>
              <a:rPr lang="en-US" dirty="0">
                <a:hlinkClick r:id="rId14" tooltip="Animal cognition"/>
              </a:rPr>
              <a:t>animal cognition</a:t>
            </a:r>
            <a:r>
              <a:rPr lang="en-US" dirty="0"/>
              <a:t>, </a:t>
            </a:r>
            <a:r>
              <a:rPr lang="en-US" dirty="0">
                <a:hlinkClick r:id="rId15" tooltip="Evolutionary approach (page does not exist)"/>
              </a:rPr>
              <a:t>evolutionary approaches</a:t>
            </a:r>
            <a:r>
              <a:rPr lang="en-US" dirty="0"/>
              <a:t> have also become part of cognitive psychology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accent1"/>
                </a:solidFill>
              </a:rPr>
              <a:t>Perception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142984"/>
            <a:ext cx="8229600" cy="5072098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dirty="0" smtClean="0"/>
              <a:t> </a:t>
            </a:r>
            <a:r>
              <a:rPr lang="en-IN" dirty="0" smtClean="0"/>
              <a:t>Perception - This includes the senses and the processing of what we sense. This also includes what we sense and how it interacts with what we already know.</a:t>
            </a:r>
            <a:endParaRPr lang="en-US" dirty="0" smtClean="0"/>
          </a:p>
          <a:p>
            <a:pPr lvl="0" fontAlgn="base"/>
            <a:r>
              <a:rPr lang="en-US" dirty="0" smtClean="0"/>
              <a:t>Those studying perception seek to understand how we construct subjective interpretations of proximal information from the environment. </a:t>
            </a:r>
          </a:p>
          <a:p>
            <a:pPr lvl="0" fontAlgn="base"/>
            <a:r>
              <a:rPr lang="en-US" dirty="0" smtClean="0"/>
              <a:t>Perceptual systems are composed of separate senses (e.g., visual, auditory, </a:t>
            </a:r>
            <a:r>
              <a:rPr lang="en-US" dirty="0" err="1" smtClean="0"/>
              <a:t>somatosensory</a:t>
            </a:r>
            <a:r>
              <a:rPr lang="en-US" dirty="0" smtClean="0"/>
              <a:t> –sense organ like sight, taste)</a:t>
            </a:r>
          </a:p>
          <a:p>
            <a:pPr lvl="0" fontAlgn="base"/>
            <a:r>
              <a:rPr lang="en-US" dirty="0" smtClean="0"/>
              <a:t>Current research also focuses on how these separate representations and modules interact and are integrated into coherent percepts.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hlinkClick r:id="rId2" tooltip="Attention"/>
              </a:rPr>
              <a:t>Attention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IN" dirty="0" smtClean="0"/>
              <a:t>Attention - Sometimes our cognitive processing systems get overloaded and we have to select information to process further. This deals with how and why performance improves with attention. </a:t>
            </a:r>
            <a:endParaRPr lang="en-US" dirty="0" smtClean="0"/>
          </a:p>
          <a:p>
            <a:pPr lvl="0"/>
            <a:r>
              <a:rPr lang="en-IN" dirty="0" smtClean="0"/>
              <a:t> </a:t>
            </a:r>
            <a:r>
              <a:rPr lang="en-US" dirty="0"/>
              <a:t> Attention solves the problem of information overload in cognitive processing systems by selecting some information for further processing</a:t>
            </a:r>
            <a:r>
              <a:rPr lang="en-US" dirty="0" smtClean="0"/>
              <a:t>,</a:t>
            </a:r>
          </a:p>
          <a:p>
            <a:pPr lvl="0"/>
            <a:r>
              <a:rPr lang="en-US" dirty="0" smtClean="0"/>
              <a:t> OR </a:t>
            </a:r>
            <a:r>
              <a:rPr lang="en-US" dirty="0"/>
              <a:t>by managing resources applied to several sources of information </a:t>
            </a:r>
            <a:r>
              <a:rPr lang="en-US" dirty="0" smtClean="0"/>
              <a:t>simultaneously</a:t>
            </a:r>
          </a:p>
          <a:p>
            <a:pPr lvl="0"/>
            <a:r>
              <a:rPr lang="en-US" dirty="0" smtClean="0"/>
              <a:t> </a:t>
            </a:r>
            <a:r>
              <a:rPr lang="en-US" dirty="0"/>
              <a:t>Brain imaging studies have documented effects of attention on activation in early visual cortices, and have investigated the networks for attention </a:t>
            </a:r>
            <a:r>
              <a:rPr lang="en-US" dirty="0" smtClean="0"/>
              <a:t>control.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229600" cy="1143000"/>
          </a:xfrm>
        </p:spPr>
        <p:txBody>
          <a:bodyPr/>
          <a:lstStyle/>
          <a:p>
            <a:r>
              <a:rPr lang="en-IN" b="1" dirty="0" smtClean="0">
                <a:solidFill>
                  <a:schemeClr val="accent1"/>
                </a:solidFill>
              </a:rPr>
              <a:t>Learning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214422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lvl="0">
              <a:buNone/>
            </a:pPr>
            <a:r>
              <a:rPr lang="en-IN" dirty="0" smtClean="0"/>
              <a:t>This is the study of new cognitive or conceptual information that is taken in and how that process occurs. </a:t>
            </a:r>
          </a:p>
          <a:p>
            <a:pPr lvl="0">
              <a:buNone/>
            </a:pPr>
            <a:r>
              <a:rPr lang="en-IN" dirty="0" smtClean="0"/>
              <a:t>It includes implicit learning that takes into account previous experience on performance.</a:t>
            </a:r>
          </a:p>
          <a:p>
            <a:pPr lvl="0">
              <a:buNone/>
            </a:pPr>
            <a:r>
              <a:rPr lang="en-US" b="1" dirty="0" smtClean="0"/>
              <a:t> Learning:</a:t>
            </a:r>
            <a:r>
              <a:rPr lang="en-US" dirty="0" smtClean="0"/>
              <a:t> Learning improves the response of the organism to the environment. </a:t>
            </a:r>
          </a:p>
          <a:p>
            <a:pPr lvl="0">
              <a:buNone/>
            </a:pPr>
            <a:r>
              <a:rPr lang="en-US" dirty="0" smtClean="0"/>
              <a:t>Cognitive psychologists study which new information is acquired and the conditions under which it is acquired.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0"/>
            <a:ext cx="8229600" cy="1143000"/>
          </a:xfrm>
        </p:spPr>
        <p:txBody>
          <a:bodyPr/>
          <a:lstStyle/>
          <a:p>
            <a:r>
              <a:rPr lang="en-US" b="1" dirty="0" smtClean="0">
                <a:hlinkClick r:id="rId2" tooltip="Memory"/>
              </a:rPr>
              <a:t>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5143536"/>
          </a:xfrm>
        </p:spPr>
        <p:txBody>
          <a:bodyPr>
            <a:normAutofit fontScale="85000" lnSpcReduction="10000"/>
          </a:bodyPr>
          <a:lstStyle/>
          <a:p>
            <a:r>
              <a:rPr lang="en-IN" dirty="0" smtClean="0"/>
              <a:t>Memory - Studying human memory is a large part of cognitive psychology.</a:t>
            </a:r>
          </a:p>
          <a:p>
            <a:r>
              <a:rPr lang="en-IN" dirty="0" smtClean="0"/>
              <a:t> It covers the process of acquiring, storing and retrieving memory, including facts, skills and capacity.</a:t>
            </a:r>
            <a:endParaRPr lang="en-US" dirty="0" smtClean="0"/>
          </a:p>
          <a:p>
            <a:pPr lvl="0"/>
            <a:r>
              <a:rPr lang="en-US" dirty="0"/>
              <a:t> The study of the capacity and fragility of human memory is one of the most developed aspects of cognitive psychology. </a:t>
            </a:r>
            <a:endParaRPr lang="en-US" dirty="0" smtClean="0"/>
          </a:p>
          <a:p>
            <a:pPr lvl="0"/>
            <a:r>
              <a:rPr lang="en-US" dirty="0" smtClean="0"/>
              <a:t>Memory </a:t>
            </a:r>
            <a:r>
              <a:rPr lang="en-US" dirty="0"/>
              <a:t>study focuses on how memories are acquired, stored, and retrieved. </a:t>
            </a:r>
            <a:endParaRPr lang="en-US" dirty="0" smtClean="0"/>
          </a:p>
          <a:p>
            <a:pPr lvl="0"/>
            <a:r>
              <a:rPr lang="en-US" dirty="0" smtClean="0"/>
              <a:t>Memory </a:t>
            </a:r>
            <a:r>
              <a:rPr lang="en-US" dirty="0"/>
              <a:t>domains have been functionally divided into memory for facts, for procedures or skills, and working and short-term memory </a:t>
            </a:r>
            <a:r>
              <a:rPr lang="en-US" dirty="0" smtClean="0"/>
              <a:t>capacity.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Concept Formation: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1214422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lvl="0">
              <a:buFont typeface="Wingdings" pitchFamily="2" charset="2"/>
              <a:buChar char="§"/>
            </a:pPr>
            <a:r>
              <a:rPr lang="en-US" dirty="0"/>
              <a:t> Concept or category formation refers to the ability to organize the perception and classification of experiences by the construction of functionally relevant categories. </a:t>
            </a:r>
            <a:endParaRPr lang="en-US" dirty="0" smtClean="0"/>
          </a:p>
          <a:p>
            <a:pPr lvl="0">
              <a:buFont typeface="Wingdings" pitchFamily="2" charset="2"/>
              <a:buChar char="§"/>
            </a:pPr>
            <a:endParaRPr lang="en-US" dirty="0" smtClean="0"/>
          </a:p>
          <a:p>
            <a:pPr lvl="0">
              <a:buFont typeface="Wingdings" pitchFamily="2" charset="2"/>
              <a:buChar char="§"/>
            </a:pPr>
            <a:r>
              <a:rPr lang="en-IN" dirty="0" smtClean="0"/>
              <a:t>This aspect studies human’s ability to organize experiences into categories.</a:t>
            </a:r>
          </a:p>
          <a:p>
            <a:pPr lvl="0">
              <a:buFont typeface="Wingdings" pitchFamily="2" charset="2"/>
              <a:buChar char="§"/>
            </a:pPr>
            <a:endParaRPr lang="en-IN" dirty="0" smtClean="0"/>
          </a:p>
          <a:p>
            <a:pPr lvl="0">
              <a:buFont typeface="Wingdings" pitchFamily="2" charset="2"/>
              <a:buChar char="§"/>
            </a:pPr>
            <a:r>
              <a:rPr lang="en-IN" dirty="0" smtClean="0"/>
              <a:t> Response to stimulus is determined by the relevant category and the knowledge associated with that particular category. </a:t>
            </a:r>
            <a:endParaRPr lang="en-US" dirty="0" smtClean="0"/>
          </a:p>
          <a:p>
            <a:pPr lvl="0">
              <a:buNone/>
            </a:pPr>
            <a:r>
              <a:rPr lang="en-IN" dirty="0" smtClean="0"/>
              <a:t> </a:t>
            </a:r>
            <a:endParaRPr lang="en-US" dirty="0" smtClean="0"/>
          </a:p>
          <a:p>
            <a:pPr lvl="0" fontAlgn="base"/>
            <a:endParaRPr lang="en-US" dirty="0" smtClean="0"/>
          </a:p>
          <a:p>
            <a:pPr lvl="0" fontAlgn="base"/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Judgment and decision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 Human judgment and decision making is </a:t>
            </a:r>
            <a:r>
              <a:rPr lang="en-US" dirty="0" smtClean="0"/>
              <a:t>ubiquitous   ( seems to </a:t>
            </a:r>
            <a:r>
              <a:rPr lang="en-US" smtClean="0"/>
              <a:t>be everywhere) </a:t>
            </a:r>
            <a:r>
              <a:rPr lang="en-US" dirty="0" smtClean="0"/>
              <a:t>– voluntary behavior implicitly or explicitly requires judgment and choice. </a:t>
            </a:r>
          </a:p>
          <a:p>
            <a:endParaRPr lang="en-US" dirty="0" smtClean="0"/>
          </a:p>
          <a:p>
            <a:pPr lvl="0"/>
            <a:r>
              <a:rPr lang="en-IN" dirty="0" smtClean="0"/>
              <a:t>Judgment and decision - This is the study of decision making. Any </a:t>
            </a:r>
            <a:r>
              <a:rPr lang="en-IN" dirty="0" err="1" smtClean="0"/>
              <a:t>behavior</a:t>
            </a:r>
            <a:r>
              <a:rPr lang="en-IN" dirty="0" smtClean="0"/>
              <a:t>, implicit or explicit, requires judgment and then a decision or choice.</a:t>
            </a:r>
            <a:endParaRPr lang="en-US" dirty="0" smtClean="0"/>
          </a:p>
          <a:p>
            <a:pPr lvl="0"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Reasoning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fontAlgn="base"/>
            <a:r>
              <a:rPr lang="en-US" dirty="0" smtClean="0"/>
              <a:t>Reasoning </a:t>
            </a:r>
            <a:r>
              <a:rPr lang="en-US" dirty="0"/>
              <a:t>is the process by which logical arguments are evaluated or constructed</a:t>
            </a:r>
            <a:r>
              <a:rPr lang="en-US" dirty="0" smtClean="0"/>
              <a:t>.</a:t>
            </a:r>
          </a:p>
          <a:p>
            <a:pPr fontAlgn="base"/>
            <a:r>
              <a:rPr lang="en-US" dirty="0" smtClean="0"/>
              <a:t> </a:t>
            </a:r>
            <a:r>
              <a:rPr lang="en-US" dirty="0"/>
              <a:t>Original investigations of reasoning focused on the extent to which humans correctly applied the philosophically derived rules of inference in deduction </a:t>
            </a:r>
            <a:r>
              <a:rPr lang="en-US" dirty="0" smtClean="0"/>
              <a:t>and </a:t>
            </a:r>
            <a:r>
              <a:rPr lang="en-US" dirty="0"/>
              <a:t>the many ways in which humans fail to appreciate some deductions and falsely conclude others. </a:t>
            </a:r>
            <a:endParaRPr lang="en-IN" dirty="0" smtClean="0"/>
          </a:p>
          <a:p>
            <a:pPr fontAlgn="base"/>
            <a:r>
              <a:rPr lang="en-IN" dirty="0" smtClean="0"/>
              <a:t>This can be affected by educated intuitive guesses, fallacies or stereotypes. </a:t>
            </a:r>
            <a:endParaRPr lang="en-US" dirty="0" smtClean="0"/>
          </a:p>
          <a:p>
            <a:pPr lvl="0" fontAlgn="base"/>
            <a:endParaRPr lang="en-US" dirty="0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Problem Solving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dirty="0" smtClean="0"/>
              <a:t> </a:t>
            </a:r>
            <a:r>
              <a:rPr lang="en-IN" dirty="0" smtClean="0"/>
              <a:t>Problem solving - Solving problems is a way that humans achieve goals.  </a:t>
            </a:r>
            <a:endParaRPr lang="en-US" dirty="0" smtClean="0"/>
          </a:p>
          <a:p>
            <a:r>
              <a:rPr lang="en-US" dirty="0" smtClean="0"/>
              <a:t>The cognitive psychology of problem solving is the study of how humans pursue goal directed behavior. </a:t>
            </a:r>
          </a:p>
          <a:p>
            <a:r>
              <a:rPr lang="en-US" dirty="0" smtClean="0"/>
              <a:t>Problem solving may engage perception, memory, attention, and executive function, and so many brain areas may be engaged in problem solving tasks, with an emphasis on pre-frontal executive functions.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Language Processing: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IN" dirty="0" smtClean="0"/>
              <a:t>Language processing - This is the study of how language is acquired, comprehended and produced. It also focuses on the psychology of reading. </a:t>
            </a:r>
          </a:p>
          <a:p>
            <a:pPr lvl="0"/>
            <a:endParaRPr lang="en-IN" dirty="0" smtClean="0"/>
          </a:p>
          <a:p>
            <a:pPr lvl="0"/>
            <a:r>
              <a:rPr lang="en-IN" dirty="0" smtClean="0"/>
              <a:t>This includes processing words, sentences, concepts, inferences and semantic assumptions.</a:t>
            </a:r>
            <a:endParaRPr lang="en-US" dirty="0" smtClean="0"/>
          </a:p>
          <a:p>
            <a:pPr lvl="0">
              <a:buNone/>
            </a:pPr>
            <a:r>
              <a:rPr lang="en-IN" dirty="0" smtClean="0"/>
              <a:t> </a:t>
            </a:r>
            <a:endParaRPr lang="en-US" dirty="0" smtClean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Planning and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Psychologists rejected mechanical approach</a:t>
            </a:r>
          </a:p>
          <a:p>
            <a:r>
              <a:rPr lang="en-US" dirty="0" smtClean="0"/>
              <a:t>Concentrates on giving opportunities to the child</a:t>
            </a:r>
          </a:p>
          <a:p>
            <a:r>
              <a:rPr lang="en-US" dirty="0" smtClean="0"/>
              <a:t>To discover knowledge in his own way</a:t>
            </a:r>
          </a:p>
          <a:p>
            <a:r>
              <a:rPr lang="en-US" dirty="0" smtClean="0"/>
              <a:t>Learner and teacher have distinct place for </a:t>
            </a:r>
            <a:r>
              <a:rPr lang="en-US" dirty="0" err="1" smtClean="0"/>
              <a:t>ineracting</a:t>
            </a:r>
            <a:r>
              <a:rPr lang="en-US" dirty="0" smtClean="0"/>
              <a:t> with each other.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Planning and Development……</a:t>
            </a:r>
            <a:br>
              <a:rPr lang="en-US" dirty="0" smtClean="0"/>
            </a:br>
            <a:r>
              <a:rPr lang="en-US" dirty="0" smtClean="0"/>
              <a:t>The Learner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3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TLP is learner </a:t>
            </a:r>
            <a:r>
              <a:rPr lang="en-US" dirty="0" err="1" smtClean="0"/>
              <a:t>centred</a:t>
            </a:r>
            <a:endParaRPr lang="en-US" dirty="0" smtClean="0"/>
          </a:p>
          <a:p>
            <a:r>
              <a:rPr lang="en-US" dirty="0" smtClean="0"/>
              <a:t>Learner is active and participated</a:t>
            </a:r>
          </a:p>
          <a:p>
            <a:r>
              <a:rPr lang="en-US" dirty="0" smtClean="0"/>
              <a:t>Children as growing, developing, reflecting individuals</a:t>
            </a:r>
          </a:p>
          <a:p>
            <a:r>
              <a:rPr lang="en-US" dirty="0" smtClean="0"/>
              <a:t>Learner’s capabilities are accepted and recognized</a:t>
            </a:r>
          </a:p>
          <a:p>
            <a:r>
              <a:rPr lang="en-US" dirty="0" smtClean="0"/>
              <a:t>Strategies are conscious cognitive</a:t>
            </a:r>
          </a:p>
          <a:p>
            <a:r>
              <a:rPr lang="en-US" dirty="0" smtClean="0"/>
              <a:t>Environment provides them numerous opportunities</a:t>
            </a:r>
          </a:p>
          <a:p>
            <a:r>
              <a:rPr lang="en-US" dirty="0" smtClean="0"/>
              <a:t>Learner  is the master of the show</a:t>
            </a:r>
          </a:p>
          <a:p>
            <a:r>
              <a:rPr lang="en-US" dirty="0" smtClean="0"/>
              <a:t>Shallow and deep techniques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Planning and Development……</a:t>
            </a:r>
            <a:br>
              <a:rPr lang="en-US" dirty="0" smtClean="0"/>
            </a:br>
            <a:r>
              <a:rPr lang="en-US" dirty="0" smtClean="0"/>
              <a:t>The Teacher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Teacher as a provider or facilitator</a:t>
            </a:r>
          </a:p>
          <a:p>
            <a:r>
              <a:rPr lang="en-US" dirty="0" smtClean="0"/>
              <a:t>Teacher provides needed help</a:t>
            </a:r>
          </a:p>
          <a:p>
            <a:r>
              <a:rPr lang="en-US" dirty="0" smtClean="0"/>
              <a:t>Help in acquiring language and arts</a:t>
            </a:r>
          </a:p>
          <a:p>
            <a:r>
              <a:rPr lang="en-US" dirty="0" smtClean="0"/>
              <a:t>To embed material with cultural contexts</a:t>
            </a:r>
          </a:p>
          <a:p>
            <a:r>
              <a:rPr lang="en-US" dirty="0" smtClean="0"/>
              <a:t>Help in developing learning skills</a:t>
            </a:r>
          </a:p>
          <a:p>
            <a:r>
              <a:rPr lang="en-US" dirty="0" smtClean="0"/>
              <a:t>Help in developing language skills</a:t>
            </a:r>
          </a:p>
          <a:p>
            <a:r>
              <a:rPr lang="en-US" dirty="0" smtClean="0"/>
              <a:t>To motivate learners to acquire knowledge</a:t>
            </a: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Planning and Development……</a:t>
            </a:r>
            <a:br>
              <a:rPr lang="en-US" dirty="0" smtClean="0"/>
            </a:br>
            <a:r>
              <a:rPr lang="en-US" dirty="0" smtClean="0"/>
              <a:t>The Teacher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Teacher to present himself as a good role model</a:t>
            </a:r>
          </a:p>
          <a:p>
            <a:r>
              <a:rPr lang="en-US" dirty="0" smtClean="0"/>
              <a:t>Teacher to provide expert guidance</a:t>
            </a:r>
          </a:p>
          <a:p>
            <a:r>
              <a:rPr lang="en-US" dirty="0" smtClean="0"/>
              <a:t>To present problems to solve</a:t>
            </a:r>
          </a:p>
          <a:p>
            <a:r>
              <a:rPr lang="en-US" dirty="0" smtClean="0"/>
              <a:t>To encourage learners to take initiative</a:t>
            </a:r>
          </a:p>
          <a:p>
            <a:r>
              <a:rPr lang="en-US" dirty="0" smtClean="0"/>
              <a:t>To encourage mutual discussion and healthy interaction</a:t>
            </a:r>
          </a:p>
          <a:p>
            <a:r>
              <a:rPr lang="en-US" dirty="0" smtClean="0"/>
              <a:t>To encourage children critical and divergent responses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Planning and Development……</a:t>
            </a:r>
            <a:br>
              <a:rPr lang="en-US" dirty="0" smtClean="0"/>
            </a:br>
            <a:r>
              <a:rPr lang="en-US" dirty="0" smtClean="0"/>
              <a:t>The Teaching learning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More flexibility and dynamism</a:t>
            </a:r>
          </a:p>
          <a:p>
            <a:r>
              <a:rPr lang="en-US" dirty="0" smtClean="0"/>
              <a:t>More autonomy to the learner</a:t>
            </a:r>
          </a:p>
          <a:p>
            <a:r>
              <a:rPr lang="en-US" dirty="0" smtClean="0"/>
              <a:t>Encouraging healthy and open discussion</a:t>
            </a:r>
          </a:p>
          <a:p>
            <a:r>
              <a:rPr lang="en-US" dirty="0" smtClean="0"/>
              <a:t>Thoughtful mode of operation is adopted</a:t>
            </a:r>
          </a:p>
          <a:p>
            <a:r>
              <a:rPr lang="en-US" dirty="0" smtClean="0"/>
              <a:t>Space for independent thinking</a:t>
            </a:r>
          </a:p>
          <a:p>
            <a:r>
              <a:rPr lang="en-US" dirty="0" smtClean="0"/>
              <a:t>More useful methods and techniques</a:t>
            </a:r>
          </a:p>
          <a:p>
            <a:r>
              <a:rPr lang="en-US" dirty="0" smtClean="0"/>
              <a:t>Provision for expert support and guidance</a:t>
            </a:r>
          </a:p>
          <a:p>
            <a:r>
              <a:rPr lang="en-US" dirty="0" smtClean="0"/>
              <a:t>Feasibility of interactional process</a:t>
            </a:r>
          </a:p>
          <a:p>
            <a:r>
              <a:rPr lang="en-US" dirty="0" smtClean="0"/>
              <a:t>TLP is more lively , interesting and useful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Conclusion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Cognitivism</a:t>
            </a:r>
            <a:r>
              <a:rPr lang="en-US" dirty="0" smtClean="0"/>
              <a:t> is a major force in psychology</a:t>
            </a:r>
          </a:p>
          <a:p>
            <a:r>
              <a:rPr lang="en-US" dirty="0" smtClean="0"/>
              <a:t>Emphasizes the internal mental processes</a:t>
            </a:r>
          </a:p>
          <a:p>
            <a:r>
              <a:rPr lang="en-US" dirty="0" smtClean="0"/>
              <a:t>Improved  our methods of studying mental processes</a:t>
            </a:r>
          </a:p>
          <a:p>
            <a:r>
              <a:rPr lang="en-US" dirty="0" smtClean="0"/>
              <a:t>Study of varieties of </a:t>
            </a:r>
            <a:r>
              <a:rPr lang="en-US" dirty="0" err="1" smtClean="0"/>
              <a:t>conciousness</a:t>
            </a:r>
            <a:endParaRPr lang="en-US" dirty="0" smtClean="0"/>
          </a:p>
          <a:p>
            <a:r>
              <a:rPr lang="en-US" dirty="0" smtClean="0"/>
              <a:t>Differences in levels </a:t>
            </a:r>
            <a:r>
              <a:rPr lang="en-US" smtClean="0"/>
              <a:t>of awareness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</TotalTime>
  <Words>1356</Words>
  <Application>Microsoft Office PowerPoint</Application>
  <PresentationFormat>On-screen Show (4:3)</PresentationFormat>
  <Paragraphs>179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COGNITIVISM</vt:lpstr>
      <vt:lpstr>Introduction  </vt:lpstr>
      <vt:lpstr>Children construct an understanding of the world around them, then experience discrepancies between what they already know and what they discover in their environment. </vt:lpstr>
      <vt:lpstr>The Cognitive Level of analysis:</vt:lpstr>
      <vt:lpstr>The Cognitive Level of analysis:</vt:lpstr>
      <vt:lpstr>What is Cognitive Psychology?</vt:lpstr>
      <vt:lpstr>What are “mental processes”?</vt:lpstr>
      <vt:lpstr>Cognitive Psychology: The study of mental representations and processes.</vt:lpstr>
      <vt:lpstr>Meaning and Concept </vt:lpstr>
      <vt:lpstr>Meaning </vt:lpstr>
      <vt:lpstr> Assumptions of Cognitivism</vt:lpstr>
      <vt:lpstr> Assumptions of Cognitivism</vt:lpstr>
      <vt:lpstr>Principles </vt:lpstr>
      <vt:lpstr> Approaches </vt:lpstr>
      <vt:lpstr>Approaches to cognitive psychology</vt:lpstr>
      <vt:lpstr>Applications </vt:lpstr>
      <vt:lpstr> Areas of Application in Cognitive Psychology  </vt:lpstr>
      <vt:lpstr>Cognitive psychology</vt:lpstr>
      <vt:lpstr> Sub-domains /Areas of Cognitive Psychology </vt:lpstr>
      <vt:lpstr>Perception</vt:lpstr>
      <vt:lpstr>Attention</vt:lpstr>
      <vt:lpstr>Learning</vt:lpstr>
      <vt:lpstr>Memory</vt:lpstr>
      <vt:lpstr>Concept Formation:</vt:lpstr>
      <vt:lpstr>Judgment and decision</vt:lpstr>
      <vt:lpstr>Reasoning</vt:lpstr>
      <vt:lpstr>Problem Solving</vt:lpstr>
      <vt:lpstr>Language Processing:</vt:lpstr>
      <vt:lpstr>Planning and Development</vt:lpstr>
      <vt:lpstr>Planning and Development…… The Learner</vt:lpstr>
      <vt:lpstr>Planning and Development…… The Teacher</vt:lpstr>
      <vt:lpstr>Planning and Development…… The Teacher</vt:lpstr>
      <vt:lpstr>Planning and Development…… The Teaching learning Process</vt:lpstr>
      <vt:lpstr>Conclusion 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HP-PC</dc:creator>
  <cp:lastModifiedBy>HP-PC</cp:lastModifiedBy>
  <cp:revision>71</cp:revision>
  <dcterms:created xsi:type="dcterms:W3CDTF">2019-09-12T06:43:52Z</dcterms:created>
  <dcterms:modified xsi:type="dcterms:W3CDTF">2019-09-20T05:05:36Z</dcterms:modified>
</cp:coreProperties>
</file>