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2" r:id="rId8"/>
    <p:sldId id="271" r:id="rId9"/>
    <p:sldId id="270" r:id="rId10"/>
    <p:sldId id="280" r:id="rId11"/>
    <p:sldId id="264" r:id="rId12"/>
    <p:sldId id="274" r:id="rId13"/>
    <p:sldId id="275" r:id="rId14"/>
    <p:sldId id="281" r:id="rId15"/>
    <p:sldId id="277" r:id="rId16"/>
    <p:sldId id="278" r:id="rId17"/>
    <p:sldId id="265" r:id="rId18"/>
    <p:sldId id="276" r:id="rId19"/>
    <p:sldId id="267" r:id="rId20"/>
    <p:sldId id="268" r:id="rId21"/>
    <p:sldId id="272" r:id="rId22"/>
    <p:sldId id="269" r:id="rId23"/>
    <p:sldId id="27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620A729-30A2-4F60-9F55-1E425AEC7A30}" type="datetimeFigureOut">
              <a:rPr lang="en-US" smtClean="0"/>
              <a:pPr/>
              <a:t>3/23/2021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A7C33C16-D7C3-4796-B002-18C648F97E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20A729-30A2-4F60-9F55-1E425AEC7A30}" type="datetimeFigureOut">
              <a:rPr lang="en-US" smtClean="0"/>
              <a:pPr/>
              <a:t>3/23/2021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33C16-D7C3-4796-B002-18C648F97E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620A729-30A2-4F60-9F55-1E425AEC7A30}" type="datetimeFigureOut">
              <a:rPr lang="en-US" smtClean="0"/>
              <a:pPr/>
              <a:t>3/23/2021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33C16-D7C3-4796-B002-18C648F97E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620A729-30A2-4F60-9F55-1E425AEC7A30}" type="datetimeFigureOut">
              <a:rPr lang="en-US" smtClean="0"/>
              <a:pPr/>
              <a:t>3/23/2021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33C16-D7C3-4796-B002-18C648F97E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620A729-30A2-4F60-9F55-1E425AEC7A30}" type="datetimeFigureOut">
              <a:rPr lang="en-US" smtClean="0"/>
              <a:pPr/>
              <a:t>3/23/2021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33C16-D7C3-4796-B002-18C648F97E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620A729-30A2-4F60-9F55-1E425AEC7A30}" type="datetimeFigureOut">
              <a:rPr lang="en-US" smtClean="0"/>
              <a:pPr/>
              <a:t>3/23/2021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33C16-D7C3-4796-B002-18C648F97E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20A729-30A2-4F60-9F55-1E425AEC7A30}" type="datetimeFigureOut">
              <a:rPr lang="en-US" smtClean="0"/>
              <a:pPr/>
              <a:t>3/23/2021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C33C16-D7C3-4796-B002-18C648F97E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620A729-30A2-4F60-9F55-1E425AEC7A30}" type="datetimeFigureOut">
              <a:rPr lang="en-US" smtClean="0"/>
              <a:pPr/>
              <a:t>3/23/2021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33C16-D7C3-4796-B002-18C648F97E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620A729-30A2-4F60-9F55-1E425AEC7A30}" type="datetimeFigureOut">
              <a:rPr lang="en-US" smtClean="0"/>
              <a:pPr/>
              <a:t>3/23/2021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7C33C16-D7C3-4796-B002-18C648F97E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20A729-30A2-4F60-9F55-1E425AEC7A30}" type="datetimeFigureOut">
              <a:rPr lang="en-US" smtClean="0"/>
              <a:pPr/>
              <a:t>3/23/2021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33C16-D7C3-4796-B002-18C648F97E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20A729-30A2-4F60-9F55-1E425AEC7A30}" type="datetimeFigureOut">
              <a:rPr lang="en-US" smtClean="0"/>
              <a:pPr/>
              <a:t>3/23/2021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33C16-D7C3-4796-B002-18C648F97E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620A729-30A2-4F60-9F55-1E425AEC7A30}" type="datetimeFigureOut">
              <a:rPr lang="en-US" smtClean="0"/>
              <a:pPr/>
              <a:t>3/23/2021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7C33C16-D7C3-4796-B002-18C648F97E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2133600"/>
          </a:xfrm>
        </p:spPr>
        <p:txBody>
          <a:bodyPr>
            <a:noAutofit/>
          </a:bodyPr>
          <a:lstStyle/>
          <a:p>
            <a:pPr algn="ctr"/>
            <a:r>
              <a:rPr lang="en-US" sz="3200" b="1" dirty="0" smtClean="0">
                <a:latin typeface="Baskerville Old Face" pitchFamily="18" charset="0"/>
              </a:rPr>
              <a:t/>
            </a:r>
            <a:br>
              <a:rPr lang="en-US" sz="3200" b="1" dirty="0" smtClean="0">
                <a:latin typeface="Baskerville Old Face" pitchFamily="18" charset="0"/>
              </a:rPr>
            </a:br>
            <a:r>
              <a:rPr lang="en-US" sz="3200" b="1" dirty="0" smtClean="0">
                <a:solidFill>
                  <a:srgbClr val="FFFF00"/>
                </a:solidFill>
                <a:latin typeface="Baskerville Old Face" pitchFamily="18" charset="0"/>
              </a:rPr>
              <a:t>Topic: Cataloguing</a:t>
            </a:r>
            <a:br>
              <a:rPr lang="en-US" sz="3200" b="1" dirty="0" smtClean="0">
                <a:solidFill>
                  <a:srgbClr val="FFFF00"/>
                </a:solidFill>
                <a:latin typeface="Baskerville Old Face" pitchFamily="18" charset="0"/>
              </a:rPr>
            </a:br>
            <a:r>
              <a:rPr lang="en-US" sz="2400" dirty="0" smtClean="0">
                <a:solidFill>
                  <a:srgbClr val="FFFF00"/>
                </a:solidFill>
                <a:latin typeface="Comic Sans MS" pitchFamily="66" charset="0"/>
              </a:rPr>
              <a:t> For </a:t>
            </a:r>
            <a:r>
              <a:rPr lang="en-US" sz="2400" dirty="0" err="1" smtClean="0">
                <a:solidFill>
                  <a:srgbClr val="FFFF00"/>
                </a:solidFill>
                <a:latin typeface="Comic Sans MS" pitchFamily="66" charset="0"/>
              </a:rPr>
              <a:t>B.Ed</a:t>
            </a:r>
            <a:r>
              <a:rPr lang="en-US" sz="2400" dirty="0" smtClean="0">
                <a:solidFill>
                  <a:srgbClr val="FFFF00"/>
                </a:solidFill>
                <a:latin typeface="Comic Sans MS" pitchFamily="66" charset="0"/>
              </a:rPr>
              <a:t> </a:t>
            </a:r>
            <a:r>
              <a:rPr lang="en-US" sz="2400" dirty="0" err="1" smtClean="0">
                <a:solidFill>
                  <a:srgbClr val="FFFF00"/>
                </a:solidFill>
                <a:latin typeface="Comic Sans MS" pitchFamily="66" charset="0"/>
              </a:rPr>
              <a:t>Ist</a:t>
            </a:r>
            <a:r>
              <a:rPr lang="en-US" sz="2400" dirty="0" smtClean="0">
                <a:solidFill>
                  <a:srgbClr val="FFFF00"/>
                </a:solidFill>
                <a:latin typeface="Comic Sans MS" pitchFamily="66" charset="0"/>
              </a:rPr>
              <a:t> Semester Students </a:t>
            </a:r>
            <a:br>
              <a:rPr lang="en-US" sz="2400" dirty="0" smtClean="0">
                <a:solidFill>
                  <a:srgbClr val="FFFF00"/>
                </a:solidFill>
                <a:latin typeface="Comic Sans MS" pitchFamily="66" charset="0"/>
              </a:rPr>
            </a:br>
            <a:r>
              <a:rPr lang="en-US" sz="2400" dirty="0" smtClean="0">
                <a:solidFill>
                  <a:srgbClr val="FFFF00"/>
                </a:solidFill>
                <a:latin typeface="Comic Sans MS" pitchFamily="66" charset="0"/>
              </a:rPr>
              <a:t>(Punjabi University)</a:t>
            </a:r>
            <a:br>
              <a:rPr lang="en-US" sz="2400" dirty="0" smtClean="0">
                <a:solidFill>
                  <a:srgbClr val="FFFF00"/>
                </a:solidFill>
                <a:latin typeface="Comic Sans MS" pitchFamily="66" charset="0"/>
              </a:rPr>
            </a:br>
            <a:r>
              <a:rPr lang="en-US" sz="2400" dirty="0" smtClean="0">
                <a:solidFill>
                  <a:srgbClr val="FFFF00"/>
                </a:solidFill>
                <a:latin typeface="Comic Sans MS" pitchFamily="66" charset="0"/>
              </a:rPr>
              <a:t>By</a:t>
            </a:r>
            <a:br>
              <a:rPr lang="en-US" sz="2400" dirty="0" smtClean="0">
                <a:solidFill>
                  <a:srgbClr val="FFFF00"/>
                </a:solidFill>
                <a:latin typeface="Comic Sans MS" pitchFamily="66" charset="0"/>
              </a:rPr>
            </a:br>
            <a:r>
              <a:rPr lang="en-US" sz="2400" dirty="0" smtClean="0">
                <a:solidFill>
                  <a:srgbClr val="FFFF00"/>
                </a:solidFill>
                <a:latin typeface="Comic Sans MS" pitchFamily="66" charset="0"/>
              </a:rPr>
              <a:t>Ms. </a:t>
            </a:r>
            <a:r>
              <a:rPr lang="en-US" sz="2400" dirty="0" err="1" smtClean="0">
                <a:solidFill>
                  <a:srgbClr val="FFFF00"/>
                </a:solidFill>
                <a:latin typeface="Comic Sans MS" pitchFamily="66" charset="0"/>
              </a:rPr>
              <a:t>Sarita</a:t>
            </a:r>
            <a:r>
              <a:rPr lang="en-US" sz="2400" dirty="0" smtClean="0">
                <a:solidFill>
                  <a:srgbClr val="FFFF00"/>
                </a:solidFill>
                <a:latin typeface="Comic Sans MS" pitchFamily="66" charset="0"/>
              </a:rPr>
              <a:t> </a:t>
            </a:r>
            <a:r>
              <a:rPr lang="en-US" sz="2400" dirty="0" err="1" smtClean="0">
                <a:solidFill>
                  <a:srgbClr val="FFFF00"/>
                </a:solidFill>
                <a:latin typeface="Comic Sans MS" pitchFamily="66" charset="0"/>
              </a:rPr>
              <a:t>Gulati</a:t>
            </a:r>
            <a:r>
              <a:rPr lang="en-US" sz="2400" dirty="0" smtClean="0">
                <a:solidFill>
                  <a:srgbClr val="FFFF00"/>
                </a:solidFill>
                <a:latin typeface="Comic Sans MS" pitchFamily="66" charset="0"/>
              </a:rPr>
              <a:t/>
            </a:r>
            <a:br>
              <a:rPr lang="en-US" sz="2400" dirty="0" smtClean="0">
                <a:solidFill>
                  <a:srgbClr val="FFFF00"/>
                </a:solidFill>
                <a:latin typeface="Comic Sans MS" pitchFamily="66" charset="0"/>
              </a:rPr>
            </a:br>
            <a:r>
              <a:rPr lang="en-US" sz="2400" dirty="0" smtClean="0">
                <a:solidFill>
                  <a:srgbClr val="FFFF00"/>
                </a:solidFill>
                <a:latin typeface="Comic Sans MS" pitchFamily="66" charset="0"/>
              </a:rPr>
              <a:t>Librarian</a:t>
            </a:r>
            <a:br>
              <a:rPr lang="en-US" sz="2400" dirty="0" smtClean="0">
                <a:solidFill>
                  <a:srgbClr val="FFFF00"/>
                </a:solidFill>
                <a:latin typeface="Comic Sans MS" pitchFamily="66" charset="0"/>
              </a:rPr>
            </a:br>
            <a:r>
              <a:rPr lang="en-US" sz="2400" dirty="0" err="1" smtClean="0">
                <a:solidFill>
                  <a:srgbClr val="FFFF00"/>
                </a:solidFill>
                <a:latin typeface="Comic Sans MS" pitchFamily="66" charset="0"/>
              </a:rPr>
              <a:t>Shivalik</a:t>
            </a:r>
            <a:r>
              <a:rPr lang="en-US" sz="2400" dirty="0" smtClean="0">
                <a:solidFill>
                  <a:srgbClr val="FFFF00"/>
                </a:solidFill>
                <a:latin typeface="Comic Sans MS" pitchFamily="66" charset="0"/>
              </a:rPr>
              <a:t> Institute of Education and </a:t>
            </a:r>
            <a:r>
              <a:rPr lang="en-US" sz="2400" dirty="0" err="1" smtClean="0">
                <a:solidFill>
                  <a:srgbClr val="FFFF00"/>
                </a:solidFill>
                <a:latin typeface="Comic Sans MS" pitchFamily="66" charset="0"/>
              </a:rPr>
              <a:t>Research,Mohali</a:t>
            </a:r>
            <a:r>
              <a:rPr lang="en-US" sz="2400" dirty="0" smtClean="0">
                <a:solidFill>
                  <a:srgbClr val="FFFF00"/>
                </a:solidFill>
                <a:latin typeface="Comic Sans MS" pitchFamily="66" charset="0"/>
              </a:rPr>
              <a:t> </a:t>
            </a:r>
            <a:r>
              <a:rPr lang="en-US" sz="3200" b="1" dirty="0" smtClean="0">
                <a:solidFill>
                  <a:srgbClr val="FFFF00"/>
                </a:solidFill>
                <a:latin typeface="Baskerville Old Face" pitchFamily="18" charset="0"/>
              </a:rPr>
              <a:t/>
            </a:r>
            <a:br>
              <a:rPr lang="en-US" sz="3200" b="1" dirty="0" smtClean="0">
                <a:solidFill>
                  <a:srgbClr val="FFFF00"/>
                </a:solidFill>
                <a:latin typeface="Baskerville Old Face" pitchFamily="18" charset="0"/>
              </a:rPr>
            </a:br>
            <a:r>
              <a:rPr lang="en-US" sz="1200" dirty="0">
                <a:solidFill>
                  <a:srgbClr val="FFFF00"/>
                </a:solidFill>
              </a:rPr>
              <a:t/>
            </a:r>
            <a:br>
              <a:rPr lang="en-US" sz="1200" dirty="0">
                <a:solidFill>
                  <a:srgbClr val="FFFF00"/>
                </a:solidFill>
              </a:rPr>
            </a:br>
            <a:endParaRPr lang="en-US" sz="1200" dirty="0">
              <a:solidFill>
                <a:srgbClr val="FFFF00"/>
              </a:solidFill>
            </a:endParaRPr>
          </a:p>
        </p:txBody>
      </p:sp>
      <p:pic>
        <p:nvPicPr>
          <p:cNvPr id="1026" name="Picture 2" descr="C:\Users\Acer\Desktop\cc.jpg"/>
          <p:cNvPicPr>
            <a:picLocks noChangeAspect="1" noChangeArrowheads="1"/>
          </p:cNvPicPr>
          <p:nvPr/>
        </p:nvPicPr>
        <p:blipFill>
          <a:blip r:embed="rId2" cstate="print"/>
          <a:srcRect/>
          <a:stretch>
            <a:fillRect/>
          </a:stretch>
        </p:blipFill>
        <p:spPr bwMode="auto">
          <a:xfrm>
            <a:off x="0" y="3352800"/>
            <a:ext cx="9143999" cy="32766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lstStyle/>
          <a:p>
            <a:pPr algn="just"/>
            <a:r>
              <a:rPr lang="en-US" sz="3200" dirty="0"/>
              <a:t>The word catalogue comes from the Greek word KATALOGOS. </a:t>
            </a:r>
            <a:r>
              <a:rPr lang="en-US" sz="3200" dirty="0" err="1"/>
              <a:t>Kata</a:t>
            </a:r>
            <a:r>
              <a:rPr lang="en-US" sz="3200" dirty="0"/>
              <a:t> means “according to” and logos mean “order”. </a:t>
            </a:r>
            <a:endParaRPr lang="en-US" sz="3200" dirty="0" smtClean="0"/>
          </a:p>
          <a:p>
            <a:pPr algn="just">
              <a:buNone/>
            </a:pPr>
            <a:endParaRPr lang="en-US" sz="3200" dirty="0" smtClean="0"/>
          </a:p>
          <a:p>
            <a:pPr algn="just"/>
            <a:r>
              <a:rPr lang="en-US" sz="3200" dirty="0" smtClean="0"/>
              <a:t>“</a:t>
            </a:r>
            <a:r>
              <a:rPr lang="en-US" sz="3200" dirty="0"/>
              <a:t>C</a:t>
            </a:r>
            <a:r>
              <a:rPr lang="en-US" sz="3200" dirty="0" smtClean="0"/>
              <a:t>atalogue</a:t>
            </a:r>
            <a:r>
              <a:rPr lang="en-US" sz="3200" dirty="0"/>
              <a:t>” </a:t>
            </a:r>
            <a:r>
              <a:rPr lang="en-US" sz="3200" dirty="0" smtClean="0"/>
              <a:t>is </a:t>
            </a:r>
            <a:r>
              <a:rPr lang="en-US" sz="3200" dirty="0"/>
              <a:t>work in which the contents are arranged in a particular order/plan. </a:t>
            </a:r>
            <a:r>
              <a:rPr lang="en-US" sz="3200" b="1" dirty="0"/>
              <a:t>It means ‘list of book of a particular library arranged in some systematic order’.</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rmAutofit/>
          </a:bodyPr>
          <a:lstStyle/>
          <a:p>
            <a:pPr algn="just"/>
            <a:r>
              <a:rPr lang="en-US" sz="3600" b="1" dirty="0"/>
              <a:t>According to Dr. S.R. </a:t>
            </a:r>
            <a:r>
              <a:rPr lang="en-US" sz="3600" b="1" dirty="0" err="1"/>
              <a:t>Ranganathan</a:t>
            </a:r>
            <a:r>
              <a:rPr lang="en-US" sz="3600" b="1" dirty="0"/>
              <a:t> </a:t>
            </a:r>
            <a:r>
              <a:rPr lang="en-US" sz="3600" dirty="0"/>
              <a:t>“Library catalogue is a list of documents in a library, it may be printed or handwritten form, it may be on card or loose leaves</a:t>
            </a:r>
            <a:r>
              <a:rPr lang="en-US" sz="3600" dirty="0" smtClean="0"/>
              <a:t>”.</a:t>
            </a:r>
          </a:p>
          <a:p>
            <a:pPr algn="just"/>
            <a:endParaRPr lang="en-US" sz="3600" dirty="0" smtClean="0"/>
          </a:p>
          <a:p>
            <a:pPr algn="just"/>
            <a:r>
              <a:rPr lang="en-US" sz="3600" b="1" smtClean="0"/>
              <a:t>According </a:t>
            </a:r>
            <a:r>
              <a:rPr lang="en-US" sz="3600" b="1" dirty="0"/>
              <a:t>to C.A. Cutter </a:t>
            </a:r>
            <a:r>
              <a:rPr lang="en-US" sz="3600" dirty="0"/>
              <a:t>,” A library catalogue is a list of books which is arranged on some definite plan.</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lstStyle/>
          <a:p>
            <a:pPr algn="just"/>
            <a:r>
              <a:rPr lang="en-US" sz="3200" dirty="0" smtClean="0"/>
              <a:t>   Library </a:t>
            </a:r>
            <a:r>
              <a:rPr lang="en-US" sz="3200" dirty="0"/>
              <a:t>catalogue provides bibliographical information of the documents such as author, title, edition, place of publication, publisher, place in each entry </a:t>
            </a:r>
            <a:r>
              <a:rPr lang="en-US" sz="3200" dirty="0" smtClean="0"/>
              <a:t>.</a:t>
            </a:r>
          </a:p>
          <a:p>
            <a:pPr algn="just"/>
            <a:endParaRPr lang="en-US" sz="3200" dirty="0" smtClean="0"/>
          </a:p>
          <a:p>
            <a:pPr algn="just"/>
            <a:r>
              <a:rPr lang="en-US" sz="3200" dirty="0" smtClean="0"/>
              <a:t>  It </a:t>
            </a:r>
            <a:r>
              <a:rPr lang="en-US" sz="3200" dirty="0"/>
              <a:t>gives the location number of the document such as call number of the document which is very useful to locate the book on the shelf in the library.</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Objectives </a:t>
            </a:r>
            <a:r>
              <a:rPr lang="en-US" b="1" dirty="0"/>
              <a:t>of </a:t>
            </a:r>
            <a:r>
              <a:rPr lang="en-US" b="1" dirty="0" smtClean="0"/>
              <a:t>Library </a:t>
            </a:r>
            <a:r>
              <a:rPr lang="en-US" b="1" dirty="0"/>
              <a:t>catalogue</a:t>
            </a:r>
            <a:r>
              <a:rPr lang="en-US" dirty="0"/>
              <a:t/>
            </a:r>
            <a:br>
              <a:rPr lang="en-US" dirty="0"/>
            </a:br>
            <a:endParaRPr lang="en-US" dirty="0"/>
          </a:p>
        </p:txBody>
      </p:sp>
      <p:sp>
        <p:nvSpPr>
          <p:cNvPr id="3" name="Content Placeholder 2"/>
          <p:cNvSpPr>
            <a:spLocks noGrp="1"/>
          </p:cNvSpPr>
          <p:nvPr>
            <p:ph idx="1"/>
          </p:nvPr>
        </p:nvSpPr>
        <p:spPr>
          <a:xfrm>
            <a:off x="457200" y="1447800"/>
            <a:ext cx="8229600" cy="4876800"/>
          </a:xfrm>
        </p:spPr>
        <p:txBody>
          <a:bodyPr/>
          <a:lstStyle/>
          <a:p>
            <a:pPr lvl="0" algn="just"/>
            <a:r>
              <a:rPr lang="en-US" sz="3200" dirty="0"/>
              <a:t>To enable the </a:t>
            </a:r>
            <a:r>
              <a:rPr lang="en-US" sz="3200" dirty="0" smtClean="0"/>
              <a:t>user </a:t>
            </a:r>
            <a:r>
              <a:rPr lang="en-US" sz="3200" dirty="0"/>
              <a:t>to find a book written by a particular author, title or subject.</a:t>
            </a:r>
          </a:p>
          <a:p>
            <a:pPr lvl="0" algn="just"/>
            <a:r>
              <a:rPr lang="en-US" sz="3200" dirty="0"/>
              <a:t>To find out the total collection of documents by a particular author, subject.</a:t>
            </a:r>
          </a:p>
          <a:p>
            <a:pPr lvl="0" algn="just"/>
            <a:r>
              <a:rPr lang="en-US" sz="3200" dirty="0"/>
              <a:t>To find out the latest added books in the library </a:t>
            </a:r>
          </a:p>
          <a:p>
            <a:pPr lvl="0" algn="just"/>
            <a:r>
              <a:rPr lang="en-US" sz="3200" dirty="0"/>
              <a:t>To know the latest edition of a document.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Need and </a:t>
            </a:r>
            <a:r>
              <a:rPr lang="en-US" b="1" dirty="0" smtClean="0"/>
              <a:t>Purpose</a:t>
            </a:r>
            <a:r>
              <a:rPr lang="en-US" dirty="0"/>
              <a:t/>
            </a:r>
            <a:br>
              <a:rPr lang="en-US" dirty="0"/>
            </a:br>
            <a:endParaRPr lang="en-US" dirty="0"/>
          </a:p>
        </p:txBody>
      </p:sp>
      <p:sp>
        <p:nvSpPr>
          <p:cNvPr id="3" name="Content Placeholder 2"/>
          <p:cNvSpPr>
            <a:spLocks noGrp="1"/>
          </p:cNvSpPr>
          <p:nvPr>
            <p:ph idx="1"/>
          </p:nvPr>
        </p:nvSpPr>
        <p:spPr>
          <a:xfrm>
            <a:off x="457200" y="1295400"/>
            <a:ext cx="8229600" cy="5029200"/>
          </a:xfrm>
        </p:spPr>
        <p:txBody>
          <a:bodyPr>
            <a:normAutofit/>
          </a:bodyPr>
          <a:lstStyle/>
          <a:p>
            <a:pPr algn="just">
              <a:buNone/>
            </a:pPr>
            <a:r>
              <a:rPr lang="en-US" dirty="0"/>
              <a:t>1 </a:t>
            </a:r>
            <a:r>
              <a:rPr lang="en-US" sz="2800" dirty="0" smtClean="0"/>
              <a:t>To </a:t>
            </a:r>
            <a:r>
              <a:rPr lang="en-US" sz="2800" dirty="0"/>
              <a:t>facilitate the reader </a:t>
            </a:r>
            <a:r>
              <a:rPr lang="en-US" sz="2800" b="1" dirty="0"/>
              <a:t>to easily locate the books</a:t>
            </a:r>
            <a:r>
              <a:rPr lang="en-US" sz="2800" dirty="0"/>
              <a:t>.</a:t>
            </a:r>
          </a:p>
          <a:p>
            <a:pPr algn="just">
              <a:buNone/>
            </a:pPr>
            <a:r>
              <a:rPr lang="en-US" sz="2800" b="1" dirty="0"/>
              <a:t>2 Increases in number of documents </a:t>
            </a:r>
            <a:r>
              <a:rPr lang="en-US" sz="2800" dirty="0"/>
              <a:t>will require a catalogue. So a library having large collection must have a catalogue.</a:t>
            </a:r>
          </a:p>
          <a:p>
            <a:pPr algn="just">
              <a:buNone/>
            </a:pPr>
            <a:r>
              <a:rPr lang="en-US" sz="2800" dirty="0"/>
              <a:t>3. Catalogue </a:t>
            </a:r>
            <a:r>
              <a:rPr lang="en-US" sz="2800" b="1" dirty="0"/>
              <a:t>guide the reader </a:t>
            </a:r>
            <a:r>
              <a:rPr lang="en-US" sz="2800" dirty="0"/>
              <a:t>whether a book is available in that library or not, and if available, where it can be found.</a:t>
            </a:r>
          </a:p>
          <a:p>
            <a:pPr algn="just">
              <a:buNone/>
            </a:pPr>
            <a:r>
              <a:rPr lang="en-US" sz="2800" dirty="0"/>
              <a:t>4. Library catalogue </a:t>
            </a:r>
            <a:r>
              <a:rPr lang="en-US" sz="2800" b="1" dirty="0"/>
              <a:t>saves the reader time </a:t>
            </a:r>
            <a:r>
              <a:rPr lang="en-US" sz="2800" dirty="0"/>
              <a:t>as it fulfills every approach to a document.</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600200"/>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b="1" dirty="0" smtClean="0"/>
              <a:t>Functions </a:t>
            </a:r>
            <a:r>
              <a:rPr lang="en-US" b="1" dirty="0"/>
              <a:t>of Library </a:t>
            </a:r>
            <a:r>
              <a:rPr lang="en-US" b="1" dirty="0" smtClean="0"/>
              <a:t>Catalogue</a:t>
            </a:r>
            <a:r>
              <a:rPr lang="en-US" dirty="0"/>
              <a:t/>
            </a:r>
            <a:br>
              <a:rPr lang="en-US" dirty="0"/>
            </a:br>
            <a:endParaRPr lang="en-US" dirty="0"/>
          </a:p>
        </p:txBody>
      </p:sp>
      <p:sp>
        <p:nvSpPr>
          <p:cNvPr id="3" name="Content Placeholder 2"/>
          <p:cNvSpPr>
            <a:spLocks noGrp="1"/>
          </p:cNvSpPr>
          <p:nvPr>
            <p:ph idx="1"/>
          </p:nvPr>
        </p:nvSpPr>
        <p:spPr>
          <a:xfrm>
            <a:off x="457200" y="1676400"/>
            <a:ext cx="8229600" cy="4449763"/>
          </a:xfrm>
        </p:spPr>
        <p:txBody>
          <a:bodyPr>
            <a:normAutofit fontScale="92500" lnSpcReduction="10000"/>
          </a:bodyPr>
          <a:lstStyle/>
          <a:p>
            <a:pPr lvl="0">
              <a:buNone/>
            </a:pPr>
            <a:endParaRPr lang="en-US" sz="2800" dirty="0" smtClean="0"/>
          </a:p>
          <a:p>
            <a:pPr lvl="0" algn="just"/>
            <a:r>
              <a:rPr lang="en-US" sz="2800" dirty="0" smtClean="0"/>
              <a:t>It </a:t>
            </a:r>
            <a:r>
              <a:rPr lang="en-US" sz="2800" dirty="0"/>
              <a:t>informs us whether a particular book by a particular author is </a:t>
            </a:r>
            <a:r>
              <a:rPr lang="en-US" sz="2800" dirty="0" smtClean="0"/>
              <a:t>available </a:t>
            </a:r>
            <a:r>
              <a:rPr lang="en-US" sz="2800" dirty="0"/>
              <a:t>or not in the library.</a:t>
            </a:r>
          </a:p>
          <a:p>
            <a:pPr lvl="0" algn="just"/>
            <a:r>
              <a:rPr lang="en-US" sz="2800" dirty="0" smtClean="0"/>
              <a:t>It help us to find </a:t>
            </a:r>
            <a:r>
              <a:rPr lang="en-US" sz="2800" dirty="0"/>
              <a:t>out total collection of documents in particular library.</a:t>
            </a:r>
          </a:p>
          <a:p>
            <a:pPr lvl="0" algn="just"/>
            <a:r>
              <a:rPr lang="en-US" sz="2800" dirty="0" smtClean="0"/>
              <a:t>It provides </a:t>
            </a:r>
            <a:r>
              <a:rPr lang="en-US" sz="2800" dirty="0"/>
              <a:t>the location of a documents in a library.</a:t>
            </a:r>
          </a:p>
          <a:p>
            <a:pPr lvl="0" algn="just"/>
            <a:r>
              <a:rPr lang="en-US" sz="2800" dirty="0"/>
              <a:t>It gives bibliographic information of a document.</a:t>
            </a:r>
          </a:p>
          <a:p>
            <a:pPr lvl="0" algn="just"/>
            <a:r>
              <a:rPr lang="en-US" sz="2800" dirty="0" smtClean="0"/>
              <a:t> It help us to find </a:t>
            </a:r>
            <a:r>
              <a:rPr lang="en-US" sz="2800" dirty="0"/>
              <a:t>the latest added books in the library.</a:t>
            </a:r>
          </a:p>
          <a:p>
            <a:pPr lvl="0" algn="just"/>
            <a:r>
              <a:rPr lang="en-US" sz="2800" dirty="0" smtClean="0"/>
              <a:t>It serves </a:t>
            </a:r>
            <a:r>
              <a:rPr lang="en-US" sz="2800" dirty="0"/>
              <a:t>as good reference tool. </a:t>
            </a:r>
          </a:p>
          <a:p>
            <a:pPr lvl="0" algn="just"/>
            <a:r>
              <a:rPr lang="en-US" sz="2800" dirty="0"/>
              <a:t>To know the richness and weakness of library.</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24712"/>
          </a:xfrm>
        </p:spPr>
        <p:txBody>
          <a:bodyPr/>
          <a:lstStyle/>
          <a:p>
            <a:r>
              <a:rPr lang="en-US" dirty="0" smtClean="0"/>
              <a:t>Card Catalogue</a:t>
            </a:r>
            <a:endParaRPr lang="en-US" dirty="0"/>
          </a:p>
        </p:txBody>
      </p:sp>
      <p:pic>
        <p:nvPicPr>
          <p:cNvPr id="3074" name="Picture 2" descr="C:\Users\Acer\Desktop\ccformat.png"/>
          <p:cNvPicPr>
            <a:picLocks noGrp="1" noChangeAspect="1" noChangeArrowheads="1"/>
          </p:cNvPicPr>
          <p:nvPr>
            <p:ph idx="1"/>
          </p:nvPr>
        </p:nvPicPr>
        <p:blipFill>
          <a:blip r:embed="rId2" cstate="print"/>
          <a:srcRect/>
          <a:stretch>
            <a:fillRect/>
          </a:stretch>
        </p:blipFill>
        <p:spPr bwMode="auto">
          <a:xfrm>
            <a:off x="0" y="2153168"/>
            <a:ext cx="8915400" cy="447623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Author card</a:t>
            </a:r>
            <a:endParaRPr lang="en-US" dirty="0"/>
          </a:p>
        </p:txBody>
      </p:sp>
      <p:pic>
        <p:nvPicPr>
          <p:cNvPr id="2050" name="Picture 2" descr="C:\Users\Acer\Desktop\author card.jpg"/>
          <p:cNvPicPr>
            <a:picLocks noGrp="1" noChangeAspect="1" noChangeArrowheads="1"/>
          </p:cNvPicPr>
          <p:nvPr>
            <p:ph idx="1"/>
          </p:nvPr>
        </p:nvPicPr>
        <p:blipFill>
          <a:blip r:embed="rId2" cstate="print"/>
          <a:srcRect/>
          <a:stretch>
            <a:fillRect/>
          </a:stretch>
        </p:blipFill>
        <p:spPr bwMode="auto">
          <a:xfrm>
            <a:off x="381000" y="2057400"/>
            <a:ext cx="8382000" cy="43434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15000"/>
          </a:xfrm>
        </p:spPr>
        <p:txBody>
          <a:bodyPr/>
          <a:lstStyle/>
          <a:p>
            <a:pPr lvl="3"/>
            <a:endParaRPr lang="en-US" dirty="0"/>
          </a:p>
        </p:txBody>
      </p:sp>
      <p:sp>
        <p:nvSpPr>
          <p:cNvPr id="4" name="Rectangle 3"/>
          <p:cNvSpPr/>
          <p:nvPr/>
        </p:nvSpPr>
        <p:spPr>
          <a:xfrm>
            <a:off x="3276600" y="762000"/>
            <a:ext cx="1905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CATALOGUE</a:t>
            </a:r>
            <a:endParaRPr lang="en-US" dirty="0"/>
          </a:p>
        </p:txBody>
      </p:sp>
      <p:sp>
        <p:nvSpPr>
          <p:cNvPr id="5" name="Rectangle 4"/>
          <p:cNvSpPr/>
          <p:nvPr/>
        </p:nvSpPr>
        <p:spPr>
          <a:xfrm>
            <a:off x="838200" y="1981200"/>
            <a:ext cx="22860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OUTER FORM</a:t>
            </a:r>
            <a:endParaRPr lang="en-US" dirty="0"/>
          </a:p>
        </p:txBody>
      </p:sp>
      <p:sp>
        <p:nvSpPr>
          <p:cNvPr id="6" name="Rectangle 5"/>
          <p:cNvSpPr/>
          <p:nvPr/>
        </p:nvSpPr>
        <p:spPr>
          <a:xfrm>
            <a:off x="5791200" y="1981200"/>
            <a:ext cx="22860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INNER FORM</a:t>
            </a:r>
            <a:endParaRPr lang="en-US" dirty="0"/>
          </a:p>
        </p:txBody>
      </p:sp>
      <p:cxnSp>
        <p:nvCxnSpPr>
          <p:cNvPr id="8" name="Straight Arrow Connector 7"/>
          <p:cNvCxnSpPr/>
          <p:nvPr/>
        </p:nvCxnSpPr>
        <p:spPr>
          <a:xfrm rot="5400000">
            <a:off x="4038600" y="1676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191000" y="1752600"/>
            <a:ext cx="1981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2209800" y="1752600"/>
            <a:ext cx="1905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2019300" y="18669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6096000" y="1828800"/>
            <a:ext cx="152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219200" y="3581400"/>
            <a:ext cx="21336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PHYSICAL /</a:t>
            </a:r>
          </a:p>
          <a:p>
            <a:pPr algn="ctr"/>
            <a:r>
              <a:rPr lang="en-US" dirty="0" smtClean="0"/>
              <a:t>CONVENTIONAL</a:t>
            </a:r>
            <a:endParaRPr lang="en-US" dirty="0"/>
          </a:p>
        </p:txBody>
      </p:sp>
      <p:sp>
        <p:nvSpPr>
          <p:cNvPr id="20" name="Rectangle 19"/>
          <p:cNvSpPr/>
          <p:nvPr/>
        </p:nvSpPr>
        <p:spPr>
          <a:xfrm>
            <a:off x="1219200" y="4953000"/>
            <a:ext cx="20574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NON-CONVENTIONAL</a:t>
            </a:r>
            <a:endParaRPr lang="en-US" dirty="0"/>
          </a:p>
        </p:txBody>
      </p:sp>
      <p:sp>
        <p:nvSpPr>
          <p:cNvPr id="21" name="Rectangle 20"/>
          <p:cNvSpPr/>
          <p:nvPr/>
        </p:nvSpPr>
        <p:spPr>
          <a:xfrm>
            <a:off x="6553200" y="3657600"/>
            <a:ext cx="16764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PURE FORM</a:t>
            </a:r>
            <a:endParaRPr lang="en-US" dirty="0"/>
          </a:p>
        </p:txBody>
      </p:sp>
      <p:sp>
        <p:nvSpPr>
          <p:cNvPr id="22" name="Rectangle 21"/>
          <p:cNvSpPr/>
          <p:nvPr/>
        </p:nvSpPr>
        <p:spPr>
          <a:xfrm>
            <a:off x="6553200" y="5029200"/>
            <a:ext cx="16764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MIXED FORM</a:t>
            </a:r>
            <a:endParaRPr lang="en-US" dirty="0"/>
          </a:p>
        </p:txBody>
      </p:sp>
      <p:cxnSp>
        <p:nvCxnSpPr>
          <p:cNvPr id="24" name="Straight Connector 23"/>
          <p:cNvCxnSpPr/>
          <p:nvPr/>
        </p:nvCxnSpPr>
        <p:spPr>
          <a:xfrm rot="5400000">
            <a:off x="-457200" y="4267200"/>
            <a:ext cx="2895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4876800" y="4267200"/>
            <a:ext cx="274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990600" y="3924300"/>
            <a:ext cx="2286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990600" y="53340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endCxn id="21" idx="1"/>
          </p:cNvCxnSpPr>
          <p:nvPr/>
        </p:nvCxnSpPr>
        <p:spPr>
          <a:xfrm>
            <a:off x="6248400" y="4038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6248400" y="56388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458200" cy="1389888"/>
          </a:xfrm>
        </p:spPr>
        <p:txBody>
          <a:bodyPr>
            <a:noAutofit/>
          </a:bodyPr>
          <a:lstStyle/>
          <a:p>
            <a:r>
              <a:rPr lang="en-US" sz="5400" dirty="0" smtClean="0"/>
              <a:t>Physical Forms/Conventional                    </a:t>
            </a:r>
            <a:br>
              <a:rPr lang="en-US" sz="5400" dirty="0" smtClean="0"/>
            </a:br>
            <a:r>
              <a:rPr lang="en-US" sz="5400" dirty="0" smtClean="0"/>
              <a:t>                     Catalogue</a:t>
            </a:r>
            <a:endParaRPr lang="en-US" sz="5400" dirty="0"/>
          </a:p>
        </p:txBody>
      </p:sp>
      <p:sp>
        <p:nvSpPr>
          <p:cNvPr id="3" name="Content Placeholder 2"/>
          <p:cNvSpPr>
            <a:spLocks noGrp="1"/>
          </p:cNvSpPr>
          <p:nvPr>
            <p:ph idx="1"/>
          </p:nvPr>
        </p:nvSpPr>
        <p:spPr>
          <a:xfrm>
            <a:off x="457200" y="2133600"/>
            <a:ext cx="8229600" cy="4191000"/>
          </a:xfrm>
        </p:spPr>
        <p:txBody>
          <a:bodyPr>
            <a:normAutofit/>
          </a:bodyPr>
          <a:lstStyle/>
          <a:p>
            <a:r>
              <a:rPr lang="en-US" sz="3200" b="1" dirty="0"/>
              <a:t>Loose </a:t>
            </a:r>
            <a:r>
              <a:rPr lang="en-US" sz="3200" b="1" dirty="0" smtClean="0"/>
              <a:t>leaf catalogue</a:t>
            </a:r>
          </a:p>
          <a:p>
            <a:r>
              <a:rPr lang="en-US" sz="3200" b="1" dirty="0"/>
              <a:t>Guard </a:t>
            </a:r>
            <a:r>
              <a:rPr lang="en-US" sz="3200" b="1" dirty="0" smtClean="0"/>
              <a:t>catalogue</a:t>
            </a:r>
          </a:p>
          <a:p>
            <a:r>
              <a:rPr lang="en-US" sz="3200" b="1" dirty="0"/>
              <a:t>Printed book catalogue </a:t>
            </a:r>
            <a:endParaRPr lang="en-US" sz="3200" b="1" dirty="0" smtClean="0"/>
          </a:p>
          <a:p>
            <a:r>
              <a:rPr lang="en-US" sz="3200" b="1" dirty="0"/>
              <a:t>Card catalogue </a:t>
            </a:r>
            <a:endParaRPr lang="en-US" sz="3200" b="1" dirty="0" smtClean="0"/>
          </a:p>
          <a:p>
            <a:r>
              <a:rPr lang="en-US" sz="3200" b="1" dirty="0" err="1"/>
              <a:t>Kardex</a:t>
            </a:r>
            <a:r>
              <a:rPr lang="en-US" sz="3200" b="1" dirty="0"/>
              <a:t> catalogue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458200" cy="6019800"/>
          </a:xfrm>
        </p:spPr>
        <p:txBody>
          <a:bodyPr>
            <a:normAutofit/>
          </a:bodyPr>
          <a:lstStyle/>
          <a:p>
            <a:pPr lvl="0" algn="just"/>
            <a:r>
              <a:rPr lang="en-US" b="1" dirty="0" smtClean="0"/>
              <a:t>Loose leaf catalogue- </a:t>
            </a:r>
            <a:r>
              <a:rPr lang="en-US" dirty="0" smtClean="0"/>
              <a:t>Entries are made on </a:t>
            </a:r>
            <a:r>
              <a:rPr lang="en-US" b="1" dirty="0" smtClean="0"/>
              <a:t>slips of papers</a:t>
            </a:r>
            <a:r>
              <a:rPr lang="en-US" dirty="0" smtClean="0"/>
              <a:t>. Entries can be </a:t>
            </a:r>
            <a:r>
              <a:rPr lang="en-US" b="1" dirty="0" smtClean="0"/>
              <a:t>handwritten or printed</a:t>
            </a:r>
            <a:r>
              <a:rPr lang="en-US" dirty="0" smtClean="0"/>
              <a:t>. Entries are bound into loose leaf binder. One loose leaf binder can accommodate about 500-600 slips. It is an oldest system started in western countries. It is possible to insert new entries in old sequence and also unwanted entries can be taken out.</a:t>
            </a:r>
          </a:p>
          <a:p>
            <a:endParaRPr lang="en-US" dirty="0"/>
          </a:p>
        </p:txBody>
      </p:sp>
      <p:pic>
        <p:nvPicPr>
          <p:cNvPr id="1026" name="Picture 2" descr="C:\Users\Sabhya\Desktop\sheaf.jpg"/>
          <p:cNvPicPr>
            <a:picLocks noChangeAspect="1" noChangeArrowheads="1"/>
          </p:cNvPicPr>
          <p:nvPr/>
        </p:nvPicPr>
        <p:blipFill>
          <a:blip r:embed="rId2"/>
          <a:srcRect/>
          <a:stretch>
            <a:fillRect/>
          </a:stretch>
        </p:blipFill>
        <p:spPr bwMode="auto">
          <a:xfrm>
            <a:off x="1828800" y="3657600"/>
            <a:ext cx="5105400" cy="29718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686800" cy="6172200"/>
          </a:xfrm>
        </p:spPr>
        <p:txBody>
          <a:bodyPr>
            <a:normAutofit/>
          </a:bodyPr>
          <a:lstStyle/>
          <a:p>
            <a:pPr lvl="0" algn="just"/>
            <a:r>
              <a:rPr lang="en-US" dirty="0" smtClean="0"/>
              <a:t>Guard catalogue- It is just an improve version of loose leaf form. When the catalogue </a:t>
            </a:r>
            <a:r>
              <a:rPr lang="en-US" b="1" dirty="0" smtClean="0"/>
              <a:t>entries are prepared and pasted on thick sheets of paper </a:t>
            </a:r>
            <a:r>
              <a:rPr lang="en-US" dirty="0" smtClean="0"/>
              <a:t>according to some order and these sheets are put together in guard file and it is known as guard form of catalogue.</a:t>
            </a:r>
          </a:p>
          <a:p>
            <a:pPr lvl="0" algn="just"/>
            <a:endParaRPr lang="en-US" dirty="0" smtClean="0"/>
          </a:p>
          <a:p>
            <a:pPr lvl="0" algn="just"/>
            <a:endParaRPr lang="en-US" dirty="0" smtClean="0"/>
          </a:p>
        </p:txBody>
      </p:sp>
      <p:pic>
        <p:nvPicPr>
          <p:cNvPr id="2050" name="Picture 2" descr="C:\Users\Sabhya\Desktop\guard_file_-_big.jpg"/>
          <p:cNvPicPr>
            <a:picLocks noChangeAspect="1" noChangeArrowheads="1"/>
          </p:cNvPicPr>
          <p:nvPr/>
        </p:nvPicPr>
        <p:blipFill>
          <a:blip r:embed="rId2"/>
          <a:srcRect/>
          <a:stretch>
            <a:fillRect/>
          </a:stretch>
        </p:blipFill>
        <p:spPr bwMode="auto">
          <a:xfrm>
            <a:off x="1676400" y="2743200"/>
            <a:ext cx="5638800" cy="41148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lstStyle/>
          <a:p>
            <a:pPr lvl="0" algn="just"/>
            <a:r>
              <a:rPr lang="en-US" sz="2800" b="1" dirty="0" smtClean="0"/>
              <a:t>Printed book catalogue </a:t>
            </a:r>
            <a:r>
              <a:rPr lang="en-US" sz="2800" dirty="0" smtClean="0"/>
              <a:t>– As the name suggests, it resembles to a book or register. The entries are </a:t>
            </a:r>
            <a:r>
              <a:rPr lang="en-US" sz="2800" b="1" dirty="0" smtClean="0"/>
              <a:t>printed on separate sheets </a:t>
            </a:r>
            <a:r>
              <a:rPr lang="en-US" sz="2800" dirty="0" smtClean="0"/>
              <a:t>as per a desired arrangement and the sheets are then bound together to form a book. </a:t>
            </a:r>
            <a:r>
              <a:rPr lang="en-US" sz="2800" b="1" dirty="0" smtClean="0"/>
              <a:t>It is easy to prepare but lacks flexibility. </a:t>
            </a:r>
            <a:r>
              <a:rPr lang="en-US" sz="2800" dirty="0" smtClean="0"/>
              <a:t>Entries for new books can’t be accommodated at proper place. Hence require frequent revision.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172200"/>
          </a:xfrm>
        </p:spPr>
        <p:txBody>
          <a:bodyPr>
            <a:normAutofit/>
          </a:bodyPr>
          <a:lstStyle/>
          <a:p>
            <a:pPr lvl="0" algn="just"/>
            <a:r>
              <a:rPr lang="en-US" b="1" dirty="0" smtClean="0"/>
              <a:t>Card catalogue </a:t>
            </a:r>
            <a:r>
              <a:rPr lang="en-US" dirty="0" smtClean="0"/>
              <a:t>- It is the most popular form. In this , entries are made on card, arranged in systematic order. These cards are kept in drawer. These are secured by means of locking rods which run through the hole at the bottom of each card. The card is made up of thick sheet of paper. The size of card is 3*5 (inches) or 12* 7.5 cm.</a:t>
            </a:r>
          </a:p>
          <a:p>
            <a:endParaRPr lang="en-US" dirty="0" smtClean="0"/>
          </a:p>
          <a:p>
            <a:endParaRPr lang="en-US" dirty="0"/>
          </a:p>
        </p:txBody>
      </p:sp>
      <p:pic>
        <p:nvPicPr>
          <p:cNvPr id="4" name="Picture 2" descr="C:\Users\Acer\Desktop\ccformat.png"/>
          <p:cNvPicPr>
            <a:picLocks noChangeAspect="1" noChangeArrowheads="1"/>
          </p:cNvPicPr>
          <p:nvPr/>
        </p:nvPicPr>
        <p:blipFill>
          <a:blip r:embed="rId2" cstate="print"/>
          <a:srcRect/>
          <a:stretch>
            <a:fillRect/>
          </a:stretch>
        </p:blipFill>
        <p:spPr bwMode="auto">
          <a:xfrm>
            <a:off x="762000" y="3200400"/>
            <a:ext cx="7848600" cy="36576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19800"/>
          </a:xfrm>
        </p:spPr>
        <p:txBody>
          <a:bodyPr/>
          <a:lstStyle/>
          <a:p>
            <a:pPr lvl="0" algn="just"/>
            <a:endParaRPr lang="en-US" b="1" dirty="0" smtClean="0"/>
          </a:p>
          <a:p>
            <a:pPr lvl="0" algn="just"/>
            <a:r>
              <a:rPr lang="en-US" b="1" dirty="0" err="1" smtClean="0"/>
              <a:t>Kardex</a:t>
            </a:r>
            <a:r>
              <a:rPr lang="en-US" b="1" dirty="0" smtClean="0"/>
              <a:t> Catalogue </a:t>
            </a:r>
            <a:r>
              <a:rPr lang="en-US" dirty="0" smtClean="0"/>
              <a:t>- These special cards are used in periodical sections to store information about periodical acquired in the library. When catalogue entries are printed on specially printed card of bigger size (7*5) inches.</a:t>
            </a:r>
          </a:p>
          <a:p>
            <a:pPr lvl="0" algn="just"/>
            <a:endParaRPr lang="en-US" dirty="0" smtClean="0"/>
          </a:p>
          <a:p>
            <a:endParaRPr lang="en-US" dirty="0"/>
          </a:p>
        </p:txBody>
      </p:sp>
      <p:pic>
        <p:nvPicPr>
          <p:cNvPr id="4" name="Picture 2" descr="C:\Users\Acer\Desktop\kardex.jpg"/>
          <p:cNvPicPr>
            <a:picLocks noChangeAspect="1" noChangeArrowheads="1"/>
          </p:cNvPicPr>
          <p:nvPr/>
        </p:nvPicPr>
        <p:blipFill>
          <a:blip r:embed="rId2" cstate="print"/>
          <a:srcRect/>
          <a:stretch>
            <a:fillRect/>
          </a:stretch>
        </p:blipFill>
        <p:spPr bwMode="auto">
          <a:xfrm>
            <a:off x="1676400" y="3276600"/>
            <a:ext cx="5181600" cy="31242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1847088"/>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t>
            </a:r>
            <a:br>
              <a:rPr lang="en-US" dirty="0" smtClean="0"/>
            </a:br>
            <a:r>
              <a:rPr lang="en-US" dirty="0" smtClean="0"/>
              <a:t/>
            </a:r>
            <a:br>
              <a:rPr lang="en-US" dirty="0" smtClean="0"/>
            </a:br>
            <a:r>
              <a:rPr lang="en-US" dirty="0" smtClean="0"/>
              <a:t> </a:t>
            </a:r>
            <a:r>
              <a:rPr lang="en-US" sz="4900" b="1" dirty="0" smtClean="0"/>
              <a:t>Non- conventional form/Technical   </a:t>
            </a:r>
            <a:br>
              <a:rPr lang="en-US" sz="4900" b="1" dirty="0" smtClean="0"/>
            </a:br>
            <a:r>
              <a:rPr lang="en-US" sz="4900" b="1" dirty="0" smtClean="0"/>
              <a:t>                      forms </a:t>
            </a:r>
            <a:r>
              <a:rPr lang="en-US" dirty="0"/>
              <a:t/>
            </a:r>
            <a:br>
              <a:rPr lang="en-US" dirty="0"/>
            </a:br>
            <a:endParaRPr lang="en-US" dirty="0"/>
          </a:p>
        </p:txBody>
      </p:sp>
      <p:sp>
        <p:nvSpPr>
          <p:cNvPr id="3" name="Content Placeholder 2"/>
          <p:cNvSpPr>
            <a:spLocks noGrp="1"/>
          </p:cNvSpPr>
          <p:nvPr>
            <p:ph idx="1"/>
          </p:nvPr>
        </p:nvSpPr>
        <p:spPr/>
        <p:txBody>
          <a:bodyPr/>
          <a:lstStyle/>
          <a:p>
            <a:pPr>
              <a:buNone/>
            </a:pPr>
            <a:endParaRPr lang="en-US" dirty="0" smtClean="0"/>
          </a:p>
          <a:p>
            <a:r>
              <a:rPr lang="en-US" sz="2800" b="1" dirty="0"/>
              <a:t>MARC </a:t>
            </a:r>
            <a:r>
              <a:rPr lang="en-US" sz="2800" b="1" dirty="0" smtClean="0"/>
              <a:t>(Machine </a:t>
            </a:r>
            <a:r>
              <a:rPr lang="en-US" sz="2800" b="1" dirty="0"/>
              <a:t>readable </a:t>
            </a:r>
            <a:r>
              <a:rPr lang="en-US" sz="2800" b="1" dirty="0" smtClean="0"/>
              <a:t>catalogue)</a:t>
            </a:r>
          </a:p>
          <a:p>
            <a:endParaRPr lang="en-US" sz="2800" b="1" dirty="0" smtClean="0"/>
          </a:p>
          <a:p>
            <a:endParaRPr lang="en-US" sz="2800" b="1" dirty="0" smtClean="0"/>
          </a:p>
          <a:p>
            <a:r>
              <a:rPr lang="en-US" sz="2800" b="1" dirty="0"/>
              <a:t>OPAC </a:t>
            </a:r>
            <a:r>
              <a:rPr lang="en-US" sz="2800" b="1" dirty="0" smtClean="0"/>
              <a:t>(Online </a:t>
            </a:r>
            <a:r>
              <a:rPr lang="en-US" sz="2800" b="1" dirty="0"/>
              <a:t>public access catalogue</a:t>
            </a:r>
            <a:r>
              <a:rPr lang="en-US" sz="2800" b="1" dirty="0" smtClean="0"/>
              <a:t>)</a:t>
            </a:r>
            <a:endParaRPr lang="en-US" sz="28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763000" cy="5943600"/>
          </a:xfrm>
        </p:spPr>
        <p:txBody>
          <a:bodyPr/>
          <a:lstStyle/>
          <a:p>
            <a:pPr lvl="0"/>
            <a:endParaRPr lang="en-US" dirty="0" smtClean="0"/>
          </a:p>
          <a:p>
            <a:pPr lvl="0" algn="just"/>
            <a:r>
              <a:rPr lang="en-US" sz="2800" b="1" dirty="0" smtClean="0"/>
              <a:t>MARC (Machine readable catalogue)</a:t>
            </a:r>
            <a:r>
              <a:rPr lang="en-US" sz="2800" dirty="0" smtClean="0"/>
              <a:t> - Catalogue entries are prepared on magnetic tapes and disks and these are used with the help of computer.</a:t>
            </a:r>
          </a:p>
          <a:p>
            <a:pPr lvl="0" algn="just"/>
            <a:endParaRPr lang="en-US" sz="2800" dirty="0" smtClean="0"/>
          </a:p>
          <a:p>
            <a:pPr lvl="0" algn="just"/>
            <a:r>
              <a:rPr lang="en-US" sz="2800" b="1" dirty="0" smtClean="0"/>
              <a:t>OPAC (Online public access catalogue) </a:t>
            </a:r>
            <a:r>
              <a:rPr lang="en-US" sz="2800" dirty="0" smtClean="0"/>
              <a:t>-  OPAC is a database of bibliographic record describing the holdings usually of one particular library which allows searching by author, subject, title and offers online access through public terminal.</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Inner forms of catalogue </a:t>
            </a:r>
            <a:br>
              <a:rPr lang="en-US" dirty="0"/>
            </a:br>
            <a:endParaRPr lang="en-US" dirty="0"/>
          </a:p>
        </p:txBody>
      </p:sp>
      <p:sp>
        <p:nvSpPr>
          <p:cNvPr id="3" name="Content Placeholder 2"/>
          <p:cNvSpPr>
            <a:spLocks noGrp="1"/>
          </p:cNvSpPr>
          <p:nvPr>
            <p:ph idx="1"/>
          </p:nvPr>
        </p:nvSpPr>
        <p:spPr>
          <a:xfrm>
            <a:off x="457200" y="1447800"/>
            <a:ext cx="8229600" cy="4876800"/>
          </a:xfrm>
        </p:spPr>
        <p:txBody>
          <a:bodyPr/>
          <a:lstStyle/>
          <a:p>
            <a:pPr algn="just">
              <a:buNone/>
            </a:pPr>
            <a:r>
              <a:rPr lang="en-US" sz="2800" dirty="0" smtClean="0"/>
              <a:t>  It refers to form of construction of the catalogue. Kinds of inner forms are illustrated below.</a:t>
            </a:r>
          </a:p>
          <a:p>
            <a:pPr algn="just">
              <a:buNone/>
            </a:pPr>
            <a:endParaRPr lang="en-US" sz="2800" dirty="0" smtClean="0"/>
          </a:p>
          <a:p>
            <a:pPr marL="514350" indent="-514350" algn="just">
              <a:buAutoNum type="arabicParenR"/>
            </a:pPr>
            <a:r>
              <a:rPr lang="en-US" sz="2800" dirty="0" smtClean="0"/>
              <a:t>Pure </a:t>
            </a:r>
            <a:r>
              <a:rPr lang="en-US" sz="2800" dirty="0"/>
              <a:t>forms (satisfy one approach</a:t>
            </a:r>
            <a:r>
              <a:rPr lang="en-US" sz="2800" dirty="0" smtClean="0"/>
              <a:t>)</a:t>
            </a:r>
          </a:p>
          <a:p>
            <a:pPr marL="514350" indent="-514350" algn="just">
              <a:buNone/>
            </a:pPr>
            <a:endParaRPr lang="en-US" sz="2800" dirty="0"/>
          </a:p>
          <a:p>
            <a:pPr algn="just">
              <a:buNone/>
            </a:pPr>
            <a:r>
              <a:rPr lang="en-US" sz="2800" dirty="0"/>
              <a:t>2 ) Mixed forms (satisfy more than one approach)</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lstStyle/>
          <a:p>
            <a:pPr algn="just">
              <a:buNone/>
            </a:pPr>
            <a:r>
              <a:rPr lang="en-US" dirty="0" smtClean="0"/>
              <a:t>   </a:t>
            </a:r>
            <a:r>
              <a:rPr lang="en-US" sz="2800" dirty="0" smtClean="0"/>
              <a:t>A</a:t>
            </a:r>
            <a:r>
              <a:rPr lang="en-US" sz="2800" dirty="0"/>
              <a:t>) Pure forms (satisfy one approach</a:t>
            </a:r>
            <a:r>
              <a:rPr lang="en-US" sz="2800" dirty="0" smtClean="0"/>
              <a:t>)</a:t>
            </a:r>
          </a:p>
          <a:p>
            <a:pPr algn="just">
              <a:buNone/>
            </a:pPr>
            <a:endParaRPr lang="en-US" sz="2800" dirty="0"/>
          </a:p>
          <a:p>
            <a:pPr lvl="0" algn="just"/>
            <a:r>
              <a:rPr lang="en-US" sz="2800" dirty="0"/>
              <a:t>Author – Catalogue made according to author and then arranged alphabetically by author</a:t>
            </a:r>
          </a:p>
          <a:p>
            <a:pPr lvl="0" algn="just"/>
            <a:r>
              <a:rPr lang="en-US" sz="2800" dirty="0"/>
              <a:t>Title – Catalogue made according to title and then arranged alphabetically by title</a:t>
            </a:r>
          </a:p>
          <a:p>
            <a:pPr lvl="0" algn="just"/>
            <a:r>
              <a:rPr lang="en-US" sz="2800" dirty="0"/>
              <a:t>Alphabetical subject – Catalogue entries made according to subject and then arranged alphabetically by subject.. </a:t>
            </a:r>
            <a:r>
              <a:rPr lang="en-US" sz="2800" dirty="0" err="1"/>
              <a:t>eg</a:t>
            </a:r>
            <a:r>
              <a:rPr lang="en-US" sz="2800" dirty="0"/>
              <a:t> psychology</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Subject catalogue</a:t>
            </a:r>
            <a:endParaRPr lang="en-US" dirty="0"/>
          </a:p>
        </p:txBody>
      </p:sp>
      <p:pic>
        <p:nvPicPr>
          <p:cNvPr id="4098" name="Picture 2" descr="C:\Users\Acer\Desktop\subject card.jpg"/>
          <p:cNvPicPr>
            <a:picLocks noGrp="1" noChangeAspect="1" noChangeArrowheads="1"/>
          </p:cNvPicPr>
          <p:nvPr>
            <p:ph idx="1"/>
          </p:nvPr>
        </p:nvPicPr>
        <p:blipFill>
          <a:blip r:embed="rId2" cstate="print"/>
          <a:srcRect/>
          <a:stretch>
            <a:fillRect/>
          </a:stretch>
        </p:blipFill>
        <p:spPr bwMode="auto">
          <a:xfrm>
            <a:off x="381000" y="2420144"/>
            <a:ext cx="8382000" cy="3419475"/>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2 ) Mixed forms (satisfy more than one approach)</a:t>
            </a:r>
            <a:br>
              <a:rPr lang="en-US" dirty="0" smtClean="0"/>
            </a:br>
            <a:endParaRPr lang="en-US" dirty="0"/>
          </a:p>
        </p:txBody>
      </p:sp>
      <p:sp>
        <p:nvSpPr>
          <p:cNvPr id="3" name="Content Placeholder 2"/>
          <p:cNvSpPr>
            <a:spLocks noGrp="1"/>
          </p:cNvSpPr>
          <p:nvPr>
            <p:ph idx="1"/>
          </p:nvPr>
        </p:nvSpPr>
        <p:spPr>
          <a:xfrm>
            <a:off x="152400" y="1219200"/>
            <a:ext cx="8763000" cy="5257800"/>
          </a:xfrm>
        </p:spPr>
        <p:txBody>
          <a:bodyPr>
            <a:normAutofit/>
          </a:bodyPr>
          <a:lstStyle/>
          <a:p>
            <a:pPr algn="just"/>
            <a:r>
              <a:rPr lang="en-US" b="1" dirty="0"/>
              <a:t>Author-title </a:t>
            </a:r>
            <a:r>
              <a:rPr lang="en-US" b="1" dirty="0" smtClean="0"/>
              <a:t>catalogue: </a:t>
            </a:r>
            <a:r>
              <a:rPr lang="en-US" dirty="0" smtClean="0"/>
              <a:t>It satisfies two approaches. 2 entries are made for one document of author and title and then they are merged together and arranged alphabetically.</a:t>
            </a:r>
          </a:p>
          <a:p>
            <a:pPr lvl="0" algn="just"/>
            <a:endParaRPr lang="en-US" dirty="0"/>
          </a:p>
          <a:p>
            <a:pPr algn="just"/>
            <a:r>
              <a:rPr lang="en-US" b="1" dirty="0"/>
              <a:t>Name </a:t>
            </a:r>
            <a:r>
              <a:rPr lang="en-US" b="1" dirty="0" smtClean="0"/>
              <a:t>catalogue: </a:t>
            </a:r>
            <a:r>
              <a:rPr lang="en-US" dirty="0" smtClean="0"/>
              <a:t>When catalogue entries are made under names only and then these are arranged in alphabetical order. Name could be name of author, editor, translator, illustrator etc.</a:t>
            </a:r>
          </a:p>
          <a:p>
            <a:pPr lvl="0"/>
            <a:endParaRPr lang="en-US" dirty="0"/>
          </a:p>
          <a:p>
            <a:pPr lvl="0"/>
            <a:endParaRPr lang="en-US" dirty="0"/>
          </a:p>
          <a:p>
            <a:pPr>
              <a:buNone/>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458200" cy="5562600"/>
          </a:xfrm>
        </p:spPr>
        <p:txBody>
          <a:bodyPr/>
          <a:lstStyle/>
          <a:p>
            <a:pPr lvl="0" algn="just"/>
            <a:r>
              <a:rPr lang="en-US" b="1" dirty="0" smtClean="0"/>
              <a:t>Classified catalogue: </a:t>
            </a:r>
            <a:r>
              <a:rPr lang="en-US" dirty="0" smtClean="0"/>
              <a:t>Here entries are arranged according to class number.</a:t>
            </a:r>
          </a:p>
          <a:p>
            <a:pPr lvl="0" algn="just"/>
            <a:endParaRPr lang="en-US" dirty="0" smtClean="0"/>
          </a:p>
          <a:p>
            <a:pPr lvl="0" algn="just">
              <a:buNone/>
            </a:pPr>
            <a:endParaRPr lang="en-US" b="1" dirty="0" smtClean="0"/>
          </a:p>
          <a:p>
            <a:pPr algn="just"/>
            <a:r>
              <a:rPr lang="en-US" b="1" dirty="0" smtClean="0"/>
              <a:t>Dictionary/alphabetical catalogue: </a:t>
            </a:r>
            <a:r>
              <a:rPr lang="en-US" dirty="0" smtClean="0"/>
              <a:t>When we make catalogue entries under name of author, title, subject, series, and editor of series etc for each and every book available in the library and all these entries are arranged in one alphabetical sequence it is known as dictionary catalogue. </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3253</TotalTime>
  <Words>1016</Words>
  <Application>Microsoft Office PowerPoint</Application>
  <PresentationFormat>On-screen Show (4:3)</PresentationFormat>
  <Paragraphs>82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Flow</vt:lpstr>
      <vt:lpstr> Topic: Cataloguing  For B.Ed Ist Semester Students  (Punjabi University) By Ms. Sarita Gulati Librarian Shivalik Institute of Education and Research,Mohali   </vt:lpstr>
      <vt:lpstr>Slide 2</vt:lpstr>
      <vt:lpstr>Slide 3</vt:lpstr>
      <vt:lpstr>Slide 4</vt:lpstr>
      <vt:lpstr>Objectives of Library catalogue </vt:lpstr>
      <vt:lpstr>Need and Purpose </vt:lpstr>
      <vt:lpstr>                                                  Functions of Library Catalogue </vt:lpstr>
      <vt:lpstr>Card Catalogue</vt:lpstr>
      <vt:lpstr>Author card</vt:lpstr>
      <vt:lpstr>Slide 10</vt:lpstr>
      <vt:lpstr>Physical Forms/Conventional                                          Catalogue</vt:lpstr>
      <vt:lpstr>Slide 12</vt:lpstr>
      <vt:lpstr>Slide 13</vt:lpstr>
      <vt:lpstr>Slide 14</vt:lpstr>
      <vt:lpstr>Slide 15</vt:lpstr>
      <vt:lpstr>Slide 16</vt:lpstr>
      <vt:lpstr>                  Non- conventional form/Technical                          forms  </vt:lpstr>
      <vt:lpstr>Slide 18</vt:lpstr>
      <vt:lpstr>Inner forms of catalogue  </vt:lpstr>
      <vt:lpstr>Slide 20</vt:lpstr>
      <vt:lpstr>Subject catalogue</vt:lpstr>
      <vt:lpstr>    2 ) Mixed forms (satisfy more than one approach) </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Cataloguing</dc:title>
  <dc:creator>Sabhya</dc:creator>
  <cp:lastModifiedBy>Sabhya</cp:lastModifiedBy>
  <cp:revision>52</cp:revision>
  <dcterms:created xsi:type="dcterms:W3CDTF">2017-10-23T04:51:34Z</dcterms:created>
  <dcterms:modified xsi:type="dcterms:W3CDTF">2021-03-23T08:08:18Z</dcterms:modified>
</cp:coreProperties>
</file>