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3"/>
  </p:notesMasterIdLst>
  <p:sldIdLst>
    <p:sldId id="256" r:id="rId2"/>
    <p:sldId id="281" r:id="rId3"/>
    <p:sldId id="292" r:id="rId4"/>
    <p:sldId id="293" r:id="rId5"/>
    <p:sldId id="263" r:id="rId6"/>
    <p:sldId id="290" r:id="rId7"/>
    <p:sldId id="267" r:id="rId8"/>
    <p:sldId id="268" r:id="rId9"/>
    <p:sldId id="269" r:id="rId10"/>
    <p:sldId id="270" r:id="rId11"/>
    <p:sldId id="271" r:id="rId12"/>
    <p:sldId id="260" r:id="rId13"/>
    <p:sldId id="286" r:id="rId14"/>
    <p:sldId id="287" r:id="rId15"/>
    <p:sldId id="289" r:id="rId16"/>
    <p:sldId id="288" r:id="rId17"/>
    <p:sldId id="282" r:id="rId18"/>
    <p:sldId id="283" r:id="rId19"/>
    <p:sldId id="284" r:id="rId20"/>
    <p:sldId id="285" r:id="rId21"/>
    <p:sldId id="295"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5F0E5E-AC7D-44BC-BBA6-F097B73E1E8A}" type="datetimeFigureOut">
              <a:rPr lang="en-US" smtClean="0"/>
              <a:pPr/>
              <a:t>3/22/2021</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06CFC1-DDE6-44E4-BEE4-C1C0F534A361}"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784D6586-45FF-4553-BD1F-4CC1E5803E7A}" type="slidenum">
              <a:rPr lang="en-US" smtClean="0"/>
              <a:pPr>
                <a:defRPr/>
              </a:pPr>
              <a:t>10</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306CFC1-DDE6-44E4-BEE4-C1C0F534A361}" type="slidenum">
              <a:rPr lang="en-IN" smtClean="0"/>
              <a:pPr/>
              <a:t>16</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BB707EAF-DC82-4B7D-B013-E8D4A5F23525}" type="datetimeFigureOut">
              <a:rPr lang="en-IN" smtClean="0"/>
              <a:pPr/>
              <a:t>22-03-2021</a:t>
            </a:fld>
            <a:endParaRPr lang="en-IN"/>
          </a:p>
        </p:txBody>
      </p:sp>
      <p:sp>
        <p:nvSpPr>
          <p:cNvPr id="19" name="Footer Placeholder 18"/>
          <p:cNvSpPr>
            <a:spLocks noGrp="1"/>
          </p:cNvSpPr>
          <p:nvPr>
            <p:ph type="ftr" sz="quarter" idx="11"/>
          </p:nvPr>
        </p:nvSpPr>
        <p:spPr/>
        <p:txBody>
          <a:bodyPr/>
          <a:lstStyle/>
          <a:p>
            <a:endParaRPr lang="en-IN"/>
          </a:p>
        </p:txBody>
      </p:sp>
      <p:sp>
        <p:nvSpPr>
          <p:cNvPr id="27" name="Slide Number Placeholder 26"/>
          <p:cNvSpPr>
            <a:spLocks noGrp="1"/>
          </p:cNvSpPr>
          <p:nvPr>
            <p:ph type="sldNum" sz="quarter" idx="12"/>
          </p:nvPr>
        </p:nvSpPr>
        <p:spPr/>
        <p:txBody>
          <a:bodyPr/>
          <a:lstStyle/>
          <a:p>
            <a:fld id="{49884E02-A6CD-4559-BDD6-8493922B1B09}"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B707EAF-DC82-4B7D-B013-E8D4A5F23525}" type="datetimeFigureOut">
              <a:rPr lang="en-IN" smtClean="0"/>
              <a:pPr/>
              <a:t>22-03-2021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9884E02-A6CD-4559-BDD6-8493922B1B09}"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B707EAF-DC82-4B7D-B013-E8D4A5F23525}" type="datetimeFigureOut">
              <a:rPr lang="en-IN" smtClean="0"/>
              <a:pPr/>
              <a:t>22-03-2021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9884E02-A6CD-4559-BDD6-8493922B1B09}"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B707EAF-DC82-4B7D-B013-E8D4A5F23525}" type="datetimeFigureOut">
              <a:rPr lang="en-IN" smtClean="0"/>
              <a:pPr/>
              <a:t>22-03-2021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9884E02-A6CD-4559-BDD6-8493922B1B09}"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B707EAF-DC82-4B7D-B013-E8D4A5F23525}" type="datetimeFigureOut">
              <a:rPr lang="en-IN" smtClean="0"/>
              <a:pPr/>
              <a:t>22-03-2021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9884E02-A6CD-4559-BDD6-8493922B1B09}"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B707EAF-DC82-4B7D-B013-E8D4A5F23525}" type="datetimeFigureOut">
              <a:rPr lang="en-IN" smtClean="0"/>
              <a:pPr/>
              <a:t>22-03-2021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9884E02-A6CD-4559-BDD6-8493922B1B09}"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707EAF-DC82-4B7D-B013-E8D4A5F23525}" type="datetimeFigureOut">
              <a:rPr lang="en-IN" smtClean="0"/>
              <a:pPr/>
              <a:t>22-03-2021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49884E02-A6CD-4559-BDD6-8493922B1B09}"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B707EAF-DC82-4B7D-B013-E8D4A5F23525}" type="datetimeFigureOut">
              <a:rPr lang="en-IN" smtClean="0"/>
              <a:pPr/>
              <a:t>22-03-2021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9884E02-A6CD-4559-BDD6-8493922B1B09}"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B707EAF-DC82-4B7D-B013-E8D4A5F23525}" type="datetimeFigureOut">
              <a:rPr lang="en-IN" smtClean="0"/>
              <a:pPr/>
              <a:t>22-03-2021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a:xfrm>
            <a:off x="8077200" y="6356350"/>
            <a:ext cx="609600" cy="365125"/>
          </a:xfrm>
        </p:spPr>
        <p:txBody>
          <a:bodyPr/>
          <a:lstStyle/>
          <a:p>
            <a:fld id="{49884E02-A6CD-4559-BDD6-8493922B1B09}" type="slidenum">
              <a:rPr lang="en-IN" smtClean="0"/>
              <a:pPr/>
              <a:t>‹#›</a:t>
            </a:fld>
            <a:endParaRPr lang="en-IN"/>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B707EAF-DC82-4B7D-B013-E8D4A5F23525}" type="datetimeFigureOut">
              <a:rPr lang="en-IN" smtClean="0"/>
              <a:pPr/>
              <a:t>22-03-2021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9884E02-A6CD-4559-BDD6-8493922B1B09}"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B707EAF-DC82-4B7D-B013-E8D4A5F23525}" type="datetimeFigureOut">
              <a:rPr lang="en-IN" smtClean="0"/>
              <a:pPr/>
              <a:t>22-03-2021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9884E02-A6CD-4559-BDD6-8493922B1B09}"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B707EAF-DC82-4B7D-B013-E8D4A5F23525}" type="datetimeFigureOut">
              <a:rPr lang="en-IN" smtClean="0"/>
              <a:pPr/>
              <a:t>22-03-2021</a:t>
            </a:fld>
            <a:endParaRPr lang="en-IN"/>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IN"/>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9884E02-A6CD-4559-BDD6-8493922B1B09}" type="slidenum">
              <a:rPr lang="en-IN" smtClean="0"/>
              <a:pPr/>
              <a:t>‹#›</a:t>
            </a:fld>
            <a:endParaRPr lang="en-IN"/>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14290"/>
            <a:ext cx="7851648" cy="2571768"/>
          </a:xfrm>
        </p:spPr>
        <p:txBody>
          <a:bodyPr>
            <a:normAutofit fontScale="90000"/>
          </a:bodyPr>
          <a:lstStyle/>
          <a:p>
            <a:pPr algn="ctr"/>
            <a:r>
              <a:rPr lang="en-IN" sz="11500" dirty="0" smtClean="0">
                <a:solidFill>
                  <a:srgbClr val="FF0000"/>
                </a:solidFill>
                <a:latin typeface="Helvetica Neue"/>
              </a:rPr>
              <a:t>Aesthetics</a:t>
            </a:r>
            <a:br>
              <a:rPr lang="en-IN" sz="11500" dirty="0" smtClean="0">
                <a:solidFill>
                  <a:srgbClr val="FF0000"/>
                </a:solidFill>
                <a:latin typeface="Helvetica Neue"/>
              </a:rPr>
            </a:br>
            <a:r>
              <a:rPr lang="en-US" sz="3100" dirty="0" smtClean="0">
                <a:solidFill>
                  <a:srgbClr val="FF0000"/>
                </a:solidFill>
                <a:latin typeface="Comic Sans MS" pitchFamily="66" charset="0"/>
              </a:rPr>
              <a:t> For </a:t>
            </a:r>
            <a:r>
              <a:rPr lang="en-US" sz="3100" dirty="0" err="1" smtClean="0">
                <a:solidFill>
                  <a:srgbClr val="FF0000"/>
                </a:solidFill>
                <a:latin typeface="Comic Sans MS" pitchFamily="66" charset="0"/>
              </a:rPr>
              <a:t>B.Ed</a:t>
            </a:r>
            <a:r>
              <a:rPr lang="en-US" sz="3100" dirty="0" smtClean="0">
                <a:solidFill>
                  <a:srgbClr val="FF0000"/>
                </a:solidFill>
                <a:latin typeface="Comic Sans MS" pitchFamily="66" charset="0"/>
              </a:rPr>
              <a:t> </a:t>
            </a:r>
            <a:r>
              <a:rPr lang="en-US" sz="3100" dirty="0" err="1" smtClean="0">
                <a:solidFill>
                  <a:srgbClr val="FF0000"/>
                </a:solidFill>
                <a:latin typeface="Comic Sans MS" pitchFamily="66" charset="0"/>
              </a:rPr>
              <a:t>Ist</a:t>
            </a:r>
            <a:r>
              <a:rPr lang="en-US" sz="3100" dirty="0" smtClean="0">
                <a:solidFill>
                  <a:srgbClr val="FF0000"/>
                </a:solidFill>
                <a:latin typeface="Comic Sans MS" pitchFamily="66" charset="0"/>
              </a:rPr>
              <a:t> Semester Students </a:t>
            </a:r>
            <a:br>
              <a:rPr lang="en-US" sz="3100" dirty="0" smtClean="0">
                <a:solidFill>
                  <a:srgbClr val="FF0000"/>
                </a:solidFill>
                <a:latin typeface="Comic Sans MS" pitchFamily="66" charset="0"/>
              </a:rPr>
            </a:br>
            <a:r>
              <a:rPr lang="en-US" sz="3100" dirty="0" smtClean="0">
                <a:solidFill>
                  <a:srgbClr val="FF0000"/>
                </a:solidFill>
                <a:latin typeface="Comic Sans MS" pitchFamily="66" charset="0"/>
              </a:rPr>
              <a:t>(Punjabi University)</a:t>
            </a:r>
            <a:endParaRPr lang="en-IN" sz="3100" dirty="0">
              <a:solidFill>
                <a:srgbClr val="FF0000"/>
              </a:solidFill>
            </a:endParaRPr>
          </a:p>
        </p:txBody>
      </p:sp>
      <p:sp>
        <p:nvSpPr>
          <p:cNvPr id="3" name="Subtitle 2"/>
          <p:cNvSpPr>
            <a:spLocks noGrp="1"/>
          </p:cNvSpPr>
          <p:nvPr>
            <p:ph type="subTitle" idx="1"/>
          </p:nvPr>
        </p:nvSpPr>
        <p:spPr/>
        <p:txBody>
          <a:bodyPr>
            <a:noAutofit/>
          </a:bodyPr>
          <a:lstStyle/>
          <a:p>
            <a:pPr algn="ctr"/>
            <a:r>
              <a:rPr lang="en-US" sz="2400" b="1" dirty="0" smtClean="0">
                <a:solidFill>
                  <a:srgbClr val="FFFF00"/>
                </a:solidFill>
                <a:latin typeface="Comic Sans MS" pitchFamily="66" charset="0"/>
              </a:rPr>
              <a:t>By</a:t>
            </a:r>
            <a:br>
              <a:rPr lang="en-US" sz="2400" b="1" dirty="0" smtClean="0">
                <a:solidFill>
                  <a:srgbClr val="FFFF00"/>
                </a:solidFill>
                <a:latin typeface="Comic Sans MS" pitchFamily="66" charset="0"/>
              </a:rPr>
            </a:br>
            <a:r>
              <a:rPr lang="en-US" sz="2400" b="1" dirty="0" smtClean="0">
                <a:solidFill>
                  <a:srgbClr val="FFFF00"/>
                </a:solidFill>
                <a:latin typeface="Comic Sans MS" pitchFamily="66" charset="0"/>
              </a:rPr>
              <a:t/>
            </a:r>
            <a:br>
              <a:rPr lang="en-US" sz="2400" b="1" dirty="0" smtClean="0">
                <a:solidFill>
                  <a:srgbClr val="FFFF00"/>
                </a:solidFill>
                <a:latin typeface="Comic Sans MS" pitchFamily="66" charset="0"/>
              </a:rPr>
            </a:br>
            <a:r>
              <a:rPr lang="en-US" sz="2400" b="1" dirty="0" smtClean="0">
                <a:solidFill>
                  <a:srgbClr val="FFFF00"/>
                </a:solidFill>
                <a:latin typeface="Comic Sans MS" pitchFamily="66" charset="0"/>
              </a:rPr>
              <a:t>Ms. </a:t>
            </a:r>
            <a:r>
              <a:rPr lang="en-US" sz="2400" b="1" dirty="0" err="1" smtClean="0">
                <a:solidFill>
                  <a:srgbClr val="FFFF00"/>
                </a:solidFill>
                <a:latin typeface="Comic Sans MS" pitchFamily="66" charset="0"/>
              </a:rPr>
              <a:t>Sarita</a:t>
            </a:r>
            <a:r>
              <a:rPr lang="en-US" sz="2400" b="1" dirty="0" smtClean="0">
                <a:solidFill>
                  <a:srgbClr val="FFFF00"/>
                </a:solidFill>
                <a:latin typeface="Comic Sans MS" pitchFamily="66" charset="0"/>
              </a:rPr>
              <a:t> </a:t>
            </a:r>
            <a:r>
              <a:rPr lang="en-US" sz="2400" b="1" dirty="0" err="1" smtClean="0">
                <a:solidFill>
                  <a:srgbClr val="FFFF00"/>
                </a:solidFill>
                <a:latin typeface="Comic Sans MS" pitchFamily="66" charset="0"/>
              </a:rPr>
              <a:t>Gulati</a:t>
            </a:r>
            <a:r>
              <a:rPr lang="en-US" sz="2400" b="1" dirty="0" smtClean="0">
                <a:solidFill>
                  <a:srgbClr val="FFFF00"/>
                </a:solidFill>
                <a:latin typeface="Comic Sans MS" pitchFamily="66" charset="0"/>
              </a:rPr>
              <a:t/>
            </a:r>
            <a:br>
              <a:rPr lang="en-US" sz="2400" b="1" dirty="0" smtClean="0">
                <a:solidFill>
                  <a:srgbClr val="FFFF00"/>
                </a:solidFill>
                <a:latin typeface="Comic Sans MS" pitchFamily="66" charset="0"/>
              </a:rPr>
            </a:br>
            <a:r>
              <a:rPr lang="en-US" sz="2400" b="1" dirty="0" smtClean="0">
                <a:solidFill>
                  <a:srgbClr val="FFFF00"/>
                </a:solidFill>
                <a:latin typeface="Comic Sans MS" pitchFamily="66" charset="0"/>
              </a:rPr>
              <a:t>Librarian</a:t>
            </a:r>
            <a:br>
              <a:rPr lang="en-US" sz="2400" b="1" dirty="0" smtClean="0">
                <a:solidFill>
                  <a:srgbClr val="FFFF00"/>
                </a:solidFill>
                <a:latin typeface="Comic Sans MS" pitchFamily="66" charset="0"/>
              </a:rPr>
            </a:br>
            <a:r>
              <a:rPr lang="en-US" sz="2400" b="1" dirty="0" err="1" smtClean="0">
                <a:solidFill>
                  <a:srgbClr val="FFFF00"/>
                </a:solidFill>
                <a:latin typeface="Comic Sans MS" pitchFamily="66" charset="0"/>
              </a:rPr>
              <a:t>Shivalik</a:t>
            </a:r>
            <a:r>
              <a:rPr lang="en-US" sz="2400" b="1" dirty="0" smtClean="0">
                <a:solidFill>
                  <a:srgbClr val="FFFF00"/>
                </a:solidFill>
                <a:latin typeface="Comic Sans MS" pitchFamily="66" charset="0"/>
              </a:rPr>
              <a:t> Institute of Education and Research, </a:t>
            </a:r>
            <a:r>
              <a:rPr lang="en-US" sz="2400" b="1" dirty="0" err="1" smtClean="0">
                <a:solidFill>
                  <a:srgbClr val="FFFF00"/>
                </a:solidFill>
                <a:latin typeface="Comic Sans MS" pitchFamily="66" charset="0"/>
              </a:rPr>
              <a:t>Mohali</a:t>
            </a:r>
            <a:endParaRPr lang="en-IN" sz="2400" dirty="0">
              <a:solidFill>
                <a:srgbClr val="FFFF00"/>
              </a:solidFill>
            </a:endParaRPr>
          </a:p>
        </p:txBody>
      </p:sp>
    </p:spTree>
    <p:extLst>
      <p:ext uri="{BB962C8B-B14F-4D97-AF65-F5344CB8AC3E}">
        <p14:creationId xmlns:p14="http://schemas.microsoft.com/office/powerpoint/2010/main" xmlns="" val="2923508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57232"/>
          </a:xfrm>
        </p:spPr>
        <p:txBody>
          <a:bodyPr>
            <a:noAutofit/>
          </a:bodyPr>
          <a:lstStyle/>
          <a:p>
            <a:pPr algn="ctr"/>
            <a:r>
              <a:rPr lang="en-US" sz="7200" b="1" dirty="0" smtClean="0"/>
              <a:t>Introduction </a:t>
            </a:r>
            <a:endParaRPr lang="en-IN" sz="7200" b="1" dirty="0"/>
          </a:p>
        </p:txBody>
      </p:sp>
      <p:sp>
        <p:nvSpPr>
          <p:cNvPr id="3" name="Content Placeholder 2"/>
          <p:cNvSpPr>
            <a:spLocks noGrp="1"/>
          </p:cNvSpPr>
          <p:nvPr>
            <p:ph idx="1"/>
          </p:nvPr>
        </p:nvSpPr>
        <p:spPr>
          <a:xfrm>
            <a:off x="0" y="785794"/>
            <a:ext cx="9144000" cy="5857916"/>
          </a:xfrm>
        </p:spPr>
        <p:txBody>
          <a:bodyPr>
            <a:noAutofit/>
          </a:bodyPr>
          <a:lstStyle/>
          <a:p>
            <a:pPr algn="just">
              <a:buNone/>
            </a:pPr>
            <a:r>
              <a:rPr lang="en-US" sz="3200" dirty="0" smtClean="0">
                <a:latin typeface="Comic Sans MS" pitchFamily="66" charset="0"/>
              </a:rPr>
              <a:t>   </a:t>
            </a:r>
            <a:r>
              <a:rPr lang="en-US" sz="3600" dirty="0" smtClean="0">
                <a:latin typeface="Comic Sans MS" pitchFamily="66" charset="0"/>
              </a:rPr>
              <a:t>Aesthetic is the </a:t>
            </a:r>
            <a:r>
              <a:rPr lang="en-US" sz="3600" b="1" dirty="0" smtClean="0">
                <a:latin typeface="Comic Sans MS" pitchFamily="66" charset="0"/>
              </a:rPr>
              <a:t>philosophical branch </a:t>
            </a:r>
            <a:r>
              <a:rPr lang="en-US" sz="3600" dirty="0" smtClean="0">
                <a:latin typeface="Comic Sans MS" pitchFamily="66" charset="0"/>
              </a:rPr>
              <a:t>of inquiry concerned with </a:t>
            </a:r>
            <a:r>
              <a:rPr lang="en-US" sz="3600" b="1" dirty="0" smtClean="0">
                <a:latin typeface="Comic Sans MS" pitchFamily="66" charset="0"/>
              </a:rPr>
              <a:t>beauty, art and perception.</a:t>
            </a:r>
            <a:r>
              <a:rPr lang="en-US" sz="3600" dirty="0" smtClean="0">
                <a:latin typeface="Comic Sans MS" pitchFamily="66" charset="0"/>
              </a:rPr>
              <a:t> </a:t>
            </a:r>
            <a:r>
              <a:rPr lang="en-US" sz="3600" dirty="0" smtClean="0">
                <a:latin typeface="Comic Sans MS" pitchFamily="66" charset="0"/>
              </a:rPr>
              <a:t>It </a:t>
            </a:r>
            <a:r>
              <a:rPr lang="en-US" sz="3600" dirty="0" smtClean="0">
                <a:latin typeface="Comic Sans MS" pitchFamily="66" charset="0"/>
              </a:rPr>
              <a:t>explains how </a:t>
            </a:r>
            <a:r>
              <a:rPr lang="en-US" sz="3600" b="1" dirty="0" smtClean="0">
                <a:latin typeface="Comic Sans MS" pitchFamily="66" charset="0"/>
              </a:rPr>
              <a:t>people perceive </a:t>
            </a:r>
            <a:r>
              <a:rPr lang="en-US" sz="3600" dirty="0" smtClean="0">
                <a:latin typeface="Comic Sans MS" pitchFamily="66" charset="0"/>
              </a:rPr>
              <a:t>and access the meaning, importance and purpose of art. </a:t>
            </a:r>
            <a:r>
              <a:rPr lang="en-US" sz="3600" b="1" dirty="0" smtClean="0">
                <a:latin typeface="Comic Sans MS" pitchFamily="66" charset="0"/>
              </a:rPr>
              <a:t>Aesthetics examines </a:t>
            </a:r>
            <a:r>
              <a:rPr lang="en-US" sz="3600" dirty="0" smtClean="0">
                <a:latin typeface="Comic Sans MS" pitchFamily="66" charset="0"/>
              </a:rPr>
              <a:t>what makes something beautiful,  disgusting, funny, silly, entertaining, boring, tragic etc. </a:t>
            </a:r>
            <a:r>
              <a:rPr lang="en-US" sz="3600" b="1" dirty="0" smtClean="0">
                <a:latin typeface="Comic Sans MS" pitchFamily="66" charset="0"/>
              </a:rPr>
              <a:t>Judgments </a:t>
            </a:r>
            <a:r>
              <a:rPr lang="en-US" sz="3600" dirty="0" smtClean="0">
                <a:latin typeface="Comic Sans MS" pitchFamily="66" charset="0"/>
              </a:rPr>
              <a:t>of aesthetics clearly rely on our ability to determinate  </a:t>
            </a:r>
            <a:r>
              <a:rPr lang="en-US" sz="3600" b="1" dirty="0" smtClean="0">
                <a:latin typeface="Comic Sans MS" pitchFamily="66" charset="0"/>
              </a:rPr>
              <a:t>at a sensory level.</a:t>
            </a:r>
            <a:endParaRPr lang="en-IN" sz="3200" b="1" dirty="0">
              <a:latin typeface="Comic Sans MS" pitchFamily="66"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4422"/>
          </a:xfrm>
        </p:spPr>
        <p:txBody>
          <a:bodyPr>
            <a:normAutofit fontScale="90000"/>
          </a:bodyPr>
          <a:lstStyle/>
          <a:p>
            <a:pPr marL="342900" lvl="0" indent="-342900" algn="ctr">
              <a:spcBef>
                <a:spcPct val="20000"/>
              </a:spcBef>
            </a:pPr>
            <a:r>
              <a:rPr lang="en-IN" sz="4900" b="1" dirty="0">
                <a:solidFill>
                  <a:schemeClr val="tx1"/>
                </a:solidFill>
                <a:latin typeface="Comic Sans MS" pitchFamily="66" charset="0"/>
                <a:ea typeface="+mn-ea"/>
                <a:cs typeface="+mn-cs"/>
              </a:rPr>
              <a:t>What is Aesthetics?</a:t>
            </a:r>
            <a:r>
              <a:rPr lang="en-IN" sz="4900" dirty="0">
                <a:solidFill>
                  <a:srgbClr val="3B3835"/>
                </a:solidFill>
                <a:latin typeface="Helvetica Neue"/>
                <a:ea typeface="+mn-ea"/>
                <a:cs typeface="+mn-cs"/>
              </a:rPr>
              <a:t> </a:t>
            </a:r>
            <a:r>
              <a:rPr lang="en-IN" sz="3200" dirty="0">
                <a:solidFill>
                  <a:srgbClr val="3B3835"/>
                </a:solidFill>
                <a:latin typeface="Helvetica Neue"/>
                <a:ea typeface="+mn-ea"/>
                <a:cs typeface="+mn-cs"/>
              </a:rPr>
              <a:t/>
            </a:r>
            <a:br>
              <a:rPr lang="en-IN" sz="3200" dirty="0">
                <a:solidFill>
                  <a:srgbClr val="3B3835"/>
                </a:solidFill>
                <a:latin typeface="Helvetica Neue"/>
                <a:ea typeface="+mn-ea"/>
                <a:cs typeface="+mn-cs"/>
              </a:rPr>
            </a:br>
            <a:endParaRPr lang="en-IN" dirty="0"/>
          </a:p>
        </p:txBody>
      </p:sp>
      <p:sp>
        <p:nvSpPr>
          <p:cNvPr id="3" name="Content Placeholder 2"/>
          <p:cNvSpPr>
            <a:spLocks noGrp="1"/>
          </p:cNvSpPr>
          <p:nvPr>
            <p:ph idx="1"/>
          </p:nvPr>
        </p:nvSpPr>
        <p:spPr>
          <a:xfrm>
            <a:off x="0" y="714356"/>
            <a:ext cx="8929718" cy="5929354"/>
          </a:xfrm>
        </p:spPr>
        <p:txBody>
          <a:bodyPr>
            <a:noAutofit/>
          </a:bodyPr>
          <a:lstStyle/>
          <a:p>
            <a:pPr algn="just"/>
            <a:r>
              <a:rPr lang="en-IN" sz="3200" dirty="0" smtClean="0"/>
              <a:t>Aesthetics </a:t>
            </a:r>
            <a:r>
              <a:rPr lang="en-IN" sz="3200" dirty="0"/>
              <a:t>is the </a:t>
            </a:r>
            <a:r>
              <a:rPr lang="en-IN" sz="3200" b="1" dirty="0"/>
              <a:t>study of beauty </a:t>
            </a:r>
            <a:r>
              <a:rPr lang="en-IN" sz="3200" b="1" dirty="0" smtClean="0"/>
              <a:t>and taste</a:t>
            </a:r>
            <a:r>
              <a:rPr lang="en-IN" sz="3200" b="1" dirty="0"/>
              <a:t>, </a:t>
            </a:r>
            <a:r>
              <a:rPr lang="en-IN" sz="3200" dirty="0"/>
              <a:t>whether in the form of </a:t>
            </a:r>
            <a:r>
              <a:rPr lang="en-IN" sz="3200" dirty="0" smtClean="0"/>
              <a:t>the comic</a:t>
            </a:r>
            <a:r>
              <a:rPr lang="en-IN" sz="3200" dirty="0"/>
              <a:t>, the tragic, or the </a:t>
            </a:r>
            <a:r>
              <a:rPr lang="en-IN" sz="3200" dirty="0" smtClean="0"/>
              <a:t>sublime/outstanding. </a:t>
            </a:r>
            <a:r>
              <a:rPr lang="en-IN" sz="3200" dirty="0"/>
              <a:t>The word comes from </a:t>
            </a:r>
            <a:r>
              <a:rPr lang="en-IN" sz="3200" dirty="0" smtClean="0"/>
              <a:t>the </a:t>
            </a:r>
            <a:r>
              <a:rPr lang="en-IN" sz="3200" b="1" dirty="0" smtClean="0"/>
              <a:t>Greek </a:t>
            </a:r>
            <a:r>
              <a:rPr lang="en-IN" sz="3200" b="1" dirty="0"/>
              <a:t>word </a:t>
            </a:r>
            <a:r>
              <a:rPr lang="en-IN" sz="3200" b="1" dirty="0" err="1"/>
              <a:t>aisthetikos</a:t>
            </a:r>
            <a:r>
              <a:rPr lang="en-IN" sz="3200" b="1" dirty="0"/>
              <a:t>, referring to sensory perception </a:t>
            </a:r>
            <a:r>
              <a:rPr lang="en-IN" sz="3200" dirty="0" smtClean="0"/>
              <a:t>and understanding </a:t>
            </a:r>
            <a:r>
              <a:rPr lang="en-IN" sz="3200" dirty="0"/>
              <a:t>or sensuous knowledge</a:t>
            </a:r>
            <a:r>
              <a:rPr lang="en-IN" sz="3200" dirty="0" smtClean="0"/>
              <a:t>.</a:t>
            </a:r>
          </a:p>
          <a:p>
            <a:pPr algn="just"/>
            <a:r>
              <a:rPr lang="en-IN" sz="3200" dirty="0" smtClean="0"/>
              <a:t>" Aesthetics is the </a:t>
            </a:r>
            <a:r>
              <a:rPr lang="en-IN" sz="3200" b="1" dirty="0" smtClean="0"/>
              <a:t>branch of philosophy that deals with the nature and expression of beauty. </a:t>
            </a:r>
          </a:p>
          <a:p>
            <a:pPr algn="just"/>
            <a:r>
              <a:rPr lang="en-IN" sz="3200" dirty="0" smtClean="0">
                <a:solidFill>
                  <a:srgbClr val="3B3835"/>
                </a:solidFill>
              </a:rPr>
              <a:t>It deals with </a:t>
            </a:r>
            <a:r>
              <a:rPr lang="en-IN" sz="3200" b="1" dirty="0" smtClean="0">
                <a:solidFill>
                  <a:srgbClr val="3B3835"/>
                </a:solidFill>
              </a:rPr>
              <a:t>opinions on perception </a:t>
            </a:r>
            <a:r>
              <a:rPr lang="en-IN" sz="3200" dirty="0" err="1" smtClean="0">
                <a:solidFill>
                  <a:srgbClr val="3B3835"/>
                </a:solidFill>
              </a:rPr>
              <a:t>i.e</a:t>
            </a:r>
            <a:r>
              <a:rPr lang="en-IN" sz="3200" dirty="0" smtClean="0">
                <a:solidFill>
                  <a:srgbClr val="3B3835"/>
                </a:solidFill>
              </a:rPr>
              <a:t> </a:t>
            </a:r>
            <a:r>
              <a:rPr lang="en-IN" sz="3200" b="1" dirty="0" smtClean="0">
                <a:solidFill>
                  <a:srgbClr val="3B3835"/>
                </a:solidFill>
              </a:rPr>
              <a:t>Aesthetics is where we comment upon the appearance. </a:t>
            </a:r>
            <a:endParaRPr lang="en-IN" sz="3600" b="1" dirty="0" smtClean="0">
              <a:solidFill>
                <a:srgbClr val="3B3835"/>
              </a:solidFill>
            </a:endParaRPr>
          </a:p>
          <a:p>
            <a:pPr algn="just"/>
            <a:endParaRPr lang="en-IN" sz="3200" dirty="0" smtClean="0">
              <a:solidFill>
                <a:srgbClr val="3B3835"/>
              </a:solidFill>
              <a:latin typeface="Helvetica Neue"/>
            </a:endParaRPr>
          </a:p>
          <a:p>
            <a:pPr algn="just"/>
            <a:endParaRPr lang="en-IN" sz="3000" b="1" dirty="0" smtClean="0"/>
          </a:p>
          <a:p>
            <a:pPr algn="just"/>
            <a:endParaRPr lang="en-IN" sz="3000" dirty="0" smtClean="0">
              <a:latin typeface="Comic Sans MS" pitchFamily="66" charset="0"/>
            </a:endParaRPr>
          </a:p>
          <a:p>
            <a:pPr algn="just"/>
            <a:endParaRPr lang="en-IN" sz="3000" dirty="0" smtClean="0">
              <a:latin typeface="Comic Sans MS" pitchFamily="66" charset="0"/>
            </a:endParaRPr>
          </a:p>
        </p:txBody>
      </p:sp>
    </p:spTree>
    <p:extLst>
      <p:ext uri="{BB962C8B-B14F-4D97-AF65-F5344CB8AC3E}">
        <p14:creationId xmlns:p14="http://schemas.microsoft.com/office/powerpoint/2010/main" xmlns="" val="4131584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85728"/>
            <a:ext cx="9144000" cy="6572272"/>
          </a:xfrm>
        </p:spPr>
        <p:txBody>
          <a:bodyPr>
            <a:normAutofit/>
          </a:bodyPr>
          <a:lstStyle/>
          <a:p>
            <a:pPr algn="just"/>
            <a:r>
              <a:rPr lang="en-IN" sz="3600" dirty="0" smtClean="0">
                <a:latin typeface="Comic Sans MS" pitchFamily="66" charset="0"/>
              </a:rPr>
              <a:t>It explains </a:t>
            </a:r>
            <a:r>
              <a:rPr lang="en-IN" sz="3600" b="1" dirty="0" smtClean="0">
                <a:latin typeface="Comic Sans MS" pitchFamily="66" charset="0"/>
              </a:rPr>
              <a:t>how people perceive </a:t>
            </a:r>
            <a:r>
              <a:rPr lang="en-IN" sz="3600" dirty="0" smtClean="0">
                <a:latin typeface="Comic Sans MS" pitchFamily="66" charset="0"/>
              </a:rPr>
              <a:t>and access the meaning, importance and purpose of art.</a:t>
            </a:r>
          </a:p>
          <a:p>
            <a:pPr algn="just">
              <a:buNone/>
            </a:pPr>
            <a:endParaRPr lang="en-IN" sz="3600" dirty="0" smtClean="0">
              <a:latin typeface="Comic Sans MS" pitchFamily="66" charset="0"/>
            </a:endParaRPr>
          </a:p>
          <a:p>
            <a:pPr algn="just"/>
            <a:r>
              <a:rPr lang="en-US" sz="3200" dirty="0" smtClean="0">
                <a:latin typeface="Comic Sans MS" pitchFamily="66" charset="0"/>
              </a:rPr>
              <a:t>It is the </a:t>
            </a:r>
            <a:r>
              <a:rPr lang="en-US" sz="3200" b="1" dirty="0" smtClean="0">
                <a:latin typeface="Comic Sans MS" pitchFamily="66" charset="0"/>
              </a:rPr>
              <a:t>study of taste according to the taste of senses. </a:t>
            </a:r>
            <a:r>
              <a:rPr lang="en-US" sz="3200" dirty="0" smtClean="0">
                <a:latin typeface="Comic Sans MS" pitchFamily="66" charset="0"/>
              </a:rPr>
              <a:t>The property of sensory taste are beautiful, dynamic, graceful. Aesthetics is being </a:t>
            </a:r>
            <a:r>
              <a:rPr lang="en-US" sz="3200" b="1" dirty="0" smtClean="0">
                <a:latin typeface="Comic Sans MS" pitchFamily="66" charset="0"/>
              </a:rPr>
              <a:t>interested in how something looks and feels</a:t>
            </a:r>
            <a:r>
              <a:rPr lang="en-US" sz="3200" dirty="0" smtClean="0">
                <a:latin typeface="Comic Sans MS" pitchFamily="66" charset="0"/>
              </a:rPr>
              <a:t>. Example car is beautiful or admire paintings when visiting an art museum.</a:t>
            </a:r>
            <a:endParaRPr lang="en-IN" sz="3200" dirty="0">
              <a:latin typeface="Comic Sans MS" pitchFamily="66"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357166"/>
            <a:ext cx="9144000" cy="65008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99481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71546"/>
          </a:xfrm>
        </p:spPr>
        <p:txBody>
          <a:bodyPr/>
          <a:lstStyle/>
          <a:p>
            <a:pPr algn="ctr"/>
            <a:r>
              <a:rPr lang="en-US" b="1" dirty="0" smtClean="0"/>
              <a:t>Definition of Aesthetics </a:t>
            </a:r>
            <a:endParaRPr lang="en-IN" b="1" dirty="0"/>
          </a:p>
        </p:txBody>
      </p:sp>
      <p:sp>
        <p:nvSpPr>
          <p:cNvPr id="3" name="Content Placeholder 2"/>
          <p:cNvSpPr>
            <a:spLocks noGrp="1"/>
          </p:cNvSpPr>
          <p:nvPr>
            <p:ph idx="1"/>
          </p:nvPr>
        </p:nvSpPr>
        <p:spPr>
          <a:xfrm>
            <a:off x="0" y="1142984"/>
            <a:ext cx="8929718" cy="5181616"/>
          </a:xfrm>
        </p:spPr>
        <p:txBody>
          <a:bodyPr>
            <a:normAutofit/>
          </a:bodyPr>
          <a:lstStyle/>
          <a:p>
            <a:pPr algn="just"/>
            <a:r>
              <a:rPr lang="en-US" sz="3200" dirty="0" smtClean="0"/>
              <a:t>According to </a:t>
            </a:r>
            <a:r>
              <a:rPr lang="en-US" sz="3200" b="1" dirty="0" smtClean="0"/>
              <a:t>Barnett Newman </a:t>
            </a:r>
            <a:r>
              <a:rPr lang="en-US" sz="3200" dirty="0" smtClean="0"/>
              <a:t>“ Aesthetic is for the artist as ornithology is for the birds.”</a:t>
            </a:r>
          </a:p>
          <a:p>
            <a:pPr algn="just"/>
            <a:r>
              <a:rPr lang="en-US" sz="3200" dirty="0" smtClean="0"/>
              <a:t>According to </a:t>
            </a:r>
            <a:r>
              <a:rPr lang="en-US" sz="3200" b="1" dirty="0" smtClean="0"/>
              <a:t>Britannica </a:t>
            </a:r>
            <a:r>
              <a:rPr lang="en-US" sz="3200" dirty="0" smtClean="0"/>
              <a:t>”Aesthetic means’ the philosophical study of beauty and taste’. To simplify, aesthetic is the ‘why’ when you think something looks nice.</a:t>
            </a:r>
          </a:p>
          <a:p>
            <a:pPr algn="just"/>
            <a:r>
              <a:rPr lang="en-US" sz="3200" b="1" dirty="0" smtClean="0"/>
              <a:t>Kant</a:t>
            </a:r>
            <a:r>
              <a:rPr lang="en-US" sz="3200" dirty="0" smtClean="0"/>
              <a:t> defined aesthetics as both, “analysis of taste and the analysis of sensible cognition or intuition”.</a:t>
            </a:r>
            <a:endParaRPr lang="en-IN" sz="3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type="subTitle" idx="1"/>
          </p:nvPr>
        </p:nvSpPr>
        <p:spPr>
          <a:xfrm>
            <a:off x="4648200" y="428604"/>
            <a:ext cx="3886200" cy="5819796"/>
          </a:xfrm>
        </p:spPr>
        <p:txBody>
          <a:bodyPr/>
          <a:lstStyle/>
          <a:p>
            <a:pPr algn="l" eaLnBrk="1" hangingPunct="1"/>
            <a:r>
              <a:rPr lang="en-US" sz="2600" dirty="0" smtClean="0"/>
              <a:t/>
            </a:r>
            <a:br>
              <a:rPr lang="en-US" sz="2600" dirty="0" smtClean="0"/>
            </a:br>
            <a:endParaRPr lang="en-US" sz="2600" dirty="0" smtClean="0"/>
          </a:p>
          <a:p>
            <a:pPr algn="just" eaLnBrk="1" hangingPunct="1"/>
            <a:r>
              <a:rPr lang="en-US" sz="3600" dirty="0" smtClean="0"/>
              <a:t> </a:t>
            </a:r>
            <a:r>
              <a:rPr lang="en-US" sz="3600" dirty="0" smtClean="0">
                <a:solidFill>
                  <a:schemeClr val="tx2"/>
                </a:solidFill>
              </a:rPr>
              <a:t>a particular taste for or approach to what is </a:t>
            </a:r>
            <a:r>
              <a:rPr lang="en-US" sz="3600" b="1" dirty="0" smtClean="0">
                <a:solidFill>
                  <a:schemeClr val="tx2"/>
                </a:solidFill>
              </a:rPr>
              <a:t>pleasing to the senses-</a:t>
            </a:r>
            <a:r>
              <a:rPr lang="en-US" sz="3600" dirty="0" smtClean="0">
                <a:solidFill>
                  <a:schemeClr val="tx2"/>
                </a:solidFill>
              </a:rPr>
              <a:t>-especially </a:t>
            </a:r>
            <a:r>
              <a:rPr lang="en-US" sz="3600" b="1" dirty="0" smtClean="0">
                <a:solidFill>
                  <a:schemeClr val="tx2"/>
                </a:solidFill>
              </a:rPr>
              <a:t>sight</a:t>
            </a:r>
            <a:r>
              <a:rPr lang="en-US" sz="3600" dirty="0" smtClean="0">
                <a:solidFill>
                  <a:schemeClr val="tx2"/>
                </a:solidFill>
              </a:rPr>
              <a:t>.</a:t>
            </a:r>
          </a:p>
          <a:p>
            <a:pPr algn="l" eaLnBrk="1" hangingPunct="1"/>
            <a:endParaRPr lang="en-US" sz="2600" dirty="0" smtClean="0"/>
          </a:p>
          <a:p>
            <a:pPr algn="l" eaLnBrk="1" hangingPunct="1"/>
            <a:endParaRPr lang="en-US" sz="2600" b="1" dirty="0" smtClean="0"/>
          </a:p>
        </p:txBody>
      </p:sp>
      <p:pic>
        <p:nvPicPr>
          <p:cNvPr id="6148" name="Picture 4" descr="sunset"/>
          <p:cNvPicPr>
            <a:picLocks noChangeAspect="1" noChangeArrowheads="1"/>
          </p:cNvPicPr>
          <p:nvPr/>
        </p:nvPicPr>
        <p:blipFill>
          <a:blip r:embed="rId2"/>
          <a:srcRect/>
          <a:stretch>
            <a:fillRect/>
          </a:stretch>
        </p:blipFill>
        <p:spPr bwMode="auto">
          <a:xfrm>
            <a:off x="0" y="0"/>
            <a:ext cx="4295775" cy="685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 calcmode="lin" valueType="num">
                                      <p:cBhvr>
                                        <p:cTn id="7" dur="500" fill="hold"/>
                                        <p:tgtEl>
                                          <p:spTgt spid="1945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9459">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9459">
                                            <p:txEl>
                                              <p:pRg st="1" end="1"/>
                                            </p:txEl>
                                          </p:spTgt>
                                        </p:tgtEl>
                                        <p:attrNameLst>
                                          <p:attrName>style.visibility</p:attrName>
                                        </p:attrNameLst>
                                      </p:cBhvr>
                                      <p:to>
                                        <p:strVal val="visible"/>
                                      </p:to>
                                    </p:set>
                                    <p:anim calcmode="lin" valueType="num">
                                      <p:cBhvr>
                                        <p:cTn id="13" dur="500" fill="hold"/>
                                        <p:tgtEl>
                                          <p:spTgt spid="19459">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9459">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shopping copy"/>
          <p:cNvPicPr>
            <a:picLocks noChangeAspect="1" noChangeArrowheads="1"/>
          </p:cNvPicPr>
          <p:nvPr/>
        </p:nvPicPr>
        <p:blipFill>
          <a:blip r:embed="rId2"/>
          <a:srcRect/>
          <a:stretch>
            <a:fillRect/>
          </a:stretch>
        </p:blipFill>
        <p:spPr bwMode="auto">
          <a:xfrm>
            <a:off x="4191000" y="381000"/>
            <a:ext cx="3184525" cy="2789238"/>
          </a:xfrm>
          <a:prstGeom prst="rect">
            <a:avLst/>
          </a:prstGeom>
          <a:noFill/>
          <a:ln w="9525">
            <a:noFill/>
            <a:miter lim="800000"/>
            <a:headEnd/>
            <a:tailEnd/>
          </a:ln>
        </p:spPr>
      </p:pic>
      <p:pic>
        <p:nvPicPr>
          <p:cNvPr id="8195" name="Picture 3" descr="choosing shoes"/>
          <p:cNvPicPr>
            <a:picLocks noChangeAspect="1" noChangeArrowheads="1"/>
          </p:cNvPicPr>
          <p:nvPr/>
        </p:nvPicPr>
        <p:blipFill>
          <a:blip r:embed="rId3">
            <a:lum bright="12000" contrast="6000"/>
          </a:blip>
          <a:srcRect/>
          <a:stretch>
            <a:fillRect/>
          </a:stretch>
        </p:blipFill>
        <p:spPr bwMode="auto">
          <a:xfrm>
            <a:off x="609600" y="381000"/>
            <a:ext cx="3048000" cy="2870200"/>
          </a:xfrm>
          <a:prstGeom prst="rect">
            <a:avLst/>
          </a:prstGeom>
          <a:noFill/>
          <a:ln w="9525">
            <a:noFill/>
            <a:miter lim="800000"/>
            <a:headEnd/>
            <a:tailEnd/>
          </a:ln>
        </p:spPr>
      </p:pic>
      <p:pic>
        <p:nvPicPr>
          <p:cNvPr id="8196" name="Picture 4" descr="shoes2 small"/>
          <p:cNvPicPr>
            <a:picLocks noChangeAspect="1" noChangeArrowheads="1"/>
          </p:cNvPicPr>
          <p:nvPr/>
        </p:nvPicPr>
        <p:blipFill>
          <a:blip r:embed="rId4"/>
          <a:srcRect/>
          <a:stretch>
            <a:fillRect/>
          </a:stretch>
        </p:blipFill>
        <p:spPr bwMode="auto">
          <a:xfrm>
            <a:off x="609600" y="3505200"/>
            <a:ext cx="2112963" cy="2900363"/>
          </a:xfrm>
          <a:prstGeom prst="rect">
            <a:avLst/>
          </a:prstGeom>
          <a:noFill/>
          <a:ln w="9525">
            <a:noFill/>
            <a:miter lim="800000"/>
            <a:headEnd/>
            <a:tailEnd/>
          </a:ln>
        </p:spPr>
      </p:pic>
      <p:sp>
        <p:nvSpPr>
          <p:cNvPr id="8197" name="Text Box 5"/>
          <p:cNvSpPr txBox="1">
            <a:spLocks noChangeArrowheads="1"/>
          </p:cNvSpPr>
          <p:nvPr/>
        </p:nvSpPr>
        <p:spPr bwMode="auto">
          <a:xfrm>
            <a:off x="3143240" y="3657600"/>
            <a:ext cx="5500726" cy="1723549"/>
          </a:xfrm>
          <a:prstGeom prst="rect">
            <a:avLst/>
          </a:prstGeom>
          <a:noFill/>
          <a:ln w="9525">
            <a:noFill/>
            <a:miter lim="800000"/>
            <a:headEnd/>
            <a:tailEnd/>
          </a:ln>
        </p:spPr>
        <p:txBody>
          <a:bodyPr wrap="square">
            <a:spAutoFit/>
          </a:bodyPr>
          <a:lstStyle/>
          <a:p>
            <a:pPr algn="just">
              <a:spcBef>
                <a:spcPct val="50000"/>
              </a:spcBef>
            </a:pPr>
            <a:r>
              <a:rPr lang="en-US" sz="3200" dirty="0"/>
              <a:t>We make informal aesthetic choices every day. </a:t>
            </a:r>
          </a:p>
          <a:p>
            <a:pPr>
              <a:spcBef>
                <a:spcPct val="50000"/>
              </a:spcBef>
            </a:pPr>
            <a:r>
              <a:rPr lang="en-US" sz="2800" dirty="0"/>
              <a:t>From what we wear . . .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browsing"/>
          <p:cNvPicPr>
            <a:picLocks noChangeAspect="1" noChangeArrowheads="1"/>
          </p:cNvPicPr>
          <p:nvPr/>
        </p:nvPicPr>
        <p:blipFill>
          <a:blip r:embed="rId2"/>
          <a:srcRect l="7434" t="12740" r="14574" b="16582"/>
          <a:stretch>
            <a:fillRect/>
          </a:stretch>
        </p:blipFill>
        <p:spPr bwMode="auto">
          <a:xfrm>
            <a:off x="990600" y="717550"/>
            <a:ext cx="3124200" cy="2178050"/>
          </a:xfrm>
          <a:prstGeom prst="rect">
            <a:avLst/>
          </a:prstGeom>
          <a:noFill/>
          <a:ln w="9525">
            <a:noFill/>
            <a:miter lim="800000"/>
            <a:headEnd/>
            <a:tailEnd/>
          </a:ln>
        </p:spPr>
      </p:pic>
      <p:pic>
        <p:nvPicPr>
          <p:cNvPr id="9219" name="Picture 3" descr="cnv000035"/>
          <p:cNvPicPr>
            <a:picLocks noChangeAspect="1" noChangeArrowheads="1"/>
          </p:cNvPicPr>
          <p:nvPr/>
        </p:nvPicPr>
        <p:blipFill>
          <a:blip r:embed="rId3"/>
          <a:srcRect/>
          <a:stretch>
            <a:fillRect/>
          </a:stretch>
        </p:blipFill>
        <p:spPr bwMode="auto">
          <a:xfrm>
            <a:off x="1066800" y="3276600"/>
            <a:ext cx="4572000" cy="2886075"/>
          </a:xfrm>
          <a:prstGeom prst="rect">
            <a:avLst/>
          </a:prstGeom>
          <a:noFill/>
          <a:ln w="9525">
            <a:noFill/>
            <a:miter lim="800000"/>
            <a:headEnd/>
            <a:tailEnd/>
          </a:ln>
        </p:spPr>
      </p:pic>
      <p:pic>
        <p:nvPicPr>
          <p:cNvPr id="9220" name="Picture 4" descr="0,,611892_4,00"/>
          <p:cNvPicPr>
            <a:picLocks noChangeAspect="1" noChangeArrowheads="1"/>
          </p:cNvPicPr>
          <p:nvPr/>
        </p:nvPicPr>
        <p:blipFill>
          <a:blip r:embed="rId4"/>
          <a:srcRect/>
          <a:stretch>
            <a:fillRect/>
          </a:stretch>
        </p:blipFill>
        <p:spPr bwMode="auto">
          <a:xfrm>
            <a:off x="4495800" y="635000"/>
            <a:ext cx="3657600" cy="2260600"/>
          </a:xfrm>
          <a:prstGeom prst="rect">
            <a:avLst/>
          </a:prstGeom>
          <a:noFill/>
          <a:ln w="9525">
            <a:noFill/>
            <a:miter lim="800000"/>
            <a:headEnd/>
            <a:tailEnd/>
          </a:ln>
        </p:spPr>
      </p:pic>
      <p:sp>
        <p:nvSpPr>
          <p:cNvPr id="9221" name="Text Box 5"/>
          <p:cNvSpPr txBox="1">
            <a:spLocks noChangeArrowheads="1"/>
          </p:cNvSpPr>
          <p:nvPr/>
        </p:nvSpPr>
        <p:spPr bwMode="auto">
          <a:xfrm>
            <a:off x="5786446" y="3352800"/>
            <a:ext cx="2900354" cy="2246769"/>
          </a:xfrm>
          <a:prstGeom prst="rect">
            <a:avLst/>
          </a:prstGeom>
          <a:noFill/>
          <a:ln w="9525">
            <a:noFill/>
            <a:miter lim="800000"/>
            <a:headEnd/>
            <a:tailEnd/>
          </a:ln>
        </p:spPr>
        <p:txBody>
          <a:bodyPr wrap="square">
            <a:spAutoFit/>
          </a:bodyPr>
          <a:lstStyle/>
          <a:p>
            <a:pPr algn="just">
              <a:spcBef>
                <a:spcPct val="50000"/>
              </a:spcBef>
            </a:pPr>
            <a:r>
              <a:rPr lang="en-US" sz="2800" dirty="0"/>
              <a:t>to the things we buy: books, music, and objects for our homes.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modern dining room"/>
          <p:cNvPicPr>
            <a:picLocks noChangeAspect="1" noChangeArrowheads="1"/>
          </p:cNvPicPr>
          <p:nvPr/>
        </p:nvPicPr>
        <p:blipFill>
          <a:blip r:embed="rId3"/>
          <a:srcRect/>
          <a:stretch>
            <a:fillRect/>
          </a:stretch>
        </p:blipFill>
        <p:spPr bwMode="auto">
          <a:xfrm>
            <a:off x="609600" y="1909763"/>
            <a:ext cx="3505200" cy="2814637"/>
          </a:xfrm>
          <a:prstGeom prst="rect">
            <a:avLst/>
          </a:prstGeom>
          <a:noFill/>
          <a:ln w="9525">
            <a:noFill/>
            <a:miter lim="800000"/>
            <a:headEnd/>
            <a:tailEnd/>
          </a:ln>
        </p:spPr>
      </p:pic>
      <p:pic>
        <p:nvPicPr>
          <p:cNvPr id="10243" name="Picture 3" descr="c-interieurTable"/>
          <p:cNvPicPr>
            <a:picLocks noChangeAspect="1" noChangeArrowheads="1"/>
          </p:cNvPicPr>
          <p:nvPr/>
        </p:nvPicPr>
        <p:blipFill>
          <a:blip r:embed="rId4"/>
          <a:srcRect/>
          <a:stretch>
            <a:fillRect/>
          </a:stretch>
        </p:blipFill>
        <p:spPr bwMode="auto">
          <a:xfrm>
            <a:off x="4572000" y="1957388"/>
            <a:ext cx="3886200" cy="2767012"/>
          </a:xfrm>
          <a:prstGeom prst="rect">
            <a:avLst/>
          </a:prstGeom>
          <a:noFill/>
          <a:ln w="9525">
            <a:noFill/>
            <a:miter lim="800000"/>
            <a:headEnd/>
            <a:tailEnd/>
          </a:ln>
        </p:spPr>
      </p:pic>
      <p:sp>
        <p:nvSpPr>
          <p:cNvPr id="10244" name="Text Box 4"/>
          <p:cNvSpPr txBox="1">
            <a:spLocks noChangeArrowheads="1"/>
          </p:cNvSpPr>
          <p:nvPr/>
        </p:nvSpPr>
        <p:spPr bwMode="auto">
          <a:xfrm>
            <a:off x="914400" y="381000"/>
            <a:ext cx="7010400" cy="1077218"/>
          </a:xfrm>
          <a:prstGeom prst="rect">
            <a:avLst/>
          </a:prstGeom>
          <a:noFill/>
          <a:ln w="9525">
            <a:noFill/>
            <a:miter lim="800000"/>
            <a:headEnd/>
            <a:tailEnd/>
          </a:ln>
        </p:spPr>
        <p:txBody>
          <a:bodyPr>
            <a:spAutoFit/>
          </a:bodyPr>
          <a:lstStyle/>
          <a:p>
            <a:pPr algn="ctr">
              <a:spcBef>
                <a:spcPct val="50000"/>
              </a:spcBef>
            </a:pPr>
            <a:r>
              <a:rPr lang="en-US" sz="3200" b="1" dirty="0"/>
              <a:t>The aesthetic choices we make influence many parts of our lives. </a:t>
            </a:r>
          </a:p>
        </p:txBody>
      </p:sp>
      <p:sp>
        <p:nvSpPr>
          <p:cNvPr id="10245" name="Rectangle 5"/>
          <p:cNvSpPr>
            <a:spLocks noChangeArrowheads="1"/>
          </p:cNvSpPr>
          <p:nvPr/>
        </p:nvSpPr>
        <p:spPr bwMode="auto">
          <a:xfrm>
            <a:off x="214282" y="5286388"/>
            <a:ext cx="8572560" cy="954107"/>
          </a:xfrm>
          <a:prstGeom prst="rect">
            <a:avLst/>
          </a:prstGeom>
          <a:noFill/>
          <a:ln w="9525">
            <a:noFill/>
            <a:miter lim="800000"/>
            <a:headEnd/>
            <a:tailEnd/>
          </a:ln>
        </p:spPr>
        <p:txBody>
          <a:bodyPr wrap="square">
            <a:spAutoFit/>
          </a:bodyPr>
          <a:lstStyle/>
          <a:p>
            <a:pPr algn="ctr">
              <a:spcBef>
                <a:spcPct val="50000"/>
              </a:spcBef>
            </a:pPr>
            <a:r>
              <a:rPr lang="en-US" sz="2800" b="1" dirty="0"/>
              <a:t>We all have a personal aesthetic                             (preferences and tastes based on what we see</a:t>
            </a:r>
            <a:r>
              <a:rPr lang="en-US" sz="2800" b="1" dirty="0" smtClean="0"/>
              <a:t>)</a:t>
            </a:r>
            <a:endParaRPr lang="en-US" sz="28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Full_ENGLG5seating"/>
          <p:cNvPicPr>
            <a:picLocks noChangeAspect="1" noChangeArrowheads="1"/>
          </p:cNvPicPr>
          <p:nvPr/>
        </p:nvPicPr>
        <p:blipFill>
          <a:blip r:embed="rId2"/>
          <a:srcRect/>
          <a:stretch>
            <a:fillRect/>
          </a:stretch>
        </p:blipFill>
        <p:spPr bwMode="auto">
          <a:xfrm>
            <a:off x="228600" y="304800"/>
            <a:ext cx="4343400" cy="2897188"/>
          </a:xfrm>
          <a:prstGeom prst="rect">
            <a:avLst/>
          </a:prstGeom>
          <a:noFill/>
          <a:ln w="9525">
            <a:noFill/>
            <a:miter lim="800000"/>
            <a:headEnd/>
            <a:tailEnd/>
          </a:ln>
        </p:spPr>
      </p:pic>
      <p:pic>
        <p:nvPicPr>
          <p:cNvPr id="23555" name="Picture 3" descr="toddler_d"/>
          <p:cNvPicPr>
            <a:picLocks noChangeAspect="1" noChangeArrowheads="1"/>
          </p:cNvPicPr>
          <p:nvPr/>
        </p:nvPicPr>
        <p:blipFill>
          <a:blip r:embed="rId3"/>
          <a:srcRect/>
          <a:stretch>
            <a:fillRect/>
          </a:stretch>
        </p:blipFill>
        <p:spPr bwMode="auto">
          <a:xfrm>
            <a:off x="304800" y="3429000"/>
            <a:ext cx="4267200" cy="3200400"/>
          </a:xfrm>
          <a:prstGeom prst="rect">
            <a:avLst/>
          </a:prstGeom>
          <a:noFill/>
          <a:ln w="9525">
            <a:noFill/>
            <a:miter lim="800000"/>
            <a:headEnd/>
            <a:tailEnd/>
          </a:ln>
        </p:spPr>
      </p:pic>
      <p:sp>
        <p:nvSpPr>
          <p:cNvPr id="23556" name="Rectangle 4"/>
          <p:cNvSpPr>
            <a:spLocks noChangeArrowheads="1"/>
          </p:cNvSpPr>
          <p:nvPr/>
        </p:nvSpPr>
        <p:spPr bwMode="auto">
          <a:xfrm>
            <a:off x="5105400" y="785794"/>
            <a:ext cx="3276600" cy="4714908"/>
          </a:xfrm>
          <a:prstGeom prst="rect">
            <a:avLst/>
          </a:prstGeom>
          <a:noFill/>
          <a:ln w="9525">
            <a:noFill/>
            <a:miter lim="800000"/>
            <a:headEnd/>
            <a:tailEnd/>
          </a:ln>
        </p:spPr>
        <p:txBody>
          <a:bodyPr anchor="ctr"/>
          <a:lstStyle/>
          <a:p>
            <a:pPr algn="just"/>
            <a:r>
              <a:rPr lang="en-US" sz="3200" dirty="0"/>
              <a:t>How would you describe the aesthetic quality of your classroom at school?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556"/>
                                        </p:tgtEl>
                                        <p:attrNameLst>
                                          <p:attrName>style.visibility</p:attrName>
                                        </p:attrNameLst>
                                      </p:cBhvr>
                                      <p:to>
                                        <p:strVal val="visible"/>
                                      </p:to>
                                    </p:set>
                                    <p:anim calcmode="lin" valueType="num">
                                      <p:cBhvr additive="base">
                                        <p:cTn id="7" dur="500" fill="hold"/>
                                        <p:tgtEl>
                                          <p:spTgt spid="23556"/>
                                        </p:tgtEl>
                                        <p:attrNameLst>
                                          <p:attrName>ppt_x</p:attrName>
                                        </p:attrNameLst>
                                      </p:cBhvr>
                                      <p:tavLst>
                                        <p:tav tm="0">
                                          <p:val>
                                            <p:strVal val="#ppt_x"/>
                                          </p:val>
                                        </p:tav>
                                        <p:tav tm="100000">
                                          <p:val>
                                            <p:strVal val="#ppt_x"/>
                                          </p:val>
                                        </p:tav>
                                      </p:tavLst>
                                    </p:anim>
                                    <p:anim calcmode="lin" valueType="num">
                                      <p:cBhvr additive="base">
                                        <p:cTn id="8" dur="500" fill="hold"/>
                                        <p:tgtEl>
                                          <p:spTgt spid="2355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3554"/>
                                        </p:tgtEl>
                                        <p:attrNameLst>
                                          <p:attrName>style.visibility</p:attrName>
                                        </p:attrNameLst>
                                      </p:cBhvr>
                                      <p:to>
                                        <p:strVal val="visible"/>
                                      </p:to>
                                    </p:set>
                                    <p:anim calcmode="lin" valueType="num">
                                      <p:cBhvr additive="base">
                                        <p:cTn id="13" dur="500" fill="hold"/>
                                        <p:tgtEl>
                                          <p:spTgt spid="23554"/>
                                        </p:tgtEl>
                                        <p:attrNameLst>
                                          <p:attrName>ppt_x</p:attrName>
                                        </p:attrNameLst>
                                      </p:cBhvr>
                                      <p:tavLst>
                                        <p:tav tm="0">
                                          <p:val>
                                            <p:strVal val="#ppt_x"/>
                                          </p:val>
                                        </p:tav>
                                        <p:tav tm="100000">
                                          <p:val>
                                            <p:strVal val="#ppt_x"/>
                                          </p:val>
                                        </p:tav>
                                      </p:tavLst>
                                    </p:anim>
                                    <p:anim calcmode="lin" valueType="num">
                                      <p:cBhvr additive="base">
                                        <p:cTn id="14" dur="500" fill="hold"/>
                                        <p:tgtEl>
                                          <p:spTgt spid="23554"/>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3555"/>
                                        </p:tgtEl>
                                        <p:attrNameLst>
                                          <p:attrName>style.visibility</p:attrName>
                                        </p:attrNameLst>
                                      </p:cBhvr>
                                      <p:to>
                                        <p:strVal val="visible"/>
                                      </p:to>
                                    </p:set>
                                    <p:anim calcmode="lin" valueType="num">
                                      <p:cBhvr additive="base">
                                        <p:cTn id="19" dur="500" fill="hold"/>
                                        <p:tgtEl>
                                          <p:spTgt spid="23555"/>
                                        </p:tgtEl>
                                        <p:attrNameLst>
                                          <p:attrName>ppt_x</p:attrName>
                                        </p:attrNameLst>
                                      </p:cBhvr>
                                      <p:tavLst>
                                        <p:tav tm="0">
                                          <p:val>
                                            <p:strVal val="#ppt_x"/>
                                          </p:val>
                                        </p:tav>
                                        <p:tav tm="100000">
                                          <p:val>
                                            <p:strVal val="#ppt_x"/>
                                          </p:val>
                                        </p:tav>
                                      </p:tavLst>
                                    </p:anim>
                                    <p:anim calcmode="lin" valueType="num">
                                      <p:cBhvr additive="base">
                                        <p:cTn id="20" dur="500" fill="hold"/>
                                        <p:tgtEl>
                                          <p:spTgt spid="235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fontScale="90000"/>
          </a:bodyPr>
          <a:lstStyle/>
          <a:p>
            <a:r>
              <a:rPr lang="en-IN" sz="6600" b="1" dirty="0" smtClean="0">
                <a:solidFill>
                  <a:srgbClr val="3B3835"/>
                </a:solidFill>
                <a:latin typeface="Helvetica Neue"/>
                <a:ea typeface="+mn-ea"/>
                <a:cs typeface="+mn-cs"/>
              </a:rPr>
              <a:t>           HISTORY</a:t>
            </a:r>
            <a:endParaRPr lang="en-IN" sz="23900" b="1" dirty="0"/>
          </a:p>
        </p:txBody>
      </p:sp>
      <p:sp>
        <p:nvSpPr>
          <p:cNvPr id="3" name="Content Placeholder 2"/>
          <p:cNvSpPr>
            <a:spLocks noGrp="1"/>
          </p:cNvSpPr>
          <p:nvPr>
            <p:ph idx="1"/>
          </p:nvPr>
        </p:nvSpPr>
        <p:spPr>
          <a:xfrm>
            <a:off x="0" y="1000108"/>
            <a:ext cx="9144000" cy="5857892"/>
          </a:xfrm>
        </p:spPr>
        <p:txBody>
          <a:bodyPr>
            <a:normAutofit fontScale="25000" lnSpcReduction="20000"/>
          </a:bodyPr>
          <a:lstStyle/>
          <a:p>
            <a:pPr algn="just"/>
            <a:r>
              <a:rPr lang="en-IN" sz="4400" dirty="0" smtClean="0">
                <a:solidFill>
                  <a:srgbClr val="3B3835"/>
                </a:solidFill>
                <a:latin typeface="Helvetica Neue"/>
              </a:rPr>
              <a:t>       </a:t>
            </a:r>
            <a:r>
              <a:rPr lang="en-IN" sz="11200" dirty="0" smtClean="0">
                <a:solidFill>
                  <a:srgbClr val="3B3835"/>
                </a:solidFill>
                <a:latin typeface="Comic Sans MS" pitchFamily="66" charset="0"/>
              </a:rPr>
              <a:t>In </a:t>
            </a:r>
            <a:r>
              <a:rPr lang="en-IN" sz="11200" dirty="0">
                <a:solidFill>
                  <a:srgbClr val="3B3835"/>
                </a:solidFill>
                <a:latin typeface="Comic Sans MS" pitchFamily="66" charset="0"/>
              </a:rPr>
              <a:t>the </a:t>
            </a:r>
            <a:r>
              <a:rPr lang="en-IN" sz="11200" b="1" dirty="0">
                <a:solidFill>
                  <a:srgbClr val="3B3835"/>
                </a:solidFill>
                <a:latin typeface="Comic Sans MS" pitchFamily="66" charset="0"/>
              </a:rPr>
              <a:t>eighteen century</a:t>
            </a:r>
            <a:r>
              <a:rPr lang="en-IN" sz="11200" dirty="0">
                <a:solidFill>
                  <a:srgbClr val="3B3835"/>
                </a:solidFill>
                <a:latin typeface="Comic Sans MS" pitchFamily="66" charset="0"/>
              </a:rPr>
              <a:t>, </a:t>
            </a:r>
            <a:r>
              <a:rPr lang="en-IN" sz="11200" dirty="0" smtClean="0">
                <a:solidFill>
                  <a:srgbClr val="3B3835"/>
                </a:solidFill>
                <a:latin typeface="Comic Sans MS" pitchFamily="66" charset="0"/>
              </a:rPr>
              <a:t>the </a:t>
            </a:r>
            <a:r>
              <a:rPr lang="en-IN" sz="11200" b="1" dirty="0" smtClean="0">
                <a:solidFill>
                  <a:srgbClr val="3B3835"/>
                </a:solidFill>
                <a:latin typeface="Comic Sans MS" pitchFamily="66" charset="0"/>
              </a:rPr>
              <a:t>German </a:t>
            </a:r>
            <a:r>
              <a:rPr lang="en-IN" sz="11200" b="1" dirty="0">
                <a:solidFill>
                  <a:srgbClr val="3B3835"/>
                </a:solidFill>
                <a:latin typeface="Comic Sans MS" pitchFamily="66" charset="0"/>
              </a:rPr>
              <a:t>Philosopher Alexander Gottlieb </a:t>
            </a:r>
            <a:r>
              <a:rPr lang="en-IN" sz="11200" b="1" dirty="0" err="1">
                <a:solidFill>
                  <a:srgbClr val="3B3835"/>
                </a:solidFill>
                <a:latin typeface="Comic Sans MS" pitchFamily="66" charset="0"/>
              </a:rPr>
              <a:t>Baumgarter</a:t>
            </a:r>
            <a:r>
              <a:rPr lang="en-IN" sz="11200" b="1" dirty="0">
                <a:solidFill>
                  <a:srgbClr val="3B3835"/>
                </a:solidFill>
                <a:latin typeface="Comic Sans MS" pitchFamily="66" charset="0"/>
              </a:rPr>
              <a:t> </a:t>
            </a:r>
            <a:r>
              <a:rPr lang="en-IN" sz="11200" dirty="0">
                <a:solidFill>
                  <a:srgbClr val="3B3835"/>
                </a:solidFill>
                <a:latin typeface="Comic Sans MS" pitchFamily="66" charset="0"/>
              </a:rPr>
              <a:t>picked up </a:t>
            </a:r>
            <a:r>
              <a:rPr lang="en-IN" sz="11200" dirty="0" smtClean="0">
                <a:solidFill>
                  <a:srgbClr val="3B3835"/>
                </a:solidFill>
                <a:latin typeface="Comic Sans MS" pitchFamily="66" charset="0"/>
              </a:rPr>
              <a:t>the term </a:t>
            </a:r>
            <a:r>
              <a:rPr lang="en-IN" sz="11200" dirty="0">
                <a:solidFill>
                  <a:srgbClr val="3B3835"/>
                </a:solidFill>
                <a:latin typeface="Comic Sans MS" pitchFamily="66" charset="0"/>
              </a:rPr>
              <a:t>and changed its meaning into </a:t>
            </a:r>
            <a:r>
              <a:rPr lang="en-IN" sz="11200" b="1" dirty="0" smtClean="0">
                <a:solidFill>
                  <a:srgbClr val="3B3835"/>
                </a:solidFill>
                <a:latin typeface="Comic Sans MS" pitchFamily="66" charset="0"/>
              </a:rPr>
              <a:t>gratification(that gives pleasure) </a:t>
            </a:r>
            <a:r>
              <a:rPr lang="en-IN" sz="11200" b="1" dirty="0">
                <a:solidFill>
                  <a:srgbClr val="3B3835"/>
                </a:solidFill>
                <a:latin typeface="Comic Sans MS" pitchFamily="66" charset="0"/>
              </a:rPr>
              <a:t>of the senses </a:t>
            </a:r>
            <a:r>
              <a:rPr lang="en-IN" sz="11200" b="1" dirty="0" smtClean="0">
                <a:solidFill>
                  <a:srgbClr val="3B3835"/>
                </a:solidFill>
                <a:latin typeface="Comic Sans MS" pitchFamily="66" charset="0"/>
              </a:rPr>
              <a:t>or sensuous </a:t>
            </a:r>
            <a:r>
              <a:rPr lang="en-IN" sz="11200" b="1" dirty="0">
                <a:solidFill>
                  <a:srgbClr val="3B3835"/>
                </a:solidFill>
                <a:latin typeface="Comic Sans MS" pitchFamily="66" charset="0"/>
              </a:rPr>
              <a:t>delight</a:t>
            </a:r>
            <a:r>
              <a:rPr lang="en-IN" sz="11200" dirty="0">
                <a:solidFill>
                  <a:srgbClr val="3B3835"/>
                </a:solidFill>
                <a:latin typeface="Comic Sans MS" pitchFamily="66" charset="0"/>
              </a:rPr>
              <a:t> (Goldman, 2001). </a:t>
            </a:r>
            <a:endParaRPr lang="en-IN" sz="11200" dirty="0" smtClean="0">
              <a:solidFill>
                <a:srgbClr val="3B3835"/>
              </a:solidFill>
              <a:latin typeface="Comic Sans MS" pitchFamily="66" charset="0"/>
            </a:endParaRPr>
          </a:p>
          <a:p>
            <a:pPr algn="just"/>
            <a:r>
              <a:rPr lang="en-IN" sz="11200" dirty="0" smtClean="0">
                <a:solidFill>
                  <a:srgbClr val="3B3835"/>
                </a:solidFill>
                <a:latin typeface="Comic Sans MS" pitchFamily="66" charset="0"/>
              </a:rPr>
              <a:t>   Since </a:t>
            </a:r>
            <a:r>
              <a:rPr lang="en-IN" sz="11200" dirty="0">
                <a:solidFill>
                  <a:srgbClr val="3B3835"/>
                </a:solidFill>
                <a:latin typeface="Comic Sans MS" pitchFamily="66" charset="0"/>
              </a:rPr>
              <a:t>work of art are (mostly</a:t>
            </a:r>
            <a:r>
              <a:rPr lang="en-IN" sz="11200" dirty="0" smtClean="0">
                <a:solidFill>
                  <a:srgbClr val="3B3835"/>
                </a:solidFill>
                <a:latin typeface="Comic Sans MS" pitchFamily="66" charset="0"/>
              </a:rPr>
              <a:t>) produced </a:t>
            </a:r>
            <a:r>
              <a:rPr lang="en-IN" sz="11200" dirty="0">
                <a:solidFill>
                  <a:srgbClr val="3B3835"/>
                </a:solidFill>
                <a:latin typeface="Comic Sans MS" pitchFamily="66" charset="0"/>
              </a:rPr>
              <a:t>for this reason, i.e. to gratify our senses, the concept has </a:t>
            </a:r>
            <a:r>
              <a:rPr lang="en-IN" sz="11200" dirty="0" smtClean="0">
                <a:solidFill>
                  <a:srgbClr val="3B3835"/>
                </a:solidFill>
                <a:latin typeface="Comic Sans MS" pitchFamily="66" charset="0"/>
              </a:rPr>
              <a:t>since been </a:t>
            </a:r>
            <a:r>
              <a:rPr lang="en-IN" sz="11200" dirty="0">
                <a:solidFill>
                  <a:srgbClr val="3B3835"/>
                </a:solidFill>
                <a:latin typeface="Comic Sans MS" pitchFamily="66" charset="0"/>
              </a:rPr>
              <a:t>applied to any aspect of the experiences of art, such as </a:t>
            </a:r>
            <a:r>
              <a:rPr lang="en-IN" sz="11200" dirty="0" smtClean="0">
                <a:solidFill>
                  <a:srgbClr val="3B3835"/>
                </a:solidFill>
                <a:latin typeface="Comic Sans MS" pitchFamily="66" charset="0"/>
              </a:rPr>
              <a:t>aesthetic judgment</a:t>
            </a:r>
            <a:r>
              <a:rPr lang="en-IN" sz="11200" dirty="0">
                <a:solidFill>
                  <a:srgbClr val="3B3835"/>
                </a:solidFill>
                <a:latin typeface="Comic Sans MS" pitchFamily="66" charset="0"/>
              </a:rPr>
              <a:t>, aesthetic attitude, aesthetic understanding, </a:t>
            </a:r>
            <a:r>
              <a:rPr lang="en-IN" sz="11200" dirty="0" smtClean="0">
                <a:solidFill>
                  <a:srgbClr val="3B3835"/>
                </a:solidFill>
                <a:latin typeface="Comic Sans MS" pitchFamily="66" charset="0"/>
              </a:rPr>
              <a:t>aesthetic emotion</a:t>
            </a:r>
            <a:r>
              <a:rPr lang="en-IN" sz="11200" dirty="0">
                <a:solidFill>
                  <a:srgbClr val="3B3835"/>
                </a:solidFill>
                <a:latin typeface="Comic Sans MS" pitchFamily="66" charset="0"/>
              </a:rPr>
              <a:t>, aesthetic value. These all are considered part of the </a:t>
            </a:r>
            <a:r>
              <a:rPr lang="en-IN" sz="11200" dirty="0" smtClean="0">
                <a:solidFill>
                  <a:srgbClr val="3B3835"/>
                </a:solidFill>
                <a:latin typeface="Comic Sans MS" pitchFamily="66" charset="0"/>
              </a:rPr>
              <a:t>aesthetic experience </a:t>
            </a:r>
            <a:r>
              <a:rPr lang="en-IN" sz="11200" dirty="0">
                <a:solidFill>
                  <a:srgbClr val="3B3835"/>
                </a:solidFill>
                <a:latin typeface="Comic Sans MS" pitchFamily="66" charset="0"/>
              </a:rPr>
              <a:t>and although we can </a:t>
            </a:r>
            <a:r>
              <a:rPr lang="en-IN" sz="11200" b="1" dirty="0">
                <a:solidFill>
                  <a:srgbClr val="3B3835"/>
                </a:solidFill>
                <a:latin typeface="Comic Sans MS" pitchFamily="66" charset="0"/>
              </a:rPr>
              <a:t>still experience nature or </a:t>
            </a:r>
            <a:r>
              <a:rPr lang="en-IN" sz="11200" b="1" dirty="0" smtClean="0">
                <a:solidFill>
                  <a:srgbClr val="3B3835"/>
                </a:solidFill>
                <a:latin typeface="Comic Sans MS" pitchFamily="66" charset="0"/>
              </a:rPr>
              <a:t>people aesthetically</a:t>
            </a:r>
            <a:r>
              <a:rPr lang="en-IN" sz="11200" dirty="0">
                <a:solidFill>
                  <a:srgbClr val="3B3835"/>
                </a:solidFill>
                <a:latin typeface="Comic Sans MS" pitchFamily="66" charset="0"/>
              </a:rPr>
              <a:t>, </a:t>
            </a:r>
            <a:r>
              <a:rPr lang="en-IN" sz="11200" b="1" dirty="0">
                <a:solidFill>
                  <a:srgbClr val="3B3835"/>
                </a:solidFill>
                <a:latin typeface="Comic Sans MS" pitchFamily="66" charset="0"/>
              </a:rPr>
              <a:t>the phrase is most often used in relation to the arts</a:t>
            </a:r>
            <a:r>
              <a:rPr lang="en-IN" sz="11200" b="1" dirty="0" smtClean="0">
                <a:solidFill>
                  <a:srgbClr val="3B3835"/>
                </a:solidFill>
                <a:latin typeface="Comic Sans MS" pitchFamily="66" charset="0"/>
              </a:rPr>
              <a:t>. Especially </a:t>
            </a:r>
            <a:r>
              <a:rPr lang="en-IN" sz="11200" b="1" dirty="0">
                <a:solidFill>
                  <a:srgbClr val="3B3835"/>
                </a:solidFill>
                <a:latin typeface="Comic Sans MS" pitchFamily="66" charset="0"/>
              </a:rPr>
              <a:t>visual art</a:t>
            </a:r>
            <a:r>
              <a:rPr lang="en-IN" sz="11200" b="1" dirty="0" smtClean="0">
                <a:solidFill>
                  <a:srgbClr val="3B3835"/>
                </a:solidFill>
                <a:latin typeface="Comic Sans MS" pitchFamily="66" charset="0"/>
              </a:rPr>
              <a:t>.</a:t>
            </a:r>
            <a:endParaRPr lang="en-IN" sz="4400" b="1" dirty="0" smtClean="0">
              <a:solidFill>
                <a:srgbClr val="3B3835"/>
              </a:solidFill>
              <a:latin typeface="Comic Sans MS" pitchFamily="66" charset="0"/>
            </a:endParaRPr>
          </a:p>
          <a:p>
            <a:pPr algn="just"/>
            <a:endParaRPr lang="en-IN" dirty="0" smtClean="0">
              <a:solidFill>
                <a:srgbClr val="3B3835"/>
              </a:solidFill>
              <a:latin typeface="Helvetica Neue"/>
            </a:endParaRPr>
          </a:p>
          <a:p>
            <a:endParaRPr lang="en-IN" dirty="0">
              <a:solidFill>
                <a:srgbClr val="3B3835"/>
              </a:solidFill>
              <a:latin typeface="Helvetica Neue"/>
            </a:endParaRPr>
          </a:p>
          <a:p>
            <a:pPr algn="just"/>
            <a:endParaRPr lang="en-IN" dirty="0" smtClean="0">
              <a:solidFill>
                <a:srgbClr val="3B3835"/>
              </a:solidFill>
              <a:latin typeface="Helvetica Neue"/>
            </a:endParaRPr>
          </a:p>
          <a:p>
            <a:pPr marL="0" indent="0" algn="just">
              <a:buNone/>
            </a:pPr>
            <a:r>
              <a:rPr lang="en-IN" dirty="0" smtClean="0">
                <a:solidFill>
                  <a:srgbClr val="3B3835"/>
                </a:solidFill>
                <a:latin typeface="Helvetica Neue"/>
              </a:rPr>
              <a:t>.</a:t>
            </a:r>
            <a:endParaRPr lang="en-IN" dirty="0"/>
          </a:p>
        </p:txBody>
      </p:sp>
    </p:spTree>
    <p:extLst>
      <p:ext uri="{BB962C8B-B14F-4D97-AF65-F5344CB8AC3E}">
        <p14:creationId xmlns:p14="http://schemas.microsoft.com/office/powerpoint/2010/main" xmlns="" val="755785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28670"/>
          </a:xfrm>
        </p:spPr>
        <p:txBody>
          <a:bodyPr>
            <a:noAutofit/>
          </a:bodyPr>
          <a:lstStyle/>
          <a:p>
            <a:pPr algn="ctr"/>
            <a:r>
              <a:rPr lang="en-US" sz="6000" b="1" dirty="0" smtClean="0"/>
              <a:t>Nature </a:t>
            </a:r>
            <a:r>
              <a:rPr lang="en-US" sz="6000" b="1" dirty="0" smtClean="0"/>
              <a:t>of Aesthetics</a:t>
            </a:r>
            <a:endParaRPr lang="en-IN" sz="6000" b="1" dirty="0"/>
          </a:p>
        </p:txBody>
      </p:sp>
      <p:sp>
        <p:nvSpPr>
          <p:cNvPr id="3" name="Content Placeholder 2"/>
          <p:cNvSpPr>
            <a:spLocks noGrp="1"/>
          </p:cNvSpPr>
          <p:nvPr>
            <p:ph idx="1"/>
          </p:nvPr>
        </p:nvSpPr>
        <p:spPr>
          <a:xfrm>
            <a:off x="0" y="857232"/>
            <a:ext cx="8929718" cy="5786478"/>
          </a:xfrm>
        </p:spPr>
        <p:txBody>
          <a:bodyPr>
            <a:normAutofit/>
          </a:bodyPr>
          <a:lstStyle/>
          <a:p>
            <a:pPr algn="just"/>
            <a:r>
              <a:rPr lang="en-IN" b="1" dirty="0" smtClean="0"/>
              <a:t>Aesthetic is perceptual</a:t>
            </a:r>
            <a:r>
              <a:rPr lang="en-IN" dirty="0" smtClean="0"/>
              <a:t>: Aesthetic is the </a:t>
            </a:r>
            <a:r>
              <a:rPr lang="en-IN" b="1" dirty="0" smtClean="0"/>
              <a:t>philosophical study of beauty and taste. </a:t>
            </a:r>
            <a:r>
              <a:rPr lang="en-IN" dirty="0" smtClean="0"/>
              <a:t>The term aesthetic originate from Greek word “</a:t>
            </a:r>
            <a:r>
              <a:rPr lang="en-IN" dirty="0" err="1" smtClean="0"/>
              <a:t>aisthetikos</a:t>
            </a:r>
            <a:r>
              <a:rPr lang="en-IN" dirty="0" smtClean="0"/>
              <a:t>” of </a:t>
            </a:r>
            <a:r>
              <a:rPr lang="en-IN" b="1" dirty="0" smtClean="0"/>
              <a:t>sense perception</a:t>
            </a:r>
            <a:r>
              <a:rPr lang="en-IN" dirty="0" smtClean="0"/>
              <a:t>. It is related to the </a:t>
            </a:r>
            <a:r>
              <a:rPr lang="en-IN" b="1" dirty="0" smtClean="0"/>
              <a:t>study of sensory values.</a:t>
            </a:r>
            <a:r>
              <a:rPr lang="en-IN" dirty="0" smtClean="0"/>
              <a:t> Aesthetic refers to the </a:t>
            </a:r>
            <a:r>
              <a:rPr lang="en-IN" b="1" dirty="0" smtClean="0"/>
              <a:t>visual attractiveness</a:t>
            </a:r>
            <a:r>
              <a:rPr lang="en-IN" dirty="0" smtClean="0"/>
              <a:t>. Good aesthetic of a art leads to its </a:t>
            </a:r>
            <a:r>
              <a:rPr lang="en-IN" b="1" dirty="0" smtClean="0"/>
              <a:t>better usability, user awareness  or  pleasure.</a:t>
            </a:r>
          </a:p>
          <a:p>
            <a:pPr algn="just"/>
            <a:r>
              <a:rPr lang="en-IN" b="1" dirty="0" smtClean="0"/>
              <a:t>Aesthetics is Axiological</a:t>
            </a:r>
            <a:r>
              <a:rPr lang="en-IN" dirty="0" smtClean="0"/>
              <a:t>: Axiology is the </a:t>
            </a:r>
            <a:r>
              <a:rPr lang="en-IN" b="1" dirty="0" smtClean="0"/>
              <a:t>study of values. </a:t>
            </a:r>
            <a:r>
              <a:rPr lang="en-IN" dirty="0" smtClean="0"/>
              <a:t>Axiology study </a:t>
            </a:r>
            <a:r>
              <a:rPr lang="en-IN" b="1" dirty="0" smtClean="0"/>
              <a:t>two types of values: ethics and aesthetics. </a:t>
            </a:r>
            <a:r>
              <a:rPr lang="en-IN" dirty="0" smtClean="0"/>
              <a:t>Aesthetics deals with the </a:t>
            </a:r>
            <a:r>
              <a:rPr lang="en-IN" b="1" dirty="0" smtClean="0"/>
              <a:t>values of fascination and harmony</a:t>
            </a:r>
            <a:r>
              <a:rPr lang="en-IN" dirty="0" smtClean="0"/>
              <a:t>. So when aesthetic is compared with axiology it becomes the science of nature, art forms and manifestations(show/present) with both beautiful and terrible. </a:t>
            </a:r>
            <a:r>
              <a:rPr lang="en-IN" b="1" dirty="0" smtClean="0"/>
              <a:t>This science studies human creative attitude to reality and its experiences.</a:t>
            </a:r>
          </a:p>
          <a:p>
            <a:endParaRPr lang="en-IN"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en-IN" b="1" dirty="0" smtClean="0"/>
              <a:t>Aesthetic is Descriptive </a:t>
            </a:r>
            <a:r>
              <a:rPr lang="en-IN" dirty="0" smtClean="0"/>
              <a:t>: Some aesthetic terms like tragic, dramatic, </a:t>
            </a:r>
            <a:r>
              <a:rPr lang="en-IN" dirty="0" smtClean="0"/>
              <a:t>epic are </a:t>
            </a:r>
            <a:r>
              <a:rPr lang="en-IN" dirty="0" smtClean="0"/>
              <a:t>descriptive, they do not imply any judgment but </a:t>
            </a:r>
            <a:r>
              <a:rPr lang="en-IN" b="1" dirty="0" smtClean="0"/>
              <a:t>they tell us something about the kind of work and its global structure</a:t>
            </a:r>
            <a:r>
              <a:rPr lang="en-IN" dirty="0" smtClean="0"/>
              <a:t>.</a:t>
            </a:r>
          </a:p>
          <a:p>
            <a:pPr algn="just"/>
            <a:r>
              <a:rPr lang="en-IN" b="1" dirty="0" smtClean="0"/>
              <a:t>Aesthetic has many branches</a:t>
            </a:r>
            <a:r>
              <a:rPr lang="en-IN" dirty="0" smtClean="0"/>
              <a:t>: General aesthetics has many branches like aesthetic of theatre, aesthetics of environment, aesthetics of fashion, aesthetics of manners and many more.</a:t>
            </a:r>
          </a:p>
          <a:p>
            <a:pPr algn="just"/>
            <a:r>
              <a:rPr lang="en-IN" b="1" dirty="0" smtClean="0"/>
              <a:t>Aesthetic is Objective as well as Subjective</a:t>
            </a:r>
            <a:r>
              <a:rPr lang="en-IN" dirty="0" smtClean="0"/>
              <a:t>: </a:t>
            </a:r>
            <a:r>
              <a:rPr lang="en-IN" b="1" dirty="0" smtClean="0"/>
              <a:t>Pluto said</a:t>
            </a:r>
            <a:r>
              <a:rPr lang="en-IN" dirty="0" smtClean="0"/>
              <a:t> Things that are beautiful always is objective </a:t>
            </a:r>
            <a:r>
              <a:rPr lang="en-IN" dirty="0" smtClean="0"/>
              <a:t>aesthetics.  </a:t>
            </a:r>
            <a:r>
              <a:rPr lang="en-IN" dirty="0" smtClean="0"/>
              <a:t>E</a:t>
            </a:r>
            <a:r>
              <a:rPr lang="en-IN" dirty="0" smtClean="0"/>
              <a:t>xample </a:t>
            </a:r>
            <a:r>
              <a:rPr lang="en-IN" dirty="0" smtClean="0"/>
              <a:t>sunset. </a:t>
            </a:r>
            <a:r>
              <a:rPr lang="en-IN" b="1" dirty="0" smtClean="0"/>
              <a:t>David </a:t>
            </a:r>
            <a:r>
              <a:rPr lang="en-IN" b="1" dirty="0" err="1" smtClean="0"/>
              <a:t>humes</a:t>
            </a:r>
            <a:r>
              <a:rPr lang="en-IN" dirty="0" smtClean="0"/>
              <a:t> wrote that the beauty of </a:t>
            </a:r>
            <a:r>
              <a:rPr lang="en-IN" b="1" dirty="0" smtClean="0"/>
              <a:t>things existed in mind </a:t>
            </a:r>
            <a:r>
              <a:rPr lang="en-IN" dirty="0" smtClean="0"/>
              <a:t>which contemplates them, aesthesis become subjective.</a:t>
            </a:r>
            <a:r>
              <a:rPr lang="en-US" dirty="0" smtClean="0">
                <a:solidFill>
                  <a:schemeClr val="tx2"/>
                </a:solidFill>
              </a:rPr>
              <a:t> Subjective art </a:t>
            </a:r>
            <a:r>
              <a:rPr lang="en-US" dirty="0" smtClean="0"/>
              <a:t>is an interpretation of the artist, his mood, his feeling, his dream, his passion, his vision; it is a state of his mind. </a:t>
            </a:r>
          </a:p>
          <a:p>
            <a:pPr algn="just"/>
            <a:endParaRPr lang="en-IN" dirty="0" smtClean="0"/>
          </a:p>
          <a:p>
            <a:endParaRPr lang="en-IN" dirty="0" smtClean="0"/>
          </a:p>
          <a:p>
            <a:endParaRPr lang="en-IN"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lgn="just"/>
            <a:r>
              <a:rPr lang="en-IN" b="1" dirty="0" smtClean="0"/>
              <a:t>Aesthetics is Normative( related to behaviour)</a:t>
            </a:r>
            <a:r>
              <a:rPr lang="en-IN" dirty="0" smtClean="0"/>
              <a:t>: Some aesthetics terms like beautiful, elegant, graceful, well balanced, ugly, disorganized are normative, they are typically </a:t>
            </a:r>
            <a:r>
              <a:rPr lang="en-IN" b="1" dirty="0" smtClean="0"/>
              <a:t>used as evaluative expressions, which imply praise or disapproval. </a:t>
            </a:r>
            <a:r>
              <a:rPr lang="en-IN" dirty="0" smtClean="0"/>
              <a:t>There is a certain </a:t>
            </a:r>
            <a:r>
              <a:rPr lang="en-IN" b="1" dirty="0" smtClean="0"/>
              <a:t>normative constraint on our judgment of taste or beauty.</a:t>
            </a:r>
          </a:p>
          <a:p>
            <a:pPr algn="just">
              <a:buNone/>
            </a:pPr>
            <a:endParaRPr lang="en-IN" b="1" dirty="0" smtClean="0"/>
          </a:p>
          <a:p>
            <a:pPr algn="just"/>
            <a:r>
              <a:rPr lang="en-IN" b="1" dirty="0" smtClean="0"/>
              <a:t>Aesthesis is Interdisciplinary </a:t>
            </a:r>
            <a:r>
              <a:rPr lang="en-IN" dirty="0" smtClean="0"/>
              <a:t>(involving two or more discipline):  It is </a:t>
            </a:r>
            <a:r>
              <a:rPr lang="en-IN" b="1" dirty="0" smtClean="0"/>
              <a:t>co-opted with other scholarly disciplines </a:t>
            </a:r>
            <a:r>
              <a:rPr lang="en-IN" dirty="0" smtClean="0"/>
              <a:t>and relied on them for knowledge, categories and methods. It concentrates on the integration of humanities, nature, sciences along with practical disciplines like  medicines with aesthetics.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14290"/>
            <a:ext cx="9144000" cy="6643710"/>
          </a:xfrm>
        </p:spPr>
        <p:txBody>
          <a:bodyPr>
            <a:normAutofit/>
          </a:bodyPr>
          <a:lstStyle/>
          <a:p>
            <a:pPr algn="just"/>
            <a:r>
              <a:rPr lang="en-IN" b="1" dirty="0" smtClean="0"/>
              <a:t>Aesthetics is Interpretive</a:t>
            </a:r>
            <a:r>
              <a:rPr lang="en-IN" dirty="0" smtClean="0"/>
              <a:t>: Interpretation implies the conscious </a:t>
            </a:r>
            <a:r>
              <a:rPr lang="en-IN" b="1" dirty="0" smtClean="0"/>
              <a:t>task of making sense out of a piece of writing. </a:t>
            </a:r>
            <a:r>
              <a:rPr lang="en-IN" dirty="0" smtClean="0"/>
              <a:t>An aesthetic interpretation expresses a particular emotional or experiential understanding most often used in reference to a poem, or piece of literature and may also apply to a work of visual art or performance.</a:t>
            </a:r>
          </a:p>
          <a:p>
            <a:pPr algn="just"/>
            <a:r>
              <a:rPr lang="en-IN" b="1" dirty="0" smtClean="0"/>
              <a:t>Aesthesis is a philosophical science: A</a:t>
            </a:r>
            <a:r>
              <a:rPr lang="en-IN" dirty="0" smtClean="0"/>
              <a:t>esthetics is a </a:t>
            </a:r>
            <a:r>
              <a:rPr lang="en-IN" b="1" dirty="0" smtClean="0"/>
              <a:t>philosophical science concerned with the most general principle of aesthetic cognition of the work through any human activity,</a:t>
            </a:r>
            <a:r>
              <a:rPr lang="en-IN" dirty="0" smtClean="0"/>
              <a:t> especially art which formulates, confirms and perfects the result of this cognition, according to the laws of beautiful. </a:t>
            </a:r>
            <a:endParaRPr lang="en-IN"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57232"/>
          </a:xfrm>
        </p:spPr>
        <p:txBody>
          <a:bodyPr>
            <a:normAutofit fontScale="90000"/>
          </a:bodyPr>
          <a:lstStyle/>
          <a:p>
            <a:pPr algn="ctr"/>
            <a:r>
              <a:rPr lang="en-US" sz="6700" b="1" dirty="0" smtClean="0">
                <a:latin typeface="Comic Sans MS" pitchFamily="66" charset="0"/>
              </a:rPr>
              <a:t>Importance</a:t>
            </a:r>
            <a:r>
              <a:rPr lang="en-US" dirty="0" smtClean="0"/>
              <a:t> </a:t>
            </a:r>
            <a:endParaRPr lang="en-IN" dirty="0"/>
          </a:p>
        </p:txBody>
      </p:sp>
      <p:sp>
        <p:nvSpPr>
          <p:cNvPr id="3" name="Content Placeholder 2"/>
          <p:cNvSpPr>
            <a:spLocks noGrp="1"/>
          </p:cNvSpPr>
          <p:nvPr>
            <p:ph idx="1"/>
          </p:nvPr>
        </p:nvSpPr>
        <p:spPr>
          <a:xfrm>
            <a:off x="0" y="785794"/>
            <a:ext cx="9144000" cy="6072206"/>
          </a:xfrm>
        </p:spPr>
        <p:txBody>
          <a:bodyPr>
            <a:normAutofit lnSpcReduction="10000"/>
          </a:bodyPr>
          <a:lstStyle/>
          <a:p>
            <a:pPr algn="just"/>
            <a:r>
              <a:rPr lang="en-IN" b="1" dirty="0" smtClean="0"/>
              <a:t>It promotes Holistic development </a:t>
            </a:r>
            <a:r>
              <a:rPr lang="en-IN" dirty="0" smtClean="0"/>
              <a:t>: Aesthetics is a necessary component to be included in developing a child holistically( physically, mentally, emotionally and socially). It </a:t>
            </a:r>
            <a:r>
              <a:rPr lang="en-IN" b="1" dirty="0" smtClean="0"/>
              <a:t>supports in achieving the academic, emotional and social goals of education </a:t>
            </a:r>
            <a:r>
              <a:rPr lang="en-IN" dirty="0" smtClean="0"/>
              <a:t>.</a:t>
            </a:r>
          </a:p>
          <a:p>
            <a:pPr algn="just"/>
            <a:r>
              <a:rPr lang="en-IN" b="1" dirty="0" smtClean="0"/>
              <a:t>It develops the skill of appreciation in children</a:t>
            </a:r>
            <a:r>
              <a:rPr lang="en-IN" dirty="0" smtClean="0"/>
              <a:t>: Children who are exposed to beauty experiences </a:t>
            </a:r>
            <a:r>
              <a:rPr lang="en-IN" b="1" dirty="0" smtClean="0"/>
              <a:t>will develop the skill to appreciate things that are taught to them in their school </a:t>
            </a:r>
            <a:r>
              <a:rPr lang="en-IN" dirty="0" smtClean="0"/>
              <a:t>setting. This development will ultimately lead to the appreciation and valuing of good design and things in their adulthood. </a:t>
            </a:r>
          </a:p>
          <a:p>
            <a:pPr algn="just"/>
            <a:r>
              <a:rPr lang="en-IN" b="1" dirty="0" smtClean="0"/>
              <a:t>It enhances Concept Development </a:t>
            </a:r>
            <a:r>
              <a:rPr lang="en-IN" dirty="0" smtClean="0"/>
              <a:t>: The concept development they acquire during the process of studying with aesthetic experiences enable </a:t>
            </a:r>
            <a:r>
              <a:rPr lang="en-IN" b="1" dirty="0" smtClean="0"/>
              <a:t>them to solve problems that involves thinking and imagining. </a:t>
            </a:r>
          </a:p>
          <a:p>
            <a:endParaRPr lang="en-IN"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14290"/>
            <a:ext cx="9144000" cy="6643710"/>
          </a:xfrm>
        </p:spPr>
        <p:txBody>
          <a:bodyPr>
            <a:normAutofit fontScale="92500" lnSpcReduction="10000"/>
          </a:bodyPr>
          <a:lstStyle/>
          <a:p>
            <a:pPr algn="just"/>
            <a:r>
              <a:rPr lang="en-IN" b="1" dirty="0" smtClean="0"/>
              <a:t>It is the richest sources for understanding culture</a:t>
            </a:r>
            <a:r>
              <a:rPr lang="en-IN" dirty="0" smtClean="0"/>
              <a:t>: Aesthetics </a:t>
            </a:r>
            <a:r>
              <a:rPr lang="en-IN" b="1" dirty="0" smtClean="0"/>
              <a:t>helps people to understand and appreciate other cultures</a:t>
            </a:r>
            <a:r>
              <a:rPr lang="en-IN" dirty="0" smtClean="0"/>
              <a:t>. Some of the information and knowledge we acquire about people from the past centuries </a:t>
            </a:r>
            <a:r>
              <a:rPr lang="en-IN" b="1" dirty="0" smtClean="0"/>
              <a:t>were  not recorded in the form of written words</a:t>
            </a:r>
            <a:r>
              <a:rPr lang="en-IN" dirty="0" smtClean="0"/>
              <a:t> </a:t>
            </a:r>
            <a:r>
              <a:rPr lang="en-IN" b="1" dirty="0" smtClean="0"/>
              <a:t>but rather in the form of drawings and paintings</a:t>
            </a:r>
            <a:r>
              <a:rPr lang="en-IN" dirty="0" smtClean="0"/>
              <a:t>. so art is the richest source for understanding culture as it reveals the human activities and </a:t>
            </a:r>
            <a:r>
              <a:rPr lang="en-IN" b="1" dirty="0" smtClean="0"/>
              <a:t>aesthetics helps us to appreciate this art. </a:t>
            </a:r>
          </a:p>
          <a:p>
            <a:pPr algn="just"/>
            <a:r>
              <a:rPr lang="en-IN" dirty="0" smtClean="0"/>
              <a:t> </a:t>
            </a:r>
            <a:r>
              <a:rPr lang="en-IN" b="1" dirty="0" smtClean="0"/>
              <a:t>Helps in development of Aesthetic Awareness (being aware of beauty )</a:t>
            </a:r>
            <a:r>
              <a:rPr lang="en-IN" dirty="0" smtClean="0"/>
              <a:t>: Aesthetic responses lies at the heart of many daily events. Children </a:t>
            </a:r>
            <a:r>
              <a:rPr lang="en-IN" b="1" dirty="0" smtClean="0"/>
              <a:t>develop aesthetic awareness if they are surrounded by beautiful environment and experiences around them. </a:t>
            </a:r>
          </a:p>
          <a:p>
            <a:pPr algn="just"/>
            <a:r>
              <a:rPr lang="en-IN" b="1" dirty="0" smtClean="0"/>
              <a:t>Helps in reducing stress and enhancing positive Behaviour </a:t>
            </a:r>
            <a:r>
              <a:rPr lang="en-IN" dirty="0" smtClean="0"/>
              <a:t>: The </a:t>
            </a:r>
            <a:r>
              <a:rPr lang="en-IN" b="1" dirty="0" smtClean="0"/>
              <a:t>exposure of beauty in nature for art experiences encouraged children to express their thoughts freely as well as observing the surroundings without obstruction</a:t>
            </a:r>
            <a:r>
              <a:rPr lang="en-IN" dirty="0" smtClean="0"/>
              <a:t> or hindrance. This leads to reduction in stress level and subsequently leads to positive behaviour in children .</a:t>
            </a:r>
          </a:p>
          <a:p>
            <a:endParaRPr lang="en-IN"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en-IN" b="1" dirty="0" smtClean="0"/>
              <a:t>Helps in building connections with Environment</a:t>
            </a:r>
            <a:r>
              <a:rPr lang="en-IN" dirty="0" smtClean="0"/>
              <a:t>: There is so much of </a:t>
            </a:r>
            <a:r>
              <a:rPr lang="en-IN" b="1" dirty="0" smtClean="0"/>
              <a:t>natural beauty all around us </a:t>
            </a:r>
            <a:r>
              <a:rPr lang="en-IN" dirty="0" smtClean="0"/>
              <a:t>and aesthetic education teaches us to enjoy and appreciate this beauty so that they can enjoy and at the same time make connection to the environment as well as appreciate their  art. </a:t>
            </a:r>
          </a:p>
          <a:p>
            <a:pPr algn="just"/>
            <a:r>
              <a:rPr lang="en-IN" b="1" dirty="0" smtClean="0"/>
              <a:t>Helps them enjoy their success</a:t>
            </a:r>
            <a:r>
              <a:rPr lang="en-IN" dirty="0" smtClean="0"/>
              <a:t>: Art develop children’s </a:t>
            </a:r>
            <a:r>
              <a:rPr lang="en-IN" b="1" dirty="0" smtClean="0"/>
              <a:t>skills in eye-hand coordination</a:t>
            </a:r>
            <a:r>
              <a:rPr lang="en-IN" dirty="0" smtClean="0"/>
              <a:t>, makes them </a:t>
            </a:r>
            <a:r>
              <a:rPr lang="en-IN" b="1" dirty="0" smtClean="0"/>
              <a:t>persistent, patience</a:t>
            </a:r>
            <a:r>
              <a:rPr lang="en-IN" dirty="0" smtClean="0"/>
              <a:t> and good working habits. Besides visual arts, performing together </a:t>
            </a:r>
            <a:r>
              <a:rPr lang="en-IN" b="1" dirty="0" smtClean="0"/>
              <a:t>during music, drama or dance </a:t>
            </a:r>
            <a:r>
              <a:rPr lang="en-IN" dirty="0" smtClean="0"/>
              <a:t>also gives children the opportunities to develop </a:t>
            </a:r>
            <a:r>
              <a:rPr lang="en-IN" b="1" dirty="0" smtClean="0"/>
              <a:t>social skills </a:t>
            </a:r>
            <a:r>
              <a:rPr lang="en-IN" dirty="0" smtClean="0"/>
              <a:t>as they work together as a team cooperatively and </a:t>
            </a:r>
            <a:r>
              <a:rPr lang="en-IN" b="1" dirty="0" smtClean="0"/>
              <a:t>aesthetics helps them to enjoy every movement they live</a:t>
            </a:r>
            <a:r>
              <a:rPr lang="en-IN" dirty="0" smtClean="0"/>
              <a:t>, while developing these qualities.</a:t>
            </a:r>
          </a:p>
          <a:p>
            <a:pPr>
              <a:buNone/>
            </a:pPr>
            <a:endParaRPr lang="en-IN"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r>
              <a:rPr lang="en-IN" b="1" dirty="0" smtClean="0"/>
              <a:t>Helps in development of different domains</a:t>
            </a:r>
            <a:r>
              <a:rPr lang="en-IN" dirty="0" smtClean="0"/>
              <a:t>:  Through </a:t>
            </a:r>
            <a:r>
              <a:rPr lang="en-IN" dirty="0" smtClean="0"/>
              <a:t>A</a:t>
            </a:r>
            <a:r>
              <a:rPr lang="en-IN" dirty="0" smtClean="0"/>
              <a:t>esthetic  </a:t>
            </a:r>
            <a:r>
              <a:rPr lang="en-IN" dirty="0" smtClean="0"/>
              <a:t>education children acquire knowledge understanding and skills that help them in the development of </a:t>
            </a:r>
            <a:r>
              <a:rPr lang="en-IN" b="1" dirty="0" smtClean="0"/>
              <a:t>physical, intellectual, emotional and social domain </a:t>
            </a:r>
            <a:r>
              <a:rPr lang="en-IN" dirty="0" smtClean="0"/>
              <a:t>.</a:t>
            </a:r>
          </a:p>
          <a:p>
            <a:pPr algn="just"/>
            <a:r>
              <a:rPr lang="en-IN" b="1" dirty="0" smtClean="0"/>
              <a:t>Education opens up New areas of learning </a:t>
            </a:r>
            <a:r>
              <a:rPr lang="en-IN" dirty="0" smtClean="0"/>
              <a:t>: Aesthetic education develops awareness among students by concentrating on arts, the study of music, dance, drama and visual arts. In this way aesthetic education opens up areas of learning too seldom experienced in school. These new areas are: </a:t>
            </a:r>
          </a:p>
          <a:p>
            <a:pPr marL="514350" indent="-514350" algn="just">
              <a:buFont typeface="+mj-lt"/>
              <a:buAutoNum type="arabicPeriod"/>
            </a:pPr>
            <a:r>
              <a:rPr lang="en-IN" dirty="0" smtClean="0"/>
              <a:t>     To develop the ability to </a:t>
            </a:r>
            <a:r>
              <a:rPr lang="en-IN" b="1" dirty="0" smtClean="0"/>
              <a:t>evaluate the work of art</a:t>
            </a:r>
            <a:r>
              <a:rPr lang="en-IN" dirty="0" smtClean="0"/>
              <a:t>.</a:t>
            </a:r>
          </a:p>
          <a:p>
            <a:pPr marL="514350" indent="-514350" algn="just">
              <a:buFont typeface="+mj-lt"/>
              <a:buAutoNum type="arabicPeriod"/>
            </a:pPr>
            <a:r>
              <a:rPr lang="en-IN" dirty="0" smtClean="0"/>
              <a:t>     To </a:t>
            </a:r>
            <a:r>
              <a:rPr lang="en-IN" b="1" dirty="0" smtClean="0"/>
              <a:t>develop the creative capabilities </a:t>
            </a:r>
            <a:r>
              <a:rPr lang="en-IN" dirty="0" smtClean="0"/>
              <a:t>among students</a:t>
            </a:r>
          </a:p>
          <a:p>
            <a:pPr marL="514350" indent="-514350" algn="just">
              <a:buFont typeface="+mj-lt"/>
              <a:buAutoNum type="arabicPeriod"/>
            </a:pPr>
            <a:r>
              <a:rPr lang="en-IN" dirty="0" smtClean="0"/>
              <a:t>    The </a:t>
            </a:r>
            <a:r>
              <a:rPr lang="en-IN" b="1" dirty="0" smtClean="0"/>
              <a:t>self-esteem gained from experience </a:t>
            </a:r>
            <a:r>
              <a:rPr lang="en-IN" dirty="0" smtClean="0"/>
              <a:t>that teach     self respect and mutual respect.</a:t>
            </a:r>
          </a:p>
          <a:p>
            <a:pPr marL="514350" indent="-514350" algn="just">
              <a:buFont typeface="+mj-lt"/>
              <a:buAutoNum type="arabicPeriod"/>
            </a:pPr>
            <a:r>
              <a:rPr lang="en-IN" dirty="0" smtClean="0"/>
              <a:t>    To provide the </a:t>
            </a:r>
            <a:r>
              <a:rPr lang="en-IN" b="1" dirty="0" smtClean="0"/>
              <a:t>opportunity to combine mind and emotions, cognition and sensory experience</a:t>
            </a:r>
            <a:r>
              <a:rPr lang="en-IN" dirty="0" smtClean="0"/>
              <a:t>, analysis and intuition toward understanding something as a whole .</a:t>
            </a:r>
          </a:p>
          <a:p>
            <a:endParaRPr lang="en-IN"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681682"/>
          </a:xfrm>
        </p:spPr>
        <p:txBody>
          <a:bodyPr>
            <a:normAutofit/>
          </a:bodyPr>
          <a:lstStyle/>
          <a:p>
            <a:pPr algn="just">
              <a:buNone/>
            </a:pPr>
            <a:r>
              <a:rPr lang="en-IN" sz="4000" b="1" dirty="0" smtClean="0">
                <a:solidFill>
                  <a:srgbClr val="202124"/>
                </a:solidFill>
                <a:latin typeface="Comic Sans MS" pitchFamily="66" charset="0"/>
              </a:rPr>
              <a:t> Aesthetics</a:t>
            </a:r>
            <a:r>
              <a:rPr lang="en-IN" sz="4000" dirty="0">
                <a:solidFill>
                  <a:srgbClr val="202124"/>
                </a:solidFill>
                <a:latin typeface="Comic Sans MS" pitchFamily="66" charset="0"/>
              </a:rPr>
              <a:t> make us happy. On an emotional level they elicit feelings of happiness and calm. They connect us to our ability to reflect on and </a:t>
            </a:r>
            <a:r>
              <a:rPr lang="en-IN" sz="4000" b="1" dirty="0">
                <a:solidFill>
                  <a:srgbClr val="202124"/>
                </a:solidFill>
                <a:latin typeface="Comic Sans MS" pitchFamily="66" charset="0"/>
              </a:rPr>
              <a:t>appreciate the world around us </a:t>
            </a:r>
            <a:r>
              <a:rPr lang="en-IN" sz="4000" dirty="0">
                <a:solidFill>
                  <a:srgbClr val="202124"/>
                </a:solidFill>
                <a:latin typeface="Comic Sans MS" pitchFamily="66" charset="0"/>
              </a:rPr>
              <a:t>which in turn </a:t>
            </a:r>
            <a:r>
              <a:rPr lang="en-IN" sz="4000" b="1" dirty="0">
                <a:solidFill>
                  <a:srgbClr val="202124"/>
                </a:solidFill>
                <a:latin typeface="Comic Sans MS" pitchFamily="66" charset="0"/>
              </a:rPr>
              <a:t>gives us feelings of contentment and hope</a:t>
            </a:r>
            <a:r>
              <a:rPr lang="en-IN" sz="4000" dirty="0">
                <a:solidFill>
                  <a:srgbClr val="202124"/>
                </a:solidFill>
                <a:latin typeface="Comic Sans MS" pitchFamily="66" charset="0"/>
              </a:rPr>
              <a:t>.</a:t>
            </a:r>
            <a:endParaRPr lang="en-IN" sz="4000" dirty="0">
              <a:latin typeface="Comic Sans MS" pitchFamily="66" charset="0"/>
            </a:endParaRPr>
          </a:p>
        </p:txBody>
      </p:sp>
    </p:spTree>
    <p:extLst>
      <p:ext uri="{BB962C8B-B14F-4D97-AF65-F5344CB8AC3E}">
        <p14:creationId xmlns:p14="http://schemas.microsoft.com/office/powerpoint/2010/main" xmlns="" val="19665141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713</TotalTime>
  <Words>1458</Words>
  <Application>Microsoft Office PowerPoint</Application>
  <PresentationFormat>On-screen Show (4:3)</PresentationFormat>
  <Paragraphs>62</Paragraphs>
  <Slides>21</Slides>
  <Notes>2</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Flow</vt:lpstr>
      <vt:lpstr>Aesthetics  For B.Ed Ist Semester Students  (Punjabi University)</vt:lpstr>
      <vt:lpstr>Introduction </vt:lpstr>
      <vt:lpstr>What is Aesthetics?  </vt:lpstr>
      <vt:lpstr>Slide 4</vt:lpstr>
      <vt:lpstr>Slide 5</vt:lpstr>
      <vt:lpstr>Definition of Aesthetics </vt:lpstr>
      <vt:lpstr>Slide 7</vt:lpstr>
      <vt:lpstr>Slide 8</vt:lpstr>
      <vt:lpstr>Slide 9</vt:lpstr>
      <vt:lpstr>Slide 10</vt:lpstr>
      <vt:lpstr>Slide 11</vt:lpstr>
      <vt:lpstr>           HISTORY</vt:lpstr>
      <vt:lpstr>Nature of Aesthetics</vt:lpstr>
      <vt:lpstr>Slide 14</vt:lpstr>
      <vt:lpstr>Slide 15</vt:lpstr>
      <vt:lpstr>Slide 16</vt:lpstr>
      <vt:lpstr>Importance </vt:lpstr>
      <vt:lpstr>Slide 18</vt:lpstr>
      <vt:lpstr>Slide 19</vt:lpstr>
      <vt:lpstr>Slide 20</vt:lpstr>
      <vt:lpstr>Slide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library</dc:creator>
  <cp:lastModifiedBy>Sabhya</cp:lastModifiedBy>
  <cp:revision>35</cp:revision>
  <dcterms:created xsi:type="dcterms:W3CDTF">2020-10-20T07:00:59Z</dcterms:created>
  <dcterms:modified xsi:type="dcterms:W3CDTF">2021-03-22T06:28:36Z</dcterms:modified>
</cp:coreProperties>
</file>