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76" r:id="rId8"/>
    <p:sldId id="263" r:id="rId9"/>
    <p:sldId id="264" r:id="rId10"/>
    <p:sldId id="275"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0E77A0-A15D-4E5D-BCE6-D27E847A5BEA}" type="doc">
      <dgm:prSet loTypeId="urn:microsoft.com/office/officeart/2005/8/layout/gear1" loCatId="process" qsTypeId="urn:microsoft.com/office/officeart/2005/8/quickstyle/simple1" qsCatId="simple" csTypeId="urn:microsoft.com/office/officeart/2005/8/colors/colorful5" csCatId="colorful" phldr="1"/>
      <dgm:spPr/>
    </dgm:pt>
    <dgm:pt modelId="{FE8EB704-9045-4A13-93DB-5AE8F1C279EF}">
      <dgm:prSet custT="1"/>
      <dgm:spPr/>
      <dgm:t>
        <a:bodyPr/>
        <a:lstStyle/>
        <a:p>
          <a:r>
            <a:rPr lang="en-US" sz="4400" dirty="0" smtClean="0">
              <a:solidFill>
                <a:srgbClr val="FF0000"/>
              </a:solidFill>
            </a:rPr>
            <a:t>Trial &amp; error theory</a:t>
          </a:r>
          <a:endParaRPr lang="en-US" sz="4400" dirty="0">
            <a:solidFill>
              <a:srgbClr val="FF0000"/>
            </a:solidFill>
          </a:endParaRPr>
        </a:p>
      </dgm:t>
    </dgm:pt>
    <dgm:pt modelId="{07583167-2D5E-426A-B604-600EF071855F}" type="parTrans" cxnId="{F56A7171-51A4-4F09-BEC2-69A8DBBFAC42}">
      <dgm:prSet/>
      <dgm:spPr/>
      <dgm:t>
        <a:bodyPr/>
        <a:lstStyle/>
        <a:p>
          <a:endParaRPr lang="en-US"/>
        </a:p>
      </dgm:t>
    </dgm:pt>
    <dgm:pt modelId="{BB709EAF-ED4F-4212-BE2C-6620C2C223F5}" type="sibTrans" cxnId="{F56A7171-51A4-4F09-BEC2-69A8DBBFAC42}">
      <dgm:prSet/>
      <dgm:spPr/>
      <dgm:t>
        <a:bodyPr/>
        <a:lstStyle/>
        <a:p>
          <a:endParaRPr lang="en-US"/>
        </a:p>
      </dgm:t>
    </dgm:pt>
    <dgm:pt modelId="{52AB0536-71F2-49AB-9310-62DD776B8A5E}" type="pres">
      <dgm:prSet presAssocID="{2B0E77A0-A15D-4E5D-BCE6-D27E847A5BEA}" presName="composite" presStyleCnt="0">
        <dgm:presLayoutVars>
          <dgm:chMax val="3"/>
          <dgm:animLvl val="lvl"/>
          <dgm:resizeHandles val="exact"/>
        </dgm:presLayoutVars>
      </dgm:prSet>
      <dgm:spPr/>
    </dgm:pt>
    <dgm:pt modelId="{4311F11D-A542-4A76-B3B1-C8E8B89DF446}" type="pres">
      <dgm:prSet presAssocID="{FE8EB704-9045-4A13-93DB-5AE8F1C279EF}" presName="gear1" presStyleLbl="node1" presStyleIdx="0" presStyleCnt="1" custScaleX="188636" custScaleY="156818" custLinFactNeighborX="-11364" custLinFactNeighborY="-22727">
        <dgm:presLayoutVars>
          <dgm:chMax val="1"/>
          <dgm:bulletEnabled val="1"/>
        </dgm:presLayoutVars>
      </dgm:prSet>
      <dgm:spPr/>
      <dgm:t>
        <a:bodyPr/>
        <a:lstStyle/>
        <a:p>
          <a:endParaRPr lang="en-US"/>
        </a:p>
      </dgm:t>
    </dgm:pt>
    <dgm:pt modelId="{2109BD9D-8B38-427C-A7D1-9CFC9125A760}" type="pres">
      <dgm:prSet presAssocID="{FE8EB704-9045-4A13-93DB-5AE8F1C279EF}" presName="gear1srcNode" presStyleLbl="node1" presStyleIdx="0" presStyleCnt="1"/>
      <dgm:spPr/>
      <dgm:t>
        <a:bodyPr/>
        <a:lstStyle/>
        <a:p>
          <a:endParaRPr lang="en-US"/>
        </a:p>
      </dgm:t>
    </dgm:pt>
    <dgm:pt modelId="{A097C5D3-B174-457D-AD2F-CF5118C12510}" type="pres">
      <dgm:prSet presAssocID="{FE8EB704-9045-4A13-93DB-5AE8F1C279EF}" presName="gear1dstNode" presStyleLbl="node1" presStyleIdx="0" presStyleCnt="1"/>
      <dgm:spPr/>
      <dgm:t>
        <a:bodyPr/>
        <a:lstStyle/>
        <a:p>
          <a:endParaRPr lang="en-US"/>
        </a:p>
      </dgm:t>
    </dgm:pt>
    <dgm:pt modelId="{C402125B-BA53-4F1E-A0CB-03C118F9A99B}" type="pres">
      <dgm:prSet presAssocID="{BB709EAF-ED4F-4212-BE2C-6620C2C223F5}" presName="connector1" presStyleLbl="sibTrans2D1" presStyleIdx="0" presStyleCnt="1"/>
      <dgm:spPr/>
      <dgm:t>
        <a:bodyPr/>
        <a:lstStyle/>
        <a:p>
          <a:endParaRPr lang="en-US"/>
        </a:p>
      </dgm:t>
    </dgm:pt>
  </dgm:ptLst>
  <dgm:cxnLst>
    <dgm:cxn modelId="{C3F77070-92DF-4E25-951F-D74A98377981}" type="presOf" srcId="{FE8EB704-9045-4A13-93DB-5AE8F1C279EF}" destId="{A097C5D3-B174-457D-AD2F-CF5118C12510}" srcOrd="2" destOrd="0" presId="urn:microsoft.com/office/officeart/2005/8/layout/gear1"/>
    <dgm:cxn modelId="{E89131AF-4F38-44C5-8345-D9237DA22051}" type="presOf" srcId="{2B0E77A0-A15D-4E5D-BCE6-D27E847A5BEA}" destId="{52AB0536-71F2-49AB-9310-62DD776B8A5E}" srcOrd="0" destOrd="0" presId="urn:microsoft.com/office/officeart/2005/8/layout/gear1"/>
    <dgm:cxn modelId="{CFF79CFF-D1AF-46AF-BC77-557B1B73D741}" type="presOf" srcId="{BB709EAF-ED4F-4212-BE2C-6620C2C223F5}" destId="{C402125B-BA53-4F1E-A0CB-03C118F9A99B}" srcOrd="0" destOrd="0" presId="urn:microsoft.com/office/officeart/2005/8/layout/gear1"/>
    <dgm:cxn modelId="{942B8A80-CE75-4AC0-AB70-72A830711241}" type="presOf" srcId="{FE8EB704-9045-4A13-93DB-5AE8F1C279EF}" destId="{2109BD9D-8B38-427C-A7D1-9CFC9125A760}" srcOrd="1" destOrd="0" presId="urn:microsoft.com/office/officeart/2005/8/layout/gear1"/>
    <dgm:cxn modelId="{F986C296-2732-4D54-B215-BA9DD1C03ECE}" type="presOf" srcId="{FE8EB704-9045-4A13-93DB-5AE8F1C279EF}" destId="{4311F11D-A542-4A76-B3B1-C8E8B89DF446}" srcOrd="0" destOrd="0" presId="urn:microsoft.com/office/officeart/2005/8/layout/gear1"/>
    <dgm:cxn modelId="{F56A7171-51A4-4F09-BEC2-69A8DBBFAC42}" srcId="{2B0E77A0-A15D-4E5D-BCE6-D27E847A5BEA}" destId="{FE8EB704-9045-4A13-93DB-5AE8F1C279EF}" srcOrd="0" destOrd="0" parTransId="{07583167-2D5E-426A-B604-600EF071855F}" sibTransId="{BB709EAF-ED4F-4212-BE2C-6620C2C223F5}"/>
    <dgm:cxn modelId="{A2BA080B-6E60-4370-98AD-2ACA0A3085F2}" type="presParOf" srcId="{52AB0536-71F2-49AB-9310-62DD776B8A5E}" destId="{4311F11D-A542-4A76-B3B1-C8E8B89DF446}" srcOrd="0" destOrd="0" presId="urn:microsoft.com/office/officeart/2005/8/layout/gear1"/>
    <dgm:cxn modelId="{050A4D81-9E79-40E5-BB9F-F9379F1559A5}" type="presParOf" srcId="{52AB0536-71F2-49AB-9310-62DD776B8A5E}" destId="{2109BD9D-8B38-427C-A7D1-9CFC9125A760}" srcOrd="1" destOrd="0" presId="urn:microsoft.com/office/officeart/2005/8/layout/gear1"/>
    <dgm:cxn modelId="{A7784E8A-88DA-4C7B-BF49-D7BA37450D93}" type="presParOf" srcId="{52AB0536-71F2-49AB-9310-62DD776B8A5E}" destId="{A097C5D3-B174-457D-AD2F-CF5118C12510}" srcOrd="2" destOrd="0" presId="urn:microsoft.com/office/officeart/2005/8/layout/gear1"/>
    <dgm:cxn modelId="{77208CBF-2E48-4B4A-B6E9-635EFBD99B71}" type="presParOf" srcId="{52AB0536-71F2-49AB-9310-62DD776B8A5E}" destId="{C402125B-BA53-4F1E-A0CB-03C118F9A99B}" srcOrd="3" destOrd="0" presId="urn:microsoft.com/office/officeart/2005/8/layout/gear1"/>
  </dgm:cxnLst>
  <dgm:bg/>
  <dgm:whole/>
</dgm:dataModel>
</file>

<file path=ppt/diagrams/data2.xml><?xml version="1.0" encoding="utf-8"?>
<dgm:dataModel xmlns:dgm="http://schemas.openxmlformats.org/drawingml/2006/diagram" xmlns:a="http://schemas.openxmlformats.org/drawingml/2006/main">
  <dgm:ptLst>
    <dgm:pt modelId="{60BE62E6-93E5-4A55-8C2F-C9BACC389CA8}" type="doc">
      <dgm:prSet loTypeId="urn:microsoft.com/office/officeart/2005/8/layout/pyramid1" loCatId="pyramid" qsTypeId="urn:microsoft.com/office/officeart/2005/8/quickstyle/simple1" qsCatId="simple" csTypeId="urn:microsoft.com/office/officeart/2005/8/colors/colorful1" csCatId="colorful" phldr="1"/>
      <dgm:spPr/>
      <dgm:t>
        <a:bodyPr/>
        <a:lstStyle/>
        <a:p>
          <a:endParaRPr lang="en-US"/>
        </a:p>
      </dgm:t>
    </dgm:pt>
    <dgm:pt modelId="{888DEE7C-345F-4EB7-BDF2-B95253D8FA92}">
      <dgm:prSet phldrT="[Text]"/>
      <dgm:spPr>
        <a:solidFill>
          <a:srgbClr val="FFFF00"/>
        </a:solidFill>
      </dgm:spPr>
      <dgm:t>
        <a:bodyPr/>
        <a:lstStyle/>
        <a:p>
          <a:r>
            <a:rPr lang="en-US" dirty="0" smtClean="0"/>
            <a:t>reward</a:t>
          </a:r>
          <a:endParaRPr lang="en-US" dirty="0"/>
        </a:p>
      </dgm:t>
    </dgm:pt>
    <dgm:pt modelId="{2FE2584D-35C5-4A7F-B6C0-DBA682CFA2BD}" type="parTrans" cxnId="{F3B21465-ADEF-4FA2-9F69-03EF4F43695D}">
      <dgm:prSet/>
      <dgm:spPr/>
      <dgm:t>
        <a:bodyPr/>
        <a:lstStyle/>
        <a:p>
          <a:endParaRPr lang="en-US"/>
        </a:p>
      </dgm:t>
    </dgm:pt>
    <dgm:pt modelId="{9F1B5A3B-5F79-4C8E-8A2D-2F1A9335BF7A}" type="sibTrans" cxnId="{F3B21465-ADEF-4FA2-9F69-03EF4F43695D}">
      <dgm:prSet/>
      <dgm:spPr/>
      <dgm:t>
        <a:bodyPr/>
        <a:lstStyle/>
        <a:p>
          <a:endParaRPr lang="en-US"/>
        </a:p>
      </dgm:t>
    </dgm:pt>
    <dgm:pt modelId="{1F7B2B85-51E4-4AED-B69D-334A1DF20096}">
      <dgm:prSet phldrT="[Text]"/>
      <dgm:spPr>
        <a:solidFill>
          <a:srgbClr val="FF0000"/>
        </a:solidFill>
      </dgm:spPr>
      <dgm:t>
        <a:bodyPr/>
        <a:lstStyle/>
        <a:p>
          <a:r>
            <a:rPr lang="en-US" dirty="0" smtClean="0"/>
            <a:t>exploration</a:t>
          </a:r>
          <a:endParaRPr lang="en-US" dirty="0"/>
        </a:p>
      </dgm:t>
    </dgm:pt>
    <dgm:pt modelId="{1CEDA7A4-424C-4032-8882-44E0CEDDDDCC}" type="parTrans" cxnId="{53E106E8-E5C5-4D18-ADC5-D45B303FC2CE}">
      <dgm:prSet/>
      <dgm:spPr/>
      <dgm:t>
        <a:bodyPr/>
        <a:lstStyle/>
        <a:p>
          <a:endParaRPr lang="en-US"/>
        </a:p>
      </dgm:t>
    </dgm:pt>
    <dgm:pt modelId="{4DBB0896-4337-4688-B8FD-5943FA4BE3A6}" type="sibTrans" cxnId="{53E106E8-E5C5-4D18-ADC5-D45B303FC2CE}">
      <dgm:prSet/>
      <dgm:spPr/>
      <dgm:t>
        <a:bodyPr/>
        <a:lstStyle/>
        <a:p>
          <a:endParaRPr lang="en-US"/>
        </a:p>
      </dgm:t>
    </dgm:pt>
    <dgm:pt modelId="{8E5ACF2E-8E3C-4CD8-85AB-0D710F428C74}">
      <dgm:prSet phldrT="[Text]"/>
      <dgm:spPr/>
      <dgm:t>
        <a:bodyPr/>
        <a:lstStyle/>
        <a:p>
          <a:r>
            <a:rPr lang="en-US" dirty="0" smtClean="0"/>
            <a:t>motivation</a:t>
          </a:r>
          <a:endParaRPr lang="en-US" dirty="0"/>
        </a:p>
      </dgm:t>
    </dgm:pt>
    <dgm:pt modelId="{C6EBBE8B-DEBB-47A7-8AE7-B7F1C9EC6B26}" type="parTrans" cxnId="{247A5482-6927-4843-8BC2-5E8BF03F201C}">
      <dgm:prSet/>
      <dgm:spPr/>
      <dgm:t>
        <a:bodyPr/>
        <a:lstStyle/>
        <a:p>
          <a:endParaRPr lang="en-US"/>
        </a:p>
      </dgm:t>
    </dgm:pt>
    <dgm:pt modelId="{708CEB8D-9AB9-4EBC-84E6-09333703937D}" type="sibTrans" cxnId="{247A5482-6927-4843-8BC2-5E8BF03F201C}">
      <dgm:prSet/>
      <dgm:spPr/>
      <dgm:t>
        <a:bodyPr/>
        <a:lstStyle/>
        <a:p>
          <a:endParaRPr lang="en-US"/>
        </a:p>
      </dgm:t>
    </dgm:pt>
    <dgm:pt modelId="{2F63BFAC-2FAE-49EE-9312-A8C5CE0DBEC6}">
      <dgm:prSet phldrT="[Text]"/>
      <dgm:spPr/>
      <dgm:t>
        <a:bodyPr/>
        <a:lstStyle/>
        <a:p>
          <a:r>
            <a:rPr lang="en-US" dirty="0" smtClean="0">
              <a:solidFill>
                <a:srgbClr val="FF0000"/>
              </a:solidFill>
            </a:rPr>
            <a:t>Random attempts</a:t>
          </a:r>
          <a:endParaRPr lang="en-US" dirty="0">
            <a:solidFill>
              <a:srgbClr val="FF0000"/>
            </a:solidFill>
          </a:endParaRPr>
        </a:p>
      </dgm:t>
    </dgm:pt>
    <dgm:pt modelId="{FEDAD551-4AB7-46CE-8E4D-E69A43D8DF6A}" type="parTrans" cxnId="{35C61205-A707-4785-BEEF-305D74D0964A}">
      <dgm:prSet/>
      <dgm:spPr/>
      <dgm:t>
        <a:bodyPr/>
        <a:lstStyle/>
        <a:p>
          <a:endParaRPr lang="en-US"/>
        </a:p>
      </dgm:t>
    </dgm:pt>
    <dgm:pt modelId="{965D4BE5-8F26-4395-8CC0-AEE27E950A98}" type="sibTrans" cxnId="{35C61205-A707-4785-BEEF-305D74D0964A}">
      <dgm:prSet/>
      <dgm:spPr/>
      <dgm:t>
        <a:bodyPr/>
        <a:lstStyle/>
        <a:p>
          <a:endParaRPr lang="en-US"/>
        </a:p>
      </dgm:t>
    </dgm:pt>
    <dgm:pt modelId="{82F0511E-10CB-4FD3-88C6-2FE30A541FCA}" type="pres">
      <dgm:prSet presAssocID="{60BE62E6-93E5-4A55-8C2F-C9BACC389CA8}" presName="Name0" presStyleCnt="0">
        <dgm:presLayoutVars>
          <dgm:dir/>
          <dgm:animLvl val="lvl"/>
          <dgm:resizeHandles val="exact"/>
        </dgm:presLayoutVars>
      </dgm:prSet>
      <dgm:spPr/>
      <dgm:t>
        <a:bodyPr/>
        <a:lstStyle/>
        <a:p>
          <a:endParaRPr lang="en-US"/>
        </a:p>
      </dgm:t>
    </dgm:pt>
    <dgm:pt modelId="{6C98BFD4-D653-4A56-8F2F-1F4BA802F859}" type="pres">
      <dgm:prSet presAssocID="{888DEE7C-345F-4EB7-BDF2-B95253D8FA92}" presName="Name8" presStyleCnt="0"/>
      <dgm:spPr/>
    </dgm:pt>
    <dgm:pt modelId="{6EADCA9D-6068-4EB5-A2E0-4007211B1A9B}" type="pres">
      <dgm:prSet presAssocID="{888DEE7C-345F-4EB7-BDF2-B95253D8FA92}" presName="level" presStyleLbl="node1" presStyleIdx="0" presStyleCnt="4" custScaleX="155556">
        <dgm:presLayoutVars>
          <dgm:chMax val="1"/>
          <dgm:bulletEnabled val="1"/>
        </dgm:presLayoutVars>
      </dgm:prSet>
      <dgm:spPr/>
      <dgm:t>
        <a:bodyPr/>
        <a:lstStyle/>
        <a:p>
          <a:endParaRPr lang="en-US"/>
        </a:p>
      </dgm:t>
    </dgm:pt>
    <dgm:pt modelId="{F91A4228-1A59-403F-87C4-8FD7ACD86185}" type="pres">
      <dgm:prSet presAssocID="{888DEE7C-345F-4EB7-BDF2-B95253D8FA92}" presName="levelTx" presStyleLbl="revTx" presStyleIdx="0" presStyleCnt="0">
        <dgm:presLayoutVars>
          <dgm:chMax val="1"/>
          <dgm:bulletEnabled val="1"/>
        </dgm:presLayoutVars>
      </dgm:prSet>
      <dgm:spPr/>
      <dgm:t>
        <a:bodyPr/>
        <a:lstStyle/>
        <a:p>
          <a:endParaRPr lang="en-US"/>
        </a:p>
      </dgm:t>
    </dgm:pt>
    <dgm:pt modelId="{2ECC7A39-A6C3-4FB2-B77D-B2191172147E}" type="pres">
      <dgm:prSet presAssocID="{1F7B2B85-51E4-4AED-B69D-334A1DF20096}" presName="Name8" presStyleCnt="0"/>
      <dgm:spPr/>
    </dgm:pt>
    <dgm:pt modelId="{DB5996AC-7C04-4B77-BD54-125817241D32}" type="pres">
      <dgm:prSet presAssocID="{1F7B2B85-51E4-4AED-B69D-334A1DF20096}" presName="level" presStyleLbl="node1" presStyleIdx="1" presStyleCnt="4">
        <dgm:presLayoutVars>
          <dgm:chMax val="1"/>
          <dgm:bulletEnabled val="1"/>
        </dgm:presLayoutVars>
      </dgm:prSet>
      <dgm:spPr/>
      <dgm:t>
        <a:bodyPr/>
        <a:lstStyle/>
        <a:p>
          <a:endParaRPr lang="en-US"/>
        </a:p>
      </dgm:t>
    </dgm:pt>
    <dgm:pt modelId="{540B2281-0CF5-4587-866A-1D7B29C01174}" type="pres">
      <dgm:prSet presAssocID="{1F7B2B85-51E4-4AED-B69D-334A1DF20096}" presName="levelTx" presStyleLbl="revTx" presStyleIdx="0" presStyleCnt="0">
        <dgm:presLayoutVars>
          <dgm:chMax val="1"/>
          <dgm:bulletEnabled val="1"/>
        </dgm:presLayoutVars>
      </dgm:prSet>
      <dgm:spPr/>
      <dgm:t>
        <a:bodyPr/>
        <a:lstStyle/>
        <a:p>
          <a:endParaRPr lang="en-US"/>
        </a:p>
      </dgm:t>
    </dgm:pt>
    <dgm:pt modelId="{0D191B24-668F-4F73-AA4B-56CB79A0054F}" type="pres">
      <dgm:prSet presAssocID="{8E5ACF2E-8E3C-4CD8-85AB-0D710F428C74}" presName="Name8" presStyleCnt="0"/>
      <dgm:spPr/>
    </dgm:pt>
    <dgm:pt modelId="{2A28E5D1-44C9-4D56-BE87-81F462E5CCC5}" type="pres">
      <dgm:prSet presAssocID="{8E5ACF2E-8E3C-4CD8-85AB-0D710F428C74}" presName="level" presStyleLbl="node1" presStyleIdx="2" presStyleCnt="4" custLinFactNeighborY="2034">
        <dgm:presLayoutVars>
          <dgm:chMax val="1"/>
          <dgm:bulletEnabled val="1"/>
        </dgm:presLayoutVars>
      </dgm:prSet>
      <dgm:spPr/>
      <dgm:t>
        <a:bodyPr/>
        <a:lstStyle/>
        <a:p>
          <a:endParaRPr lang="en-US"/>
        </a:p>
      </dgm:t>
    </dgm:pt>
    <dgm:pt modelId="{FF935B51-3A91-4C3C-BE38-922275FE0F02}" type="pres">
      <dgm:prSet presAssocID="{8E5ACF2E-8E3C-4CD8-85AB-0D710F428C74}" presName="levelTx" presStyleLbl="revTx" presStyleIdx="0" presStyleCnt="0">
        <dgm:presLayoutVars>
          <dgm:chMax val="1"/>
          <dgm:bulletEnabled val="1"/>
        </dgm:presLayoutVars>
      </dgm:prSet>
      <dgm:spPr/>
      <dgm:t>
        <a:bodyPr/>
        <a:lstStyle/>
        <a:p>
          <a:endParaRPr lang="en-US"/>
        </a:p>
      </dgm:t>
    </dgm:pt>
    <dgm:pt modelId="{66D01068-D33F-41D7-8672-80FFDABFA1B9}" type="pres">
      <dgm:prSet presAssocID="{2F63BFAC-2FAE-49EE-9312-A8C5CE0DBEC6}" presName="Name8" presStyleCnt="0"/>
      <dgm:spPr/>
    </dgm:pt>
    <dgm:pt modelId="{0BDC44EC-16C7-4F5F-BECD-3B50D574D538}" type="pres">
      <dgm:prSet presAssocID="{2F63BFAC-2FAE-49EE-9312-A8C5CE0DBEC6}" presName="level" presStyleLbl="node1" presStyleIdx="3" presStyleCnt="4" custLinFactNeighborY="2034">
        <dgm:presLayoutVars>
          <dgm:chMax val="1"/>
          <dgm:bulletEnabled val="1"/>
        </dgm:presLayoutVars>
      </dgm:prSet>
      <dgm:spPr/>
      <dgm:t>
        <a:bodyPr/>
        <a:lstStyle/>
        <a:p>
          <a:endParaRPr lang="en-US"/>
        </a:p>
      </dgm:t>
    </dgm:pt>
    <dgm:pt modelId="{EF3B1C2B-31B2-4872-8C7D-BA29534DE171}" type="pres">
      <dgm:prSet presAssocID="{2F63BFAC-2FAE-49EE-9312-A8C5CE0DBEC6}" presName="levelTx" presStyleLbl="revTx" presStyleIdx="0" presStyleCnt="0">
        <dgm:presLayoutVars>
          <dgm:chMax val="1"/>
          <dgm:bulletEnabled val="1"/>
        </dgm:presLayoutVars>
      </dgm:prSet>
      <dgm:spPr/>
      <dgm:t>
        <a:bodyPr/>
        <a:lstStyle/>
        <a:p>
          <a:endParaRPr lang="en-US"/>
        </a:p>
      </dgm:t>
    </dgm:pt>
  </dgm:ptLst>
  <dgm:cxnLst>
    <dgm:cxn modelId="{540EEC31-D5DF-4AED-A64E-D1A4211B85AE}" type="presOf" srcId="{888DEE7C-345F-4EB7-BDF2-B95253D8FA92}" destId="{F91A4228-1A59-403F-87C4-8FD7ACD86185}" srcOrd="1" destOrd="0" presId="urn:microsoft.com/office/officeart/2005/8/layout/pyramid1"/>
    <dgm:cxn modelId="{261F063A-3158-48A1-AE76-51FC3AE13FE0}" type="presOf" srcId="{1F7B2B85-51E4-4AED-B69D-334A1DF20096}" destId="{DB5996AC-7C04-4B77-BD54-125817241D32}" srcOrd="0" destOrd="0" presId="urn:microsoft.com/office/officeart/2005/8/layout/pyramid1"/>
    <dgm:cxn modelId="{6EF0E6A5-0DEA-4B6C-B638-B2CF92A82A7D}" type="presOf" srcId="{888DEE7C-345F-4EB7-BDF2-B95253D8FA92}" destId="{6EADCA9D-6068-4EB5-A2E0-4007211B1A9B}" srcOrd="0" destOrd="0" presId="urn:microsoft.com/office/officeart/2005/8/layout/pyramid1"/>
    <dgm:cxn modelId="{35C61205-A707-4785-BEEF-305D74D0964A}" srcId="{60BE62E6-93E5-4A55-8C2F-C9BACC389CA8}" destId="{2F63BFAC-2FAE-49EE-9312-A8C5CE0DBEC6}" srcOrd="3" destOrd="0" parTransId="{FEDAD551-4AB7-46CE-8E4D-E69A43D8DF6A}" sibTransId="{965D4BE5-8F26-4395-8CC0-AEE27E950A98}"/>
    <dgm:cxn modelId="{37A29C5D-D2F5-4843-9EC8-0806BBA7B466}" type="presOf" srcId="{60BE62E6-93E5-4A55-8C2F-C9BACC389CA8}" destId="{82F0511E-10CB-4FD3-88C6-2FE30A541FCA}" srcOrd="0" destOrd="0" presId="urn:microsoft.com/office/officeart/2005/8/layout/pyramid1"/>
    <dgm:cxn modelId="{53E106E8-E5C5-4D18-ADC5-D45B303FC2CE}" srcId="{60BE62E6-93E5-4A55-8C2F-C9BACC389CA8}" destId="{1F7B2B85-51E4-4AED-B69D-334A1DF20096}" srcOrd="1" destOrd="0" parTransId="{1CEDA7A4-424C-4032-8882-44E0CEDDDDCC}" sibTransId="{4DBB0896-4337-4688-B8FD-5943FA4BE3A6}"/>
    <dgm:cxn modelId="{F9FFB49F-E777-4299-B187-A24C72792E94}" type="presOf" srcId="{2F63BFAC-2FAE-49EE-9312-A8C5CE0DBEC6}" destId="{0BDC44EC-16C7-4F5F-BECD-3B50D574D538}" srcOrd="0" destOrd="0" presId="urn:microsoft.com/office/officeart/2005/8/layout/pyramid1"/>
    <dgm:cxn modelId="{6ABF3EA7-FB01-40E4-A367-73E9A7DAFFB8}" type="presOf" srcId="{8E5ACF2E-8E3C-4CD8-85AB-0D710F428C74}" destId="{2A28E5D1-44C9-4D56-BE87-81F462E5CCC5}" srcOrd="0" destOrd="0" presId="urn:microsoft.com/office/officeart/2005/8/layout/pyramid1"/>
    <dgm:cxn modelId="{247A5482-6927-4843-8BC2-5E8BF03F201C}" srcId="{60BE62E6-93E5-4A55-8C2F-C9BACC389CA8}" destId="{8E5ACF2E-8E3C-4CD8-85AB-0D710F428C74}" srcOrd="2" destOrd="0" parTransId="{C6EBBE8B-DEBB-47A7-8AE7-B7F1C9EC6B26}" sibTransId="{708CEB8D-9AB9-4EBC-84E6-09333703937D}"/>
    <dgm:cxn modelId="{96C6C61D-0CD5-43CB-B326-0BE84A829744}" type="presOf" srcId="{2F63BFAC-2FAE-49EE-9312-A8C5CE0DBEC6}" destId="{EF3B1C2B-31B2-4872-8C7D-BA29534DE171}" srcOrd="1" destOrd="0" presId="urn:microsoft.com/office/officeart/2005/8/layout/pyramid1"/>
    <dgm:cxn modelId="{8CBAF94B-750A-434F-99C4-15DD6931CB93}" type="presOf" srcId="{1F7B2B85-51E4-4AED-B69D-334A1DF20096}" destId="{540B2281-0CF5-4587-866A-1D7B29C01174}" srcOrd="1" destOrd="0" presId="urn:microsoft.com/office/officeart/2005/8/layout/pyramid1"/>
    <dgm:cxn modelId="{F3B21465-ADEF-4FA2-9F69-03EF4F43695D}" srcId="{60BE62E6-93E5-4A55-8C2F-C9BACC389CA8}" destId="{888DEE7C-345F-4EB7-BDF2-B95253D8FA92}" srcOrd="0" destOrd="0" parTransId="{2FE2584D-35C5-4A7F-B6C0-DBA682CFA2BD}" sibTransId="{9F1B5A3B-5F79-4C8E-8A2D-2F1A9335BF7A}"/>
    <dgm:cxn modelId="{B5B2DD00-1482-46D2-B7AF-82813CF609A0}" type="presOf" srcId="{8E5ACF2E-8E3C-4CD8-85AB-0D710F428C74}" destId="{FF935B51-3A91-4C3C-BE38-922275FE0F02}" srcOrd="1" destOrd="0" presId="urn:microsoft.com/office/officeart/2005/8/layout/pyramid1"/>
    <dgm:cxn modelId="{05A09740-7EF0-4131-8522-4D65798D1B21}" type="presParOf" srcId="{82F0511E-10CB-4FD3-88C6-2FE30A541FCA}" destId="{6C98BFD4-D653-4A56-8F2F-1F4BA802F859}" srcOrd="0" destOrd="0" presId="urn:microsoft.com/office/officeart/2005/8/layout/pyramid1"/>
    <dgm:cxn modelId="{1C2BDD4E-1E1D-4977-B6C1-F266E56C72F2}" type="presParOf" srcId="{6C98BFD4-D653-4A56-8F2F-1F4BA802F859}" destId="{6EADCA9D-6068-4EB5-A2E0-4007211B1A9B}" srcOrd="0" destOrd="0" presId="urn:microsoft.com/office/officeart/2005/8/layout/pyramid1"/>
    <dgm:cxn modelId="{B9948799-5A56-4ADF-871C-81C29FEFAC9D}" type="presParOf" srcId="{6C98BFD4-D653-4A56-8F2F-1F4BA802F859}" destId="{F91A4228-1A59-403F-87C4-8FD7ACD86185}" srcOrd="1" destOrd="0" presId="urn:microsoft.com/office/officeart/2005/8/layout/pyramid1"/>
    <dgm:cxn modelId="{AA4BE56D-7D59-40BB-85C9-67BAE4A16EEA}" type="presParOf" srcId="{82F0511E-10CB-4FD3-88C6-2FE30A541FCA}" destId="{2ECC7A39-A6C3-4FB2-B77D-B2191172147E}" srcOrd="1" destOrd="0" presId="urn:microsoft.com/office/officeart/2005/8/layout/pyramid1"/>
    <dgm:cxn modelId="{2915ADBD-05BA-42BF-BCF0-3C1CD1671467}" type="presParOf" srcId="{2ECC7A39-A6C3-4FB2-B77D-B2191172147E}" destId="{DB5996AC-7C04-4B77-BD54-125817241D32}" srcOrd="0" destOrd="0" presId="urn:microsoft.com/office/officeart/2005/8/layout/pyramid1"/>
    <dgm:cxn modelId="{FE58E697-B4BC-486E-AD51-9DEEE922AD34}" type="presParOf" srcId="{2ECC7A39-A6C3-4FB2-B77D-B2191172147E}" destId="{540B2281-0CF5-4587-866A-1D7B29C01174}" srcOrd="1" destOrd="0" presId="urn:microsoft.com/office/officeart/2005/8/layout/pyramid1"/>
    <dgm:cxn modelId="{B8030A75-4235-44AC-9E70-E7FC3BB6369E}" type="presParOf" srcId="{82F0511E-10CB-4FD3-88C6-2FE30A541FCA}" destId="{0D191B24-668F-4F73-AA4B-56CB79A0054F}" srcOrd="2" destOrd="0" presId="urn:microsoft.com/office/officeart/2005/8/layout/pyramid1"/>
    <dgm:cxn modelId="{11D9A23E-A0EF-4212-9BEF-74D7068BC5E5}" type="presParOf" srcId="{0D191B24-668F-4F73-AA4B-56CB79A0054F}" destId="{2A28E5D1-44C9-4D56-BE87-81F462E5CCC5}" srcOrd="0" destOrd="0" presId="urn:microsoft.com/office/officeart/2005/8/layout/pyramid1"/>
    <dgm:cxn modelId="{317E1560-97F0-4B65-9630-129CE8EB8E18}" type="presParOf" srcId="{0D191B24-668F-4F73-AA4B-56CB79A0054F}" destId="{FF935B51-3A91-4C3C-BE38-922275FE0F02}" srcOrd="1" destOrd="0" presId="urn:microsoft.com/office/officeart/2005/8/layout/pyramid1"/>
    <dgm:cxn modelId="{F9D6B062-5B03-470B-B77D-14696E3E22DD}" type="presParOf" srcId="{82F0511E-10CB-4FD3-88C6-2FE30A541FCA}" destId="{66D01068-D33F-41D7-8672-80FFDABFA1B9}" srcOrd="3" destOrd="0" presId="urn:microsoft.com/office/officeart/2005/8/layout/pyramid1"/>
    <dgm:cxn modelId="{21AFD380-4903-4F90-9EB6-56EDFBE65A97}" type="presParOf" srcId="{66D01068-D33F-41D7-8672-80FFDABFA1B9}" destId="{0BDC44EC-16C7-4F5F-BECD-3B50D574D538}" srcOrd="0" destOrd="0" presId="urn:microsoft.com/office/officeart/2005/8/layout/pyramid1"/>
    <dgm:cxn modelId="{7A2BC864-2847-48D4-B79F-34AB3C43E9F9}" type="presParOf" srcId="{66D01068-D33F-41D7-8672-80FFDABFA1B9}" destId="{EF3B1C2B-31B2-4872-8C7D-BA29534DE171}" srcOrd="1" destOrd="0" presId="urn:microsoft.com/office/officeart/2005/8/layout/pyramid1"/>
  </dgm:cxnLst>
  <dgm:bg/>
  <dgm:whole/>
</dgm:dataModel>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425F83-D1C0-49BB-B78F-D60E80BA50F2}" type="datetimeFigureOut">
              <a:rPr lang="en-US" smtClean="0"/>
              <a:pPr/>
              <a:t>8/4/2022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8E2361-44B1-4D86-9B68-7D7826C69BE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Fig3.Initially, the cat’s responses were largely instinctual, but over time, the pressing lever response was strengthened while the others were weakened</a:t>
            </a:r>
          </a:p>
          <a:p>
            <a:pPr eaLnBrk="1" hangingPunct="1">
              <a:spcBef>
                <a:spcPct val="0"/>
              </a:spcBef>
            </a:pPr>
            <a:endParaRPr lang="en-US" smtClean="0"/>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8241233-5775-4A7E-86D8-6E87692B3376}" type="slidenum">
              <a:rPr lang="en-US" smtClean="0"/>
              <a:pPr/>
              <a:t>15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C27F41-9CB7-4D47-A229-E6360BA8B2F0}"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C27F41-9CB7-4D47-A229-E6360BA8B2F0}"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C27F41-9CB7-4D47-A229-E6360BA8B2F0}"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C27F41-9CB7-4D47-A229-E6360BA8B2F0}" type="datetimeFigureOut">
              <a:rPr lang="en-US" smtClean="0"/>
              <a:pPr/>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C27F41-9CB7-4D47-A229-E6360BA8B2F0}" type="datetimeFigureOut">
              <a:rPr lang="en-US" smtClean="0"/>
              <a:pPr/>
              <a:t>8/4/2022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C27F41-9CB7-4D47-A229-E6360BA8B2F0}" type="datetimeFigureOut">
              <a:rPr lang="en-US" smtClean="0"/>
              <a:pPr/>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27F41-9CB7-4D47-A229-E6360BA8B2F0}" type="datetimeFigureOut">
              <a:rPr lang="en-US" smtClean="0"/>
              <a:pPr/>
              <a:t>8/4/2022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C27F41-9CB7-4D47-A229-E6360BA8B2F0}" type="datetimeFigureOut">
              <a:rPr lang="en-US" smtClean="0"/>
              <a:pPr/>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C27F41-9CB7-4D47-A229-E6360BA8B2F0}" type="datetimeFigureOut">
              <a:rPr lang="en-US" smtClean="0"/>
              <a:pPr/>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C27F41-9CB7-4D47-A229-E6360BA8B2F0}"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C27F41-9CB7-4D47-A229-E6360BA8B2F0}"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62DE9-0EB7-4172-B679-F3A5151ED03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AU"/>
          </a:p>
        </p:txBody>
      </p:sp>
      <p:sp>
        <p:nvSpPr>
          <p:cNvPr id="6" name="Rectangle 5"/>
          <p:cNvSpPr>
            <a:spLocks noGrp="1" noChangeArrowheads="1"/>
          </p:cNvSpPr>
          <p:nvPr>
            <p:ph type="ftr" sz="quarter" idx="11"/>
          </p:nvPr>
        </p:nvSpPr>
        <p:spPr/>
        <p:txBody>
          <a:bodyPr/>
          <a:lstStyle>
            <a:lvl1pPr>
              <a:defRPr/>
            </a:lvl1pPr>
          </a:lstStyle>
          <a:p>
            <a:pPr>
              <a:defRPr/>
            </a:pPr>
            <a:endParaRPr lang="en-AU"/>
          </a:p>
        </p:txBody>
      </p:sp>
      <p:sp>
        <p:nvSpPr>
          <p:cNvPr id="7" name="Rectangle 6"/>
          <p:cNvSpPr>
            <a:spLocks noGrp="1" noChangeArrowheads="1"/>
          </p:cNvSpPr>
          <p:nvPr>
            <p:ph type="sldNum" sz="quarter" idx="12"/>
          </p:nvPr>
        </p:nvSpPr>
        <p:spPr/>
        <p:txBody>
          <a:bodyPr/>
          <a:lstStyle>
            <a:lvl1pPr>
              <a:defRPr/>
            </a:lvl1pPr>
          </a:lstStyle>
          <a:p>
            <a:pPr>
              <a:defRPr/>
            </a:pPr>
            <a:fld id="{F962EA03-E51A-405A-BDB5-B6991D1DC891}" type="slidenum">
              <a:rPr lang="en-AU"/>
              <a:pPr>
                <a:defRPr/>
              </a:pPr>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27F41-9CB7-4D47-A229-E6360BA8B2F0}" type="datetimeFigureOut">
              <a:rPr lang="en-US" smtClean="0"/>
              <a:pPr/>
              <a:t>8/4/2022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162DE9-0EB7-4172-B679-F3A5151ED03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066800" y="1371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4"/>
          <p:cNvGrpSpPr/>
          <p:nvPr/>
        </p:nvGrpSpPr>
        <p:grpSpPr>
          <a:xfrm>
            <a:off x="4495800" y="2743200"/>
            <a:ext cx="4216391" cy="3505195"/>
            <a:chOff x="939804" y="279402"/>
            <a:chExt cx="4216391" cy="3505195"/>
          </a:xfrm>
        </p:grpSpPr>
        <p:sp>
          <p:nvSpPr>
            <p:cNvPr id="6" name=" 3"/>
            <p:cNvSpPr/>
            <p:nvPr/>
          </p:nvSpPr>
          <p:spPr>
            <a:xfrm>
              <a:off x="939804" y="279402"/>
              <a:ext cx="4216391" cy="3505195"/>
            </a:xfrm>
            <a:prstGeom prst="gear9">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 4"/>
            <p:cNvSpPr/>
            <p:nvPr/>
          </p:nvSpPr>
          <p:spPr>
            <a:xfrm>
              <a:off x="1734329" y="1100480"/>
              <a:ext cx="2627341" cy="180174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en-US" sz="4400" kern="1200" dirty="0" smtClean="0">
                  <a:solidFill>
                    <a:srgbClr val="FF0000"/>
                  </a:solidFill>
                </a:rPr>
                <a:t>S-R theory</a:t>
              </a:r>
              <a:endParaRPr lang="en-US" sz="4400" kern="1200" dirty="0">
                <a:solidFill>
                  <a:srgbClr val="FF0000"/>
                </a:solidFill>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p:cNvSpPr>
            <a:spLocks noGrp="1"/>
          </p:cNvSpPr>
          <p:nvPr>
            <p:ph type="title"/>
          </p:nvPr>
        </p:nvSpPr>
        <p:spPr>
          <a:xfrm>
            <a:off x="457200" y="274638"/>
            <a:ext cx="8229600" cy="868362"/>
          </a:xfrm>
        </p:spPr>
        <p:txBody>
          <a:bodyPr/>
          <a:lstStyle/>
          <a:p>
            <a:r>
              <a:rPr lang="en-US" smtClean="0"/>
              <a:t>Trial and error theory by thorndike</a:t>
            </a:r>
          </a:p>
        </p:txBody>
      </p:sp>
      <p:sp>
        <p:nvSpPr>
          <p:cNvPr id="2" name="Content Placeholder 1"/>
          <p:cNvSpPr>
            <a:spLocks noGrp="1"/>
          </p:cNvSpPr>
          <p:nvPr>
            <p:ph sz="quarter" idx="4294967295"/>
          </p:nvPr>
        </p:nvSpPr>
        <p:spPr>
          <a:xfrm>
            <a:off x="381000" y="1371600"/>
            <a:ext cx="8534400" cy="5410200"/>
          </a:xfrm>
          <a:blipFill>
            <a:blip r:embed="rId2"/>
            <a:tile tx="0" ty="0" sx="100000" sy="100000" flip="none" algn="tl"/>
          </a:blipFill>
        </p:spPr>
        <p:txBody>
          <a:bodyPr>
            <a:normAutofit fontScale="92500" lnSpcReduction="20000"/>
          </a:bodyPr>
          <a:lstStyle/>
          <a:p>
            <a:pPr marL="0" indent="0" eaLnBrk="1" fontAlgn="auto" hangingPunct="1">
              <a:spcAft>
                <a:spcPts val="0"/>
              </a:spcAft>
              <a:buFontTx/>
              <a:buNone/>
              <a:defRPr/>
            </a:pPr>
            <a:r>
              <a:rPr lang="en-US" dirty="0">
                <a:solidFill>
                  <a:srgbClr val="FFFF00"/>
                </a:solidFill>
              </a:rPr>
              <a:t>Edward L. Thorndike's pioneer investigations in the fields of human and animal learning are among the most influential in the history of Psychology. In 1912, he was recognized for his accomplishments and elected president of the American Psychological Association. In 1934, the American Association for the Advancement of Science elected Thorndike as the only social scientist to head this professional organization. Thorndike retired in 1939, but worked actively until his death in 1949. His work was a major influence on </a:t>
            </a:r>
            <a:r>
              <a:rPr lang="en-US" u="sng" dirty="0" smtClean="0">
                <a:solidFill>
                  <a:srgbClr val="FFFF00"/>
                </a:solidFill>
              </a:rPr>
              <a:t>SKINNER</a:t>
            </a:r>
            <a:endParaRPr lang="en-US" dirty="0" smtClean="0">
              <a:solidFill>
                <a:srgbClr val="FFFF00"/>
              </a:solidFill>
            </a:endParaRPr>
          </a:p>
          <a:p>
            <a:pPr marL="0" indent="0" eaLnBrk="1" fontAlgn="auto" hangingPunct="1">
              <a:spcAft>
                <a:spcPts val="0"/>
              </a:spcAft>
              <a:buFontTx/>
              <a:buNone/>
              <a:defRPr/>
            </a:pPr>
            <a:r>
              <a:rPr lang="en-US" dirty="0" smtClean="0">
                <a:solidFill>
                  <a:srgbClr val="FFFF00"/>
                </a:solidFill>
              </a:rPr>
              <a:t>(</a:t>
            </a:r>
            <a:r>
              <a:rPr lang="en-US" dirty="0" err="1">
                <a:solidFill>
                  <a:srgbClr val="FFFF00"/>
                </a:solidFill>
              </a:rPr>
              <a:t>Lefrancois</a:t>
            </a:r>
            <a:r>
              <a:rPr lang="en-US" dirty="0">
                <a:solidFill>
                  <a:srgbClr val="FFFF00"/>
                </a:solidFill>
              </a:rPr>
              <a:t>, 1972) </a:t>
            </a:r>
            <a:r>
              <a:rPr lang="en-US" dirty="0" err="1">
                <a:solidFill>
                  <a:srgbClr val="FFFF00"/>
                </a:solidFill>
              </a:rPr>
              <a:t>Kearsley</a:t>
            </a:r>
            <a:r>
              <a:rPr lang="en-US" dirty="0">
                <a:solidFill>
                  <a:srgbClr val="FFFF00"/>
                </a:solidFill>
              </a:rPr>
              <a:t>, G. (</a:t>
            </a:r>
            <a:r>
              <a:rPr lang="en-US" dirty="0" err="1">
                <a:solidFill>
                  <a:srgbClr val="FFFF00"/>
                </a:solidFill>
              </a:rPr>
              <a:t>n.d.</a:t>
            </a:r>
            <a:r>
              <a:rPr lang="en-US" dirty="0">
                <a:solidFill>
                  <a:srgbClr val="FFFF00"/>
                </a:solidFill>
              </a:rPr>
              <a:t>) Connectionism (E. Thorndike</a:t>
            </a:r>
            <a:r>
              <a:rPr lang="en-US" dirty="0">
                <a:solidFill>
                  <a:srgbClr val="FFFF00"/>
                </a:solidFill>
                <a:latin typeface="Bradley Hand ITC" pitchFamily="66"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 descr="InsertedImage.jpg"/>
          <p:cNvPicPr>
            <a:picLocks noChangeAspect="1"/>
          </p:cNvPicPr>
          <p:nvPr/>
        </p:nvPicPr>
        <p:blipFill>
          <a:blip r:embed="rId2"/>
          <a:srcRect t="1250" b="1250"/>
          <a:stretch>
            <a:fillRect/>
          </a:stretch>
        </p:blipFill>
        <p:spPr bwMode="auto">
          <a:xfrm>
            <a:off x="5156200" y="1039813"/>
            <a:ext cx="3970338" cy="5297487"/>
          </a:xfrm>
          <a:prstGeom prst="rect">
            <a:avLst/>
          </a:prstGeom>
          <a:noFill/>
          <a:ln w="9525">
            <a:noFill/>
            <a:miter lim="800000"/>
            <a:headEnd/>
            <a:tailEnd/>
          </a:ln>
        </p:spPr>
      </p:pic>
      <p:sp>
        <p:nvSpPr>
          <p:cNvPr id="37891" name="Rectangle 2"/>
          <p:cNvSpPr>
            <a:spLocks noGrp="1" noChangeArrowheads="1"/>
          </p:cNvSpPr>
          <p:nvPr>
            <p:ph type="title"/>
          </p:nvPr>
        </p:nvSpPr>
        <p:spPr>
          <a:xfrm>
            <a:off x="-36513" y="0"/>
            <a:ext cx="9163051" cy="904875"/>
          </a:xfrm>
          <a:solidFill>
            <a:srgbClr val="FF00FF"/>
          </a:solidFill>
        </p:spPr>
        <p:txBody>
          <a:bodyPr/>
          <a:lstStyle/>
          <a:p>
            <a:pPr eaLnBrk="1" hangingPunct="1"/>
            <a:r>
              <a:rPr lang="en-US" sz="3600" smtClean="0"/>
              <a:t>Thorndike</a:t>
            </a:r>
          </a:p>
        </p:txBody>
      </p:sp>
      <p:sp>
        <p:nvSpPr>
          <p:cNvPr id="37892" name="Rectangle 3"/>
          <p:cNvSpPr>
            <a:spLocks noGrp="1" noChangeArrowheads="1"/>
          </p:cNvSpPr>
          <p:nvPr>
            <p:ph type="body" idx="4294967295"/>
          </p:nvPr>
        </p:nvSpPr>
        <p:spPr>
          <a:xfrm>
            <a:off x="31750" y="908050"/>
            <a:ext cx="5124450" cy="6665913"/>
          </a:xfrm>
        </p:spPr>
        <p:txBody>
          <a:bodyPr/>
          <a:lstStyle/>
          <a:p>
            <a:pPr marL="295275" indent="-295275" eaLnBrk="1" hangingPunct="1">
              <a:buFontTx/>
              <a:buNone/>
            </a:pPr>
            <a:r>
              <a:rPr lang="en-US" sz="3600" b="1" smtClean="0">
                <a:solidFill>
                  <a:srgbClr val="1781FB"/>
                </a:solidFill>
              </a:rPr>
              <a:t>Interested in studying animal intelligence</a:t>
            </a:r>
          </a:p>
          <a:p>
            <a:pPr marL="295275" indent="-295275" eaLnBrk="1" hangingPunct="1">
              <a:buFontTx/>
              <a:buNone/>
            </a:pPr>
            <a:r>
              <a:rPr lang="en-US" sz="3600" b="1" smtClean="0">
                <a:solidFill>
                  <a:srgbClr val="E44545"/>
                </a:solidFill>
              </a:rPr>
              <a:t>He found that animal intelligence is based on the ability to form connections</a:t>
            </a:r>
          </a:p>
          <a:p>
            <a:pPr marL="295275" indent="-295275" eaLnBrk="1" hangingPunct="1">
              <a:buFontTx/>
              <a:buNone/>
            </a:pPr>
            <a:r>
              <a:rPr lang="en-US" sz="3600" b="1" smtClean="0">
                <a:solidFill>
                  <a:srgbClr val="1781FB"/>
                </a:solidFill>
              </a:rPr>
              <a:t>Set up puzzle-box experiments to investigate instrumental conditioning</a:t>
            </a:r>
            <a:endParaRPr lang="en-US" sz="3600" smtClean="0"/>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sz="quarter" idx="4294967295"/>
          </p:nvPr>
        </p:nvSpPr>
        <p:spPr>
          <a:xfrm>
            <a:off x="457200" y="2438400"/>
            <a:ext cx="8229600" cy="3657600"/>
          </a:xfrm>
          <a:blipFill dpi="0" rotWithShape="1">
            <a:blip r:embed="rId2"/>
            <a:srcRect/>
            <a:tile tx="0" ty="0" sx="100000" sy="100000" flip="none" algn="tl"/>
          </a:blipFill>
        </p:spPr>
        <p:txBody>
          <a:bodyPr>
            <a:normAutofit lnSpcReduction="10000"/>
          </a:bodyPr>
          <a:lstStyle/>
          <a:p>
            <a:pPr marL="0" indent="0" eaLnBrk="1" hangingPunct="1">
              <a:buFontTx/>
              <a:buNone/>
            </a:pPr>
            <a:r>
              <a:rPr lang="en-US" smtClean="0"/>
              <a:t/>
            </a:r>
            <a:br>
              <a:rPr lang="en-US" smtClean="0"/>
            </a:br>
            <a:r>
              <a:rPr lang="en-US" smtClean="0"/>
              <a:t/>
            </a:r>
            <a:br>
              <a:rPr lang="en-US" smtClean="0"/>
            </a:br>
            <a:r>
              <a:rPr lang="en-US" smtClean="0">
                <a:solidFill>
                  <a:srgbClr val="FFFF00"/>
                </a:solidFill>
                <a:latin typeface="Baskerville Old Face" pitchFamily="18" charset="0"/>
              </a:rPr>
              <a:t>Trial and Error is a method of learning</a:t>
            </a:r>
          </a:p>
          <a:p>
            <a:pPr marL="0" indent="0" eaLnBrk="1" hangingPunct="1">
              <a:buFontTx/>
              <a:buNone/>
            </a:pPr>
            <a:r>
              <a:rPr lang="en-US" smtClean="0">
                <a:solidFill>
                  <a:srgbClr val="FFFF00"/>
                </a:solidFill>
                <a:latin typeface="Baskerville Old Face" pitchFamily="18" charset="0"/>
              </a:rPr>
              <a:t> in which various responses are</a:t>
            </a:r>
          </a:p>
          <a:p>
            <a:pPr marL="0" indent="0" eaLnBrk="1" hangingPunct="1">
              <a:buFontTx/>
              <a:buNone/>
            </a:pPr>
            <a:r>
              <a:rPr lang="en-US" smtClean="0">
                <a:solidFill>
                  <a:srgbClr val="FFFF00"/>
                </a:solidFill>
                <a:latin typeface="Baskerville Old Face" pitchFamily="18" charset="0"/>
              </a:rPr>
              <a:t> tentatively tried and some discarded</a:t>
            </a:r>
          </a:p>
          <a:p>
            <a:pPr marL="0" indent="0" eaLnBrk="1" hangingPunct="1">
              <a:buFontTx/>
              <a:buNone/>
            </a:pPr>
            <a:r>
              <a:rPr lang="en-US" smtClean="0">
                <a:solidFill>
                  <a:srgbClr val="FFFF00"/>
                </a:solidFill>
                <a:latin typeface="Baskerville Old Face" pitchFamily="18" charset="0"/>
              </a:rPr>
              <a:t> until a solution is attained.</a:t>
            </a:r>
            <a:br>
              <a:rPr lang="en-US" smtClean="0">
                <a:solidFill>
                  <a:srgbClr val="FFFF00"/>
                </a:solidFill>
                <a:latin typeface="Baskerville Old Face" pitchFamily="18" charset="0"/>
              </a:rPr>
            </a:br>
            <a:endParaRPr lang="en-US" sz="2400" smtClean="0">
              <a:solidFill>
                <a:srgbClr val="FFFF00"/>
              </a:solidFill>
              <a:latin typeface="Baskerville Old Face" pitchFamily="18" charset="0"/>
            </a:endParaRPr>
          </a:p>
        </p:txBody>
      </p:sp>
      <p:sp>
        <p:nvSpPr>
          <p:cNvPr id="38915" name="Title 2"/>
          <p:cNvSpPr>
            <a:spLocks noGrp="1"/>
          </p:cNvSpPr>
          <p:nvPr>
            <p:ph type="title"/>
          </p:nvPr>
        </p:nvSpPr>
        <p:spPr>
          <a:xfrm>
            <a:off x="1371600" y="974725"/>
            <a:ext cx="5791200" cy="1235075"/>
          </a:xfrm>
          <a:solidFill>
            <a:srgbClr val="92D050"/>
          </a:solidFill>
        </p:spPr>
        <p:txBody>
          <a:bodyPr/>
          <a:lstStyle/>
          <a:p>
            <a:pPr eaLnBrk="1" hangingPunct="1"/>
            <a:r>
              <a:rPr lang="en-US" sz="1800" u="sng" smtClean="0">
                <a:solidFill>
                  <a:srgbClr val="FF0000"/>
                </a:solidFill>
              </a:rPr>
              <a:t>Behaviourist Thoery/ Thorndike's Theory of Connectionism/ Trial and Error Learning/ S-R      Bond Theory</a:t>
            </a:r>
            <a:endParaRPr lang="en-US" sz="1800" smtClean="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765175"/>
          </a:xfrm>
          <a:solidFill>
            <a:srgbClr val="FFFF00"/>
          </a:solidFill>
        </p:spPr>
        <p:txBody>
          <a:bodyPr/>
          <a:lstStyle/>
          <a:p>
            <a:pPr eaLnBrk="1" hangingPunct="1"/>
            <a:r>
              <a:rPr lang="en-AU" sz="4000" smtClean="0">
                <a:solidFill>
                  <a:srgbClr val="0000FF"/>
                </a:solidFill>
              </a:rPr>
              <a:t>Trial &amp; Error learning - Thorndike</a:t>
            </a:r>
            <a:endParaRPr lang="en-US" sz="4000" smtClean="0">
              <a:solidFill>
                <a:srgbClr val="0000FF"/>
              </a:solidFill>
            </a:endParaRPr>
          </a:p>
        </p:txBody>
      </p:sp>
      <p:sp>
        <p:nvSpPr>
          <p:cNvPr id="3075" name="Rectangle 3"/>
          <p:cNvSpPr>
            <a:spLocks noGrp="1" noChangeArrowheads="1"/>
          </p:cNvSpPr>
          <p:nvPr>
            <p:ph type="body" sz="half" idx="1"/>
          </p:nvPr>
        </p:nvSpPr>
        <p:spPr>
          <a:xfrm>
            <a:off x="0" y="817563"/>
            <a:ext cx="6156325" cy="6021387"/>
          </a:xfrm>
        </p:spPr>
        <p:txBody>
          <a:bodyPr/>
          <a:lstStyle/>
          <a:p>
            <a:pPr marL="0" indent="0" eaLnBrk="1" hangingPunct="1">
              <a:lnSpc>
                <a:spcPct val="90000"/>
              </a:lnSpc>
              <a:buFontTx/>
              <a:buNone/>
            </a:pPr>
            <a:r>
              <a:rPr lang="en-AU" altLang="ko-KR" sz="2400" b="1" smtClean="0">
                <a:ea typeface="Gulim" pitchFamily="34" charset="-127"/>
              </a:rPr>
              <a:t>Describes an organism’s attempts to learn/solve a problem by trying </a:t>
            </a:r>
            <a:r>
              <a:rPr lang="en-AU" altLang="ko-KR" sz="2400" b="1" smtClean="0">
                <a:solidFill>
                  <a:srgbClr val="FF0000"/>
                </a:solidFill>
                <a:ea typeface="Gulim" pitchFamily="34" charset="-127"/>
              </a:rPr>
              <a:t>alternative </a:t>
            </a:r>
            <a:r>
              <a:rPr lang="en-AU" altLang="ko-KR" sz="2400" b="1" smtClean="0">
                <a:ea typeface="Gulim" pitchFamily="34" charset="-127"/>
              </a:rPr>
              <a:t>possibilities until a correct solution or desirable outcome is achieved</a:t>
            </a:r>
          </a:p>
          <a:p>
            <a:pPr marL="0" indent="0" eaLnBrk="1" hangingPunct="1">
              <a:lnSpc>
                <a:spcPct val="90000"/>
              </a:lnSpc>
              <a:buFontTx/>
              <a:buNone/>
            </a:pPr>
            <a:r>
              <a:rPr lang="en-AU" altLang="ko-KR" sz="2400" b="1" smtClean="0">
                <a:solidFill>
                  <a:srgbClr val="FF0000"/>
                </a:solidFill>
                <a:ea typeface="Gulim" pitchFamily="34" charset="-127"/>
              </a:rPr>
              <a:t>Usually involves </a:t>
            </a:r>
          </a:p>
          <a:p>
            <a:pPr marL="0" indent="0" eaLnBrk="1" hangingPunct="1">
              <a:lnSpc>
                <a:spcPct val="90000"/>
              </a:lnSpc>
              <a:buFontTx/>
              <a:buAutoNum type="arabicPeriod"/>
            </a:pPr>
            <a:r>
              <a:rPr lang="en-AU" altLang="ko-KR" sz="2400" b="1" smtClean="0">
                <a:solidFill>
                  <a:srgbClr val="0000FF"/>
                </a:solidFill>
                <a:ea typeface="Gulim" pitchFamily="34" charset="-127"/>
              </a:rPr>
              <a:t>A number of </a:t>
            </a:r>
            <a:r>
              <a:rPr lang="en-AU" altLang="ko-KR" sz="2400" b="1" smtClean="0">
                <a:solidFill>
                  <a:srgbClr val="FF0000"/>
                </a:solidFill>
                <a:ea typeface="Gulim" pitchFamily="34" charset="-127"/>
              </a:rPr>
              <a:t>attempts</a:t>
            </a:r>
            <a:r>
              <a:rPr lang="en-AU" altLang="ko-KR" sz="2400" b="1" smtClean="0">
                <a:solidFill>
                  <a:schemeClr val="accent2"/>
                </a:solidFill>
                <a:ea typeface="Gulim" pitchFamily="34" charset="-127"/>
              </a:rPr>
              <a:t> </a:t>
            </a:r>
            <a:r>
              <a:rPr lang="en-AU" altLang="ko-KR" sz="2400" b="1" smtClean="0">
                <a:solidFill>
                  <a:srgbClr val="0000FF"/>
                </a:solidFill>
                <a:ea typeface="Gulim" pitchFamily="34" charset="-127"/>
              </a:rPr>
              <a:t>&amp; a number of </a:t>
            </a:r>
            <a:r>
              <a:rPr lang="en-AU" altLang="ko-KR" sz="2400" b="1" smtClean="0">
                <a:solidFill>
                  <a:srgbClr val="FF0000"/>
                </a:solidFill>
                <a:ea typeface="Gulim" pitchFamily="34" charset="-127"/>
              </a:rPr>
              <a:t>errors </a:t>
            </a:r>
            <a:r>
              <a:rPr lang="en-AU" altLang="ko-KR" sz="2400" b="1" smtClean="0">
                <a:ea typeface="Gulim" pitchFamily="34" charset="-127"/>
              </a:rPr>
              <a:t>- </a:t>
            </a:r>
            <a:r>
              <a:rPr lang="en-AU" altLang="ko-KR" sz="2400" b="1" smtClean="0">
                <a:solidFill>
                  <a:srgbClr val="0000FF"/>
                </a:solidFill>
                <a:ea typeface="Gulim" pitchFamily="34" charset="-127"/>
              </a:rPr>
              <a:t>Before correct behaviour is learnt</a:t>
            </a:r>
          </a:p>
          <a:p>
            <a:pPr marL="0" indent="0" eaLnBrk="1" hangingPunct="1">
              <a:lnSpc>
                <a:spcPct val="90000"/>
              </a:lnSpc>
              <a:buFontTx/>
              <a:buAutoNum type="arabicPeriod"/>
            </a:pPr>
            <a:r>
              <a:rPr lang="en-AU" altLang="ko-KR" sz="2400" b="1" smtClean="0">
                <a:solidFill>
                  <a:srgbClr val="FF0000"/>
                </a:solidFill>
                <a:ea typeface="Gulim" pitchFamily="34" charset="-127"/>
              </a:rPr>
              <a:t>Motivation </a:t>
            </a:r>
            <a:r>
              <a:rPr lang="en-AU" altLang="ko-KR" sz="2400" b="1" smtClean="0">
                <a:ea typeface="Gulim" pitchFamily="34" charset="-127"/>
              </a:rPr>
              <a:t>(to achieve a goal)</a:t>
            </a:r>
          </a:p>
          <a:p>
            <a:pPr marL="0" indent="0" eaLnBrk="1" hangingPunct="1">
              <a:lnSpc>
                <a:spcPct val="90000"/>
              </a:lnSpc>
              <a:buFontTx/>
              <a:buAutoNum type="arabicPeriod"/>
            </a:pPr>
            <a:r>
              <a:rPr lang="en-AU" altLang="ko-KR" sz="2400" b="1" smtClean="0">
                <a:solidFill>
                  <a:srgbClr val="FF0000"/>
                </a:solidFill>
                <a:ea typeface="Gulim" pitchFamily="34" charset="-127"/>
              </a:rPr>
              <a:t>Exploration </a:t>
            </a:r>
            <a:r>
              <a:rPr lang="en-AU" altLang="ko-KR" sz="2400" b="1" smtClean="0">
                <a:solidFill>
                  <a:srgbClr val="0000FF"/>
                </a:solidFill>
                <a:ea typeface="Gulim" pitchFamily="34" charset="-127"/>
              </a:rPr>
              <a:t>– either random or purposeful</a:t>
            </a:r>
          </a:p>
          <a:p>
            <a:pPr marL="0" indent="0" eaLnBrk="1" hangingPunct="1">
              <a:lnSpc>
                <a:spcPct val="90000"/>
              </a:lnSpc>
              <a:buFontTx/>
              <a:buAutoNum type="arabicPeriod"/>
            </a:pPr>
            <a:r>
              <a:rPr lang="en-AU" altLang="ko-KR" sz="2400" b="1" smtClean="0">
                <a:solidFill>
                  <a:srgbClr val="FF0000"/>
                </a:solidFill>
                <a:ea typeface="Gulim" pitchFamily="34" charset="-127"/>
              </a:rPr>
              <a:t>Reward </a:t>
            </a:r>
            <a:r>
              <a:rPr lang="en-AU" altLang="ko-KR" sz="2400" b="1" smtClean="0">
                <a:ea typeface="Gulim" pitchFamily="34" charset="-127"/>
              </a:rPr>
              <a:t>– the correct response is rewarded – </a:t>
            </a:r>
          </a:p>
          <a:p>
            <a:pPr marL="0" indent="0" eaLnBrk="1" hangingPunct="1">
              <a:lnSpc>
                <a:spcPct val="90000"/>
              </a:lnSpc>
              <a:buFontTx/>
              <a:buNone/>
            </a:pPr>
            <a:r>
              <a:rPr lang="en-AU" altLang="ko-KR" sz="2400" b="1" smtClean="0">
                <a:solidFill>
                  <a:srgbClr val="0000FF"/>
                </a:solidFill>
                <a:ea typeface="Gulim" pitchFamily="34" charset="-127"/>
              </a:rPr>
              <a:t>which will lead to </a:t>
            </a:r>
            <a:r>
              <a:rPr lang="en-AU" altLang="ko-KR" sz="2400" b="1" smtClean="0">
                <a:solidFill>
                  <a:srgbClr val="FF0000"/>
                </a:solidFill>
                <a:ea typeface="Gulim" pitchFamily="34" charset="-127"/>
              </a:rPr>
              <a:t>repeat </a:t>
            </a:r>
            <a:r>
              <a:rPr lang="en-AU" altLang="ko-KR" sz="2400" b="1" smtClean="0">
                <a:solidFill>
                  <a:srgbClr val="0000FF"/>
                </a:solidFill>
                <a:ea typeface="Gulim" pitchFamily="34" charset="-127"/>
              </a:rPr>
              <a:t>performance of the correct response, strengthening the </a:t>
            </a:r>
            <a:r>
              <a:rPr lang="en-AU" altLang="ko-KR" sz="2400" b="1" smtClean="0">
                <a:solidFill>
                  <a:srgbClr val="FF0000"/>
                </a:solidFill>
                <a:ea typeface="Gulim" pitchFamily="34" charset="-127"/>
              </a:rPr>
              <a:t>association </a:t>
            </a:r>
            <a:r>
              <a:rPr lang="en-AU" altLang="ko-KR" sz="2400" b="1" smtClean="0">
                <a:solidFill>
                  <a:srgbClr val="0000FF"/>
                </a:solidFill>
                <a:ea typeface="Gulim" pitchFamily="34" charset="-127"/>
              </a:rPr>
              <a:t>between the behaviour &amp; its outcome</a:t>
            </a:r>
          </a:p>
          <a:p>
            <a:pPr marL="0" indent="0" eaLnBrk="1" hangingPunct="1">
              <a:lnSpc>
                <a:spcPct val="90000"/>
              </a:lnSpc>
              <a:buFontTx/>
              <a:buNone/>
            </a:pPr>
            <a:r>
              <a:rPr lang="en-AU" altLang="ko-KR" sz="2400" b="1" smtClean="0">
                <a:ea typeface="Gulim" pitchFamily="34" charset="-127"/>
              </a:rPr>
              <a:t>Once learnt behaviour will usually be performed quickly and with fewer </a:t>
            </a:r>
            <a:r>
              <a:rPr lang="en-AU" altLang="ko-KR" sz="2400" b="1" smtClean="0">
                <a:solidFill>
                  <a:srgbClr val="FF0000"/>
                </a:solidFill>
                <a:ea typeface="Gulim" pitchFamily="34" charset="-127"/>
              </a:rPr>
              <a:t>errors</a:t>
            </a:r>
          </a:p>
        </p:txBody>
      </p:sp>
      <p:sp>
        <p:nvSpPr>
          <p:cNvPr id="39940" name="AutoShape 4" descr="data:image/jpeg;base64,/9j/4AAQSkZJRgABAQAAAQABAAD/2wCEAAkGBhQSERUUExQWFBUWGBoaGRcYGBoXFxgbGBkaGBgYGBcZHCYeHRkjGhgYHy8gIycpLCwsGB4xNTAqNSYrLCkBCQoKBQUFDQUFDSkYEhgpKSkpKSkpKSkpKSkpKSkpKSkpKSkpKSkpKSkpKSkpKSkpKSkpKSkpKSkpKSkpKSkpKf/AABEIAP4AxgMBIgACEQEDEQH/xAAbAAABBQEBAAAAAAAAAAAAAAADAQIEBQYAB//EADwQAAECAwUGBAUDAwQCAwAAAAECEQADIQQSMUFRBWFxgZHwBiKhwROx0eHxBzJCFCNSM2KCknLCJEOi/8QAFAEBAAAAAAAAAAAAAAAAAAAAAP/EABQRAQAAAAAAAAAAAAAAAAAAAAD/2gAMAwEAAhEDEQA/APRUpcO+B+zcaD0iXKwPEmnerxWSiFUYHAuNQceMS0rLYEGnq5duXzgJYm6+/f5gM5YoGLNpDBPvEuO6deMBmqNXfR+I3QD5iy2hYHhA1TaUY78mfPvSAzp9KjTP3PdIZ/UAJzrmMAN3X5wEiethR64tkcy/YgSSHNaPUnRsSXEQNqbZRZkBUyjvdQCLysv+tS5PqYwm0NsTrT+6kvJIdKOep3n0gNpbvFNnQWv390sEj/uaP1iuPi8rH9uUnBnJJJw0ZozFmYKqpIB3OOjRo9lT5afKVpURT9gA6tvgLGy7WtBqEgjBgn2B101iRM2hN/kkEZ3aEb65YRd7OkJSL/w0Gn7kGrAad4xFtPi2V/AEkYhQYkE/xbHhAQDbEH+QTuNKPryiRZ5ali8gEjXANuip2/bpKrq5dCUkkDAFwB2Ii7N21OUWCyMgyTQUgNcAoD9isNRuzeOKnIBBTWoNPlxiBYJ1pNQsTMiOG+DDaTteBSonFiK1DHn7QEhBFG74dISbgw9nbsRWq2qkKqXYl+WbDr7RLNpSpDpIL7u6wAVIoxofWucCugaHXV6CkOWsYv74cBDltrT0eAYE1yZ8Ykk0DaRGAD1Ou7vGCAZ5d/eA7PnDpat9aj3aF+EGP31r8oAqWRWhLOHpljAHlJPdY6GonAfQZdtHQDJU7i75MaUfl9Ik2W2Yh6fY5cWHOIiSb2D9Mjn1w9YmSksAzPkTkdTnAGRaa7s6Uwf5wQzQMqceHUNAwk4Uy+WvrBKkA0wJ4/erNACtEwEi8OWjPTi4iDaZqZUsrU91Icg1Uok0TxJPCsWC16tiTxONO84yPjzal0pkpJd76joCCEj1UecBmNqW0zJhmTDemKy/ikZJG4UEQ2KsVNvNBHFL4dYv9lWeSiUSpAnTlPdSXuy0j+SkvVRyEBV2aUglgVKfBknTQPGu8P7FFT/TzlkjNCgA4xdSxrpEaZtibZ5Y88tKlYJSwU2N4sKJ464QG1eKZqkkKMtWV4TJhOAwq3oMYDZTdhzCkXPjyqVSFJau4zKRlLZslSJnm+Igly5IIJergPTCK+yWe02gi6VrfkwGr4xstheClISfiLLF3S5bHF8cGgMntSyXSBqKcqCnrDNm2dbOUmjmoJ4k7o3+1/Dt8uMktUYjKuWEZVKV2Vd+4UYuoIvjEDMihfUQGl8NihT5hVwcAQaPv5PAvECJklSVkBaRQlqFOiq+o3cIbs/xXKUp0/DdnJQ6VcVSlY8iTEfxHtt0HDGikl0sclDJw+4wFPb1yZkv4slQBDPLJwOYOnHAwDwxb/N8NeCsMgFe1PaM7a1MtVz+VFbxmCM+MDlWkgggks2O7hAeiFFN4GeADvu7EERL3CuAxbD1iFYbaJspKjjgRjUY11IiUib5sc9zYBubfKAeznLsxIEmuTHLWBjCnWJAqRStPT8QAlJx49G10xgcxm3nt/tBpmGOJ+Wu6IypVRnwxcfeAfLQ+YBbMn5R0PEgfivpHQDkpAoDX51yIiZKs/lr78Wpxhtnl1/bmQadiJoSyWDDlSAhzEChDhsWO5gIGufXB6Y1xgtpmgFmrwIHXXfAl2gNx3Z7usAJc0FQcEctcRTjHnnjGdets3/bdTwZCQR1ePSJEzzCr4ZM1MG/EeR2mYpa1KV+5RJPF3PvAJKVRtR9PlF9sUFJdIZRQVVdzew/40wzYRQIDOa0FI23hpaVJCizJCU1NSEkDcWz4HOAXZngFM1ImTVqJVjkfv1Eaex+ELNLZpYds3Pziw2coXWBwJFe6CJ1ysAKzyEIHlS2dA3OJBwxH5hyJbjoBp3WHFAq2XZ73wAhM340rDbiSGNaddaQoS7wWXIpAZfb3gSTP80tkTPQ1zT+Iwm17BabIWmA3agK/cggk0fSrsY9oMukQbbJC0FCg4ILgild0B4hK85JfyjEfyatRqH5ikFMm9VJBbEDDLLvCNjM8OCST5AZb4HEKZgpKmo4xBpTgYo9rbOuNdCgQ/8Ai9C1QOGsALw5bWXcJ8qhRnHmFfqOkamXLqSc8CH3Bvm0YmwSymYlbgD9yTvBzjdTlY1etBpoPTdAORMPemfN4N8R99H75xDTLbMF84KxapyHZ5QBAS9T2IcVFxWnrhAEqHr9fqIJKPfFsICWOIMdCCWDke9BzjoCxkKJNBT6fmJA4cYhWdVXd3AI/GOY6xNSstg3T0gIlpTh8uHYPKIolUdgcC+OY9D3jFhdO7Hph9IBOlu4amZGkBGs7ggEc+R13R5ptuy/DtU9OQUpQ4KN4eio9PWn9tQ9NKZBt0YH9QbLctYIP75aS+t10/8ArAUEksoExq/DKCmYUgsCLyeOQJwcUjJoLkDl1jVbDmiURxd6VauOEBu7Aqh1JfcHD014xYy1c4qdnWwKSS4qzcWwLUxi9kVwbLjqYB0tW7gIct3w9O+PKCgUjkpgAlLB204w9AHfKH3Y67AIobojzgMh31iRd4RxT8oCnmWdJdKg7lw/BqNnGH23YVS1mWSSkglKshiWJ0Zo9AtktxXLDdvjKWnbI+Iq+AynTwxAUCa/ux3cIDFz5eAZiaFLaVPtGySgP0w4M/UCM9abGSrDMDM1YCh0+saD4ZfSuNfTlSAKEJ0Z29XL97oUkAhg9N44lhuhyJbB90OXLOuAPrQe0AGYgaMe39oLKGAH1ajwqlPn3pHJltXvV4CYnMwkLLS5YjLvGEgCyrMlyxPDEcm3vE1LGj/T8QKUgfbLOJSUwAPhga8YHJlB83Yat04xKCDujkIw4QEebYgpw1T33xjz79SZyFTpQSoKUhBSsAvdN52O+senpGpjxrxRY/h2yenWYVDgvzD5+kBVWeYAsFRLbvtGmR4tlC6RKHlS28qxvYNiM/WMsUjv0iVLTL/xUo0aoT1FeUButl+NrJ8MiYi4WFAl71SX5GvOL6R4wsxQVImVFWIIJdtflHnOxfCq7WFmUUhSHHwiTeYAVci7Ulg5GBwgW1vDqpKLxUFAG6oVStJINFIUHyNQSID26z2oTJYWkuCHf8QlotyZSQZhCeNOVYo/08WTYZb7/nFttrZMu0ylS5oJSa0oQRgQdYCNP8X2RCbyp6GrgXNNwrFan9S7E/8AqKxxuKbjhGBtng5cpKwsLvhYH7XQQr9rEOSo/wCPWImx7X/TrUkyZKiyv9W8XuuLiWJF4kEBhAerWDxnZ5q7qV6EE0d+Of3i7TMBDisedWidZ5JSi1WH+mK2uzZZvJ4XgxHCLPZaEJmhUqcVSlAXRfJehDFy77oDV2hBILAdvGE23Yf7hCR5CLxyI4PG8mGnHv5RnrRs+9PR/iKnRmP26wFLY/DU1S7yjdQ4UArEsxywGPCJEyUQpV5jgXBpWoA3O0Xm1JXxUrQXuEAEgsouRQHKnzijsux/gPKD3QpwXrdLEVxgC2XINXiNBSJCknDI99iEk2fz1HY491g3wmALUbvlARvgk5Ymu76YQb4ZfH0whWxD0w4sYLKTx7ygCJle3vlHQ5Sdz7o6AWynCuO5tdcInB9aRBBGQzI5iJI94B7Q5MMB/EKFaQBAG3x5z+p1hCbRKmtSZLY6Og68COkeic4zP6iWO/YwvOUsHglXlPqR0gMDs3w5Mny1rS11AJ1JIDsAM2rErw/KSoXFyZc1JJUCpRQoFmIvjKgoXiz8CbVTLWEroCc94LNriRzi7t3gkyypVlVeSR+xRwFHAOBDVroICdYbYqV5LPKloFCWBL0zUWzLcjED9QbXLFkSgXb8xYJYVZLk14kZ5xY2PY8+6EqZDs92gI6aCMh47R/8iXJRgEi7qStg/Nh0MBvfA6WsUoaJ9zF6sUiBsCwmTIQg0IAcb2rE9TYQFdbZJUQMg4dzXKrY5RBlbFSJ19UiUpWIWHBfEG7UPvi+KXDGEloIxgI02UVgBQS3B+OORERNmeGpMhalS0BNXA0fFotzHCkAKcqhAiFOOgahHWJc9Wm8fWIakeYHOn3+cBRbEts1ZnS5v70TCKCjEuC+JcQWbMvLUeHVIuH5RamW0xcxgAQkE63X+UVEkqxIqpzozqf3gDoTUVpXeYk5YZDnAkYOe60gwMAH4dHZsfn84elfy7ffBCGYQI7+Pp2IBySc/lHQpd9WjoBZUsDPv3g3P67oCJZ6fTAwcpgGJLdvD04+0KHb3pDFO4Zt794tAFeAbRs3xZM2Wz30KDYVby+rRISYLLHmBxgPC7HNKVaax6x4V2opaUuXBd1HA5U7yjy232MptE9GF2YsdFHHiI1fg7ahSbj9aipx7oID0afMASolVACSd2bco8Y2ptwrthnioSvyvUXRgOH3jbePtqqTICEuL1DTLH5sIw1l8Oz1JKrgSLhW62SCkNhV3LhtYD1fYfi+RaAAFpC2/aSx344tDE+N7IqeJImOolnAN19L+H5jB+HvDaSqUq0KYLdkDG6AvzKOSSUkD5xeWfZFmnolfCQiWvFKyFYIUwBIOjY4wG5s66qHPrh6QeI1nkXQkguczrEgGAWBzFsIe8DmJgIpPv36wKYa0qx6wXNm7MRNozCzJISrFJa9ga04fOAXaCj8NQAAowHGj+sQwwatB2MYW12oqZ9erUp1zgKZm5h2cICRLA9eOIq/ecGln0iNJD5Gn4H4gyKMO8oArUjoYVfPvlWHpqIBFCsJCTF6d90joBLK2VXavKJJUNYiyi5a67Z8XyPD1giFnC7m2fL5wBCsd96Q1xThDbx0G+HGgwHvAFTqC8EAevT3hiDu4RG21tyVZJPxJhfEJQP3LOgf1OA+Yec/qBYjJt61AUmpCxzF1XNw/MRF2DaEhSipYSlIc1LGrMNaViv8QeJJtsmX5tAHCUjBIoSN+AqYFslAmTRLPlEzyu37ScDweAvtseJRaEEpcBDJQCoOSpyVXB+4sAz0FcS0Ms22mlpBmBnIUzkn4janAXcXpeLYxQbT2VMs0wy1ioruIOBETNieH/jzkyisC8kqdIvMAHOnmphvgLyx7bRKAJLk+YuogpcsABQXRJoE5EimJi4szrWlcs18txJFwJJUVpCq1OALahsahH6WsP8AXJcFnl4UxcLwy5wxfhC3yVD4cxE26xa8Uk+YEkvvAq+CRAaux7aKJaioVZ7uNUqCCxTkp0qDDMxfS5jh/SPLLaq2+cKss1/iFflF4AKACkpKN6Qob40PhPbq58weVQSEkLvHzFWt2hBvBuD7oDaiOUmBqmAfaGzrYlIc/nrAQ7Utia1yAivXNvOp6DA5UqavrSK/ae1QpdxAKlKoNK4kj/HHmDEqdLQmV8NNAkDiWxPvzgAzlnB/XiTCiZgHBr+TEGbaUuz3VAjFsnd92PGGWeeHLceXLj6QF7IVXvt4PcpFfZCBphphlE8KGvb/AHHWA5KDWHJT39YcVpbHpDJYGXvAOutCR01TYGsdABkoIYb8dO/d4mIw4e5ziNKDVAD04DfB0J6wBSIQY0hxllnJYYuSwbjGd2747kWYXZZTPm6JLpSdVKHyFeEBcbW2xLssozZ1B/FP8lHIJHvlHju3duTbXOM2YWOCUjBKcQB9c4Ta+2JtpmfEmrvK6JSNEjIUiE1IBvwsaQ+TNKVBQoUkEdYQenYhFS29MYC329tNVoUFqamgAqAAa4nCkQ7BbJsk3paigmhZsOdIBZ0uoZij6Cv3EbCybPkXUvLvFQBDhjQggOaMwqcNMYCPs/xzbUqT55ag9AtIA4OkAjCLuzeP5q8ZCSoPUFWr58U0yIi22fZrPQpkygWSaAC7THjVsosUS5blLAEaBmcHBucAmyNvlY86bpFDRhT7CJ020I/cAMMWD6n6wGZs9KkseveOMCWEoDKNGxJ5cYAydoulyPRm0J3RWbUtzoVjRqPWgDjfiKa6QxXiaypBqSoHAAkkgYjJhWK+07Qvi8BdSHCU0BJOBJ9t8BEstq+EiZaSgKuMSBQhBUkFuuH+0xfC1ImyhMQxSQ4930Y4jlFTatkqFhtUw0eSpgScaKUeHlADb4yXhHbhkzAhZ/tTC2NEk4K9oDYyFPMISkABJqxoCq7mc37aItmkGjjmTx+kTGCZpa8DUkvi+PBy2OMJKAvXQP8AxxFGJPUwEyyUADVbX7VaLBRAOHY+8QpSWqcSOmDc8+kSkgDRz2MN8A8LFKEU9vvHKZjSG/Epwx3QiZwJ3/V+mBgHlYeoPy4ekdCFT990hYDL239Q7PKe4FTlP/EXU5/yVjxAMUtq/VK0H/Tly5eNaqLc6PyyjFhOFe6Qvf4gLLaO3p88vNmrV/tdk/8AUUaIIUMmaGgPX19oaZeDd5wB1TBxhErgSU99YU6UgOvwUlw74QIlnh6d32gECz3yizsm2VIF1rycqkMciKsflFYqWRWHAjSAvbB4oWhnVQ8dKYY83w3xbWjxokkLS7vUE0wSAQQMq0xjGAp9Pr6Q9KQeftAbqw/qKboSJalKDu1fegc6xMnhdsN+esSpYDCWgm9V/wBytDV8qRmdkSfKClIJJOmTO2/HLSLiTsefOVdQLxoMfIAQ9SzBnGHKAJMVKlFaZUsAADzYkNvYB6lzvEaDwzsQrCZkwMkDyg4n/dw04vE3ZPg6XLZUw/FXjUMkcE583wjQQFP4qmpRYbQ7N8JQbKougdSI8KA79fnHp/6q7YuykWZOMwhav/FJoOah/wDmPLxvgLnZ3idcukx5iOLKHAxdSPFEpdL5SXFFZcDGJPH79IUI1rzgPTbPbcfM5OmFIsrPbQQ4NGH19hHlNk2lNlfsW2NDUZ5GNFs/xiCwmIuYAqDkcWxxgNym1JI0/HDtoNLngHE/jH1jNWTaF9N5CgoajulRFjLtzNiSfc19XgLZc1IB3FveOisNsZ1ZqJzo3YjoDyQLjlGu78wK/wB84fLVR4ByQfpDkQMzD3328cmc7esAQDh8/SFv05QCZi/HvhCh/U4fTnAGIy1jkd/aAqnthXp8o5Ez7c+MBqfB/h9FsUuWZlyYkOB/knMjeC3WN7Yf0wsqCCu8vDyk+V+Gm6PKNkbXVInS50s1QQcWcfySdxDiPfdmbRRPkomo/atII13g7wXHKAr5fhKxSvN/TygEjFQBAAzJVGe2hM2VaPKUJScAuWi4aOKFIqNxBEZ39RPFs2ZOVZrqpUtBqk/umf7iRS7mADvOgz2z7WCm6cX5afXrAb3w/s6xpnpkiYqaSCpBKQE4nyKV/mwdqUEb+XLCQAkAAYAR4d8e6HSSCKggkEF6F9c49U8GeIxbLOFE/wBxDJmDCrUVwUKjnAX8IpQAJNAM4WM1+oO1/gWJYBZc3+2n/kPMeSX9IDynxLtk2m0zZr+UqIRuQmiR0rzMVYVr31hsw5QP4jY1+7QBFbu+nOFJp3WBfFfDf20OKuEB1G7+UOSBhDSpi2e/TXpC3oAlnWUF0kppkW0i4sPi+Yk+YJmD/qeNM+UUZS4EckenfygNtZ/FshZ8zyzoQ46iOjEtHQEXIcvSFRM7xNYIB23CH3cRABUSRpnCBgww5a96wcJ0pu9oUJgBh213Y7o5y576w4qy77+kOFRAAUj594wol98h6Q/4Zh6Ufn8QAgvcd3vHon6UeI7sxVlWaLdcvcoNeTzAf/idYwABH0glmnqlrRMQWWghSToQXHKA9/21sSVapSpc1Lgiiv5JORSciDHhe29jzbJOMqYkun9qg91aasobi+GUe12HxNKXYxaipkXXUP8AFWBRxvUjz7xD4kVaVCZMSAiUXloFS5OJPBoDOWVN6XmBWpdmwOHOPTNgyL0iz2ySP7gliXOSP/tRL8hDf5pKbydcM6eb7H2mtKyldSSrGhCnJI6vzjR7P2zOkEmXMV5qqSvzp4tkrCA9VSpwDrHnX6oyzM8z+SQjrMmEAdAx5xtfD+0TPs6JigAog3gMHSSks+VIwP6ngy1kFZKZ4Ckp0Mu6FfIHmYDzn9u8Y60gMwuAYlrS57ygXw9e8IAAS3X7CFCiR2OEHUgd0hGw74wAwtw2H41h+PfvDzLhqugwgEvfau+HAP3rSFmB6B+6Q8D0gBKmNujoUy3P3aEgGjvjT1h6j0gEzHrwhQqvYNOHdYAyFjR+fH3hyF64QF/NhXXLrDy/Z6wD0JD0hwHo8CEzIvDicT3WAf1ho+8NQvL6Q5S9ftAOQaVoNT3xhq1uM/tAr5ww76xyS/fesBbWDbKkylSSfITfSnECYAwyqCA27GLeyr+IAUjynXAHAinCkZMg0cNnGl2Av+2FpJaoUD/FQrTiGOEBItWxU/FE1yCS6hiHah9XIiUxBDP76Y6fWGk/5b/QYCF+MDiSCAda0pjm/vAbHwDbXE2UTgQscFBlNzT6xn/1dQROs6jgULA4hQJ9COkL4Utnw7agvSYCjDVLpB5iC/q3NChIl5pK1PyAbgXP/WA84UYS73lDCsfPt44r44wD1QO67GmmEcN/TDCnfGFC8Oz20A8qd++TQ1m0jgrjHDTKAcE8ezDu3hijTv5x17vlAIU84SOUWq+OTsI6AYpHfT7Q0J6dvlBmrDVbucANSOI3Q5KeHf5hUqcDvhCk0pAICzhu+zDlA97vzHBOPv3uh0AiU1+8DKX+nH8QQNxhQB8oADM2nffKFAfR+3+UEAemUcUgHDLD0gBE1DjHrEvZdv8AhKIJdK8dAclMenAmI6UA5ZMfzHH231gNNOnn+R7bHRs+kHkIOLuGrnTEDiaRS7MtDghZqPUaZ1HvuiyFuATSo37m16QEhaSghQLKSQxScN43ikVm3PEU21LQqddvoTcJSGcAnEYPU4a4QefbrwIfJ9G4+kQ7fPR8MAJBmEhV7MBsN/P3gK9SdYYoaemULe5P9449O2gBGW5xx7pzjiTy+sPv7jHVdqdH1MA5Kca5mHE0hL/ruhcMIBpjjVn79Y5R4NCvAIO9Y6Gu+cdAMUuuccmY4p1McODHvCOI76j3gFpiMYe3A9e+UMSvv5Q1aT3x+4gHImVxf01hVnp9h3zgaUtk3p3hCqrhkfb7QBEnvTtoV2hiQz4w8VZ++MArg7+3hq1496wgUx74Ry+/WA4nj+IW8/SEu119oRTg/L5QDgq7h39solLtnEcfWK9Z+XfoIVRIq334ekBNmW2nYgBmOc4CnN+zDnr9MIB5VSkOTiexWAvXpXg+EKo9D9X+sA5RJbT7/eHvi8DOAx3d5Q5KCBAKdHbpxh798oEe8d0cD0rAPCt0L8Ua49tDAW4fPduEIV4d84ApaOhqju0pHQHXNzwhGEGEk7oYZOPrWAZXl9Y4g96diCGVXV98OuEaFukAL4ftHS0sC9IOiVlu7+UIZL05+j+0AIy+91frDkih94VEvFoddOUAKUlu+EKoCDCSS/y74Qn9NjuDwACKlsex1wh4fvGHKkl6YfT8w5Uli3deUAIy9O2yhGO6Cf07sxy+ohDZiavrygBiX1MKnjnBZgdRNBuGA4PCIkFsu+x0gAlTwhHKmvekGRZ39R0cdIVdnKcWppAAHIUpn2awUqphzhTJ3vlBEyDuw1gABJ3QgB4ds0GmSSxwh/8ATHd3XSAEVDTWOudOkGEnDl6x3wC+UABYP4rHQdFnKqUpHQH/2Q=="/>
          <p:cNvSpPr>
            <a:spLocks noChangeAspect="1" noChangeArrowheads="1"/>
          </p:cNvSpPr>
          <p:nvPr/>
        </p:nvSpPr>
        <p:spPr bwMode="auto">
          <a:xfrm>
            <a:off x="63500" y="-1169988"/>
            <a:ext cx="1885950" cy="2419351"/>
          </a:xfrm>
          <a:prstGeom prst="rect">
            <a:avLst/>
          </a:prstGeom>
          <a:noFill/>
          <a:ln w="9525">
            <a:noFill/>
            <a:miter lim="800000"/>
            <a:headEnd/>
            <a:tailEnd/>
          </a:ln>
        </p:spPr>
        <p:txBody>
          <a:bodyPr/>
          <a:lstStyle/>
          <a:p>
            <a:endParaRPr lang="en-AU">
              <a:latin typeface="Calibri" pitchFamily="34" charset="0"/>
            </a:endParaRPr>
          </a:p>
        </p:txBody>
      </p:sp>
      <p:pic>
        <p:nvPicPr>
          <p:cNvPr id="39941" name="Picture 6" descr="https://encrypted-tbn3.google.com/images?q=tbn:ANd9GcRipA4FwTLp3VZ7H623NEnsxRnWWo74dz9CxgF4PASFyKXpi5YFZQ"/>
          <p:cNvPicPr>
            <a:picLocks noGrp="1" noChangeAspect="1" noChangeArrowheads="1"/>
          </p:cNvPicPr>
          <p:nvPr>
            <p:ph sz="half" idx="2"/>
          </p:nvPr>
        </p:nvPicPr>
        <p:blipFill>
          <a:blip r:embed="rId2"/>
          <a:srcRect/>
          <a:stretch>
            <a:fillRect/>
          </a:stretch>
        </p:blipFill>
        <p:spPr>
          <a:xfrm>
            <a:off x="6111875" y="1219200"/>
            <a:ext cx="3011488" cy="379412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dissolv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75">
                                            <p:txEl>
                                              <p:pRg st="0" end="0"/>
                                            </p:txEl>
                                          </p:spTgt>
                                        </p:tgtEl>
                                        <p:attrNameLst>
                                          <p:attrName>style.visibility</p:attrName>
                                        </p:attrNameLst>
                                      </p:cBhvr>
                                      <p:to>
                                        <p:strVal val="visible"/>
                                      </p:to>
                                    </p:set>
                                    <p:animEffect transition="in" filter="dissolve">
                                      <p:cBhvr>
                                        <p:cTn id="12" dur="500"/>
                                        <p:tgtEl>
                                          <p:spTgt spid="30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75">
                                            <p:txEl>
                                              <p:pRg st="1" end="1"/>
                                            </p:txEl>
                                          </p:spTgt>
                                        </p:tgtEl>
                                        <p:attrNameLst>
                                          <p:attrName>style.visibility</p:attrName>
                                        </p:attrNameLst>
                                      </p:cBhvr>
                                      <p:to>
                                        <p:strVal val="visible"/>
                                      </p:to>
                                    </p:set>
                                    <p:anim calcmode="lin" valueType="num">
                                      <p:cBhvr additive="base">
                                        <p:cTn id="17"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075">
                                            <p:txEl>
                                              <p:pRg st="2" end="2"/>
                                            </p:txEl>
                                          </p:spTgt>
                                        </p:tgtEl>
                                        <p:attrNameLst>
                                          <p:attrName>style.visibility</p:attrName>
                                        </p:attrNameLst>
                                      </p:cBhvr>
                                      <p:to>
                                        <p:strVal val="visible"/>
                                      </p:to>
                                    </p:set>
                                    <p:anim calcmode="lin" valueType="num">
                                      <p:cBhvr additive="base">
                                        <p:cTn id="23"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075">
                                            <p:txEl>
                                              <p:pRg st="3" end="3"/>
                                            </p:txEl>
                                          </p:spTgt>
                                        </p:tgtEl>
                                        <p:attrNameLst>
                                          <p:attrName>style.visibility</p:attrName>
                                        </p:attrNameLst>
                                      </p:cBhvr>
                                      <p:to>
                                        <p:strVal val="visible"/>
                                      </p:to>
                                    </p:set>
                                    <p:anim calcmode="lin" valueType="num">
                                      <p:cBhvr additive="base">
                                        <p:cTn id="29"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075">
                                            <p:txEl>
                                              <p:pRg st="4" end="4"/>
                                            </p:txEl>
                                          </p:spTgt>
                                        </p:tgtEl>
                                        <p:attrNameLst>
                                          <p:attrName>style.visibility</p:attrName>
                                        </p:attrNameLst>
                                      </p:cBhvr>
                                      <p:to>
                                        <p:strVal val="visible"/>
                                      </p:to>
                                    </p:set>
                                    <p:anim calcmode="lin" valueType="num">
                                      <p:cBhvr additive="base">
                                        <p:cTn id="35"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075">
                                            <p:txEl>
                                              <p:pRg st="5" end="5"/>
                                            </p:txEl>
                                          </p:spTgt>
                                        </p:tgtEl>
                                        <p:attrNameLst>
                                          <p:attrName>style.visibility</p:attrName>
                                        </p:attrNameLst>
                                      </p:cBhvr>
                                      <p:to>
                                        <p:strVal val="visible"/>
                                      </p:to>
                                    </p:set>
                                    <p:anim calcmode="lin" valueType="num">
                                      <p:cBhvr additive="base">
                                        <p:cTn id="41" dur="500" fill="hold"/>
                                        <p:tgtEl>
                                          <p:spTgt spid="3075">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0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075">
                                            <p:txEl>
                                              <p:pRg st="6" end="6"/>
                                            </p:txEl>
                                          </p:spTgt>
                                        </p:tgtEl>
                                        <p:attrNameLst>
                                          <p:attrName>style.visibility</p:attrName>
                                        </p:attrNameLst>
                                      </p:cBhvr>
                                      <p:to>
                                        <p:strVal val="visible"/>
                                      </p:to>
                                    </p:set>
                                    <p:anim calcmode="lin" valueType="num">
                                      <p:cBhvr additive="base">
                                        <p:cTn id="47" dur="500" fill="hold"/>
                                        <p:tgtEl>
                                          <p:spTgt spid="3075">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075">
                                            <p:txEl>
                                              <p:pRg st="7" end="7"/>
                                            </p:txEl>
                                          </p:spTgt>
                                        </p:tgtEl>
                                        <p:attrNameLst>
                                          <p:attrName>style.visibility</p:attrName>
                                        </p:attrNameLst>
                                      </p:cBhvr>
                                      <p:to>
                                        <p:strVal val="visible"/>
                                      </p:to>
                                    </p:set>
                                    <p:anim calcmode="lin" valueType="num">
                                      <p:cBhvr additive="base">
                                        <p:cTn id="53" dur="500" fill="hold"/>
                                        <p:tgtEl>
                                          <p:spTgt spid="3075">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07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sz="quarter" idx="4294967295"/>
          </p:nvPr>
        </p:nvSpPr>
        <p:spPr>
          <a:xfrm>
            <a:off x="457200" y="1905000"/>
            <a:ext cx="8229600" cy="4648200"/>
          </a:xfrm>
          <a:solidFill>
            <a:schemeClr val="tx1">
              <a:lumMod val="50000"/>
              <a:lumOff val="50000"/>
            </a:schemeClr>
          </a:solidFill>
        </p:spPr>
        <p:txBody>
          <a:bodyPr/>
          <a:lstStyle/>
          <a:p>
            <a:pPr marL="0" indent="0" eaLnBrk="1" hangingPunct="1">
              <a:buFontTx/>
              <a:buNone/>
              <a:defRPr/>
            </a:pPr>
            <a:r>
              <a:rPr lang="en-US" dirty="0" smtClean="0"/>
              <a:t/>
            </a:r>
            <a:br>
              <a:rPr lang="en-US" dirty="0" smtClean="0"/>
            </a:br>
            <a:r>
              <a:rPr lang="en-US" dirty="0" smtClean="0"/>
              <a:t/>
            </a:r>
            <a:br>
              <a:rPr lang="en-US" dirty="0" smtClean="0"/>
            </a:br>
            <a:r>
              <a:rPr lang="en-US" sz="2400" dirty="0" smtClean="0"/>
              <a:t>Thorndike's Experiment on cat in the puzzle is widely known and often quoted in psychology of learning. The experimental set up was very simple. A hungry cat was confined in a puzzle box and outside the box a dish of food was kept. The cat, in the box had to pull a string to come out of the box. The cat in the box made several random movement of jumping, dashing and running to get out of the box. The cat </a:t>
            </a:r>
            <a:r>
              <a:rPr lang="en-US" sz="2400" dirty="0" err="1" smtClean="0"/>
              <a:t>atlast</a:t>
            </a:r>
            <a:r>
              <a:rPr lang="en-US" sz="2400" dirty="0" smtClean="0"/>
              <a:t> succeeded in pulling the string. The door of the puzzle box opened, the cat came out and ate the food</a:t>
            </a:r>
            <a:r>
              <a:rPr lang="en-US" dirty="0" smtClean="0"/>
              <a:t>.</a:t>
            </a:r>
          </a:p>
        </p:txBody>
      </p:sp>
      <p:sp>
        <p:nvSpPr>
          <p:cNvPr id="40963" name="Title 2"/>
          <p:cNvSpPr>
            <a:spLocks noGrp="1"/>
          </p:cNvSpPr>
          <p:nvPr>
            <p:ph type="title"/>
          </p:nvPr>
        </p:nvSpPr>
        <p:spPr>
          <a:xfrm>
            <a:off x="2057400" y="1143000"/>
            <a:ext cx="4648200" cy="854075"/>
          </a:xfrm>
          <a:solidFill>
            <a:srgbClr val="FF0066"/>
          </a:solidFill>
        </p:spPr>
        <p:txBody>
          <a:bodyPr/>
          <a:lstStyle/>
          <a:p>
            <a:pPr eaLnBrk="1" hangingPunct="1"/>
            <a:r>
              <a:rPr lang="en-US" sz="1800" u="sng" smtClean="0"/>
              <a:t>The Puzzle Box Experiment</a:t>
            </a:r>
            <a:endParaRPr lang="en-US" sz="18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Trial &amp; error theory</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633413"/>
          </a:xfrm>
          <a:solidFill>
            <a:srgbClr val="00B050"/>
          </a:solidFill>
        </p:spPr>
        <p:txBody>
          <a:bodyPr>
            <a:normAutofit fontScale="90000"/>
          </a:bodyPr>
          <a:lstStyle/>
          <a:p>
            <a:pPr eaLnBrk="1" fontAlgn="auto" hangingPunct="1">
              <a:spcAft>
                <a:spcPts val="0"/>
              </a:spcAft>
              <a:defRPr/>
            </a:pPr>
            <a:r>
              <a:rPr lang="en-AU" altLang="ko-KR" sz="3600" dirty="0">
                <a:solidFill>
                  <a:schemeClr val="bg1"/>
                </a:solidFill>
                <a:ea typeface="Gulim" pitchFamily="34" charset="-127"/>
              </a:rPr>
              <a:t>Thorndike’s Puzzle-box </a:t>
            </a:r>
            <a:r>
              <a:rPr lang="en-AU" altLang="ko-KR" sz="3600" dirty="0" smtClean="0">
                <a:solidFill>
                  <a:schemeClr val="bg1"/>
                </a:solidFill>
                <a:ea typeface="Gulim" pitchFamily="34" charset="-127"/>
              </a:rPr>
              <a:t>experiment</a:t>
            </a:r>
            <a:endParaRPr lang="en-US" sz="4000" dirty="0">
              <a:solidFill>
                <a:schemeClr val="bg1"/>
              </a:solidFill>
            </a:endParaRPr>
          </a:p>
        </p:txBody>
      </p:sp>
      <p:sp>
        <p:nvSpPr>
          <p:cNvPr id="4099" name="Rectangle 3"/>
          <p:cNvSpPr>
            <a:spLocks noGrp="1" noChangeArrowheads="1"/>
          </p:cNvSpPr>
          <p:nvPr>
            <p:ph type="body" sz="half" idx="1"/>
          </p:nvPr>
        </p:nvSpPr>
        <p:spPr>
          <a:xfrm>
            <a:off x="0" y="620713"/>
            <a:ext cx="5487988" cy="6237287"/>
          </a:xfrm>
        </p:spPr>
        <p:txBody>
          <a:bodyPr/>
          <a:lstStyle/>
          <a:p>
            <a:pPr marL="0" indent="0" eaLnBrk="1" hangingPunct="1">
              <a:lnSpc>
                <a:spcPct val="80000"/>
              </a:lnSpc>
              <a:buFontTx/>
              <a:buNone/>
            </a:pPr>
            <a:r>
              <a:rPr lang="en-AU" altLang="ko-KR" sz="2800" b="1" smtClean="0">
                <a:ea typeface="Gulim" pitchFamily="34" charset="-127"/>
              </a:rPr>
              <a:t>Thorndike put a hungry cat in a </a:t>
            </a:r>
            <a:r>
              <a:rPr lang="en-AU" altLang="ko-KR" sz="2800" b="1" smtClean="0">
                <a:solidFill>
                  <a:schemeClr val="accent2"/>
                </a:solidFill>
                <a:ea typeface="Gulim" pitchFamily="34" charset="-127"/>
              </a:rPr>
              <a:t>‘</a:t>
            </a:r>
            <a:r>
              <a:rPr lang="en-AU" altLang="ko-KR" sz="2800" b="1" smtClean="0">
                <a:solidFill>
                  <a:srgbClr val="FF0000"/>
                </a:solidFill>
                <a:ea typeface="Gulim" pitchFamily="34" charset="-127"/>
              </a:rPr>
              <a:t>puzzle box</a:t>
            </a:r>
            <a:r>
              <a:rPr lang="en-AU" altLang="ko-KR" sz="2800" b="1" smtClean="0">
                <a:solidFill>
                  <a:schemeClr val="accent2"/>
                </a:solidFill>
                <a:ea typeface="Gulim" pitchFamily="34" charset="-127"/>
              </a:rPr>
              <a:t>’ &amp; </a:t>
            </a:r>
            <a:r>
              <a:rPr lang="en-US" altLang="ko-KR" sz="2800" b="1" smtClean="0">
                <a:ea typeface="Gulim" pitchFamily="34" charset="-127"/>
              </a:rPr>
              <a:t>placed fish, just out of reach</a:t>
            </a:r>
          </a:p>
          <a:p>
            <a:pPr marL="0" indent="0" eaLnBrk="1" hangingPunct="1">
              <a:lnSpc>
                <a:spcPct val="80000"/>
              </a:lnSpc>
              <a:buFontTx/>
              <a:buAutoNum type="arabicPeriod"/>
            </a:pPr>
            <a:r>
              <a:rPr lang="en-AU" altLang="ko-KR" sz="2800" b="1" smtClean="0">
                <a:solidFill>
                  <a:srgbClr val="0000FF"/>
                </a:solidFill>
                <a:ea typeface="Gulim" pitchFamily="34" charset="-127"/>
              </a:rPr>
              <a:t>At first the cat to escape from the box through </a:t>
            </a:r>
            <a:r>
              <a:rPr lang="en-AU" altLang="ko-KR" sz="2800" b="1" smtClean="0">
                <a:solidFill>
                  <a:srgbClr val="FF0000"/>
                </a:solidFill>
                <a:ea typeface="Gulim" pitchFamily="34" charset="-127"/>
              </a:rPr>
              <a:t>trial &amp; </a:t>
            </a:r>
            <a:r>
              <a:rPr lang="en-AU" altLang="ko-KR" sz="2800" b="1" smtClean="0">
                <a:solidFill>
                  <a:srgbClr val="0000FF"/>
                </a:solidFill>
                <a:ea typeface="Gulim" pitchFamily="34" charset="-127"/>
              </a:rPr>
              <a:t>error (random voluntary movements)</a:t>
            </a:r>
          </a:p>
          <a:p>
            <a:pPr marL="0" indent="0" eaLnBrk="1" hangingPunct="1">
              <a:lnSpc>
                <a:spcPct val="80000"/>
              </a:lnSpc>
              <a:buFontTx/>
              <a:buAutoNum type="arabicPeriod"/>
            </a:pPr>
            <a:r>
              <a:rPr lang="en-AU" altLang="ko-KR" sz="2800" b="1" smtClean="0">
                <a:ea typeface="Gulim" pitchFamily="34" charset="-127"/>
              </a:rPr>
              <a:t>Eventually the cat accidentally pulled the string, escaped from the box so that it could reach its </a:t>
            </a:r>
            <a:r>
              <a:rPr lang="en-AU" altLang="ko-KR" sz="2800" b="1" smtClean="0">
                <a:solidFill>
                  <a:srgbClr val="FF0000"/>
                </a:solidFill>
                <a:ea typeface="Gulim" pitchFamily="34" charset="-127"/>
              </a:rPr>
              <a:t>reinforcement </a:t>
            </a:r>
            <a:r>
              <a:rPr lang="en-AU" altLang="ko-KR" sz="2800" b="1" smtClean="0">
                <a:ea typeface="Gulim" pitchFamily="34" charset="-127"/>
              </a:rPr>
              <a:t>(the fish)</a:t>
            </a:r>
          </a:p>
          <a:p>
            <a:pPr marL="0" indent="0" eaLnBrk="1" hangingPunct="1">
              <a:lnSpc>
                <a:spcPct val="80000"/>
              </a:lnSpc>
              <a:buFontTx/>
              <a:buNone/>
            </a:pPr>
            <a:r>
              <a:rPr lang="en-AU" altLang="ko-KR" sz="2800" b="1" smtClean="0">
                <a:solidFill>
                  <a:srgbClr val="0000FF"/>
                </a:solidFill>
                <a:ea typeface="Gulim" pitchFamily="34" charset="-127"/>
              </a:rPr>
              <a:t>When the cat was put back in the box, once again it went through a series of incorrect responses before pushing the lever</a:t>
            </a:r>
          </a:p>
          <a:p>
            <a:pPr marL="0" indent="0" eaLnBrk="1" hangingPunct="1">
              <a:lnSpc>
                <a:spcPct val="80000"/>
              </a:lnSpc>
              <a:buFontTx/>
              <a:buNone/>
            </a:pPr>
            <a:r>
              <a:rPr lang="en-AU" altLang="ko-KR" sz="2800" b="1" smtClean="0">
                <a:ea typeface="Gulim" pitchFamily="34" charset="-127"/>
              </a:rPr>
              <a:t>The cat became </a:t>
            </a:r>
            <a:r>
              <a:rPr lang="en-AU" altLang="ko-KR" sz="2800" b="1" smtClean="0">
                <a:solidFill>
                  <a:srgbClr val="FF0000"/>
                </a:solidFill>
                <a:ea typeface="Gulim" pitchFamily="34" charset="-127"/>
              </a:rPr>
              <a:t>progressively </a:t>
            </a:r>
            <a:r>
              <a:rPr lang="en-AU" altLang="ko-KR" sz="2800" b="1" smtClean="0">
                <a:ea typeface="Gulim" pitchFamily="34" charset="-127"/>
              </a:rPr>
              <a:t>quicker at escaping (and had fewer incorrect behaviours) </a:t>
            </a:r>
          </a:p>
        </p:txBody>
      </p:sp>
      <p:pic>
        <p:nvPicPr>
          <p:cNvPr id="43012" name="Picture 2" descr="https://encrypted-tbn2.google.com/images?q=tbn:ANd9GcTuYWYMpKsbeC5dvSpfBsvSb-Ng1-j2eOSv5qVUokkxIip2duR8kQ"/>
          <p:cNvPicPr>
            <a:picLocks noChangeAspect="1" noChangeArrowheads="1"/>
          </p:cNvPicPr>
          <p:nvPr/>
        </p:nvPicPr>
        <p:blipFill>
          <a:blip r:embed="rId2"/>
          <a:srcRect r="8501"/>
          <a:stretch>
            <a:fillRect/>
          </a:stretch>
        </p:blipFill>
        <p:spPr bwMode="auto">
          <a:xfrm>
            <a:off x="5494338" y="1700213"/>
            <a:ext cx="3656012" cy="32718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additive="base">
                                        <p:cTn id="19"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099">
                                            <p:txEl>
                                              <p:pRg st="2" end="2"/>
                                            </p:txEl>
                                          </p:spTgt>
                                        </p:tgtEl>
                                        <p:attrNameLst>
                                          <p:attrName>style.visibility</p:attrName>
                                        </p:attrNameLst>
                                      </p:cBhvr>
                                      <p:to>
                                        <p:strVal val="visible"/>
                                      </p:to>
                                    </p:set>
                                    <p:anim calcmode="lin" valueType="num">
                                      <p:cBhvr additive="base">
                                        <p:cTn id="25"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 calcmode="lin" valueType="num">
                                      <p:cBhvr additive="base">
                                        <p:cTn id="31"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099">
                                            <p:txEl>
                                              <p:pRg st="3" end="3"/>
                                            </p:txEl>
                                          </p:spTgt>
                                        </p:tgtEl>
                                        <p:attrNameLst>
                                          <p:attrName>style.visibility</p:attrName>
                                        </p:attrNameLst>
                                      </p:cBhvr>
                                      <p:to>
                                        <p:strVal val="visible"/>
                                      </p:to>
                                    </p:set>
                                    <p:anim calcmode="lin" valueType="num">
                                      <p:cBhvr additive="base">
                                        <p:cTn id="37"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9144000" cy="633413"/>
          </a:xfrm>
          <a:solidFill>
            <a:srgbClr val="0070C0"/>
          </a:solidFill>
        </p:spPr>
        <p:txBody>
          <a:bodyPr>
            <a:normAutofit fontScale="90000"/>
          </a:bodyPr>
          <a:lstStyle/>
          <a:p>
            <a:pPr eaLnBrk="1" fontAlgn="auto" hangingPunct="1">
              <a:spcAft>
                <a:spcPts val="0"/>
              </a:spcAft>
              <a:defRPr/>
            </a:pPr>
            <a:r>
              <a:rPr lang="en-AU" altLang="ko-KR" sz="4000" dirty="0">
                <a:solidFill>
                  <a:schemeClr val="bg1"/>
                </a:solidFill>
                <a:ea typeface="Gulim" pitchFamily="34" charset="-127"/>
              </a:rPr>
              <a:t>Thorndike ‘Law of Effect</a:t>
            </a:r>
            <a:r>
              <a:rPr lang="en-AU" altLang="ko-KR" sz="4000" dirty="0" smtClean="0">
                <a:solidFill>
                  <a:schemeClr val="bg1"/>
                </a:solidFill>
                <a:ea typeface="Gulim" pitchFamily="34" charset="-127"/>
              </a:rPr>
              <a:t>’</a:t>
            </a:r>
            <a:endParaRPr lang="en-US" sz="4000" dirty="0">
              <a:solidFill>
                <a:schemeClr val="bg1"/>
              </a:solidFill>
              <a:ea typeface="Gulim" pitchFamily="34" charset="-127"/>
            </a:endParaRPr>
          </a:p>
        </p:txBody>
      </p:sp>
      <p:sp>
        <p:nvSpPr>
          <p:cNvPr id="5123" name="Rectangle 3"/>
          <p:cNvSpPr>
            <a:spLocks noGrp="1" noChangeArrowheads="1"/>
          </p:cNvSpPr>
          <p:nvPr>
            <p:ph type="body" sz="half" idx="1"/>
          </p:nvPr>
        </p:nvSpPr>
        <p:spPr>
          <a:xfrm>
            <a:off x="0" y="642938"/>
            <a:ext cx="5292725" cy="6215062"/>
          </a:xfrm>
        </p:spPr>
        <p:txBody>
          <a:bodyPr/>
          <a:lstStyle/>
          <a:p>
            <a:pPr marL="0" indent="0" eaLnBrk="1" hangingPunct="1">
              <a:lnSpc>
                <a:spcPct val="80000"/>
              </a:lnSpc>
              <a:buFontTx/>
              <a:buNone/>
            </a:pPr>
            <a:r>
              <a:rPr lang="en-AU" altLang="ko-KR" sz="2400" b="1" smtClean="0">
                <a:ea typeface="Gulim" pitchFamily="34" charset="-127"/>
              </a:rPr>
              <a:t>Thorndike concluded that the cat had learned the association between its </a:t>
            </a:r>
            <a:r>
              <a:rPr lang="en-AU" altLang="ko-KR" sz="2400" b="1" smtClean="0">
                <a:solidFill>
                  <a:srgbClr val="FF0000"/>
                </a:solidFill>
                <a:ea typeface="Gulim" pitchFamily="34" charset="-127"/>
              </a:rPr>
              <a:t>behaviour </a:t>
            </a:r>
            <a:r>
              <a:rPr lang="en-AU" altLang="ko-KR" sz="2400" b="1" smtClean="0">
                <a:ea typeface="Gulim" pitchFamily="34" charset="-127"/>
              </a:rPr>
              <a:t>(pulling the string) &amp; the </a:t>
            </a:r>
            <a:r>
              <a:rPr lang="en-AU" altLang="ko-KR" sz="2400" b="1" smtClean="0">
                <a:solidFill>
                  <a:srgbClr val="FF0000"/>
                </a:solidFill>
                <a:ea typeface="Gulim" pitchFamily="34" charset="-127"/>
              </a:rPr>
              <a:t>consequences</a:t>
            </a:r>
            <a:r>
              <a:rPr lang="en-AU" altLang="ko-KR" sz="2400" b="1" smtClean="0">
                <a:solidFill>
                  <a:schemeClr val="accent2"/>
                </a:solidFill>
                <a:ea typeface="Gulim" pitchFamily="34" charset="-127"/>
              </a:rPr>
              <a:t> </a:t>
            </a:r>
            <a:r>
              <a:rPr lang="en-AU" altLang="ko-KR" sz="2400" b="1" smtClean="0">
                <a:ea typeface="Gulim" pitchFamily="34" charset="-127"/>
              </a:rPr>
              <a:t>(reaching the food)</a:t>
            </a:r>
          </a:p>
          <a:p>
            <a:pPr marL="0" indent="0" eaLnBrk="1" hangingPunct="1">
              <a:lnSpc>
                <a:spcPct val="80000"/>
              </a:lnSpc>
              <a:buFontTx/>
              <a:buNone/>
            </a:pPr>
            <a:r>
              <a:rPr lang="en-AU" altLang="ko-KR" sz="2400" b="1" smtClean="0">
                <a:solidFill>
                  <a:srgbClr val="0000FF"/>
                </a:solidFill>
                <a:ea typeface="Gulim" pitchFamily="34" charset="-127"/>
              </a:rPr>
              <a:t>Results led Thorndike to devise the ‘Law of effect’ that is a behaviour that is followed by a satisfying consequence is strengthened (more likely to happen) than a behaviour that is followed by an annoying consequence which is weakened (less likely to occur)</a:t>
            </a:r>
          </a:p>
          <a:p>
            <a:pPr marL="0" indent="0" eaLnBrk="1" hangingPunct="1">
              <a:lnSpc>
                <a:spcPct val="80000"/>
              </a:lnSpc>
              <a:buFontTx/>
              <a:buNone/>
            </a:pPr>
            <a:r>
              <a:rPr lang="en-AU" altLang="ko-KR" sz="2400" b="1" smtClean="0">
                <a:ea typeface="Gulim" pitchFamily="34" charset="-127"/>
              </a:rPr>
              <a:t>The food was a </a:t>
            </a:r>
            <a:r>
              <a:rPr lang="en-AU" altLang="ko-KR" sz="2400" b="1" smtClean="0">
                <a:solidFill>
                  <a:srgbClr val="FF0000"/>
                </a:solidFill>
                <a:ea typeface="Gulim" pitchFamily="34" charset="-127"/>
              </a:rPr>
              <a:t>satisfying </a:t>
            </a:r>
            <a:r>
              <a:rPr lang="en-AU" altLang="ko-KR" sz="2400" b="1" smtClean="0">
                <a:ea typeface="Gulim" pitchFamily="34" charset="-127"/>
              </a:rPr>
              <a:t>consequence – hence the cat would try to escape</a:t>
            </a:r>
          </a:p>
          <a:p>
            <a:pPr marL="0" indent="0" eaLnBrk="1" hangingPunct="1">
              <a:lnSpc>
                <a:spcPct val="80000"/>
              </a:lnSpc>
              <a:buFontTx/>
              <a:buNone/>
            </a:pPr>
            <a:r>
              <a:rPr lang="en-AU" altLang="ko-KR" sz="2400" b="1" smtClean="0">
                <a:solidFill>
                  <a:srgbClr val="0000FF"/>
                </a:solidFill>
                <a:ea typeface="Gulim" pitchFamily="34" charset="-127"/>
              </a:rPr>
              <a:t>Behaviour that kept the cat in the box </a:t>
            </a:r>
            <a:r>
              <a:rPr lang="en-AU" altLang="ko-KR" sz="2400" b="1" smtClean="0">
                <a:ea typeface="Gulim" pitchFamily="34" charset="-127"/>
              </a:rPr>
              <a:t>(</a:t>
            </a:r>
            <a:r>
              <a:rPr lang="en-AU" altLang="ko-KR" sz="2400" b="1" smtClean="0">
                <a:solidFill>
                  <a:srgbClr val="FF0000"/>
                </a:solidFill>
                <a:ea typeface="Gulim" pitchFamily="34" charset="-127"/>
              </a:rPr>
              <a:t>annoying </a:t>
            </a:r>
            <a:r>
              <a:rPr lang="en-AU" altLang="ko-KR" sz="2400" b="1" smtClean="0">
                <a:solidFill>
                  <a:srgbClr val="0000FF"/>
                </a:solidFill>
                <a:ea typeface="Gulim" pitchFamily="34" charset="-127"/>
              </a:rPr>
              <a:t>consequence) was less likely to occur</a:t>
            </a:r>
          </a:p>
          <a:p>
            <a:pPr marL="0" indent="0" eaLnBrk="1" hangingPunct="1">
              <a:lnSpc>
                <a:spcPct val="80000"/>
              </a:lnSpc>
              <a:buFontTx/>
              <a:buNone/>
            </a:pPr>
            <a:endParaRPr lang="en-AU" altLang="ko-KR" b="1" smtClean="0">
              <a:ea typeface="Gulim" pitchFamily="34" charset="-127"/>
            </a:endParaRPr>
          </a:p>
        </p:txBody>
      </p:sp>
      <p:sp>
        <p:nvSpPr>
          <p:cNvPr id="44036" name="Content Placeholder 1"/>
          <p:cNvSpPr>
            <a:spLocks noGrp="1"/>
          </p:cNvSpPr>
          <p:nvPr>
            <p:ph sz="half" idx="2"/>
          </p:nvPr>
        </p:nvSpPr>
        <p:spPr/>
        <p:txBody>
          <a:bodyPr/>
          <a:lstStyle/>
          <a:p>
            <a:pPr marL="0" indent="0" eaLnBrk="1" hangingPunct="1">
              <a:buFontTx/>
              <a:buNone/>
            </a:pPr>
            <a:endParaRPr lang="en-AU" smtClean="0"/>
          </a:p>
        </p:txBody>
      </p:sp>
      <p:pic>
        <p:nvPicPr>
          <p:cNvPr id="44037" name="Picture 4" descr="http://www.nickyhayes.co.uk/nicky/OHP/gifs/puzzlebox.GIF"/>
          <p:cNvPicPr>
            <a:picLocks noChangeAspect="1" noChangeArrowheads="1"/>
          </p:cNvPicPr>
          <p:nvPr/>
        </p:nvPicPr>
        <p:blipFill>
          <a:blip r:embed="rId2"/>
          <a:srcRect t="16573" r="16495" b="2325"/>
          <a:stretch>
            <a:fillRect/>
          </a:stretch>
        </p:blipFill>
        <p:spPr bwMode="auto">
          <a:xfrm>
            <a:off x="5292725" y="1268413"/>
            <a:ext cx="3851275" cy="427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0" end="0"/>
                                            </p:txEl>
                                          </p:spTgt>
                                        </p:tgtEl>
                                        <p:attrNameLst>
                                          <p:attrName>style.visibility</p:attrName>
                                        </p:attrNameLst>
                                      </p:cBhvr>
                                      <p:to>
                                        <p:strVal val="visible"/>
                                      </p:to>
                                    </p:set>
                                    <p:anim calcmode="lin" valueType="num">
                                      <p:cBhvr additive="base">
                                        <p:cTn id="19"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2" end="2"/>
                                            </p:txEl>
                                          </p:spTgt>
                                        </p:tgtEl>
                                        <p:attrNameLst>
                                          <p:attrName>style.visibility</p:attrName>
                                        </p:attrNameLst>
                                      </p:cBhvr>
                                      <p:to>
                                        <p:strVal val="visible"/>
                                      </p:to>
                                    </p:set>
                                    <p:anim calcmode="lin" valueType="num">
                                      <p:cBhvr additive="base">
                                        <p:cTn id="25"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3" end="3"/>
                                            </p:txEl>
                                          </p:spTgt>
                                        </p:tgtEl>
                                        <p:attrNameLst>
                                          <p:attrName>style.visibility</p:attrName>
                                        </p:attrNameLst>
                                      </p:cBhvr>
                                      <p:to>
                                        <p:strVal val="visible"/>
                                      </p:to>
                                    </p:set>
                                    <p:anim calcmode="lin" valueType="num">
                                      <p:cBhvr additive="base">
                                        <p:cTn id="31"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1"/>
          <p:cNvSpPr>
            <a:spLocks noGrp="1"/>
          </p:cNvSpPr>
          <p:nvPr>
            <p:ph sz="quarter" idx="4294967295"/>
          </p:nvPr>
        </p:nvSpPr>
        <p:spPr>
          <a:xfrm>
            <a:off x="228600" y="1828800"/>
            <a:ext cx="8458200" cy="4648200"/>
          </a:xfrm>
        </p:spPr>
        <p:txBody>
          <a:bodyPr>
            <a:normAutofit fontScale="92500"/>
          </a:bodyPr>
          <a:lstStyle/>
          <a:p>
            <a:pPr marL="457200" indent="-457200" eaLnBrk="1" hangingPunct="1">
              <a:buFontTx/>
              <a:buAutoNum type="arabicPeriod"/>
            </a:pPr>
            <a:r>
              <a:rPr lang="en-US" sz="2400" smtClean="0"/>
              <a:t>Learning by trial and error is gradual process.</a:t>
            </a:r>
          </a:p>
          <a:p>
            <a:pPr marL="457200" indent="-457200" eaLnBrk="1" hangingPunct="1">
              <a:buFontTx/>
              <a:buAutoNum type="arabicPeriod"/>
            </a:pPr>
            <a:r>
              <a:rPr lang="en-US" sz="2400" smtClean="0"/>
              <a:t> For learning to occur, the learner must be definitely motivated.</a:t>
            </a:r>
          </a:p>
          <a:p>
            <a:pPr marL="457200" indent="-457200" eaLnBrk="1" hangingPunct="1">
              <a:buFontTx/>
              <a:buAutoNum type="arabicPeriod"/>
            </a:pPr>
            <a:r>
              <a:rPr lang="en-US" sz="2400" smtClean="0"/>
              <a:t> The learner makes random and variable response.</a:t>
            </a:r>
          </a:p>
          <a:p>
            <a:pPr marL="457200" indent="-457200" eaLnBrk="1" hangingPunct="1">
              <a:buFontTx/>
              <a:buAutoNum type="arabicPeriod"/>
            </a:pPr>
            <a:r>
              <a:rPr lang="en-US" sz="2400" smtClean="0"/>
              <a:t> Some responses do lead to the goal (annoying response)</a:t>
            </a:r>
          </a:p>
          <a:p>
            <a:pPr marL="457200" indent="-457200" eaLnBrk="1" hangingPunct="1">
              <a:buFontTx/>
              <a:buAutoNum type="arabicPeriod"/>
            </a:pPr>
            <a:r>
              <a:rPr lang="en-US" sz="2400" smtClean="0"/>
              <a:t> Some responses lead to the goal. (satisfying responses)</a:t>
            </a:r>
          </a:p>
          <a:p>
            <a:pPr marL="457200" indent="-457200" eaLnBrk="1" hangingPunct="1">
              <a:buFontTx/>
              <a:buAutoNum type="arabicPeriod"/>
            </a:pPr>
            <a:r>
              <a:rPr lang="en-US" sz="2400" smtClean="0"/>
              <a:t> With the increase in number of trials the annoying responses will tend to be eliminated and the satisfying responses will be strengthened and repeated.</a:t>
            </a:r>
          </a:p>
          <a:p>
            <a:pPr marL="457200" indent="-457200" eaLnBrk="1" hangingPunct="1">
              <a:buFontTx/>
              <a:buAutoNum type="arabicPeriod"/>
            </a:pPr>
            <a:r>
              <a:rPr lang="en-US" sz="2400" smtClean="0"/>
              <a:t> The time taken to perform the task (to repeat the satisfying response) decreases with successive trials.</a:t>
            </a:r>
            <a:r>
              <a:rPr lang="en-US" sz="2400" smtClean="0">
                <a:solidFill>
                  <a:srgbClr val="FFC000"/>
                </a:solidFill>
              </a:rPr>
              <a:t/>
            </a:r>
            <a:br>
              <a:rPr lang="en-US" sz="2400" smtClean="0">
                <a:solidFill>
                  <a:srgbClr val="FFC000"/>
                </a:solidFill>
              </a:rPr>
            </a:br>
            <a:r>
              <a:rPr lang="en-US" sz="2400" smtClean="0">
                <a:solidFill>
                  <a:srgbClr val="FFC000"/>
                </a:solidFill>
              </a:rPr>
              <a:t/>
            </a:r>
            <a:br>
              <a:rPr lang="en-US" sz="2400" smtClean="0">
                <a:solidFill>
                  <a:srgbClr val="FFC000"/>
                </a:solidFill>
              </a:rPr>
            </a:br>
            <a:endParaRPr lang="en-US" sz="2400" smtClean="0">
              <a:solidFill>
                <a:srgbClr val="FFC000"/>
              </a:solidFill>
            </a:endParaRPr>
          </a:p>
        </p:txBody>
      </p:sp>
      <p:sp>
        <p:nvSpPr>
          <p:cNvPr id="41987" name="Title 2"/>
          <p:cNvSpPr>
            <a:spLocks noGrp="1"/>
          </p:cNvSpPr>
          <p:nvPr>
            <p:ph type="title"/>
          </p:nvPr>
        </p:nvSpPr>
        <p:spPr>
          <a:solidFill>
            <a:srgbClr val="FFFF00"/>
          </a:solidFill>
        </p:spPr>
        <p:txBody>
          <a:bodyPr/>
          <a:lstStyle/>
          <a:p>
            <a:pPr eaLnBrk="1" hangingPunct="1"/>
            <a:r>
              <a:rPr lang="en-US" sz="2800" u="sng" smtClean="0"/>
              <a:t>Features of Trial and Error Learning</a:t>
            </a:r>
            <a:r>
              <a:rPr lang="en-US" sz="2800" smtClean="0"/>
              <a:t/>
            </a:r>
            <a:br>
              <a:rPr lang="en-US" sz="2800" smtClean="0"/>
            </a:br>
            <a:endParaRPr lang="en-US" sz="28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a:spLocks noGrp="1"/>
          </p:cNvSpPr>
          <p:nvPr>
            <p:ph sz="quarter" idx="4294967295"/>
          </p:nvPr>
        </p:nvSpPr>
        <p:spPr>
          <a:xfrm>
            <a:off x="152400" y="1600200"/>
            <a:ext cx="8839200" cy="5029200"/>
          </a:xfrm>
          <a:blipFill dpi="0" rotWithShape="1">
            <a:blip r:embed="rId2"/>
            <a:srcRect/>
            <a:tile tx="0" ty="0" sx="100000" sy="100000" flip="none" algn="tl"/>
          </a:blipFill>
        </p:spPr>
        <p:txBody>
          <a:bodyPr/>
          <a:lstStyle/>
          <a:p>
            <a:pPr marL="0" indent="0" eaLnBrk="1" hangingPunct="1">
              <a:buFontTx/>
              <a:buNone/>
            </a:pPr>
            <a:endParaRPr lang="en-US" sz="6600" smtClean="0"/>
          </a:p>
          <a:p>
            <a:pPr marL="0" indent="0" eaLnBrk="1" hangingPunct="1">
              <a:buFontTx/>
              <a:buNone/>
            </a:pPr>
            <a:r>
              <a:rPr lang="en-US" sz="6600" smtClean="0">
                <a:solidFill>
                  <a:srgbClr val="FF0000"/>
                </a:solidFill>
              </a:rPr>
              <a:t>LAW OF READINESS</a:t>
            </a:r>
          </a:p>
          <a:p>
            <a:pPr marL="0" indent="0" eaLnBrk="1" hangingPunct="1">
              <a:buFontTx/>
              <a:buNone/>
            </a:pPr>
            <a:r>
              <a:rPr lang="en-US" sz="6600" smtClean="0">
                <a:solidFill>
                  <a:srgbClr val="FF0000"/>
                </a:solidFill>
              </a:rPr>
              <a:t>LAW OF EXERCISE</a:t>
            </a:r>
          </a:p>
          <a:p>
            <a:pPr marL="0" indent="0" eaLnBrk="1" hangingPunct="1">
              <a:buFontTx/>
              <a:buNone/>
            </a:pPr>
            <a:r>
              <a:rPr lang="en-US" sz="6600" smtClean="0">
                <a:solidFill>
                  <a:srgbClr val="FF0000"/>
                </a:solidFill>
              </a:rPr>
              <a:t>LAW OF EFFECT</a:t>
            </a:r>
          </a:p>
        </p:txBody>
      </p:sp>
      <p:sp>
        <p:nvSpPr>
          <p:cNvPr id="3" name="Title 2"/>
          <p:cNvSpPr>
            <a:spLocks noGrp="1"/>
          </p:cNvSpPr>
          <p:nvPr>
            <p:ph type="title"/>
          </p:nvPr>
        </p:nvSpPr>
        <p:spPr>
          <a:xfrm>
            <a:off x="2057400" y="381000"/>
            <a:ext cx="4800600" cy="1143000"/>
          </a:xfrm>
        </p:spPr>
        <p:style>
          <a:lnRef idx="3">
            <a:schemeClr val="lt1"/>
          </a:lnRef>
          <a:fillRef idx="1">
            <a:schemeClr val="accent1"/>
          </a:fillRef>
          <a:effectRef idx="1">
            <a:schemeClr val="accent1"/>
          </a:effectRef>
          <a:fontRef idx="minor">
            <a:schemeClr val="lt1"/>
          </a:fontRef>
        </p:style>
        <p:txBody>
          <a:bodyPr>
            <a:normAutofit fontScale="90000"/>
          </a:bodyPr>
          <a:lstStyle/>
          <a:p>
            <a:pPr eaLnBrk="1" fontAlgn="auto" hangingPunct="1">
              <a:spcAft>
                <a:spcPts val="0"/>
              </a:spcAft>
              <a:defRPr/>
            </a:pPr>
            <a:r>
              <a:rPr lang="en-US" sz="3200" dirty="0" smtClean="0"/>
              <a:t/>
            </a:r>
            <a:br>
              <a:rPr lang="en-US" sz="3200" dirty="0" smtClean="0"/>
            </a:br>
            <a:r>
              <a:rPr lang="en-US" sz="3200" dirty="0" smtClean="0"/>
              <a:t>Three </a:t>
            </a:r>
            <a:r>
              <a:rPr lang="en-US" sz="3200" dirty="0"/>
              <a:t>laws of learning:</a:t>
            </a:r>
            <a:br>
              <a:rPr lang="en-US" sz="3200" dirty="0"/>
            </a:b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1"/>
          <p:cNvSpPr>
            <a:spLocks noGrp="1"/>
          </p:cNvSpPr>
          <p:nvPr>
            <p:ph sz="quarter" idx="4294967295"/>
          </p:nvPr>
        </p:nvSpPr>
        <p:spPr>
          <a:xfrm>
            <a:off x="228600" y="1676400"/>
            <a:ext cx="8686800" cy="4953000"/>
          </a:xfrm>
          <a:blipFill dpi="0" rotWithShape="1">
            <a:blip r:embed="rId2"/>
            <a:srcRect/>
            <a:tile tx="0" ty="0" sx="100000" sy="100000" flip="none" algn="tl"/>
          </a:blipFill>
        </p:spPr>
        <p:txBody>
          <a:bodyPr/>
          <a:lstStyle/>
          <a:p>
            <a:pPr marL="0" indent="0" eaLnBrk="1" hangingPunct="1">
              <a:buFontTx/>
              <a:buNone/>
            </a:pPr>
            <a:endParaRPr lang="en-US" sz="2800" smtClean="0"/>
          </a:p>
          <a:p>
            <a:pPr marL="0" indent="0" eaLnBrk="1" hangingPunct="1">
              <a:buFontTx/>
              <a:buNone/>
            </a:pPr>
            <a:r>
              <a:rPr lang="en-US" sz="2800" smtClean="0">
                <a:solidFill>
                  <a:srgbClr val="FF0000"/>
                </a:solidFill>
              </a:rPr>
              <a:t>First primary law of learning, according to him, is the ‘Law of Readiness’ or the ‘Law of Action Tendency’, which means that learning takes place when an action tendency is aroused through preparatory adjustment, set or attitude. Readiness means a preparation of action. If one is not prepared to learn, learning cannot be automatically instilled in him, for example, unless the typist, in order to learn typing prepares himself to start, he would not make much progress in a lethargic &amp; unprepared manner.</a:t>
            </a:r>
          </a:p>
          <a:p>
            <a:pPr marL="0" indent="0" eaLnBrk="1" hangingPunct="1">
              <a:buFontTx/>
              <a:buNone/>
            </a:pPr>
            <a:endParaRPr lang="en-US" sz="2800" smtClean="0"/>
          </a:p>
        </p:txBody>
      </p:sp>
      <p:sp>
        <p:nvSpPr>
          <p:cNvPr id="3" name="Title 2"/>
          <p:cNvSpPr>
            <a:spLocks noGrp="1"/>
          </p:cNvSpPr>
          <p:nvPr>
            <p:ph type="title"/>
          </p:nvPr>
        </p:nvSpPr>
        <p:spPr>
          <a:xfrm>
            <a:off x="1905000" y="762000"/>
            <a:ext cx="5562600" cy="914400"/>
          </a:xfrm>
        </p:spPr>
        <p:style>
          <a:lnRef idx="3">
            <a:schemeClr val="lt1"/>
          </a:lnRef>
          <a:fillRef idx="1">
            <a:schemeClr val="accent1"/>
          </a:fillRef>
          <a:effectRef idx="1">
            <a:schemeClr val="accent1"/>
          </a:effectRef>
          <a:fontRef idx="minor">
            <a:schemeClr val="lt1"/>
          </a:fontRef>
        </p:style>
        <p:txBody>
          <a:bodyPr/>
          <a:lstStyle/>
          <a:p>
            <a:pPr eaLnBrk="1" fontAlgn="auto" hangingPunct="1">
              <a:spcAft>
                <a:spcPts val="0"/>
              </a:spcAft>
              <a:defRPr/>
            </a:pPr>
            <a:r>
              <a:rPr lang="en-US" sz="3600" dirty="0" smtClean="0"/>
              <a:t>LAW </a:t>
            </a:r>
            <a:r>
              <a:rPr lang="en-US" sz="3600" dirty="0"/>
              <a:t>OF READINESS</a:t>
            </a:r>
            <a:r>
              <a:rPr lang="en-US" sz="1800" dirty="0"/>
              <a:t/>
            </a:r>
            <a:br>
              <a:rPr lang="en-US" sz="1800" dirty="0"/>
            </a:br>
            <a:endParaRPr 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sz="quarter" idx="4294967295"/>
          </p:nvPr>
        </p:nvSpPr>
        <p:spPr>
          <a:xfrm>
            <a:off x="152400" y="1828800"/>
            <a:ext cx="8839200" cy="4876800"/>
          </a:xfrm>
          <a:solidFill>
            <a:srgbClr val="FF0066"/>
          </a:solidFill>
        </p:spPr>
        <p:txBody>
          <a:bodyPr/>
          <a:lstStyle/>
          <a:p>
            <a:pPr marL="0" indent="0" eaLnBrk="1" hangingPunct="1">
              <a:buFontTx/>
              <a:buNone/>
            </a:pPr>
            <a:r>
              <a:rPr lang="en-US" sz="4000" smtClean="0">
                <a:solidFill>
                  <a:srgbClr val="FFFF00"/>
                </a:solidFill>
              </a:rPr>
              <a:t>The law of exercise had two parts: (a) the law of use and (b) the law of disuse. This law stated that connections grow stronger when used—where strength is defined as “vigor and duration as well as the frequency of its making”—and grow weaker when not used.</a:t>
            </a:r>
          </a:p>
          <a:p>
            <a:pPr marL="0" indent="0" eaLnBrk="1" hangingPunct="1">
              <a:buFontTx/>
              <a:buNone/>
            </a:pPr>
            <a:endParaRPr lang="en-US" smtClean="0"/>
          </a:p>
        </p:txBody>
      </p:sp>
      <p:sp>
        <p:nvSpPr>
          <p:cNvPr id="3" name="Title 2"/>
          <p:cNvSpPr>
            <a:spLocks noGrp="1"/>
          </p:cNvSpPr>
          <p:nvPr>
            <p:ph type="title"/>
          </p:nvPr>
        </p:nvSpPr>
        <p:spPr>
          <a:xfrm>
            <a:off x="1600200" y="762000"/>
            <a:ext cx="6019800" cy="990600"/>
          </a:xfrm>
        </p:spPr>
        <p:style>
          <a:lnRef idx="3">
            <a:schemeClr val="lt1"/>
          </a:lnRef>
          <a:fillRef idx="1">
            <a:schemeClr val="accent1"/>
          </a:fillRef>
          <a:effectRef idx="1">
            <a:schemeClr val="accent1"/>
          </a:effectRef>
          <a:fontRef idx="minor">
            <a:schemeClr val="lt1"/>
          </a:fontRef>
        </p:style>
        <p:txBody>
          <a:bodyPr/>
          <a:lstStyle/>
          <a:p>
            <a:pPr eaLnBrk="1" fontAlgn="auto" hangingPunct="1">
              <a:spcAft>
                <a:spcPts val="0"/>
              </a:spcAft>
              <a:defRPr/>
            </a:pPr>
            <a:r>
              <a:rPr lang="en-US" sz="3600" dirty="0"/>
              <a:t>LAW OF EXERCISE</a:t>
            </a:r>
            <a:r>
              <a:rPr lang="en-US" sz="1800" dirty="0"/>
              <a:t/>
            </a:r>
            <a:br>
              <a:rPr lang="en-US" sz="1800" dirty="0"/>
            </a:br>
            <a:endParaRPr lang="en-US"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sz="quarter" idx="4294967295"/>
          </p:nvPr>
        </p:nvSpPr>
        <p:spPr>
          <a:xfrm>
            <a:off x="152400" y="1676400"/>
            <a:ext cx="8839200" cy="4953000"/>
          </a:xfrm>
          <a:solidFill>
            <a:srgbClr val="00B050"/>
          </a:solidFill>
        </p:spPr>
        <p:txBody>
          <a:bodyPr>
            <a:normAutofit lnSpcReduction="10000"/>
          </a:bodyPr>
          <a:lstStyle/>
          <a:p>
            <a:pPr marL="0" indent="0" eaLnBrk="1" hangingPunct="1">
              <a:buFontTx/>
              <a:buNone/>
            </a:pPr>
            <a:r>
              <a:rPr lang="en-US" smtClean="0">
                <a:solidFill>
                  <a:srgbClr val="FFFF00"/>
                </a:solidFill>
              </a:rPr>
              <a:t>which states that responses which occur just prior to a satisfying state of affairs are more likely to be repeated, and responses just prior to an annoying state of affairs are more likely NOT to be repeated. The second contribution was his rejection of the notion that man is simply another animal that can reason. He believed intelligence should be defined solely in terms of greater or lesser ability to form connections. </a:t>
            </a:r>
            <a:r>
              <a:rPr lang="en-US" smtClean="0"/>
              <a:t/>
            </a:r>
            <a:br>
              <a:rPr lang="en-US" smtClean="0"/>
            </a:br>
            <a:endParaRPr lang="en-US" smtClean="0"/>
          </a:p>
        </p:txBody>
      </p:sp>
      <p:sp>
        <p:nvSpPr>
          <p:cNvPr id="3" name="Title 2"/>
          <p:cNvSpPr>
            <a:spLocks noGrp="1"/>
          </p:cNvSpPr>
          <p:nvPr>
            <p:ph type="title"/>
          </p:nvPr>
        </p:nvSpPr>
        <p:spPr>
          <a:xfrm>
            <a:off x="1676400" y="762000"/>
            <a:ext cx="5562600" cy="914400"/>
          </a:xfrm>
        </p:spPr>
        <p:style>
          <a:lnRef idx="3">
            <a:schemeClr val="lt1"/>
          </a:lnRef>
          <a:fillRef idx="1">
            <a:schemeClr val="accent1"/>
          </a:fillRef>
          <a:effectRef idx="1">
            <a:schemeClr val="accent1"/>
          </a:effectRef>
          <a:fontRef idx="minor">
            <a:schemeClr val="lt1"/>
          </a:fontRef>
        </p:style>
        <p:txBody>
          <a:bodyPr/>
          <a:lstStyle/>
          <a:p>
            <a:pPr eaLnBrk="1" fontAlgn="auto" hangingPunct="1">
              <a:spcAft>
                <a:spcPts val="0"/>
              </a:spcAft>
              <a:defRPr/>
            </a:pPr>
            <a:r>
              <a:rPr lang="en-US" sz="3600" dirty="0"/>
              <a:t>LAW OF EFFECT</a:t>
            </a:r>
            <a:r>
              <a:rPr lang="en-US" sz="1800" dirty="0"/>
              <a:t/>
            </a:r>
            <a:br>
              <a:rPr lang="en-US" sz="1800" dirty="0"/>
            </a:br>
            <a:endParaRPr 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3"/>
          <a:srcRect/>
          <a:stretch>
            <a:fillRect/>
          </a:stretch>
        </p:blipFill>
        <p:spPr bwMode="auto">
          <a:xfrm>
            <a:off x="4089400" y="1450975"/>
            <a:ext cx="4800600" cy="3962400"/>
          </a:xfrm>
          <a:prstGeom prst="rect">
            <a:avLst/>
          </a:prstGeom>
          <a:noFill/>
          <a:ln w="9525">
            <a:noFill/>
            <a:miter lim="800000"/>
            <a:headEnd/>
            <a:tailEnd/>
          </a:ln>
        </p:spPr>
      </p:pic>
      <p:sp>
        <p:nvSpPr>
          <p:cNvPr id="49155" name="TextBox 4"/>
          <p:cNvSpPr txBox="1">
            <a:spLocks noChangeArrowheads="1"/>
          </p:cNvSpPr>
          <p:nvPr/>
        </p:nvSpPr>
        <p:spPr bwMode="auto">
          <a:xfrm>
            <a:off x="4572000" y="5649913"/>
            <a:ext cx="4191000" cy="646112"/>
          </a:xfrm>
          <a:prstGeom prst="rect">
            <a:avLst/>
          </a:prstGeom>
          <a:noFill/>
          <a:ln w="9525">
            <a:noFill/>
            <a:miter lim="800000"/>
            <a:headEnd/>
            <a:tailEnd/>
          </a:ln>
        </p:spPr>
        <p:txBody>
          <a:bodyPr>
            <a:spAutoFit/>
          </a:bodyPr>
          <a:lstStyle/>
          <a:p>
            <a:r>
              <a:rPr lang="en-US">
                <a:latin typeface="Garamond" pitchFamily="18" charset="0"/>
              </a:rPr>
              <a:t>Figure IV. Simplified graph of the result of the puzzle box experiment.</a:t>
            </a:r>
          </a:p>
        </p:txBody>
      </p:sp>
      <p:pic>
        <p:nvPicPr>
          <p:cNvPr id="49156" name="Picture 5"/>
          <p:cNvPicPr>
            <a:picLocks noChangeAspect="1" noChangeArrowheads="1"/>
          </p:cNvPicPr>
          <p:nvPr/>
        </p:nvPicPr>
        <p:blipFill>
          <a:blip r:embed="rId4"/>
          <a:srcRect/>
          <a:stretch>
            <a:fillRect/>
          </a:stretch>
        </p:blipFill>
        <p:spPr bwMode="auto">
          <a:xfrm>
            <a:off x="363538" y="1517650"/>
            <a:ext cx="3200400" cy="4425950"/>
          </a:xfrm>
          <a:prstGeom prst="rect">
            <a:avLst/>
          </a:prstGeom>
          <a:noFill/>
          <a:ln w="9525">
            <a:noFill/>
            <a:miter lim="800000"/>
            <a:headEnd/>
            <a:tailEnd/>
          </a:ln>
        </p:spPr>
      </p:pic>
      <p:sp>
        <p:nvSpPr>
          <p:cNvPr id="49157" name="TextBox 5"/>
          <p:cNvSpPr txBox="1">
            <a:spLocks noChangeArrowheads="1"/>
          </p:cNvSpPr>
          <p:nvPr/>
        </p:nvSpPr>
        <p:spPr bwMode="auto">
          <a:xfrm>
            <a:off x="706438" y="5648325"/>
            <a:ext cx="2514600" cy="369888"/>
          </a:xfrm>
          <a:prstGeom prst="rect">
            <a:avLst/>
          </a:prstGeom>
          <a:noFill/>
          <a:ln w="9525">
            <a:noFill/>
            <a:miter lim="800000"/>
            <a:headEnd/>
            <a:tailEnd/>
          </a:ln>
        </p:spPr>
        <p:txBody>
          <a:bodyPr>
            <a:spAutoFit/>
          </a:bodyPr>
          <a:lstStyle/>
          <a:p>
            <a:r>
              <a:rPr lang="en-US">
                <a:latin typeface="Garamond" pitchFamily="18" charset="0"/>
              </a:rPr>
              <a:t>Figure III. Trials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t>EDUCATIONAL IMPLICATIONS</a:t>
            </a:r>
          </a:p>
        </p:txBody>
      </p:sp>
      <p:sp>
        <p:nvSpPr>
          <p:cNvPr id="50179" name="Content Placeholder 3"/>
          <p:cNvSpPr>
            <a:spLocks noGrp="1"/>
          </p:cNvSpPr>
          <p:nvPr>
            <p:ph sz="half" idx="1"/>
          </p:nvPr>
        </p:nvSpPr>
        <p:spPr>
          <a:xfrm>
            <a:off x="457200" y="1600200"/>
            <a:ext cx="4267200" cy="4953000"/>
          </a:xfrm>
          <a:solidFill>
            <a:srgbClr val="FFFF00"/>
          </a:solidFill>
        </p:spPr>
        <p:txBody>
          <a:bodyPr/>
          <a:lstStyle/>
          <a:p>
            <a:r>
              <a:rPr lang="en-US" smtClean="0"/>
              <a:t>READINESS</a:t>
            </a:r>
          </a:p>
          <a:p>
            <a:r>
              <a:rPr lang="en-US" smtClean="0"/>
              <a:t>MOTIVATION</a:t>
            </a:r>
          </a:p>
          <a:p>
            <a:r>
              <a:rPr lang="en-US" smtClean="0"/>
              <a:t>EXPERIENCE</a:t>
            </a:r>
          </a:p>
          <a:p>
            <a:r>
              <a:rPr lang="en-US" smtClean="0"/>
              <a:t>STRENGTHENING OF  BOND</a:t>
            </a:r>
          </a:p>
          <a:p>
            <a:r>
              <a:rPr lang="en-US" smtClean="0"/>
              <a:t>IMPORTANCE OF REPETITION</a:t>
            </a:r>
          </a:p>
          <a:p>
            <a:r>
              <a:rPr lang="en-US" smtClean="0"/>
              <a:t>ROLE OF REWARD &amp; PUNISHMENT</a:t>
            </a:r>
          </a:p>
        </p:txBody>
      </p:sp>
      <p:sp>
        <p:nvSpPr>
          <p:cNvPr id="50180" name="Content Placeholder 4"/>
          <p:cNvSpPr>
            <a:spLocks noGrp="1"/>
          </p:cNvSpPr>
          <p:nvPr>
            <p:ph sz="half" idx="2"/>
          </p:nvPr>
        </p:nvSpPr>
        <p:spPr>
          <a:xfrm>
            <a:off x="4648200" y="1600200"/>
            <a:ext cx="4038600" cy="4953000"/>
          </a:xfrm>
          <a:solidFill>
            <a:srgbClr val="FF0000"/>
          </a:solidFill>
        </p:spPr>
        <p:txBody>
          <a:bodyPr/>
          <a:lstStyle/>
          <a:p>
            <a:r>
              <a:rPr lang="en-US" smtClean="0"/>
              <a:t>GRADING OF TASK</a:t>
            </a:r>
          </a:p>
          <a:p>
            <a:r>
              <a:rPr lang="en-US" smtClean="0"/>
              <a:t>USE OF EXPERIMENTS</a:t>
            </a:r>
          </a:p>
          <a:p>
            <a:r>
              <a:rPr lang="en-US" smtClean="0"/>
              <a:t>SKILL LEARNING</a:t>
            </a:r>
          </a:p>
          <a:p>
            <a:r>
              <a:rPr lang="en-US" smtClean="0"/>
              <a:t>SCIENIFIC INVENTIONS</a:t>
            </a:r>
          </a:p>
          <a:p>
            <a:r>
              <a:rPr lang="en-US" smtClean="0"/>
              <a:t>FORMULATION OF HABITS</a:t>
            </a:r>
          </a:p>
          <a:p>
            <a:r>
              <a:rPr lang="en-US" smtClean="0"/>
              <a:t>USE OF INSIGHTFUL LEARNING</a:t>
            </a:r>
          </a:p>
          <a:p>
            <a:r>
              <a:rPr lang="en-US" smtClean="0"/>
              <a:t>TRANSFER OF LEARNING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smtClean="0"/>
              <a:t>LIMITATIONS</a:t>
            </a:r>
          </a:p>
        </p:txBody>
      </p:sp>
      <p:sp>
        <p:nvSpPr>
          <p:cNvPr id="51203" name="Content Placeholder 2"/>
          <p:cNvSpPr>
            <a:spLocks noGrp="1"/>
          </p:cNvSpPr>
          <p:nvPr>
            <p:ph sz="half" idx="1"/>
          </p:nvPr>
        </p:nvSpPr>
        <p:spPr>
          <a:solidFill>
            <a:srgbClr val="FF0066"/>
          </a:solidFill>
        </p:spPr>
        <p:txBody>
          <a:bodyPr/>
          <a:lstStyle/>
          <a:p>
            <a:r>
              <a:rPr lang="en-US" smtClean="0"/>
              <a:t>ENERGY CONSUMING</a:t>
            </a:r>
          </a:p>
          <a:p>
            <a:endParaRPr lang="en-US" smtClean="0"/>
          </a:p>
          <a:p>
            <a:r>
              <a:rPr lang="en-US" smtClean="0"/>
              <a:t>RANDOM EFFORTS</a:t>
            </a:r>
          </a:p>
        </p:txBody>
      </p:sp>
      <p:sp>
        <p:nvSpPr>
          <p:cNvPr id="51204" name="Content Placeholder 3"/>
          <p:cNvSpPr>
            <a:spLocks noGrp="1"/>
          </p:cNvSpPr>
          <p:nvPr>
            <p:ph sz="half" idx="2"/>
          </p:nvPr>
        </p:nvSpPr>
        <p:spPr>
          <a:xfrm>
            <a:off x="4495800" y="1600200"/>
            <a:ext cx="4191000" cy="4525963"/>
          </a:xfrm>
          <a:solidFill>
            <a:srgbClr val="92D050"/>
          </a:solidFill>
        </p:spPr>
        <p:txBody>
          <a:bodyPr/>
          <a:lstStyle/>
          <a:p>
            <a:r>
              <a:rPr lang="en-US" smtClean="0"/>
              <a:t>EMPHASIS ON ROTE LLEARNING</a:t>
            </a:r>
          </a:p>
          <a:p>
            <a:endParaRPr lang="en-US" smtClean="0"/>
          </a:p>
          <a:p>
            <a:r>
              <a:rPr lang="en-US" smtClean="0"/>
              <a:t>NOT USEFUL FOR  BRIGHT STUDENTS</a:t>
            </a:r>
          </a:p>
          <a:p>
            <a:r>
              <a:rPr lang="en-US" smtClean="0"/>
              <a:t>NOT USEFUL FOR</a:t>
            </a:r>
          </a:p>
          <a:p>
            <a:pPr>
              <a:buFont typeface="Arial" charset="0"/>
              <a:buNone/>
            </a:pPr>
            <a:r>
              <a:rPr lang="en-US" smtClean="0"/>
              <a:t>    HIGHER CLASSES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304800" y="1143000"/>
            <a:ext cx="7924800" cy="5562600"/>
          </a:xfrm>
          <a:blipFill>
            <a:blip r:embed="rId2"/>
            <a:tile tx="0" ty="0" sx="100000" sy="100000" flip="none" algn="tl"/>
          </a:blipFill>
        </p:spPr>
        <p:txBody>
          <a:bodyPr>
            <a:normAutofit lnSpcReduction="10000"/>
          </a:bodyPr>
          <a:lstStyle/>
          <a:p>
            <a:pPr marL="0" indent="0" eaLnBrk="1" fontAlgn="auto" hangingPunct="1">
              <a:spcAft>
                <a:spcPts val="0"/>
              </a:spcAft>
              <a:buFontTx/>
              <a:buNone/>
              <a:defRPr/>
            </a:pPr>
            <a:endParaRPr lang="en-US" sz="2800" dirty="0" smtClean="0"/>
          </a:p>
          <a:p>
            <a:pPr marL="0" indent="0" eaLnBrk="1" fontAlgn="auto" hangingPunct="1">
              <a:spcAft>
                <a:spcPts val="0"/>
              </a:spcAft>
              <a:buFontTx/>
              <a:buNone/>
              <a:defRPr/>
            </a:pPr>
            <a:r>
              <a:rPr lang="en-US" sz="2800" dirty="0" smtClean="0">
                <a:solidFill>
                  <a:srgbClr val="FFFF00"/>
                </a:solidFill>
              </a:rPr>
              <a:t>1)</a:t>
            </a:r>
            <a:r>
              <a:rPr lang="en-US" sz="2800" dirty="0">
                <a:solidFill>
                  <a:srgbClr val="FFFF00"/>
                </a:solidFill>
              </a:rPr>
              <a:t> </a:t>
            </a:r>
            <a:r>
              <a:rPr lang="en-US" sz="2800" dirty="0"/>
              <a:t>   </a:t>
            </a:r>
            <a:r>
              <a:rPr lang="en-US" sz="2800" dirty="0">
                <a:solidFill>
                  <a:srgbClr val="FFFF00"/>
                </a:solidFill>
              </a:rPr>
              <a:t> According to this theory the task can be started from the easier aspect towards its difficult side. This approach will benefit the weaker and backward children.</a:t>
            </a:r>
          </a:p>
          <a:p>
            <a:pPr marL="0" indent="0" eaLnBrk="1" fontAlgn="auto" hangingPunct="1">
              <a:spcAft>
                <a:spcPts val="0"/>
              </a:spcAft>
              <a:buFontTx/>
              <a:buNone/>
              <a:defRPr/>
            </a:pPr>
            <a:r>
              <a:rPr lang="en-US" sz="2800" dirty="0">
                <a:solidFill>
                  <a:srgbClr val="FFFF00"/>
                </a:solidFill>
              </a:rPr>
              <a:t>2)      A small child learns some skills through trial and error method only such as sitting, standing, walking, running etc. In teaching also the child rectifies the writing after </a:t>
            </a:r>
            <a:r>
              <a:rPr lang="en-US" sz="2800" dirty="0" smtClean="0">
                <a:solidFill>
                  <a:srgbClr val="FFFF00"/>
                </a:solidFill>
              </a:rPr>
              <a:t>committing </a:t>
            </a:r>
            <a:r>
              <a:rPr lang="en-US" sz="2800" dirty="0">
                <a:solidFill>
                  <a:srgbClr val="FFFF00"/>
                </a:solidFill>
              </a:rPr>
              <a:t>mistakes.</a:t>
            </a:r>
          </a:p>
          <a:p>
            <a:pPr marL="0" indent="0" eaLnBrk="1" fontAlgn="auto" hangingPunct="1">
              <a:spcAft>
                <a:spcPts val="0"/>
              </a:spcAft>
              <a:buFontTx/>
              <a:buNone/>
              <a:defRPr/>
            </a:pPr>
            <a:r>
              <a:rPr lang="en-US" sz="2800" dirty="0">
                <a:solidFill>
                  <a:srgbClr val="FFFF00"/>
                </a:solidFill>
              </a:rPr>
              <a:t>3)      In this theory more emphasis has been laid on motivation. Thus, before starting teaching in the classroom the students should be properly motivated.</a:t>
            </a:r>
          </a:p>
          <a:p>
            <a:pPr marL="0" indent="0" eaLnBrk="1" fontAlgn="auto" hangingPunct="1">
              <a:spcAft>
                <a:spcPts val="0"/>
              </a:spcAft>
              <a:buFontTx/>
              <a:buNone/>
              <a:defRPr/>
            </a:pPr>
            <a:endParaRPr lang="en-US" sz="2800" dirty="0"/>
          </a:p>
          <a:p>
            <a:pPr marL="0" indent="0" eaLnBrk="1" fontAlgn="auto" hangingPunct="1">
              <a:spcAft>
                <a:spcPts val="0"/>
              </a:spcAft>
              <a:buFontTx/>
              <a:buNone/>
              <a:defRPr/>
            </a:pPr>
            <a:endParaRPr lang="en-US" dirty="0"/>
          </a:p>
        </p:txBody>
      </p:sp>
      <p:sp>
        <p:nvSpPr>
          <p:cNvPr id="3" name="Title 2"/>
          <p:cNvSpPr>
            <a:spLocks noGrp="1"/>
          </p:cNvSpPr>
          <p:nvPr>
            <p:ph type="title"/>
          </p:nvPr>
        </p:nvSpPr>
        <p:spPr>
          <a:xfrm>
            <a:off x="2438400" y="228600"/>
            <a:ext cx="4114800" cy="914400"/>
          </a:xfrm>
          <a:solidFill>
            <a:srgbClr val="FF0000"/>
          </a:solidFill>
        </p:spPr>
        <p:style>
          <a:lnRef idx="3">
            <a:schemeClr val="lt1"/>
          </a:lnRef>
          <a:fillRef idx="1">
            <a:schemeClr val="accent1"/>
          </a:fillRef>
          <a:effectRef idx="1">
            <a:schemeClr val="accent1"/>
          </a:effectRef>
          <a:fontRef idx="minor">
            <a:schemeClr val="lt1"/>
          </a:fontRef>
        </p:style>
        <p:txBody>
          <a:bodyPr/>
          <a:lstStyle/>
          <a:p>
            <a:pPr eaLnBrk="1" fontAlgn="auto" hangingPunct="1">
              <a:spcAft>
                <a:spcPts val="0"/>
              </a:spcAft>
              <a:defRPr/>
            </a:pPr>
            <a:r>
              <a:rPr lang="en-US" sz="2400" dirty="0" smtClean="0"/>
              <a:t>EDUCATIONAL IMPLICATIONS</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1"/>
          <p:cNvSpPr>
            <a:spLocks noGrp="1"/>
          </p:cNvSpPr>
          <p:nvPr>
            <p:ph sz="quarter" idx="4294967295"/>
          </p:nvPr>
        </p:nvSpPr>
        <p:spPr>
          <a:xfrm>
            <a:off x="76200" y="1371600"/>
            <a:ext cx="8915400" cy="5257800"/>
          </a:xfrm>
          <a:blipFill dpi="0" rotWithShape="1">
            <a:blip r:embed="rId2"/>
            <a:srcRect/>
            <a:tile tx="0" ty="0" sx="100000" sy="100000" flip="none" algn="tl"/>
          </a:blipFill>
        </p:spPr>
        <p:txBody>
          <a:bodyPr/>
          <a:lstStyle/>
          <a:p>
            <a:pPr marL="0" indent="0" eaLnBrk="1" hangingPunct="1">
              <a:buFontTx/>
              <a:buNone/>
            </a:pPr>
            <a:r>
              <a:rPr lang="en-US" sz="2800" smtClean="0"/>
              <a:t>4)     </a:t>
            </a:r>
            <a:r>
              <a:rPr lang="en-US" sz="2800" smtClean="0">
                <a:solidFill>
                  <a:srgbClr val="002060"/>
                </a:solidFill>
              </a:rPr>
              <a:t> Practice leads a man towards maturity. Practice is the main feature of trial and error method. Practice helps in reducing the errors committed by the child in learning any concept.</a:t>
            </a:r>
          </a:p>
          <a:p>
            <a:pPr marL="0" indent="0" eaLnBrk="1" hangingPunct="1">
              <a:buFontTx/>
              <a:buNone/>
            </a:pPr>
            <a:r>
              <a:rPr lang="en-US" sz="2800" smtClean="0">
                <a:solidFill>
                  <a:srgbClr val="002060"/>
                </a:solidFill>
              </a:rPr>
              <a:t>5)      Habits are formed as a result of repeitition. With the help of this theory the wrong habits of the children can be modified and the good habits strengthened.</a:t>
            </a:r>
          </a:p>
          <a:p>
            <a:pPr marL="0" indent="0" eaLnBrk="1" hangingPunct="1">
              <a:buFontTx/>
              <a:buNone/>
            </a:pPr>
            <a:r>
              <a:rPr lang="en-US" sz="2800" smtClean="0">
                <a:solidFill>
                  <a:srgbClr val="002060"/>
                </a:solidFill>
              </a:rPr>
              <a:t>6)      The effects of rewards and punishment also affect the learning of the child. Thus, the theory lays emphasis on the use of reward and punishment in the class by the teacher.</a:t>
            </a:r>
          </a:p>
          <a:p>
            <a:pPr marL="0" indent="0" eaLnBrk="1" hangingPunct="1">
              <a:buFontTx/>
              <a:buNone/>
            </a:pPr>
            <a:endParaRPr lang="en-US" smtClean="0">
              <a:solidFill>
                <a:srgbClr val="00206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1"/>
          <p:cNvSpPr>
            <a:spLocks noGrp="1"/>
          </p:cNvSpPr>
          <p:nvPr>
            <p:ph sz="quarter" idx="4294967295"/>
          </p:nvPr>
        </p:nvSpPr>
        <p:spPr>
          <a:xfrm>
            <a:off x="152400" y="1447800"/>
            <a:ext cx="8839200" cy="5257800"/>
          </a:xfrm>
          <a:blipFill dpi="0" rotWithShape="1">
            <a:blip r:embed="rId2"/>
            <a:srcRect/>
            <a:tile tx="0" ty="0" sx="100000" sy="100000" flip="none" algn="tl"/>
          </a:blipFill>
        </p:spPr>
        <p:txBody>
          <a:bodyPr/>
          <a:lstStyle/>
          <a:p>
            <a:pPr marL="0" indent="0" eaLnBrk="1" hangingPunct="1">
              <a:buFontTx/>
              <a:buNone/>
            </a:pPr>
            <a:r>
              <a:rPr lang="en-US" sz="2400" smtClean="0"/>
              <a:t>7)    </a:t>
            </a:r>
            <a:r>
              <a:rPr lang="en-US" sz="2400" smtClean="0">
                <a:solidFill>
                  <a:srgbClr val="FFFF00"/>
                </a:solidFill>
              </a:rPr>
              <a:t>  The theory may be found quite helpful in changing the behaviour of the deliquent children. The teacher should cure such children making use of this theory.</a:t>
            </a:r>
          </a:p>
          <a:p>
            <a:pPr marL="0" indent="0" eaLnBrk="1" hangingPunct="1">
              <a:buFontTx/>
              <a:buNone/>
            </a:pPr>
            <a:r>
              <a:rPr lang="en-US" sz="2400" smtClean="0">
                <a:solidFill>
                  <a:srgbClr val="FFFF00"/>
                </a:solidFill>
              </a:rPr>
              <a:t>8)      With the help of this theory the teacher can control the negative emotions of the children such as anger, jealousy etc.</a:t>
            </a:r>
          </a:p>
          <a:p>
            <a:pPr marL="0" indent="0" eaLnBrk="1" hangingPunct="1">
              <a:buFontTx/>
              <a:buNone/>
            </a:pPr>
            <a:r>
              <a:rPr lang="en-US" sz="2400" smtClean="0">
                <a:solidFill>
                  <a:srgbClr val="FFFF00"/>
                </a:solidFill>
              </a:rPr>
              <a:t>9)      The teacher can improve his teaching methods making use of this theory. He must observe the effects of his teaching methods on the students and should not hesitate to make necessary changes in them, if required.</a:t>
            </a:r>
          </a:p>
          <a:p>
            <a:pPr marL="0" indent="0" eaLnBrk="1" hangingPunct="1">
              <a:buFontTx/>
              <a:buNone/>
            </a:pPr>
            <a:r>
              <a:rPr lang="en-US" sz="2400" smtClean="0">
                <a:solidFill>
                  <a:srgbClr val="FFFF00"/>
                </a:solidFill>
              </a:rPr>
              <a:t>10)   The theory pays more emphasis on oral drill work. Thus, a teacher should conduct oral drill of the taught contents. This help in strengthening the learning more.</a:t>
            </a:r>
          </a:p>
          <a:p>
            <a:pPr marL="0" indent="0" eaLnBrk="1" hangingPunct="1">
              <a:buFontTx/>
              <a:buNone/>
            </a:pPr>
            <a:endParaRPr lang="en-US" smtClean="0">
              <a:solidFill>
                <a:srgbClr val="FFFF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926</Words>
  <Application>Microsoft Office PowerPoint</Application>
  <PresentationFormat>On-screen Show (4:3)</PresentationFormat>
  <Paragraphs>100</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Trial and error theory by thorndike</vt:lpstr>
      <vt:lpstr>Thorndike</vt:lpstr>
      <vt:lpstr>Behaviourist Thoery/ Thorndike's Theory of Connectionism/ Trial and Error Learning/ S-R      Bond Theory</vt:lpstr>
      <vt:lpstr>Trial &amp; Error learning - Thorndike</vt:lpstr>
      <vt:lpstr>The Puzzle Box Experiment</vt:lpstr>
      <vt:lpstr>Trial &amp; error theory</vt:lpstr>
      <vt:lpstr>Thorndike’s Puzzle-box experiment</vt:lpstr>
      <vt:lpstr>Thorndike ‘Law of Effect’</vt:lpstr>
      <vt:lpstr>Features of Trial and Error Learning </vt:lpstr>
      <vt:lpstr> Three laws of learning: </vt:lpstr>
      <vt:lpstr>LAW OF READINESS </vt:lpstr>
      <vt:lpstr>LAW OF EXERCISE </vt:lpstr>
      <vt:lpstr>LAW OF EFFECT </vt:lpstr>
      <vt:lpstr>Slide 15</vt:lpstr>
      <vt:lpstr>EDUCATIONAL IMPLICATIONS</vt:lpstr>
      <vt:lpstr>LIMITATIONS</vt:lpstr>
      <vt:lpstr>EDUCATIONAL IMPLICATIONS</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Trial &amp; error theory</dc:title>
  <dc:creator>Sony</dc:creator>
  <cp:lastModifiedBy>Sabhya</cp:lastModifiedBy>
  <cp:revision>2</cp:revision>
  <dcterms:created xsi:type="dcterms:W3CDTF">2021-03-17T04:41:36Z</dcterms:created>
  <dcterms:modified xsi:type="dcterms:W3CDTF">2022-08-04T04:56:11Z</dcterms:modified>
</cp:coreProperties>
</file>