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Default Extension="mp4" ContentType="video/unknown"/>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56" r:id="rId3"/>
    <p:sldId id="257" r:id="rId4"/>
    <p:sldId id="258" r:id="rId5"/>
    <p:sldId id="259" r:id="rId6"/>
    <p:sldId id="276" r:id="rId7"/>
    <p:sldId id="271" r:id="rId8"/>
    <p:sldId id="262" r:id="rId9"/>
    <p:sldId id="272" r:id="rId10"/>
    <p:sldId id="266" r:id="rId11"/>
    <p:sldId id="267" r:id="rId12"/>
    <p:sldId id="268" r:id="rId13"/>
    <p:sldId id="270" r:id="rId14"/>
    <p:sldId id="269" r:id="rId15"/>
    <p:sldId id="273" r:id="rId16"/>
    <p:sldId id="274" r:id="rId17"/>
    <p:sldId id="275" r:id="rId18"/>
    <p:sldId id="263" r:id="rId19"/>
    <p:sldId id="264" r:id="rId20"/>
    <p:sldId id="329" r:id="rId21"/>
    <p:sldId id="330" r:id="rId22"/>
    <p:sldId id="331" r:id="rId23"/>
    <p:sldId id="332" r:id="rId24"/>
    <p:sldId id="333" r:id="rId25"/>
    <p:sldId id="334" r:id="rId26"/>
    <p:sldId id="335" r:id="rId27"/>
    <p:sldId id="336" r:id="rId28"/>
    <p:sldId id="337" r:id="rId29"/>
    <p:sldId id="338" r:id="rId30"/>
    <p:sldId id="339" r:id="rId31"/>
    <p:sldId id="340" r:id="rId32"/>
    <p:sldId id="341" r:id="rId33"/>
    <p:sldId id="342" r:id="rId34"/>
    <p:sldId id="343" r:id="rId35"/>
    <p:sldId id="344" r:id="rId36"/>
    <p:sldId id="345" r:id="rId37"/>
    <p:sldId id="346" r:id="rId38"/>
    <p:sldId id="347" r:id="rId39"/>
    <p:sldId id="348" r:id="rId40"/>
    <p:sldId id="349" r:id="rId41"/>
    <p:sldId id="350" r:id="rId42"/>
    <p:sldId id="328" r:id="rId4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FC808"/>
    <a:srgbClr val="73FB69"/>
    <a:srgbClr val="26667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118" autoAdjust="0"/>
    <p:restoredTop sz="94660"/>
  </p:normalViewPr>
  <p:slideViewPr>
    <p:cSldViewPr>
      <p:cViewPr>
        <p:scale>
          <a:sx n="76" d="100"/>
          <a:sy n="76" d="100"/>
        </p:scale>
        <p:origin x="-1266" y="1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BA6E66F-6AD1-487F-9262-D8EE7C55E2C3}"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BF16F14F-7660-41EA-8426-EF4712D8FF40}">
      <dgm:prSet phldrT="[Text]" custT="1"/>
      <dgm:spPr/>
      <dgm:t>
        <a:bodyPr/>
        <a:lstStyle/>
        <a:p>
          <a:r>
            <a:rPr lang="en-IN" sz="2800" kern="1200" dirty="0" smtClean="0">
              <a:solidFill>
                <a:schemeClr val="tx1"/>
              </a:solidFill>
              <a:latin typeface="Forte" pitchFamily="66" charset="0"/>
              <a:ea typeface="+mj-ea"/>
              <a:cs typeface="+mj-cs"/>
            </a:rPr>
            <a:t>Central aspect</a:t>
          </a:r>
          <a:endParaRPr lang="en-US" sz="2800" kern="1200" dirty="0">
            <a:solidFill>
              <a:schemeClr val="tx1"/>
            </a:solidFill>
            <a:latin typeface="Forte" pitchFamily="66" charset="0"/>
            <a:ea typeface="+mj-ea"/>
            <a:cs typeface="+mj-cs"/>
          </a:endParaRPr>
        </a:p>
      </dgm:t>
    </dgm:pt>
    <dgm:pt modelId="{53C670F7-FB36-4D34-B571-91417F8D602A}" type="parTrans" cxnId="{246068EE-0366-4721-82B2-45D8D525A9E6}">
      <dgm:prSet/>
      <dgm:spPr/>
      <dgm:t>
        <a:bodyPr/>
        <a:lstStyle/>
        <a:p>
          <a:endParaRPr lang="en-US"/>
        </a:p>
      </dgm:t>
    </dgm:pt>
    <dgm:pt modelId="{50719174-6607-448A-A96F-E15E9024408A}" type="sibTrans" cxnId="{246068EE-0366-4721-82B2-45D8D525A9E6}">
      <dgm:prSet/>
      <dgm:spPr/>
      <dgm:t>
        <a:bodyPr/>
        <a:lstStyle/>
        <a:p>
          <a:endParaRPr lang="en-US"/>
        </a:p>
      </dgm:t>
    </dgm:pt>
    <dgm:pt modelId="{8E1F73AD-E65E-4C1A-90F7-E9FD91058441}">
      <dgm:prSet phldrT="[Text]" custT="1"/>
      <dgm:spPr/>
      <dgm:t>
        <a:bodyPr/>
        <a:lstStyle/>
        <a:p>
          <a:pPr algn="just"/>
          <a:r>
            <a:rPr lang="en-IN" sz="2000" kern="1200" dirty="0" smtClean="0">
              <a:solidFill>
                <a:schemeClr val="accent4">
                  <a:lumMod val="75000"/>
                </a:schemeClr>
              </a:solidFill>
              <a:latin typeface="Forte" pitchFamily="66" charset="0"/>
              <a:ea typeface="+mj-ea"/>
              <a:cs typeface="+mj-cs"/>
            </a:rPr>
            <a:t>Learner developing their ability to critically analyze and evaluate issues of global and inter generational character and to propose strategies for solving the problems that arise from these issues.</a:t>
          </a:r>
          <a:endParaRPr lang="en-US" sz="2000" kern="1200" dirty="0">
            <a:solidFill>
              <a:schemeClr val="accent4">
                <a:lumMod val="75000"/>
              </a:schemeClr>
            </a:solidFill>
            <a:latin typeface="Forte" pitchFamily="66" charset="0"/>
            <a:ea typeface="+mj-ea"/>
            <a:cs typeface="+mj-cs"/>
          </a:endParaRPr>
        </a:p>
      </dgm:t>
    </dgm:pt>
    <dgm:pt modelId="{8F1CA238-463B-45F5-80A7-8DD4DB08326F}" type="parTrans" cxnId="{6AEEF20E-4044-4B96-924A-713ECBAAC35D}">
      <dgm:prSet/>
      <dgm:spPr/>
      <dgm:t>
        <a:bodyPr/>
        <a:lstStyle/>
        <a:p>
          <a:endParaRPr lang="en-US"/>
        </a:p>
      </dgm:t>
    </dgm:pt>
    <dgm:pt modelId="{A824BD37-0A47-4DCD-9412-9FAE2D95D145}" type="sibTrans" cxnId="{6AEEF20E-4044-4B96-924A-713ECBAAC35D}">
      <dgm:prSet/>
      <dgm:spPr/>
      <dgm:t>
        <a:bodyPr/>
        <a:lstStyle/>
        <a:p>
          <a:endParaRPr lang="en-US"/>
        </a:p>
      </dgm:t>
    </dgm:pt>
    <dgm:pt modelId="{A2764B08-0B1C-4AC9-ADAC-9F2378D1996E}">
      <dgm:prSet phldrT="[Text]" custT="1"/>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en-IN" sz="2800" kern="1200" dirty="0" smtClean="0">
              <a:solidFill>
                <a:schemeClr val="tx1"/>
              </a:solidFill>
              <a:latin typeface="Forte" pitchFamily="66" charset="0"/>
              <a:ea typeface="+mj-ea"/>
              <a:cs typeface="+mj-cs"/>
            </a:rPr>
            <a:t>What we about to learn </a:t>
          </a:r>
          <a:endParaRPr lang="en-US" sz="2800" kern="1200" dirty="0" smtClean="0">
            <a:solidFill>
              <a:schemeClr val="tx1"/>
            </a:solidFill>
            <a:latin typeface="Forte" pitchFamily="66" charset="0"/>
            <a:ea typeface="+mj-ea"/>
            <a:cs typeface="+mj-cs"/>
          </a:endParaRPr>
        </a:p>
      </dgm:t>
    </dgm:pt>
    <dgm:pt modelId="{60163F07-58EE-4867-89B5-6926542381F7}" type="parTrans" cxnId="{721E0BCF-E9C1-4507-8D09-0E77C3048CF3}">
      <dgm:prSet/>
      <dgm:spPr/>
      <dgm:t>
        <a:bodyPr/>
        <a:lstStyle/>
        <a:p>
          <a:endParaRPr lang="en-US"/>
        </a:p>
      </dgm:t>
    </dgm:pt>
    <dgm:pt modelId="{CE2AA10D-1200-409A-A0A2-003CD103763A}" type="sibTrans" cxnId="{721E0BCF-E9C1-4507-8D09-0E77C3048CF3}">
      <dgm:prSet/>
      <dgm:spPr/>
      <dgm:t>
        <a:bodyPr/>
        <a:lstStyle/>
        <a:p>
          <a:endParaRPr lang="en-US"/>
        </a:p>
      </dgm:t>
    </dgm:pt>
    <dgm:pt modelId="{3E81A24B-29B5-4E83-A9C6-C960877E4FFF}">
      <dgm:prSet phldrT="[Text]" custT="1"/>
      <dgm:spPr/>
      <dgm:t>
        <a:bodyPr/>
        <a:lstStyle/>
        <a:p>
          <a:pPr algn="just"/>
          <a:r>
            <a:rPr lang="en-US" sz="2400" kern="1200" dirty="0" smtClean="0">
              <a:solidFill>
                <a:schemeClr val="accent4">
                  <a:lumMod val="75000"/>
                </a:schemeClr>
              </a:solidFill>
              <a:latin typeface="Forte" pitchFamily="66" charset="0"/>
              <a:ea typeface="+mj-ea"/>
              <a:cs typeface="+mj-cs"/>
            </a:rPr>
            <a:t>They learn about the environmental, social, cultural and economic aspects of sustainability</a:t>
          </a:r>
          <a:r>
            <a:rPr lang="en-US" sz="2400" kern="1200" dirty="0" smtClean="0">
              <a:solidFill>
                <a:schemeClr val="accent4">
                  <a:lumMod val="75000"/>
                </a:schemeClr>
              </a:solidFill>
            </a:rPr>
            <a:t>.</a:t>
          </a:r>
          <a:endParaRPr lang="en-US" sz="2400" kern="1200" dirty="0">
            <a:solidFill>
              <a:schemeClr val="accent4">
                <a:lumMod val="75000"/>
              </a:schemeClr>
            </a:solidFill>
          </a:endParaRPr>
        </a:p>
      </dgm:t>
    </dgm:pt>
    <dgm:pt modelId="{99597F5E-302B-4277-99FE-1BB2D39FE4E7}" type="parTrans" cxnId="{BF6BE561-E194-4A67-A21D-9B556DDC4FC1}">
      <dgm:prSet/>
      <dgm:spPr/>
      <dgm:t>
        <a:bodyPr/>
        <a:lstStyle/>
        <a:p>
          <a:endParaRPr lang="en-US"/>
        </a:p>
      </dgm:t>
    </dgm:pt>
    <dgm:pt modelId="{7F971509-061B-45FE-8C15-70A41B6AE3B5}" type="sibTrans" cxnId="{BF6BE561-E194-4A67-A21D-9B556DDC4FC1}">
      <dgm:prSet/>
      <dgm:spPr/>
      <dgm:t>
        <a:bodyPr/>
        <a:lstStyle/>
        <a:p>
          <a:endParaRPr lang="en-US"/>
        </a:p>
      </dgm:t>
    </dgm:pt>
    <dgm:pt modelId="{3CD6F6B2-6844-4E3E-BBA6-DC4F36F2377C}">
      <dgm:prSet phldrT="[Text]" custT="1"/>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en-IN" sz="2800" kern="1200" dirty="0" smtClean="0">
              <a:solidFill>
                <a:schemeClr val="tx1"/>
              </a:solidFill>
              <a:latin typeface="Forte" pitchFamily="66" charset="0"/>
              <a:ea typeface="+mj-ea"/>
              <a:cs typeface="+mj-cs"/>
            </a:rPr>
            <a:t>What it involves </a:t>
          </a:r>
          <a:endParaRPr lang="en-US" sz="2800" kern="1200" dirty="0" smtClean="0">
            <a:solidFill>
              <a:schemeClr val="tx1"/>
            </a:solidFill>
            <a:latin typeface="Forte" pitchFamily="66" charset="0"/>
            <a:ea typeface="+mj-ea"/>
            <a:cs typeface="+mj-cs"/>
          </a:endParaRPr>
        </a:p>
      </dgm:t>
    </dgm:pt>
    <dgm:pt modelId="{8EA59E51-D3D2-4331-AB8F-6AC36DF94C3E}" type="parTrans" cxnId="{96C3AA3D-1C7E-474F-9D27-0DDB0F0D55AC}">
      <dgm:prSet/>
      <dgm:spPr/>
      <dgm:t>
        <a:bodyPr/>
        <a:lstStyle/>
        <a:p>
          <a:endParaRPr lang="en-US"/>
        </a:p>
      </dgm:t>
    </dgm:pt>
    <dgm:pt modelId="{38943132-5F40-4198-9F49-84C6F4E26765}" type="sibTrans" cxnId="{96C3AA3D-1C7E-474F-9D27-0DDB0F0D55AC}">
      <dgm:prSet/>
      <dgm:spPr/>
      <dgm:t>
        <a:bodyPr/>
        <a:lstStyle/>
        <a:p>
          <a:endParaRPr lang="en-US"/>
        </a:p>
      </dgm:t>
    </dgm:pt>
    <dgm:pt modelId="{7F6404AA-F823-4AEA-BFBD-3141636F214D}">
      <dgm:prSet phldrT="[Text]" custT="1"/>
      <dgm:spPr/>
      <dgm:t>
        <a:bodyPr/>
        <a:lstStyle/>
        <a:p>
          <a:pPr algn="just"/>
          <a:r>
            <a:rPr lang="en-US" sz="2400" kern="1200" dirty="0" err="1" smtClean="0">
              <a:solidFill>
                <a:schemeClr val="accent4">
                  <a:lumMod val="75000"/>
                </a:schemeClr>
              </a:solidFill>
              <a:latin typeface="Forte" pitchFamily="66" charset="0"/>
              <a:ea typeface="+mj-ea"/>
              <a:cs typeface="+mj-cs"/>
            </a:rPr>
            <a:t>ESD</a:t>
          </a:r>
          <a:r>
            <a:rPr lang="en-US" sz="2400" kern="1200" dirty="0" smtClean="0">
              <a:solidFill>
                <a:schemeClr val="accent4">
                  <a:lumMod val="75000"/>
                </a:schemeClr>
              </a:solidFill>
              <a:latin typeface="Forte" pitchFamily="66" charset="0"/>
              <a:ea typeface="+mj-ea"/>
              <a:cs typeface="+mj-cs"/>
            </a:rPr>
            <a:t> involves integrating knowledge of economic, social and environmental development</a:t>
          </a:r>
          <a:endParaRPr lang="en-US" sz="2400" kern="1200" dirty="0">
            <a:solidFill>
              <a:schemeClr val="accent4">
                <a:lumMod val="75000"/>
              </a:schemeClr>
            </a:solidFill>
            <a:latin typeface="Forte" pitchFamily="66" charset="0"/>
            <a:ea typeface="+mj-ea"/>
            <a:cs typeface="+mj-cs"/>
          </a:endParaRPr>
        </a:p>
      </dgm:t>
    </dgm:pt>
    <dgm:pt modelId="{7F3C110D-06DD-4AF3-94E9-89B901CF0AA2}" type="parTrans" cxnId="{CC993CCB-A45D-4024-A341-4059CF49D4E5}">
      <dgm:prSet/>
      <dgm:spPr/>
      <dgm:t>
        <a:bodyPr/>
        <a:lstStyle/>
        <a:p>
          <a:endParaRPr lang="en-US"/>
        </a:p>
      </dgm:t>
    </dgm:pt>
    <dgm:pt modelId="{E6C0C5C2-8E54-41A9-A680-B0D3A71FAF43}" type="sibTrans" cxnId="{CC993CCB-A45D-4024-A341-4059CF49D4E5}">
      <dgm:prSet/>
      <dgm:spPr/>
      <dgm:t>
        <a:bodyPr/>
        <a:lstStyle/>
        <a:p>
          <a:endParaRPr lang="en-US"/>
        </a:p>
      </dgm:t>
    </dgm:pt>
    <dgm:pt modelId="{90487EEF-24B5-4473-AAB4-27D70B02DCF8}">
      <dgm:prSet phldrT="[Text]" custT="1"/>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en-IN" sz="2800" kern="1200" dirty="0" smtClean="0">
              <a:solidFill>
                <a:schemeClr val="tx1"/>
              </a:solidFill>
              <a:latin typeface="Forte" pitchFamily="66" charset="0"/>
              <a:ea typeface="+mj-ea"/>
              <a:cs typeface="+mj-cs"/>
            </a:rPr>
            <a:t>What it can provides</a:t>
          </a:r>
        </a:p>
      </dgm:t>
    </dgm:pt>
    <dgm:pt modelId="{3A3F3667-52C9-4F14-9987-BA362E94A444}" type="parTrans" cxnId="{75FED1C8-3885-4C19-9D34-28F5A6B6E06C}">
      <dgm:prSet/>
      <dgm:spPr/>
      <dgm:t>
        <a:bodyPr/>
        <a:lstStyle/>
        <a:p>
          <a:endParaRPr lang="en-US"/>
        </a:p>
      </dgm:t>
    </dgm:pt>
    <dgm:pt modelId="{5001A28B-BD08-43E0-88F3-AADFF8F787BE}" type="sibTrans" cxnId="{75FED1C8-3885-4C19-9D34-28F5A6B6E06C}">
      <dgm:prSet/>
      <dgm:spPr/>
      <dgm:t>
        <a:bodyPr/>
        <a:lstStyle/>
        <a:p>
          <a:endParaRPr lang="en-US"/>
        </a:p>
      </dgm:t>
    </dgm:pt>
    <dgm:pt modelId="{34763F53-4D0A-475D-8100-0DE089D4E208}">
      <dgm:prSet phldrT="[Text]" custT="1"/>
      <dgm:spPr/>
      <dgm:t>
        <a:bodyPr/>
        <a:lstStyle/>
        <a:p>
          <a:pPr algn="just"/>
          <a:r>
            <a:rPr lang="en-US" sz="2400" kern="1200" dirty="0" smtClean="0">
              <a:solidFill>
                <a:schemeClr val="accent4">
                  <a:lumMod val="75000"/>
                </a:schemeClr>
              </a:solidFill>
              <a:latin typeface="Forte" pitchFamily="66" charset="0"/>
              <a:ea typeface="+mj-ea"/>
              <a:cs typeface="+mj-cs"/>
            </a:rPr>
            <a:t>About providing opportunities for learners to participate in democratic discussions about what is important to them personally, and for society in the future.</a:t>
          </a:r>
          <a:endParaRPr lang="en-US" sz="2400" kern="1200" dirty="0">
            <a:solidFill>
              <a:schemeClr val="accent4">
                <a:lumMod val="75000"/>
              </a:schemeClr>
            </a:solidFill>
            <a:latin typeface="Forte" pitchFamily="66" charset="0"/>
            <a:ea typeface="+mj-ea"/>
            <a:cs typeface="+mj-cs"/>
          </a:endParaRPr>
        </a:p>
      </dgm:t>
    </dgm:pt>
    <dgm:pt modelId="{213FA591-0139-4A75-8EB3-C8C52697DE43}" type="parTrans" cxnId="{AA70CF9D-6407-40BF-934E-D6DF735BB814}">
      <dgm:prSet/>
      <dgm:spPr/>
      <dgm:t>
        <a:bodyPr/>
        <a:lstStyle/>
        <a:p>
          <a:endParaRPr lang="en-US"/>
        </a:p>
      </dgm:t>
    </dgm:pt>
    <dgm:pt modelId="{6D5556A9-9A99-40B1-80BE-7651A8E7D2A5}" type="sibTrans" cxnId="{AA70CF9D-6407-40BF-934E-D6DF735BB814}">
      <dgm:prSet/>
      <dgm:spPr/>
      <dgm:t>
        <a:bodyPr/>
        <a:lstStyle/>
        <a:p>
          <a:endParaRPr lang="en-US"/>
        </a:p>
      </dgm:t>
    </dgm:pt>
    <dgm:pt modelId="{A127C7ED-B866-4058-B7D4-7AE09791E355}" type="pres">
      <dgm:prSet presAssocID="{5BA6E66F-6AD1-487F-9262-D8EE7C55E2C3}" presName="Name0" presStyleCnt="0">
        <dgm:presLayoutVars>
          <dgm:dir/>
          <dgm:animLvl val="lvl"/>
          <dgm:resizeHandles val="exact"/>
        </dgm:presLayoutVars>
      </dgm:prSet>
      <dgm:spPr/>
      <dgm:t>
        <a:bodyPr/>
        <a:lstStyle/>
        <a:p>
          <a:endParaRPr lang="en-US"/>
        </a:p>
      </dgm:t>
    </dgm:pt>
    <dgm:pt modelId="{6EFAAD01-4EAC-427B-86AC-A3A6CCFB6F98}" type="pres">
      <dgm:prSet presAssocID="{BF16F14F-7660-41EA-8426-EF4712D8FF40}" presName="linNode" presStyleCnt="0"/>
      <dgm:spPr/>
    </dgm:pt>
    <dgm:pt modelId="{ED72E91F-AEB3-4ACF-86DA-FDCF924E929B}" type="pres">
      <dgm:prSet presAssocID="{BF16F14F-7660-41EA-8426-EF4712D8FF40}" presName="parentText" presStyleLbl="node1" presStyleIdx="0" presStyleCnt="4" custScaleX="79860" custLinFactNeighborX="196" custLinFactNeighborY="-12300">
        <dgm:presLayoutVars>
          <dgm:chMax val="1"/>
          <dgm:bulletEnabled val="1"/>
        </dgm:presLayoutVars>
      </dgm:prSet>
      <dgm:spPr/>
      <dgm:t>
        <a:bodyPr/>
        <a:lstStyle/>
        <a:p>
          <a:endParaRPr lang="en-US"/>
        </a:p>
      </dgm:t>
    </dgm:pt>
    <dgm:pt modelId="{E557CDA1-8D97-4993-B44E-192174AC74B2}" type="pres">
      <dgm:prSet presAssocID="{BF16F14F-7660-41EA-8426-EF4712D8FF40}" presName="descendantText" presStyleLbl="alignAccFollowNode1" presStyleIdx="0" presStyleCnt="4" custScaleX="146236" custScaleY="129395">
        <dgm:presLayoutVars>
          <dgm:bulletEnabled val="1"/>
        </dgm:presLayoutVars>
      </dgm:prSet>
      <dgm:spPr/>
      <dgm:t>
        <a:bodyPr/>
        <a:lstStyle/>
        <a:p>
          <a:endParaRPr lang="en-US"/>
        </a:p>
      </dgm:t>
    </dgm:pt>
    <dgm:pt modelId="{3D111823-0D5E-4560-83C7-3F7256DA7DCE}" type="pres">
      <dgm:prSet presAssocID="{50719174-6607-448A-A96F-E15E9024408A}" presName="sp" presStyleCnt="0"/>
      <dgm:spPr/>
    </dgm:pt>
    <dgm:pt modelId="{106BE043-E798-41BB-9802-D7263D4F1AD4}" type="pres">
      <dgm:prSet presAssocID="{A2764B08-0B1C-4AC9-ADAC-9F2378D1996E}" presName="linNode" presStyleCnt="0"/>
      <dgm:spPr/>
    </dgm:pt>
    <dgm:pt modelId="{B2BBE871-A769-4FEC-84A5-34143D4A95EF}" type="pres">
      <dgm:prSet presAssocID="{A2764B08-0B1C-4AC9-ADAC-9F2378D1996E}" presName="parentText" presStyleLbl="node1" presStyleIdx="1" presStyleCnt="4" custScaleX="65974">
        <dgm:presLayoutVars>
          <dgm:chMax val="1"/>
          <dgm:bulletEnabled val="1"/>
        </dgm:presLayoutVars>
      </dgm:prSet>
      <dgm:spPr/>
      <dgm:t>
        <a:bodyPr/>
        <a:lstStyle/>
        <a:p>
          <a:endParaRPr lang="en-US"/>
        </a:p>
      </dgm:t>
    </dgm:pt>
    <dgm:pt modelId="{BC0872FB-7915-4AB0-A0AC-6D90939D9393}" type="pres">
      <dgm:prSet presAssocID="{A2764B08-0B1C-4AC9-ADAC-9F2378D1996E}" presName="descendantText" presStyleLbl="alignAccFollowNode1" presStyleIdx="1" presStyleCnt="4" custScaleX="120645">
        <dgm:presLayoutVars>
          <dgm:bulletEnabled val="1"/>
        </dgm:presLayoutVars>
      </dgm:prSet>
      <dgm:spPr/>
      <dgm:t>
        <a:bodyPr/>
        <a:lstStyle/>
        <a:p>
          <a:endParaRPr lang="en-US"/>
        </a:p>
      </dgm:t>
    </dgm:pt>
    <dgm:pt modelId="{24B9EAB5-D0D8-47ED-A99A-E54A01AC083A}" type="pres">
      <dgm:prSet presAssocID="{CE2AA10D-1200-409A-A0A2-003CD103763A}" presName="sp" presStyleCnt="0"/>
      <dgm:spPr/>
    </dgm:pt>
    <dgm:pt modelId="{DD169742-9385-443E-B4CB-69054731299C}" type="pres">
      <dgm:prSet presAssocID="{3CD6F6B2-6844-4E3E-BBA6-DC4F36F2377C}" presName="linNode" presStyleCnt="0"/>
      <dgm:spPr/>
    </dgm:pt>
    <dgm:pt modelId="{93C0DD33-CCD0-4869-B9C9-BCA12F2C8658}" type="pres">
      <dgm:prSet presAssocID="{3CD6F6B2-6844-4E3E-BBA6-DC4F36F2377C}" presName="parentText" presStyleLbl="node1" presStyleIdx="2" presStyleCnt="4" custScaleX="65277" custLinFactNeighborX="196" custLinFactNeighborY="-2500">
        <dgm:presLayoutVars>
          <dgm:chMax val="1"/>
          <dgm:bulletEnabled val="1"/>
        </dgm:presLayoutVars>
      </dgm:prSet>
      <dgm:spPr/>
      <dgm:t>
        <a:bodyPr/>
        <a:lstStyle/>
        <a:p>
          <a:endParaRPr lang="en-US"/>
        </a:p>
      </dgm:t>
    </dgm:pt>
    <dgm:pt modelId="{18650673-E253-4EC1-9968-2771B0C7A870}" type="pres">
      <dgm:prSet presAssocID="{3CD6F6B2-6844-4E3E-BBA6-DC4F36F2377C}" presName="descendantText" presStyleLbl="alignAccFollowNode1" presStyleIdx="2" presStyleCnt="4" custScaleX="121210">
        <dgm:presLayoutVars>
          <dgm:bulletEnabled val="1"/>
        </dgm:presLayoutVars>
      </dgm:prSet>
      <dgm:spPr/>
      <dgm:t>
        <a:bodyPr/>
        <a:lstStyle/>
        <a:p>
          <a:endParaRPr lang="en-US"/>
        </a:p>
      </dgm:t>
    </dgm:pt>
    <dgm:pt modelId="{0D8A7F4C-ED39-43C7-8CB3-27C73352D675}" type="pres">
      <dgm:prSet presAssocID="{38943132-5F40-4198-9F49-84C6F4E26765}" presName="sp" presStyleCnt="0"/>
      <dgm:spPr/>
    </dgm:pt>
    <dgm:pt modelId="{7B05FA59-9CF9-4A13-876F-8CF0A10236C1}" type="pres">
      <dgm:prSet presAssocID="{90487EEF-24B5-4473-AAB4-27D70B02DCF8}" presName="linNode" presStyleCnt="0"/>
      <dgm:spPr/>
    </dgm:pt>
    <dgm:pt modelId="{49C3492C-BD47-4288-936A-202AAD99D69E}" type="pres">
      <dgm:prSet presAssocID="{90487EEF-24B5-4473-AAB4-27D70B02DCF8}" presName="parentText" presStyleLbl="node1" presStyleIdx="3" presStyleCnt="4" custScaleX="72017">
        <dgm:presLayoutVars>
          <dgm:chMax val="1"/>
          <dgm:bulletEnabled val="1"/>
        </dgm:presLayoutVars>
      </dgm:prSet>
      <dgm:spPr/>
      <dgm:t>
        <a:bodyPr/>
        <a:lstStyle/>
        <a:p>
          <a:endParaRPr lang="en-US"/>
        </a:p>
      </dgm:t>
    </dgm:pt>
    <dgm:pt modelId="{08E5E5F2-2FB6-4406-B0CC-8CA14082C82E}" type="pres">
      <dgm:prSet presAssocID="{90487EEF-24B5-4473-AAB4-27D70B02DCF8}" presName="descendantText" presStyleLbl="alignAccFollowNode1" presStyleIdx="3" presStyleCnt="4" custScaleX="130750" custScaleY="125501">
        <dgm:presLayoutVars>
          <dgm:bulletEnabled val="1"/>
        </dgm:presLayoutVars>
      </dgm:prSet>
      <dgm:spPr/>
      <dgm:t>
        <a:bodyPr/>
        <a:lstStyle/>
        <a:p>
          <a:endParaRPr lang="en-US"/>
        </a:p>
      </dgm:t>
    </dgm:pt>
  </dgm:ptLst>
  <dgm:cxnLst>
    <dgm:cxn modelId="{BF6BE561-E194-4A67-A21D-9B556DDC4FC1}" srcId="{A2764B08-0B1C-4AC9-ADAC-9F2378D1996E}" destId="{3E81A24B-29B5-4E83-A9C6-C960877E4FFF}" srcOrd="0" destOrd="0" parTransId="{99597F5E-302B-4277-99FE-1BB2D39FE4E7}" sibTransId="{7F971509-061B-45FE-8C15-70A41B6AE3B5}"/>
    <dgm:cxn modelId="{D01E4915-5E29-4421-B1FC-FAAB3EDCB0D3}" type="presOf" srcId="{7F6404AA-F823-4AEA-BFBD-3141636F214D}" destId="{18650673-E253-4EC1-9968-2771B0C7A870}" srcOrd="0" destOrd="0" presId="urn:microsoft.com/office/officeart/2005/8/layout/vList5"/>
    <dgm:cxn modelId="{CC993CCB-A45D-4024-A341-4059CF49D4E5}" srcId="{3CD6F6B2-6844-4E3E-BBA6-DC4F36F2377C}" destId="{7F6404AA-F823-4AEA-BFBD-3141636F214D}" srcOrd="0" destOrd="0" parTransId="{7F3C110D-06DD-4AF3-94E9-89B901CF0AA2}" sibTransId="{E6C0C5C2-8E54-41A9-A680-B0D3A71FAF43}"/>
    <dgm:cxn modelId="{B50D495A-9484-454D-83DE-1FE873AEA3EA}" type="presOf" srcId="{34763F53-4D0A-475D-8100-0DE089D4E208}" destId="{08E5E5F2-2FB6-4406-B0CC-8CA14082C82E}" srcOrd="0" destOrd="0" presId="urn:microsoft.com/office/officeart/2005/8/layout/vList5"/>
    <dgm:cxn modelId="{542AE9A4-2486-4141-B5F4-FA6A4843F354}" type="presOf" srcId="{5BA6E66F-6AD1-487F-9262-D8EE7C55E2C3}" destId="{A127C7ED-B866-4058-B7D4-7AE09791E355}" srcOrd="0" destOrd="0" presId="urn:microsoft.com/office/officeart/2005/8/layout/vList5"/>
    <dgm:cxn modelId="{96CCC006-6105-4270-8921-822D50E08077}" type="presOf" srcId="{3CD6F6B2-6844-4E3E-BBA6-DC4F36F2377C}" destId="{93C0DD33-CCD0-4869-B9C9-BCA12F2C8658}" srcOrd="0" destOrd="0" presId="urn:microsoft.com/office/officeart/2005/8/layout/vList5"/>
    <dgm:cxn modelId="{28B7D194-6F40-4496-AD2A-464DE6CA4DB1}" type="presOf" srcId="{A2764B08-0B1C-4AC9-ADAC-9F2378D1996E}" destId="{B2BBE871-A769-4FEC-84A5-34143D4A95EF}" srcOrd="0" destOrd="0" presId="urn:microsoft.com/office/officeart/2005/8/layout/vList5"/>
    <dgm:cxn modelId="{BB8F305C-0644-4959-966A-1AF34FBE8233}" type="presOf" srcId="{BF16F14F-7660-41EA-8426-EF4712D8FF40}" destId="{ED72E91F-AEB3-4ACF-86DA-FDCF924E929B}" srcOrd="0" destOrd="0" presId="urn:microsoft.com/office/officeart/2005/8/layout/vList5"/>
    <dgm:cxn modelId="{6AEEF20E-4044-4B96-924A-713ECBAAC35D}" srcId="{BF16F14F-7660-41EA-8426-EF4712D8FF40}" destId="{8E1F73AD-E65E-4C1A-90F7-E9FD91058441}" srcOrd="0" destOrd="0" parTransId="{8F1CA238-463B-45F5-80A7-8DD4DB08326F}" sibTransId="{A824BD37-0A47-4DCD-9412-9FAE2D95D145}"/>
    <dgm:cxn modelId="{772D156A-028E-4DB6-9486-7A2EB6F9D2D6}" type="presOf" srcId="{90487EEF-24B5-4473-AAB4-27D70B02DCF8}" destId="{49C3492C-BD47-4288-936A-202AAD99D69E}" srcOrd="0" destOrd="0" presId="urn:microsoft.com/office/officeart/2005/8/layout/vList5"/>
    <dgm:cxn modelId="{178375B3-43B6-47AD-BC14-8B611C53A907}" type="presOf" srcId="{8E1F73AD-E65E-4C1A-90F7-E9FD91058441}" destId="{E557CDA1-8D97-4993-B44E-192174AC74B2}" srcOrd="0" destOrd="0" presId="urn:microsoft.com/office/officeart/2005/8/layout/vList5"/>
    <dgm:cxn modelId="{96C3AA3D-1C7E-474F-9D27-0DDB0F0D55AC}" srcId="{5BA6E66F-6AD1-487F-9262-D8EE7C55E2C3}" destId="{3CD6F6B2-6844-4E3E-BBA6-DC4F36F2377C}" srcOrd="2" destOrd="0" parTransId="{8EA59E51-D3D2-4331-AB8F-6AC36DF94C3E}" sibTransId="{38943132-5F40-4198-9F49-84C6F4E26765}"/>
    <dgm:cxn modelId="{75FED1C8-3885-4C19-9D34-28F5A6B6E06C}" srcId="{5BA6E66F-6AD1-487F-9262-D8EE7C55E2C3}" destId="{90487EEF-24B5-4473-AAB4-27D70B02DCF8}" srcOrd="3" destOrd="0" parTransId="{3A3F3667-52C9-4F14-9987-BA362E94A444}" sibTransId="{5001A28B-BD08-43E0-88F3-AADFF8F787BE}"/>
    <dgm:cxn modelId="{AA70CF9D-6407-40BF-934E-D6DF735BB814}" srcId="{90487EEF-24B5-4473-AAB4-27D70B02DCF8}" destId="{34763F53-4D0A-475D-8100-0DE089D4E208}" srcOrd="0" destOrd="0" parTransId="{213FA591-0139-4A75-8EB3-C8C52697DE43}" sibTransId="{6D5556A9-9A99-40B1-80BE-7651A8E7D2A5}"/>
    <dgm:cxn modelId="{94D12A7E-4F63-4A81-8E75-898C70610A67}" type="presOf" srcId="{3E81A24B-29B5-4E83-A9C6-C960877E4FFF}" destId="{BC0872FB-7915-4AB0-A0AC-6D90939D9393}" srcOrd="0" destOrd="0" presId="urn:microsoft.com/office/officeart/2005/8/layout/vList5"/>
    <dgm:cxn modelId="{721E0BCF-E9C1-4507-8D09-0E77C3048CF3}" srcId="{5BA6E66F-6AD1-487F-9262-D8EE7C55E2C3}" destId="{A2764B08-0B1C-4AC9-ADAC-9F2378D1996E}" srcOrd="1" destOrd="0" parTransId="{60163F07-58EE-4867-89B5-6926542381F7}" sibTransId="{CE2AA10D-1200-409A-A0A2-003CD103763A}"/>
    <dgm:cxn modelId="{246068EE-0366-4721-82B2-45D8D525A9E6}" srcId="{5BA6E66F-6AD1-487F-9262-D8EE7C55E2C3}" destId="{BF16F14F-7660-41EA-8426-EF4712D8FF40}" srcOrd="0" destOrd="0" parTransId="{53C670F7-FB36-4D34-B571-91417F8D602A}" sibTransId="{50719174-6607-448A-A96F-E15E9024408A}"/>
    <dgm:cxn modelId="{ED989FF3-2435-4196-8979-05399971821D}" type="presParOf" srcId="{A127C7ED-B866-4058-B7D4-7AE09791E355}" destId="{6EFAAD01-4EAC-427B-86AC-A3A6CCFB6F98}" srcOrd="0" destOrd="0" presId="urn:microsoft.com/office/officeart/2005/8/layout/vList5"/>
    <dgm:cxn modelId="{8746AA86-A7FE-44BA-AC39-506C1F4C53DA}" type="presParOf" srcId="{6EFAAD01-4EAC-427B-86AC-A3A6CCFB6F98}" destId="{ED72E91F-AEB3-4ACF-86DA-FDCF924E929B}" srcOrd="0" destOrd="0" presId="urn:microsoft.com/office/officeart/2005/8/layout/vList5"/>
    <dgm:cxn modelId="{8274C94D-24EB-4CE2-B33F-75BD8BC70B08}" type="presParOf" srcId="{6EFAAD01-4EAC-427B-86AC-A3A6CCFB6F98}" destId="{E557CDA1-8D97-4993-B44E-192174AC74B2}" srcOrd="1" destOrd="0" presId="urn:microsoft.com/office/officeart/2005/8/layout/vList5"/>
    <dgm:cxn modelId="{42D5DEA4-43A1-402D-961B-476C68FB54B9}" type="presParOf" srcId="{A127C7ED-B866-4058-B7D4-7AE09791E355}" destId="{3D111823-0D5E-4560-83C7-3F7256DA7DCE}" srcOrd="1" destOrd="0" presId="urn:microsoft.com/office/officeart/2005/8/layout/vList5"/>
    <dgm:cxn modelId="{A343D3D0-790F-4A25-B49F-B64A226449D7}" type="presParOf" srcId="{A127C7ED-B866-4058-B7D4-7AE09791E355}" destId="{106BE043-E798-41BB-9802-D7263D4F1AD4}" srcOrd="2" destOrd="0" presId="urn:microsoft.com/office/officeart/2005/8/layout/vList5"/>
    <dgm:cxn modelId="{4260F533-1C3D-438E-B166-F1A49FB1DC18}" type="presParOf" srcId="{106BE043-E798-41BB-9802-D7263D4F1AD4}" destId="{B2BBE871-A769-4FEC-84A5-34143D4A95EF}" srcOrd="0" destOrd="0" presId="urn:microsoft.com/office/officeart/2005/8/layout/vList5"/>
    <dgm:cxn modelId="{1E5DC1FF-D615-4D21-8C1F-280B3CD58D13}" type="presParOf" srcId="{106BE043-E798-41BB-9802-D7263D4F1AD4}" destId="{BC0872FB-7915-4AB0-A0AC-6D90939D9393}" srcOrd="1" destOrd="0" presId="urn:microsoft.com/office/officeart/2005/8/layout/vList5"/>
    <dgm:cxn modelId="{590AEC60-0917-4FE6-99AC-8867489FAD80}" type="presParOf" srcId="{A127C7ED-B866-4058-B7D4-7AE09791E355}" destId="{24B9EAB5-D0D8-47ED-A99A-E54A01AC083A}" srcOrd="3" destOrd="0" presId="urn:microsoft.com/office/officeart/2005/8/layout/vList5"/>
    <dgm:cxn modelId="{466B0042-040A-4F20-BF06-F154D6A69C4B}" type="presParOf" srcId="{A127C7ED-B866-4058-B7D4-7AE09791E355}" destId="{DD169742-9385-443E-B4CB-69054731299C}" srcOrd="4" destOrd="0" presId="urn:microsoft.com/office/officeart/2005/8/layout/vList5"/>
    <dgm:cxn modelId="{352C39A7-00DF-4B8D-81AC-08CCB66FA179}" type="presParOf" srcId="{DD169742-9385-443E-B4CB-69054731299C}" destId="{93C0DD33-CCD0-4869-B9C9-BCA12F2C8658}" srcOrd="0" destOrd="0" presId="urn:microsoft.com/office/officeart/2005/8/layout/vList5"/>
    <dgm:cxn modelId="{2EA280BD-03BE-424C-830C-F1D45A6FEEFB}" type="presParOf" srcId="{DD169742-9385-443E-B4CB-69054731299C}" destId="{18650673-E253-4EC1-9968-2771B0C7A870}" srcOrd="1" destOrd="0" presId="urn:microsoft.com/office/officeart/2005/8/layout/vList5"/>
    <dgm:cxn modelId="{85EE1CC3-38F8-4C6B-B1C4-E610DF356F81}" type="presParOf" srcId="{A127C7ED-B866-4058-B7D4-7AE09791E355}" destId="{0D8A7F4C-ED39-43C7-8CB3-27C73352D675}" srcOrd="5" destOrd="0" presId="urn:microsoft.com/office/officeart/2005/8/layout/vList5"/>
    <dgm:cxn modelId="{B37B33D3-9AD7-4C34-A54F-BBC107E57CCB}" type="presParOf" srcId="{A127C7ED-B866-4058-B7D4-7AE09791E355}" destId="{7B05FA59-9CF9-4A13-876F-8CF0A10236C1}" srcOrd="6" destOrd="0" presId="urn:microsoft.com/office/officeart/2005/8/layout/vList5"/>
    <dgm:cxn modelId="{83E247C2-91DE-4526-8FF7-D0414B491F1D}" type="presParOf" srcId="{7B05FA59-9CF9-4A13-876F-8CF0A10236C1}" destId="{49C3492C-BD47-4288-936A-202AAD99D69E}" srcOrd="0" destOrd="0" presId="urn:microsoft.com/office/officeart/2005/8/layout/vList5"/>
    <dgm:cxn modelId="{6D93E33F-9CFA-4204-9CF9-607D9AB371F8}" type="presParOf" srcId="{7B05FA59-9CF9-4A13-876F-8CF0A10236C1}" destId="{08E5E5F2-2FB6-4406-B0CC-8CA14082C82E}"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73D1C56-1DC6-4568-9E54-0B46A76FE959}"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en-US"/>
        </a:p>
      </dgm:t>
    </dgm:pt>
    <dgm:pt modelId="{E45C9673-DC04-4A33-AD7C-C1C4C815710F}">
      <dgm:prSet phldrT="[Text]" custT="1"/>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en-US" sz="2400" dirty="0" smtClean="0">
              <a:solidFill>
                <a:srgbClr val="C00000"/>
              </a:solidFill>
              <a:latin typeface="Forte" pitchFamily="66" charset="0"/>
            </a:rPr>
            <a:t>Bonn Conference (2009)</a:t>
          </a:r>
          <a:endParaRPr lang="en-US" sz="2400" dirty="0" smtClean="0">
            <a:solidFill>
              <a:srgbClr val="C00000"/>
            </a:solidFill>
          </a:endParaRPr>
        </a:p>
      </dgm:t>
    </dgm:pt>
    <dgm:pt modelId="{D08409EB-44FD-49D3-807F-D7DECD61A5A4}" type="parTrans" cxnId="{CA5ADC6E-B3EC-4C30-93B8-9D618833FE6E}">
      <dgm:prSet/>
      <dgm:spPr/>
      <dgm:t>
        <a:bodyPr/>
        <a:lstStyle/>
        <a:p>
          <a:endParaRPr lang="en-US"/>
        </a:p>
      </dgm:t>
    </dgm:pt>
    <dgm:pt modelId="{435C56BD-7293-4271-8F77-2C473A4CAB8A}" type="sibTrans" cxnId="{CA5ADC6E-B3EC-4C30-93B8-9D618833FE6E}">
      <dgm:prSet/>
      <dgm:spPr/>
      <dgm:t>
        <a:bodyPr/>
        <a:lstStyle/>
        <a:p>
          <a:endParaRPr lang="en-US"/>
        </a:p>
      </dgm:t>
    </dgm:pt>
    <dgm:pt modelId="{15808A2E-3B4E-46D3-B1E1-5097E64067A1}">
      <dgm:prSet phldrT="[Text]" custT="1"/>
      <dgm:spPr/>
      <dgm:t>
        <a:bodyPr/>
        <a:lstStyle/>
        <a:p>
          <a:r>
            <a:rPr lang="en-US" sz="2000" dirty="0" smtClean="0">
              <a:solidFill>
                <a:schemeClr val="accent4">
                  <a:lumMod val="75000"/>
                </a:schemeClr>
              </a:solidFill>
              <a:latin typeface="Forte" pitchFamily="66" charset="0"/>
            </a:rPr>
            <a:t>The world conference on </a:t>
          </a:r>
          <a:r>
            <a:rPr lang="en-US" sz="2000" dirty="0" err="1" smtClean="0">
              <a:solidFill>
                <a:schemeClr val="accent4">
                  <a:lumMod val="75000"/>
                </a:schemeClr>
              </a:solidFill>
              <a:latin typeface="Forte" pitchFamily="66" charset="0"/>
            </a:rPr>
            <a:t>ESD</a:t>
          </a:r>
          <a:r>
            <a:rPr lang="en-US" sz="2000" dirty="0" smtClean="0">
              <a:solidFill>
                <a:schemeClr val="accent4">
                  <a:lumMod val="75000"/>
                </a:schemeClr>
              </a:solidFill>
              <a:latin typeface="Forte" pitchFamily="66" charset="0"/>
            </a:rPr>
            <a:t> was held in Bonn (Germany) by UNESCO and German Federal Ministry of Education and Research. </a:t>
          </a:r>
          <a:endParaRPr lang="en-US" sz="2000" dirty="0">
            <a:solidFill>
              <a:schemeClr val="accent4">
                <a:lumMod val="75000"/>
              </a:schemeClr>
            </a:solidFill>
          </a:endParaRPr>
        </a:p>
      </dgm:t>
    </dgm:pt>
    <dgm:pt modelId="{6899B2AC-DA94-4819-9BD2-C14CCB7B5DFD}" type="parTrans" cxnId="{FF57740C-0692-4F52-93C0-31FA3958C705}">
      <dgm:prSet/>
      <dgm:spPr/>
      <dgm:t>
        <a:bodyPr/>
        <a:lstStyle/>
        <a:p>
          <a:endParaRPr lang="en-US"/>
        </a:p>
      </dgm:t>
    </dgm:pt>
    <dgm:pt modelId="{A2C95D45-806F-42D3-8A94-CDA3C6797A0F}" type="sibTrans" cxnId="{FF57740C-0692-4F52-93C0-31FA3958C705}">
      <dgm:prSet/>
      <dgm:spPr/>
      <dgm:t>
        <a:bodyPr/>
        <a:lstStyle/>
        <a:p>
          <a:endParaRPr lang="en-US"/>
        </a:p>
      </dgm:t>
    </dgm:pt>
    <dgm:pt modelId="{11CE4BA1-A051-4477-A2C2-F19F9AB55DFE}">
      <dgm:prSet custT="1"/>
      <dgm:spPr/>
      <dgm:t>
        <a:bodyPr/>
        <a:lstStyle/>
        <a:p>
          <a:r>
            <a:rPr lang="en-US" sz="2000" dirty="0" smtClean="0">
              <a:solidFill>
                <a:schemeClr val="accent4">
                  <a:lumMod val="75000"/>
                </a:schemeClr>
              </a:solidFill>
              <a:latin typeface="Forte" pitchFamily="66" charset="0"/>
            </a:rPr>
            <a:t>It stressed that education a fundamental human right. And key to sustainable development and peace</a:t>
          </a:r>
        </a:p>
      </dgm:t>
    </dgm:pt>
    <dgm:pt modelId="{3D8B51AF-E7F5-4EF4-8242-10A25FF7B68F}" type="parTrans" cxnId="{43FF9F2E-9CE1-4267-8664-B66E128A9559}">
      <dgm:prSet/>
      <dgm:spPr/>
      <dgm:t>
        <a:bodyPr/>
        <a:lstStyle/>
        <a:p>
          <a:endParaRPr lang="en-US"/>
        </a:p>
      </dgm:t>
    </dgm:pt>
    <dgm:pt modelId="{9651A754-9E2B-45E1-8BC1-E2DE77DF787D}" type="sibTrans" cxnId="{43FF9F2E-9CE1-4267-8664-B66E128A9559}">
      <dgm:prSet/>
      <dgm:spPr/>
      <dgm:t>
        <a:bodyPr/>
        <a:lstStyle/>
        <a:p>
          <a:endParaRPr lang="en-US"/>
        </a:p>
      </dgm:t>
    </dgm:pt>
    <dgm:pt modelId="{3B5B18A0-CD12-4B92-9EC1-4907299F2EC1}">
      <dgm:prSet custT="1"/>
      <dgm:spPr/>
      <dgm:t>
        <a:bodyPr/>
        <a:lstStyle/>
        <a:p>
          <a:r>
            <a:rPr lang="en-US" sz="2000" dirty="0" smtClean="0">
              <a:solidFill>
                <a:schemeClr val="accent4">
                  <a:lumMod val="75000"/>
                </a:schemeClr>
              </a:solidFill>
              <a:latin typeface="Forte" pitchFamily="66" charset="0"/>
            </a:rPr>
            <a:t> It is the need of the 21st Century</a:t>
          </a:r>
        </a:p>
      </dgm:t>
    </dgm:pt>
    <dgm:pt modelId="{8A3954C3-C670-4A6C-BF4A-0433E75AED45}" type="parTrans" cxnId="{12B44D15-F90F-4159-9350-AE5610945D64}">
      <dgm:prSet/>
      <dgm:spPr/>
      <dgm:t>
        <a:bodyPr/>
        <a:lstStyle/>
        <a:p>
          <a:endParaRPr lang="en-US"/>
        </a:p>
      </dgm:t>
    </dgm:pt>
    <dgm:pt modelId="{366AC180-44C2-426F-9F92-220DB1DE0ACE}" type="sibTrans" cxnId="{12B44D15-F90F-4159-9350-AE5610945D64}">
      <dgm:prSet/>
      <dgm:spPr/>
      <dgm:t>
        <a:bodyPr/>
        <a:lstStyle/>
        <a:p>
          <a:endParaRPr lang="en-US"/>
        </a:p>
      </dgm:t>
    </dgm:pt>
    <dgm:pt modelId="{1DE98C9F-23C0-475B-B12B-88E55410C80D}" type="pres">
      <dgm:prSet presAssocID="{A73D1C56-1DC6-4568-9E54-0B46A76FE959}" presName="linearFlow" presStyleCnt="0">
        <dgm:presLayoutVars>
          <dgm:dir/>
          <dgm:animLvl val="lvl"/>
          <dgm:resizeHandles val="exact"/>
        </dgm:presLayoutVars>
      </dgm:prSet>
      <dgm:spPr/>
      <dgm:t>
        <a:bodyPr/>
        <a:lstStyle/>
        <a:p>
          <a:endParaRPr lang="en-US"/>
        </a:p>
      </dgm:t>
    </dgm:pt>
    <dgm:pt modelId="{6FFBD772-B307-41CB-929D-B95B3B684098}" type="pres">
      <dgm:prSet presAssocID="{E45C9673-DC04-4A33-AD7C-C1C4C815710F}" presName="composite" presStyleCnt="0"/>
      <dgm:spPr/>
    </dgm:pt>
    <dgm:pt modelId="{F59C5FE0-5E1A-4D55-A150-815C46B62447}" type="pres">
      <dgm:prSet presAssocID="{E45C9673-DC04-4A33-AD7C-C1C4C815710F}" presName="parentText" presStyleLbl="alignNode1" presStyleIdx="0" presStyleCnt="1" custLinFactNeighborY="-12907">
        <dgm:presLayoutVars>
          <dgm:chMax val="1"/>
          <dgm:bulletEnabled val="1"/>
        </dgm:presLayoutVars>
      </dgm:prSet>
      <dgm:spPr/>
      <dgm:t>
        <a:bodyPr/>
        <a:lstStyle/>
        <a:p>
          <a:endParaRPr lang="en-US"/>
        </a:p>
      </dgm:t>
    </dgm:pt>
    <dgm:pt modelId="{FE0378B4-1A89-4BCD-A891-9A969C3E7984}" type="pres">
      <dgm:prSet presAssocID="{E45C9673-DC04-4A33-AD7C-C1C4C815710F}" presName="descendantText" presStyleLbl="alignAcc1" presStyleIdx="0" presStyleCnt="1" custScaleY="138225">
        <dgm:presLayoutVars>
          <dgm:bulletEnabled val="1"/>
        </dgm:presLayoutVars>
      </dgm:prSet>
      <dgm:spPr/>
      <dgm:t>
        <a:bodyPr/>
        <a:lstStyle/>
        <a:p>
          <a:endParaRPr lang="en-US"/>
        </a:p>
      </dgm:t>
    </dgm:pt>
  </dgm:ptLst>
  <dgm:cxnLst>
    <dgm:cxn modelId="{12B44D15-F90F-4159-9350-AE5610945D64}" srcId="{E45C9673-DC04-4A33-AD7C-C1C4C815710F}" destId="{3B5B18A0-CD12-4B92-9EC1-4907299F2EC1}" srcOrd="2" destOrd="0" parTransId="{8A3954C3-C670-4A6C-BF4A-0433E75AED45}" sibTransId="{366AC180-44C2-426F-9F92-220DB1DE0ACE}"/>
    <dgm:cxn modelId="{CA5ADC6E-B3EC-4C30-93B8-9D618833FE6E}" srcId="{A73D1C56-1DC6-4568-9E54-0B46A76FE959}" destId="{E45C9673-DC04-4A33-AD7C-C1C4C815710F}" srcOrd="0" destOrd="0" parTransId="{D08409EB-44FD-49D3-807F-D7DECD61A5A4}" sibTransId="{435C56BD-7293-4271-8F77-2C473A4CAB8A}"/>
    <dgm:cxn modelId="{F1EAAED5-C23B-4AD9-A3B5-1C64EA5CA53A}" type="presOf" srcId="{11CE4BA1-A051-4477-A2C2-F19F9AB55DFE}" destId="{FE0378B4-1A89-4BCD-A891-9A969C3E7984}" srcOrd="0" destOrd="1" presId="urn:microsoft.com/office/officeart/2005/8/layout/chevron2"/>
    <dgm:cxn modelId="{FF57740C-0692-4F52-93C0-31FA3958C705}" srcId="{E45C9673-DC04-4A33-AD7C-C1C4C815710F}" destId="{15808A2E-3B4E-46D3-B1E1-5097E64067A1}" srcOrd="0" destOrd="0" parTransId="{6899B2AC-DA94-4819-9BD2-C14CCB7B5DFD}" sibTransId="{A2C95D45-806F-42D3-8A94-CDA3C6797A0F}"/>
    <dgm:cxn modelId="{8445EBA6-DA58-4643-8577-7D8146E2039D}" type="presOf" srcId="{A73D1C56-1DC6-4568-9E54-0B46A76FE959}" destId="{1DE98C9F-23C0-475B-B12B-88E55410C80D}" srcOrd="0" destOrd="0" presId="urn:microsoft.com/office/officeart/2005/8/layout/chevron2"/>
    <dgm:cxn modelId="{A501A520-BCF3-4887-93E9-8A9932A169C3}" type="presOf" srcId="{E45C9673-DC04-4A33-AD7C-C1C4C815710F}" destId="{F59C5FE0-5E1A-4D55-A150-815C46B62447}" srcOrd="0" destOrd="0" presId="urn:microsoft.com/office/officeart/2005/8/layout/chevron2"/>
    <dgm:cxn modelId="{A5DD8944-E4D4-452A-AB90-239ACEC40C7B}" type="presOf" srcId="{15808A2E-3B4E-46D3-B1E1-5097E64067A1}" destId="{FE0378B4-1A89-4BCD-A891-9A969C3E7984}" srcOrd="0" destOrd="0" presId="urn:microsoft.com/office/officeart/2005/8/layout/chevron2"/>
    <dgm:cxn modelId="{43FF9F2E-9CE1-4267-8664-B66E128A9559}" srcId="{E45C9673-DC04-4A33-AD7C-C1C4C815710F}" destId="{11CE4BA1-A051-4477-A2C2-F19F9AB55DFE}" srcOrd="1" destOrd="0" parTransId="{3D8B51AF-E7F5-4EF4-8242-10A25FF7B68F}" sibTransId="{9651A754-9E2B-45E1-8BC1-E2DE77DF787D}"/>
    <dgm:cxn modelId="{13358F3A-D1C9-4ABA-BC6A-C8628B42D6E3}" type="presOf" srcId="{3B5B18A0-CD12-4B92-9EC1-4907299F2EC1}" destId="{FE0378B4-1A89-4BCD-A891-9A969C3E7984}" srcOrd="0" destOrd="2" presId="urn:microsoft.com/office/officeart/2005/8/layout/chevron2"/>
    <dgm:cxn modelId="{29E0C8EF-967A-46B3-977D-CF9BFEA01415}" type="presParOf" srcId="{1DE98C9F-23C0-475B-B12B-88E55410C80D}" destId="{6FFBD772-B307-41CB-929D-B95B3B684098}" srcOrd="0" destOrd="0" presId="urn:microsoft.com/office/officeart/2005/8/layout/chevron2"/>
    <dgm:cxn modelId="{91B01A5F-D8B3-4951-B41E-72D1E30F93A1}" type="presParOf" srcId="{6FFBD772-B307-41CB-929D-B95B3B684098}" destId="{F59C5FE0-5E1A-4D55-A150-815C46B62447}" srcOrd="0" destOrd="0" presId="urn:microsoft.com/office/officeart/2005/8/layout/chevron2"/>
    <dgm:cxn modelId="{135AF27D-C3B2-44B5-90FC-CAD92BA6E293}" type="presParOf" srcId="{6FFBD772-B307-41CB-929D-B95B3B684098}" destId="{FE0378B4-1A89-4BCD-A891-9A969C3E7984}"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078EE2C-C672-4288-984D-94686C553E8C}"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en-US"/>
        </a:p>
      </dgm:t>
    </dgm:pt>
    <dgm:pt modelId="{BF4DE772-41EC-4A01-8D93-F9E399919DA2}">
      <dgm:prSet phldrT="[Text]"/>
      <dgm:spPr/>
      <dgm:t>
        <a:bodyPr/>
        <a:lstStyle/>
        <a:p>
          <a:r>
            <a:rPr lang="en-US" dirty="0" smtClean="0">
              <a:solidFill>
                <a:srgbClr val="C00000"/>
              </a:solidFill>
              <a:latin typeface="Forte" pitchFamily="66" charset="0"/>
              <a:ea typeface="Calibri"/>
              <a:cs typeface="Raavi"/>
            </a:rPr>
            <a:t>Agenda 21</a:t>
          </a:r>
          <a:endParaRPr lang="en-US" dirty="0"/>
        </a:p>
      </dgm:t>
    </dgm:pt>
    <dgm:pt modelId="{0AF8347E-8399-4AC9-BEF1-AA81782EC680}" type="parTrans" cxnId="{1AF47979-F32D-4F8F-927E-82CD600AA76F}">
      <dgm:prSet/>
      <dgm:spPr/>
      <dgm:t>
        <a:bodyPr/>
        <a:lstStyle/>
        <a:p>
          <a:endParaRPr lang="en-US"/>
        </a:p>
      </dgm:t>
    </dgm:pt>
    <dgm:pt modelId="{4BAAE6A3-389E-4F8F-8A67-BE8FD45D3927}" type="sibTrans" cxnId="{1AF47979-F32D-4F8F-927E-82CD600AA76F}">
      <dgm:prSet/>
      <dgm:spPr/>
      <dgm:t>
        <a:bodyPr/>
        <a:lstStyle/>
        <a:p>
          <a:endParaRPr lang="en-US"/>
        </a:p>
      </dgm:t>
    </dgm:pt>
    <dgm:pt modelId="{67FCA635-BEC0-4097-9FBC-10648AB0D152}">
      <dgm:prSet phldrT="[Text]" custT="1"/>
      <dgm:spPr/>
      <dgm:t>
        <a:bodyPr/>
        <a:lstStyle/>
        <a:p>
          <a:r>
            <a:rPr lang="en-US" sz="2000" dirty="0" smtClean="0">
              <a:latin typeface="Forte" pitchFamily="66" charset="0"/>
              <a:ea typeface="Calibri"/>
              <a:cs typeface="Raavi"/>
            </a:rPr>
            <a:t>The entire chapter 36 of Agenda 21 dedicated to education, stating </a:t>
          </a:r>
          <a:r>
            <a:rPr lang="en-US" sz="2000" dirty="0" smtClean="0">
              <a:solidFill>
                <a:srgbClr val="002060"/>
              </a:solidFill>
              <a:latin typeface="Forte" pitchFamily="66" charset="0"/>
              <a:ea typeface="Calibri"/>
              <a:cs typeface="Raavi"/>
            </a:rPr>
            <a:t>"education is critical for promoting sustainable development and improving the capacity of the people to address environment and development issues."</a:t>
          </a:r>
          <a:endParaRPr lang="en-US" sz="2000" dirty="0"/>
        </a:p>
      </dgm:t>
    </dgm:pt>
    <dgm:pt modelId="{C4604835-513B-4351-AF3E-E3168459B2C9}" type="parTrans" cxnId="{33CB7F0F-CA15-4EA3-9926-E09D3E3787BA}">
      <dgm:prSet/>
      <dgm:spPr/>
      <dgm:t>
        <a:bodyPr/>
        <a:lstStyle/>
        <a:p>
          <a:endParaRPr lang="en-US"/>
        </a:p>
      </dgm:t>
    </dgm:pt>
    <dgm:pt modelId="{B49A933B-EF4A-4BE7-A7B2-9675DBEA7968}" type="sibTrans" cxnId="{33CB7F0F-CA15-4EA3-9926-E09D3E3787BA}">
      <dgm:prSet/>
      <dgm:spPr/>
      <dgm:t>
        <a:bodyPr/>
        <a:lstStyle/>
        <a:p>
          <a:endParaRPr lang="en-US"/>
        </a:p>
      </dgm:t>
    </dgm:pt>
    <dgm:pt modelId="{20DFC661-8424-4C31-85A7-0E905A86455A}">
      <dgm:prSet phldrT="[Text]" custT="1"/>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en-US" sz="2400" dirty="0" smtClean="0">
              <a:solidFill>
                <a:srgbClr val="C00000"/>
              </a:solidFill>
              <a:latin typeface="Forte" pitchFamily="66" charset="0"/>
              <a:ea typeface="Calibri"/>
              <a:cs typeface="Raavi"/>
            </a:rPr>
            <a:t>Baltic 21 (1998)</a:t>
          </a:r>
          <a:endParaRPr lang="en-US" sz="2400" dirty="0" smtClean="0"/>
        </a:p>
      </dgm:t>
    </dgm:pt>
    <dgm:pt modelId="{4CCEC7A2-A825-4958-A142-5AFF320D6C55}" type="parTrans" cxnId="{305F994F-54C0-4F14-88C2-B9978C523E93}">
      <dgm:prSet/>
      <dgm:spPr/>
      <dgm:t>
        <a:bodyPr/>
        <a:lstStyle/>
        <a:p>
          <a:endParaRPr lang="en-US"/>
        </a:p>
      </dgm:t>
    </dgm:pt>
    <dgm:pt modelId="{6FBF7195-DEAB-4D38-A032-B73538A8EC32}" type="sibTrans" cxnId="{305F994F-54C0-4F14-88C2-B9978C523E93}">
      <dgm:prSet/>
      <dgm:spPr/>
      <dgm:t>
        <a:bodyPr/>
        <a:lstStyle/>
        <a:p>
          <a:endParaRPr lang="en-US"/>
        </a:p>
      </dgm:t>
    </dgm:pt>
    <dgm:pt modelId="{AFD4900F-040D-487C-80FF-001533E50EC3}">
      <dgm:prSet phldrT="[Text]"/>
      <dgm:spPr/>
      <dgm:t>
        <a:bodyPr/>
        <a:lstStyle/>
        <a:p>
          <a:r>
            <a:rPr lang="en-US" dirty="0" smtClean="0">
              <a:latin typeface="Forte" pitchFamily="66" charset="0"/>
              <a:ea typeface="Calibri"/>
              <a:cs typeface="Raavi"/>
            </a:rPr>
            <a:t>In the Basic Principles of Baltic 21 (conference of 11 Baltic sea countries), </a:t>
          </a:r>
          <a:r>
            <a:rPr lang="en-US" dirty="0" smtClean="0">
              <a:solidFill>
                <a:srgbClr val="002060"/>
              </a:solidFill>
              <a:latin typeface="Forte" pitchFamily="66" charset="0"/>
              <a:ea typeface="Calibri"/>
              <a:cs typeface="Raavi"/>
            </a:rPr>
            <a:t>the need to promote education and public awareness on sustainable development issues is recognized.</a:t>
          </a:r>
          <a:endParaRPr lang="en-US" dirty="0"/>
        </a:p>
      </dgm:t>
    </dgm:pt>
    <dgm:pt modelId="{8AD290C1-CCFD-4AA6-8458-C3135D204E68}" type="parTrans" cxnId="{61A66427-F24D-4BE3-9CAB-9A1150BFD4F6}">
      <dgm:prSet/>
      <dgm:spPr/>
      <dgm:t>
        <a:bodyPr/>
        <a:lstStyle/>
        <a:p>
          <a:endParaRPr lang="en-US"/>
        </a:p>
      </dgm:t>
    </dgm:pt>
    <dgm:pt modelId="{6C1EF460-AA51-4449-A945-EBBE622C23FA}" type="sibTrans" cxnId="{61A66427-F24D-4BE3-9CAB-9A1150BFD4F6}">
      <dgm:prSet/>
      <dgm:spPr/>
      <dgm:t>
        <a:bodyPr/>
        <a:lstStyle/>
        <a:p>
          <a:endParaRPr lang="en-US"/>
        </a:p>
      </dgm:t>
    </dgm:pt>
    <dgm:pt modelId="{456757BC-FBF3-4128-93E7-A6102D9BFB83}">
      <dgm:prSet phldrT="[Text]" custT="1"/>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en-US" sz="2400" dirty="0" smtClean="0">
              <a:solidFill>
                <a:srgbClr val="C00000"/>
              </a:solidFill>
              <a:latin typeface="Forte" pitchFamily="66" charset="0"/>
              <a:ea typeface="Calibri"/>
              <a:cs typeface="Raavi"/>
            </a:rPr>
            <a:t>UNESCO Draft Strategy</a:t>
          </a:r>
        </a:p>
      </dgm:t>
    </dgm:pt>
    <dgm:pt modelId="{D32DDA02-2F78-431A-BDA4-9C4E1078FB04}" type="parTrans" cxnId="{B95444A8-5DC0-4DED-97FC-4802EBABB667}">
      <dgm:prSet/>
      <dgm:spPr/>
      <dgm:t>
        <a:bodyPr/>
        <a:lstStyle/>
        <a:p>
          <a:endParaRPr lang="en-US"/>
        </a:p>
      </dgm:t>
    </dgm:pt>
    <dgm:pt modelId="{09D9D572-CA2A-4A95-9127-445850CAB29D}" type="sibTrans" cxnId="{B95444A8-5DC0-4DED-97FC-4802EBABB667}">
      <dgm:prSet/>
      <dgm:spPr/>
      <dgm:t>
        <a:bodyPr/>
        <a:lstStyle/>
        <a:p>
          <a:endParaRPr lang="en-US"/>
        </a:p>
      </dgm:t>
    </dgm:pt>
    <dgm:pt modelId="{666CBBDB-AA87-4016-8AA7-DD0DEF91ADED}">
      <dgm:prSet phldrT="[Text]" custT="1"/>
      <dgm:spPr/>
      <dgm:t>
        <a:bodyPr/>
        <a:lstStyle/>
        <a:p>
          <a:r>
            <a:rPr lang="en-US" sz="2000" dirty="0" smtClean="0">
              <a:latin typeface="Forte" pitchFamily="66" charset="0"/>
              <a:ea typeface="Calibri"/>
              <a:cs typeface="Raavi"/>
            </a:rPr>
            <a:t>As stated in this Draft Strategy, Education (primary agent) is more than the transfer of knowledge and skills from the teacher to the apprentice. </a:t>
          </a:r>
          <a:endParaRPr lang="en-US" sz="1800" dirty="0"/>
        </a:p>
      </dgm:t>
    </dgm:pt>
    <dgm:pt modelId="{F29C4751-42A1-45A8-8D58-2F015B4D2619}" type="parTrans" cxnId="{6F51D326-D68D-4A0E-A03F-2E85E39DF063}">
      <dgm:prSet/>
      <dgm:spPr/>
      <dgm:t>
        <a:bodyPr/>
        <a:lstStyle/>
        <a:p>
          <a:endParaRPr lang="en-US"/>
        </a:p>
      </dgm:t>
    </dgm:pt>
    <dgm:pt modelId="{D8C27D93-EC31-4BF9-9205-8E3C4022DC9F}" type="sibTrans" cxnId="{6F51D326-D68D-4A0E-A03F-2E85E39DF063}">
      <dgm:prSet/>
      <dgm:spPr/>
      <dgm:t>
        <a:bodyPr/>
        <a:lstStyle/>
        <a:p>
          <a:endParaRPr lang="en-US"/>
        </a:p>
      </dgm:t>
    </dgm:pt>
    <dgm:pt modelId="{8B93F2F3-5D38-4B07-9BE5-00FCE70EB517}">
      <dgm:prSet phldrT="[Text]" custT="1"/>
      <dgm:spPr/>
      <dgm:t>
        <a:bodyPr/>
        <a:lstStyle/>
        <a:p>
          <a:r>
            <a:rPr lang="en-US" sz="2000" dirty="0" smtClean="0">
              <a:latin typeface="Forte" pitchFamily="66" charset="0"/>
              <a:ea typeface="Calibri"/>
              <a:cs typeface="Raavi"/>
            </a:rPr>
            <a:t>It is about building up human capital and social cohesion that will support decision making about our common future</a:t>
          </a:r>
          <a:r>
            <a:rPr lang="en-US" sz="1800" dirty="0" smtClean="0">
              <a:latin typeface="Forte" pitchFamily="66" charset="0"/>
              <a:ea typeface="Calibri"/>
              <a:cs typeface="Raavi"/>
            </a:rPr>
            <a:t>.</a:t>
          </a:r>
          <a:endParaRPr lang="en-US" sz="1800" dirty="0"/>
        </a:p>
      </dgm:t>
    </dgm:pt>
    <dgm:pt modelId="{70BDEAC1-020C-42CF-8B8E-916422BCE111}" type="parTrans" cxnId="{198D49C8-680D-4F9E-B304-EDE1507F80D7}">
      <dgm:prSet/>
      <dgm:spPr/>
      <dgm:t>
        <a:bodyPr/>
        <a:lstStyle/>
        <a:p>
          <a:endParaRPr lang="en-US"/>
        </a:p>
      </dgm:t>
    </dgm:pt>
    <dgm:pt modelId="{B69D0213-9D9C-4D02-AB37-167F2A7F4E58}" type="sibTrans" cxnId="{198D49C8-680D-4F9E-B304-EDE1507F80D7}">
      <dgm:prSet/>
      <dgm:spPr/>
      <dgm:t>
        <a:bodyPr/>
        <a:lstStyle/>
        <a:p>
          <a:endParaRPr lang="en-US"/>
        </a:p>
      </dgm:t>
    </dgm:pt>
    <dgm:pt modelId="{CBB52199-F90F-45F0-A9A5-97D5DD863F58}" type="pres">
      <dgm:prSet presAssocID="{4078EE2C-C672-4288-984D-94686C553E8C}" presName="linearFlow" presStyleCnt="0">
        <dgm:presLayoutVars>
          <dgm:dir/>
          <dgm:animLvl val="lvl"/>
          <dgm:resizeHandles val="exact"/>
        </dgm:presLayoutVars>
      </dgm:prSet>
      <dgm:spPr/>
      <dgm:t>
        <a:bodyPr/>
        <a:lstStyle/>
        <a:p>
          <a:endParaRPr lang="en-US"/>
        </a:p>
      </dgm:t>
    </dgm:pt>
    <dgm:pt modelId="{71DC8DA4-7CED-4034-841D-8C76B6C1D193}" type="pres">
      <dgm:prSet presAssocID="{BF4DE772-41EC-4A01-8D93-F9E399919DA2}" presName="composite" presStyleCnt="0"/>
      <dgm:spPr/>
    </dgm:pt>
    <dgm:pt modelId="{F9795B01-0C99-4FEF-B70C-51E6DF1BE3D8}" type="pres">
      <dgm:prSet presAssocID="{BF4DE772-41EC-4A01-8D93-F9E399919DA2}" presName="parentText" presStyleLbl="alignNode1" presStyleIdx="0" presStyleCnt="3">
        <dgm:presLayoutVars>
          <dgm:chMax val="1"/>
          <dgm:bulletEnabled val="1"/>
        </dgm:presLayoutVars>
      </dgm:prSet>
      <dgm:spPr/>
      <dgm:t>
        <a:bodyPr/>
        <a:lstStyle/>
        <a:p>
          <a:endParaRPr lang="en-US"/>
        </a:p>
      </dgm:t>
    </dgm:pt>
    <dgm:pt modelId="{AF68E923-32E5-47E6-97F2-BED01289D916}" type="pres">
      <dgm:prSet presAssocID="{BF4DE772-41EC-4A01-8D93-F9E399919DA2}" presName="descendantText" presStyleLbl="alignAcc1" presStyleIdx="0" presStyleCnt="3">
        <dgm:presLayoutVars>
          <dgm:bulletEnabled val="1"/>
        </dgm:presLayoutVars>
      </dgm:prSet>
      <dgm:spPr/>
      <dgm:t>
        <a:bodyPr/>
        <a:lstStyle/>
        <a:p>
          <a:endParaRPr lang="en-US"/>
        </a:p>
      </dgm:t>
    </dgm:pt>
    <dgm:pt modelId="{1C32049C-A21E-4D94-9867-13A1EAB84F77}" type="pres">
      <dgm:prSet presAssocID="{4BAAE6A3-389E-4F8F-8A67-BE8FD45D3927}" presName="sp" presStyleCnt="0"/>
      <dgm:spPr/>
    </dgm:pt>
    <dgm:pt modelId="{88260585-8F25-4E2C-8D8E-DEF67A301F14}" type="pres">
      <dgm:prSet presAssocID="{20DFC661-8424-4C31-85A7-0E905A86455A}" presName="composite" presStyleCnt="0"/>
      <dgm:spPr/>
    </dgm:pt>
    <dgm:pt modelId="{A55C64A8-066A-4F1E-8E62-0D45F0B3F248}" type="pres">
      <dgm:prSet presAssocID="{20DFC661-8424-4C31-85A7-0E905A86455A}" presName="parentText" presStyleLbl="alignNode1" presStyleIdx="1" presStyleCnt="3">
        <dgm:presLayoutVars>
          <dgm:chMax val="1"/>
          <dgm:bulletEnabled val="1"/>
        </dgm:presLayoutVars>
      </dgm:prSet>
      <dgm:spPr/>
      <dgm:t>
        <a:bodyPr/>
        <a:lstStyle/>
        <a:p>
          <a:endParaRPr lang="en-US"/>
        </a:p>
      </dgm:t>
    </dgm:pt>
    <dgm:pt modelId="{67DF20D4-976C-4906-99F0-7127ABB92277}" type="pres">
      <dgm:prSet presAssocID="{20DFC661-8424-4C31-85A7-0E905A86455A}" presName="descendantText" presStyleLbl="alignAcc1" presStyleIdx="1" presStyleCnt="3">
        <dgm:presLayoutVars>
          <dgm:bulletEnabled val="1"/>
        </dgm:presLayoutVars>
      </dgm:prSet>
      <dgm:spPr/>
      <dgm:t>
        <a:bodyPr/>
        <a:lstStyle/>
        <a:p>
          <a:endParaRPr lang="en-US"/>
        </a:p>
      </dgm:t>
    </dgm:pt>
    <dgm:pt modelId="{67737683-6D54-45AB-9CF4-856F5CD7BA23}" type="pres">
      <dgm:prSet presAssocID="{6FBF7195-DEAB-4D38-A032-B73538A8EC32}" presName="sp" presStyleCnt="0"/>
      <dgm:spPr/>
    </dgm:pt>
    <dgm:pt modelId="{8989CF67-2263-429A-94A8-934B41FFA176}" type="pres">
      <dgm:prSet presAssocID="{456757BC-FBF3-4128-93E7-A6102D9BFB83}" presName="composite" presStyleCnt="0"/>
      <dgm:spPr/>
    </dgm:pt>
    <dgm:pt modelId="{E9CE770C-FEBE-4067-908A-5472375370C3}" type="pres">
      <dgm:prSet presAssocID="{456757BC-FBF3-4128-93E7-A6102D9BFB83}" presName="parentText" presStyleLbl="alignNode1" presStyleIdx="2" presStyleCnt="3">
        <dgm:presLayoutVars>
          <dgm:chMax val="1"/>
          <dgm:bulletEnabled val="1"/>
        </dgm:presLayoutVars>
      </dgm:prSet>
      <dgm:spPr/>
      <dgm:t>
        <a:bodyPr/>
        <a:lstStyle/>
        <a:p>
          <a:endParaRPr lang="en-US"/>
        </a:p>
      </dgm:t>
    </dgm:pt>
    <dgm:pt modelId="{0CD47936-AF88-4C20-8BCC-59B04CE1E96A}" type="pres">
      <dgm:prSet presAssocID="{456757BC-FBF3-4128-93E7-A6102D9BFB83}" presName="descendantText" presStyleLbl="alignAcc1" presStyleIdx="2" presStyleCnt="3" custScaleY="129477">
        <dgm:presLayoutVars>
          <dgm:bulletEnabled val="1"/>
        </dgm:presLayoutVars>
      </dgm:prSet>
      <dgm:spPr/>
      <dgm:t>
        <a:bodyPr/>
        <a:lstStyle/>
        <a:p>
          <a:endParaRPr lang="en-US"/>
        </a:p>
      </dgm:t>
    </dgm:pt>
  </dgm:ptLst>
  <dgm:cxnLst>
    <dgm:cxn modelId="{1AF47979-F32D-4F8F-927E-82CD600AA76F}" srcId="{4078EE2C-C672-4288-984D-94686C553E8C}" destId="{BF4DE772-41EC-4A01-8D93-F9E399919DA2}" srcOrd="0" destOrd="0" parTransId="{0AF8347E-8399-4AC9-BEF1-AA81782EC680}" sibTransId="{4BAAE6A3-389E-4F8F-8A67-BE8FD45D3927}"/>
    <dgm:cxn modelId="{B95444A8-5DC0-4DED-97FC-4802EBABB667}" srcId="{4078EE2C-C672-4288-984D-94686C553E8C}" destId="{456757BC-FBF3-4128-93E7-A6102D9BFB83}" srcOrd="2" destOrd="0" parTransId="{D32DDA02-2F78-431A-BDA4-9C4E1078FB04}" sibTransId="{09D9D572-CA2A-4A95-9127-445850CAB29D}"/>
    <dgm:cxn modelId="{D7CB3B57-8404-450F-9C7E-15504A30A8EB}" type="presOf" srcId="{456757BC-FBF3-4128-93E7-A6102D9BFB83}" destId="{E9CE770C-FEBE-4067-908A-5472375370C3}" srcOrd="0" destOrd="0" presId="urn:microsoft.com/office/officeart/2005/8/layout/chevron2"/>
    <dgm:cxn modelId="{5F0465B8-38FC-42B4-9CD5-92B40CA08D0A}" type="presOf" srcId="{BF4DE772-41EC-4A01-8D93-F9E399919DA2}" destId="{F9795B01-0C99-4FEF-B70C-51E6DF1BE3D8}" srcOrd="0" destOrd="0" presId="urn:microsoft.com/office/officeart/2005/8/layout/chevron2"/>
    <dgm:cxn modelId="{44AD68CD-7E81-4AF2-8A73-5333C69C5BE1}" type="presOf" srcId="{67FCA635-BEC0-4097-9FBC-10648AB0D152}" destId="{AF68E923-32E5-47E6-97F2-BED01289D916}" srcOrd="0" destOrd="0" presId="urn:microsoft.com/office/officeart/2005/8/layout/chevron2"/>
    <dgm:cxn modelId="{3E737623-9C16-403E-A570-BAB97E66EBD5}" type="presOf" srcId="{AFD4900F-040D-487C-80FF-001533E50EC3}" destId="{67DF20D4-976C-4906-99F0-7127ABB92277}" srcOrd="0" destOrd="0" presId="urn:microsoft.com/office/officeart/2005/8/layout/chevron2"/>
    <dgm:cxn modelId="{7FDB3D1D-5644-49A9-A214-B5B9726469BD}" type="presOf" srcId="{4078EE2C-C672-4288-984D-94686C553E8C}" destId="{CBB52199-F90F-45F0-A9A5-97D5DD863F58}" srcOrd="0" destOrd="0" presId="urn:microsoft.com/office/officeart/2005/8/layout/chevron2"/>
    <dgm:cxn modelId="{305F994F-54C0-4F14-88C2-B9978C523E93}" srcId="{4078EE2C-C672-4288-984D-94686C553E8C}" destId="{20DFC661-8424-4C31-85A7-0E905A86455A}" srcOrd="1" destOrd="0" parTransId="{4CCEC7A2-A825-4958-A142-5AFF320D6C55}" sibTransId="{6FBF7195-DEAB-4D38-A032-B73538A8EC32}"/>
    <dgm:cxn modelId="{61A66427-F24D-4BE3-9CAB-9A1150BFD4F6}" srcId="{20DFC661-8424-4C31-85A7-0E905A86455A}" destId="{AFD4900F-040D-487C-80FF-001533E50EC3}" srcOrd="0" destOrd="0" parTransId="{8AD290C1-CCFD-4AA6-8458-C3135D204E68}" sibTransId="{6C1EF460-AA51-4449-A945-EBBE622C23FA}"/>
    <dgm:cxn modelId="{198D49C8-680D-4F9E-B304-EDE1507F80D7}" srcId="{456757BC-FBF3-4128-93E7-A6102D9BFB83}" destId="{8B93F2F3-5D38-4B07-9BE5-00FCE70EB517}" srcOrd="1" destOrd="0" parTransId="{70BDEAC1-020C-42CF-8B8E-916422BCE111}" sibTransId="{B69D0213-9D9C-4D02-AB37-167F2A7F4E58}"/>
    <dgm:cxn modelId="{C34D1C87-E148-4D18-8A17-9DBE8267A08F}" type="presOf" srcId="{20DFC661-8424-4C31-85A7-0E905A86455A}" destId="{A55C64A8-066A-4F1E-8E62-0D45F0B3F248}" srcOrd="0" destOrd="0" presId="urn:microsoft.com/office/officeart/2005/8/layout/chevron2"/>
    <dgm:cxn modelId="{33CB7F0F-CA15-4EA3-9926-E09D3E3787BA}" srcId="{BF4DE772-41EC-4A01-8D93-F9E399919DA2}" destId="{67FCA635-BEC0-4097-9FBC-10648AB0D152}" srcOrd="0" destOrd="0" parTransId="{C4604835-513B-4351-AF3E-E3168459B2C9}" sibTransId="{B49A933B-EF4A-4BE7-A7B2-9675DBEA7968}"/>
    <dgm:cxn modelId="{13052E04-84E7-4263-B98E-6CE94721CCF7}" type="presOf" srcId="{666CBBDB-AA87-4016-8AA7-DD0DEF91ADED}" destId="{0CD47936-AF88-4C20-8BCC-59B04CE1E96A}" srcOrd="0" destOrd="0" presId="urn:microsoft.com/office/officeart/2005/8/layout/chevron2"/>
    <dgm:cxn modelId="{1AB3CA6D-1990-42F3-8EBF-241BE1B5CE2F}" type="presOf" srcId="{8B93F2F3-5D38-4B07-9BE5-00FCE70EB517}" destId="{0CD47936-AF88-4C20-8BCC-59B04CE1E96A}" srcOrd="0" destOrd="1" presId="urn:microsoft.com/office/officeart/2005/8/layout/chevron2"/>
    <dgm:cxn modelId="{6F51D326-D68D-4A0E-A03F-2E85E39DF063}" srcId="{456757BC-FBF3-4128-93E7-A6102D9BFB83}" destId="{666CBBDB-AA87-4016-8AA7-DD0DEF91ADED}" srcOrd="0" destOrd="0" parTransId="{F29C4751-42A1-45A8-8D58-2F015B4D2619}" sibTransId="{D8C27D93-EC31-4BF9-9205-8E3C4022DC9F}"/>
    <dgm:cxn modelId="{1888249E-82E2-4022-9353-F3F5DE1821A9}" type="presParOf" srcId="{CBB52199-F90F-45F0-A9A5-97D5DD863F58}" destId="{71DC8DA4-7CED-4034-841D-8C76B6C1D193}" srcOrd="0" destOrd="0" presId="urn:microsoft.com/office/officeart/2005/8/layout/chevron2"/>
    <dgm:cxn modelId="{4F6AB6A9-7060-4298-A37A-E401A9ACF1FB}" type="presParOf" srcId="{71DC8DA4-7CED-4034-841D-8C76B6C1D193}" destId="{F9795B01-0C99-4FEF-B70C-51E6DF1BE3D8}" srcOrd="0" destOrd="0" presId="urn:microsoft.com/office/officeart/2005/8/layout/chevron2"/>
    <dgm:cxn modelId="{87B81942-EB51-4B93-BE3A-59D6A1B8DAB6}" type="presParOf" srcId="{71DC8DA4-7CED-4034-841D-8C76B6C1D193}" destId="{AF68E923-32E5-47E6-97F2-BED01289D916}" srcOrd="1" destOrd="0" presId="urn:microsoft.com/office/officeart/2005/8/layout/chevron2"/>
    <dgm:cxn modelId="{E012043D-A6AA-4BFC-97ED-19C2801DA1D9}" type="presParOf" srcId="{CBB52199-F90F-45F0-A9A5-97D5DD863F58}" destId="{1C32049C-A21E-4D94-9867-13A1EAB84F77}" srcOrd="1" destOrd="0" presId="urn:microsoft.com/office/officeart/2005/8/layout/chevron2"/>
    <dgm:cxn modelId="{2A93E320-2736-477C-91B6-043B170D495A}" type="presParOf" srcId="{CBB52199-F90F-45F0-A9A5-97D5DD863F58}" destId="{88260585-8F25-4E2C-8D8E-DEF67A301F14}" srcOrd="2" destOrd="0" presId="urn:microsoft.com/office/officeart/2005/8/layout/chevron2"/>
    <dgm:cxn modelId="{F831DAF7-94D0-4C7F-BF25-93B3E728F2F0}" type="presParOf" srcId="{88260585-8F25-4E2C-8D8E-DEF67A301F14}" destId="{A55C64A8-066A-4F1E-8E62-0D45F0B3F248}" srcOrd="0" destOrd="0" presId="urn:microsoft.com/office/officeart/2005/8/layout/chevron2"/>
    <dgm:cxn modelId="{2C84AC15-FD3F-49EE-9064-1AE3C51BE7CD}" type="presParOf" srcId="{88260585-8F25-4E2C-8D8E-DEF67A301F14}" destId="{67DF20D4-976C-4906-99F0-7127ABB92277}" srcOrd="1" destOrd="0" presId="urn:microsoft.com/office/officeart/2005/8/layout/chevron2"/>
    <dgm:cxn modelId="{AD05597D-44B8-4C40-B50D-B34CE167402B}" type="presParOf" srcId="{CBB52199-F90F-45F0-A9A5-97D5DD863F58}" destId="{67737683-6D54-45AB-9CF4-856F5CD7BA23}" srcOrd="3" destOrd="0" presId="urn:microsoft.com/office/officeart/2005/8/layout/chevron2"/>
    <dgm:cxn modelId="{9463B398-1870-4CF6-A9CB-004481550B70}" type="presParOf" srcId="{CBB52199-F90F-45F0-A9A5-97D5DD863F58}" destId="{8989CF67-2263-429A-94A8-934B41FFA176}" srcOrd="4" destOrd="0" presId="urn:microsoft.com/office/officeart/2005/8/layout/chevron2"/>
    <dgm:cxn modelId="{32F75DD9-CAFA-415D-9E39-27E06E884B4C}" type="presParOf" srcId="{8989CF67-2263-429A-94A8-934B41FFA176}" destId="{E9CE770C-FEBE-4067-908A-5472375370C3}" srcOrd="0" destOrd="0" presId="urn:microsoft.com/office/officeart/2005/8/layout/chevron2"/>
    <dgm:cxn modelId="{437A3BD6-81BD-4C1A-9CAB-6A6767B4E1EE}" type="presParOf" srcId="{8989CF67-2263-429A-94A8-934B41FFA176}" destId="{0CD47936-AF88-4C20-8BCC-59B04CE1E96A}"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57CDA1-8D97-4993-B44E-192174AC74B2}">
      <dsp:nvSpPr>
        <dsp:cNvPr id="0" name=""/>
        <dsp:cNvSpPr/>
      </dsp:nvSpPr>
      <dsp:spPr>
        <a:xfrm rot="5400000">
          <a:off x="4281670" y="-2345208"/>
          <a:ext cx="1600167" cy="6295619"/>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just" defTabSz="889000">
            <a:lnSpc>
              <a:spcPct val="90000"/>
            </a:lnSpc>
            <a:spcBef>
              <a:spcPct val="0"/>
            </a:spcBef>
            <a:spcAft>
              <a:spcPct val="15000"/>
            </a:spcAft>
            <a:buChar char="••"/>
          </a:pPr>
          <a:r>
            <a:rPr lang="en-IN" sz="2000" kern="1200" dirty="0" smtClean="0">
              <a:solidFill>
                <a:schemeClr val="accent4">
                  <a:lumMod val="75000"/>
                </a:schemeClr>
              </a:solidFill>
              <a:latin typeface="Forte" pitchFamily="66" charset="0"/>
              <a:ea typeface="+mj-ea"/>
              <a:cs typeface="+mj-cs"/>
            </a:rPr>
            <a:t>Learner developing their ability to critically analyze and evaluate issues of global and inter generational character and to propose strategies for solving the problems that arise from these issues.</a:t>
          </a:r>
          <a:endParaRPr lang="en-US" sz="2000" kern="1200" dirty="0">
            <a:solidFill>
              <a:schemeClr val="accent4">
                <a:lumMod val="75000"/>
              </a:schemeClr>
            </a:solidFill>
            <a:latin typeface="Forte" pitchFamily="66" charset="0"/>
            <a:ea typeface="+mj-ea"/>
            <a:cs typeface="+mj-cs"/>
          </a:endParaRPr>
        </a:p>
      </dsp:txBody>
      <dsp:txXfrm rot="-5400000">
        <a:off x="1933944" y="80632"/>
        <a:ext cx="6217505" cy="1443939"/>
      </dsp:txXfrm>
    </dsp:sp>
    <dsp:sp modelId="{ED72E91F-AEB3-4ACF-86DA-FDCF924E929B}">
      <dsp:nvSpPr>
        <dsp:cNvPr id="0" name=""/>
        <dsp:cNvSpPr/>
      </dsp:nvSpPr>
      <dsp:spPr>
        <a:xfrm>
          <a:off x="8473" y="0"/>
          <a:ext cx="1933909" cy="154581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lvl="0" algn="ctr" defTabSz="1244600">
            <a:lnSpc>
              <a:spcPct val="90000"/>
            </a:lnSpc>
            <a:spcBef>
              <a:spcPct val="0"/>
            </a:spcBef>
            <a:spcAft>
              <a:spcPct val="35000"/>
            </a:spcAft>
          </a:pPr>
          <a:r>
            <a:rPr lang="en-IN" sz="2800" kern="1200" dirty="0" smtClean="0">
              <a:solidFill>
                <a:schemeClr val="tx1"/>
              </a:solidFill>
              <a:latin typeface="Forte" pitchFamily="66" charset="0"/>
              <a:ea typeface="+mj-ea"/>
              <a:cs typeface="+mj-cs"/>
            </a:rPr>
            <a:t>Central aspect</a:t>
          </a:r>
          <a:endParaRPr lang="en-US" sz="2800" kern="1200" dirty="0">
            <a:solidFill>
              <a:schemeClr val="tx1"/>
            </a:solidFill>
            <a:latin typeface="Forte" pitchFamily="66" charset="0"/>
            <a:ea typeface="+mj-ea"/>
            <a:cs typeface="+mj-cs"/>
          </a:endParaRPr>
        </a:p>
      </dsp:txBody>
      <dsp:txXfrm>
        <a:off x="83934" y="75461"/>
        <a:ext cx="1782987" cy="1394894"/>
      </dsp:txXfrm>
    </dsp:sp>
    <dsp:sp modelId="{BC0872FB-7915-4AB0-A0AC-6D90939D9393}">
      <dsp:nvSpPr>
        <dsp:cNvPr id="0" name=""/>
        <dsp:cNvSpPr/>
      </dsp:nvSpPr>
      <dsp:spPr>
        <a:xfrm rot="5400000">
          <a:off x="4463329" y="-693241"/>
          <a:ext cx="1236653" cy="6292250"/>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just" defTabSz="1066800">
            <a:lnSpc>
              <a:spcPct val="90000"/>
            </a:lnSpc>
            <a:spcBef>
              <a:spcPct val="0"/>
            </a:spcBef>
            <a:spcAft>
              <a:spcPct val="15000"/>
            </a:spcAft>
            <a:buChar char="••"/>
          </a:pPr>
          <a:r>
            <a:rPr lang="en-US" sz="2400" kern="1200" dirty="0" smtClean="0">
              <a:solidFill>
                <a:schemeClr val="accent4">
                  <a:lumMod val="75000"/>
                </a:schemeClr>
              </a:solidFill>
              <a:latin typeface="Forte" pitchFamily="66" charset="0"/>
              <a:ea typeface="+mj-ea"/>
              <a:cs typeface="+mj-cs"/>
            </a:rPr>
            <a:t>They learn about the environmental, social, cultural and economic aspects of sustainability</a:t>
          </a:r>
          <a:r>
            <a:rPr lang="en-US" sz="2400" kern="1200" dirty="0" smtClean="0">
              <a:solidFill>
                <a:schemeClr val="accent4">
                  <a:lumMod val="75000"/>
                </a:schemeClr>
              </a:solidFill>
            </a:rPr>
            <a:t>.</a:t>
          </a:r>
          <a:endParaRPr lang="en-US" sz="2400" kern="1200" dirty="0">
            <a:solidFill>
              <a:schemeClr val="accent4">
                <a:lumMod val="75000"/>
              </a:schemeClr>
            </a:solidFill>
          </a:endParaRPr>
        </a:p>
      </dsp:txBody>
      <dsp:txXfrm rot="-5400000">
        <a:off x="1935531" y="1894925"/>
        <a:ext cx="6231882" cy="1115917"/>
      </dsp:txXfrm>
    </dsp:sp>
    <dsp:sp modelId="{B2BBE871-A769-4FEC-84A5-34143D4A95EF}">
      <dsp:nvSpPr>
        <dsp:cNvPr id="0" name=""/>
        <dsp:cNvSpPr/>
      </dsp:nvSpPr>
      <dsp:spPr>
        <a:xfrm>
          <a:off x="35" y="1679975"/>
          <a:ext cx="1935494" cy="154581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n-IN" sz="2800" kern="1200" dirty="0" smtClean="0">
              <a:solidFill>
                <a:schemeClr val="tx1"/>
              </a:solidFill>
              <a:latin typeface="Forte" pitchFamily="66" charset="0"/>
              <a:ea typeface="+mj-ea"/>
              <a:cs typeface="+mj-cs"/>
            </a:rPr>
            <a:t>What we about to learn </a:t>
          </a:r>
          <a:endParaRPr lang="en-US" sz="2800" kern="1200" dirty="0" smtClean="0">
            <a:solidFill>
              <a:schemeClr val="tx1"/>
            </a:solidFill>
            <a:latin typeface="Forte" pitchFamily="66" charset="0"/>
            <a:ea typeface="+mj-ea"/>
            <a:cs typeface="+mj-cs"/>
          </a:endParaRPr>
        </a:p>
      </dsp:txBody>
      <dsp:txXfrm>
        <a:off x="75496" y="1755436"/>
        <a:ext cx="1784572" cy="1394894"/>
      </dsp:txXfrm>
    </dsp:sp>
    <dsp:sp modelId="{18650673-E253-4EC1-9968-2771B0C7A870}">
      <dsp:nvSpPr>
        <dsp:cNvPr id="0" name=""/>
        <dsp:cNvSpPr/>
      </dsp:nvSpPr>
      <dsp:spPr>
        <a:xfrm rot="5400000">
          <a:off x="4452609" y="918249"/>
          <a:ext cx="1236653" cy="6315484"/>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just" defTabSz="1066800">
            <a:lnSpc>
              <a:spcPct val="90000"/>
            </a:lnSpc>
            <a:spcBef>
              <a:spcPct val="0"/>
            </a:spcBef>
            <a:spcAft>
              <a:spcPct val="15000"/>
            </a:spcAft>
            <a:buChar char="••"/>
          </a:pPr>
          <a:r>
            <a:rPr lang="en-US" sz="2400" kern="1200" dirty="0" err="1" smtClean="0">
              <a:solidFill>
                <a:schemeClr val="accent4">
                  <a:lumMod val="75000"/>
                </a:schemeClr>
              </a:solidFill>
              <a:latin typeface="Forte" pitchFamily="66" charset="0"/>
              <a:ea typeface="+mj-ea"/>
              <a:cs typeface="+mj-cs"/>
            </a:rPr>
            <a:t>ESD</a:t>
          </a:r>
          <a:r>
            <a:rPr lang="en-US" sz="2400" kern="1200" dirty="0" smtClean="0">
              <a:solidFill>
                <a:schemeClr val="accent4">
                  <a:lumMod val="75000"/>
                </a:schemeClr>
              </a:solidFill>
              <a:latin typeface="Forte" pitchFamily="66" charset="0"/>
              <a:ea typeface="+mj-ea"/>
              <a:cs typeface="+mj-cs"/>
            </a:rPr>
            <a:t> involves integrating knowledge of economic, social and environmental development</a:t>
          </a:r>
          <a:endParaRPr lang="en-US" sz="2400" kern="1200" dirty="0">
            <a:solidFill>
              <a:schemeClr val="accent4">
                <a:lumMod val="75000"/>
              </a:schemeClr>
            </a:solidFill>
            <a:latin typeface="Forte" pitchFamily="66" charset="0"/>
            <a:ea typeface="+mj-ea"/>
            <a:cs typeface="+mj-cs"/>
          </a:endParaRPr>
        </a:p>
      </dsp:txBody>
      <dsp:txXfrm rot="-5400000">
        <a:off x="1913194" y="3518032"/>
        <a:ext cx="6255116" cy="1115917"/>
      </dsp:txXfrm>
    </dsp:sp>
    <dsp:sp modelId="{93C0DD33-CCD0-4869-B9C9-BCA12F2C8658}">
      <dsp:nvSpPr>
        <dsp:cNvPr id="0" name=""/>
        <dsp:cNvSpPr/>
      </dsp:nvSpPr>
      <dsp:spPr>
        <a:xfrm>
          <a:off x="10247" y="3264437"/>
          <a:ext cx="1913158" cy="154581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n-IN" sz="2800" kern="1200" dirty="0" smtClean="0">
              <a:solidFill>
                <a:schemeClr val="tx1"/>
              </a:solidFill>
              <a:latin typeface="Forte" pitchFamily="66" charset="0"/>
              <a:ea typeface="+mj-ea"/>
              <a:cs typeface="+mj-cs"/>
            </a:rPr>
            <a:t>What it involves </a:t>
          </a:r>
          <a:endParaRPr lang="en-US" sz="2800" kern="1200" dirty="0" smtClean="0">
            <a:solidFill>
              <a:schemeClr val="tx1"/>
            </a:solidFill>
            <a:latin typeface="Forte" pitchFamily="66" charset="0"/>
            <a:ea typeface="+mj-ea"/>
            <a:cs typeface="+mj-cs"/>
          </a:endParaRPr>
        </a:p>
      </dsp:txBody>
      <dsp:txXfrm>
        <a:off x="85708" y="3339898"/>
        <a:ext cx="1762236" cy="1394894"/>
      </dsp:txXfrm>
    </dsp:sp>
    <dsp:sp modelId="{08E5E5F2-2FB6-4406-B0CC-8CA14082C82E}">
      <dsp:nvSpPr>
        <dsp:cNvPr id="0" name=""/>
        <dsp:cNvSpPr/>
      </dsp:nvSpPr>
      <dsp:spPr>
        <a:xfrm rot="5400000">
          <a:off x="4310754" y="2561562"/>
          <a:ext cx="1552011" cy="6281267"/>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just" defTabSz="1066800">
            <a:lnSpc>
              <a:spcPct val="90000"/>
            </a:lnSpc>
            <a:spcBef>
              <a:spcPct val="0"/>
            </a:spcBef>
            <a:spcAft>
              <a:spcPct val="15000"/>
            </a:spcAft>
            <a:buChar char="••"/>
          </a:pPr>
          <a:r>
            <a:rPr lang="en-US" sz="2400" kern="1200" dirty="0" smtClean="0">
              <a:solidFill>
                <a:schemeClr val="accent4">
                  <a:lumMod val="75000"/>
                </a:schemeClr>
              </a:solidFill>
              <a:latin typeface="Forte" pitchFamily="66" charset="0"/>
              <a:ea typeface="+mj-ea"/>
              <a:cs typeface="+mj-cs"/>
            </a:rPr>
            <a:t>About providing opportunities for learners to participate in democratic discussions about what is important to them personally, and for society in the future.</a:t>
          </a:r>
          <a:endParaRPr lang="en-US" sz="2400" kern="1200" dirty="0">
            <a:solidFill>
              <a:schemeClr val="accent4">
                <a:lumMod val="75000"/>
              </a:schemeClr>
            </a:solidFill>
            <a:latin typeface="Forte" pitchFamily="66" charset="0"/>
            <a:ea typeface="+mj-ea"/>
            <a:cs typeface="+mj-cs"/>
          </a:endParaRPr>
        </a:p>
      </dsp:txBody>
      <dsp:txXfrm rot="-5400000">
        <a:off x="1946127" y="5001953"/>
        <a:ext cx="6205504" cy="1400485"/>
      </dsp:txXfrm>
    </dsp:sp>
    <dsp:sp modelId="{49C3492C-BD47-4288-936A-202AAD99D69E}">
      <dsp:nvSpPr>
        <dsp:cNvPr id="0" name=""/>
        <dsp:cNvSpPr/>
      </dsp:nvSpPr>
      <dsp:spPr>
        <a:xfrm>
          <a:off x="35" y="4929287"/>
          <a:ext cx="1946091" cy="154581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n-IN" sz="2800" kern="1200" dirty="0" smtClean="0">
              <a:solidFill>
                <a:schemeClr val="tx1"/>
              </a:solidFill>
              <a:latin typeface="Forte" pitchFamily="66" charset="0"/>
              <a:ea typeface="+mj-ea"/>
              <a:cs typeface="+mj-cs"/>
            </a:rPr>
            <a:t>What it can provides</a:t>
          </a:r>
        </a:p>
      </dsp:txBody>
      <dsp:txXfrm>
        <a:off x="75496" y="5004748"/>
        <a:ext cx="1795169" cy="139489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9C5FE0-5E1A-4D55-A150-815C46B62447}">
      <dsp:nvSpPr>
        <dsp:cNvPr id="0" name=""/>
        <dsp:cNvSpPr/>
      </dsp:nvSpPr>
      <dsp:spPr>
        <a:xfrm rot="5400000">
          <a:off x="-396474" y="396483"/>
          <a:ext cx="2643162" cy="1850214"/>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n-US" sz="2400" kern="1200" dirty="0" smtClean="0">
              <a:solidFill>
                <a:srgbClr val="C00000"/>
              </a:solidFill>
              <a:latin typeface="Forte" pitchFamily="66" charset="0"/>
            </a:rPr>
            <a:t>Bonn Conference (2009)</a:t>
          </a:r>
          <a:endParaRPr lang="en-US" sz="2400" kern="1200" dirty="0" smtClean="0">
            <a:solidFill>
              <a:srgbClr val="C00000"/>
            </a:solidFill>
          </a:endParaRPr>
        </a:p>
      </dsp:txBody>
      <dsp:txXfrm rot="-5400000">
        <a:off x="0" y="925116"/>
        <a:ext cx="1850214" cy="792948"/>
      </dsp:txXfrm>
    </dsp:sp>
    <dsp:sp modelId="{FE0378B4-1A89-4BCD-A891-9A969C3E7984}">
      <dsp:nvSpPr>
        <dsp:cNvPr id="0" name=""/>
        <dsp:cNvSpPr/>
      </dsp:nvSpPr>
      <dsp:spPr>
        <a:xfrm rot="5400000">
          <a:off x="4021567" y="-2158726"/>
          <a:ext cx="2376031" cy="6718737"/>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en-US" sz="2000" kern="1200" dirty="0" smtClean="0">
              <a:solidFill>
                <a:schemeClr val="accent4">
                  <a:lumMod val="75000"/>
                </a:schemeClr>
              </a:solidFill>
              <a:latin typeface="Forte" pitchFamily="66" charset="0"/>
            </a:rPr>
            <a:t>The world conference on </a:t>
          </a:r>
          <a:r>
            <a:rPr lang="en-US" sz="2000" kern="1200" dirty="0" err="1" smtClean="0">
              <a:solidFill>
                <a:schemeClr val="accent4">
                  <a:lumMod val="75000"/>
                </a:schemeClr>
              </a:solidFill>
              <a:latin typeface="Forte" pitchFamily="66" charset="0"/>
            </a:rPr>
            <a:t>ESD</a:t>
          </a:r>
          <a:r>
            <a:rPr lang="en-US" sz="2000" kern="1200" dirty="0" smtClean="0">
              <a:solidFill>
                <a:schemeClr val="accent4">
                  <a:lumMod val="75000"/>
                </a:schemeClr>
              </a:solidFill>
              <a:latin typeface="Forte" pitchFamily="66" charset="0"/>
            </a:rPr>
            <a:t> was held in Bonn (Germany) by UNESCO and German Federal Ministry of Education and Research. </a:t>
          </a:r>
          <a:endParaRPr lang="en-US" sz="2000" kern="1200" dirty="0">
            <a:solidFill>
              <a:schemeClr val="accent4">
                <a:lumMod val="75000"/>
              </a:schemeClr>
            </a:solidFill>
          </a:endParaRPr>
        </a:p>
        <a:p>
          <a:pPr marL="228600" lvl="1" indent="-228600" algn="l" defTabSz="889000">
            <a:lnSpc>
              <a:spcPct val="90000"/>
            </a:lnSpc>
            <a:spcBef>
              <a:spcPct val="0"/>
            </a:spcBef>
            <a:spcAft>
              <a:spcPct val="15000"/>
            </a:spcAft>
            <a:buChar char="••"/>
          </a:pPr>
          <a:r>
            <a:rPr lang="en-US" sz="2000" kern="1200" dirty="0" smtClean="0">
              <a:solidFill>
                <a:schemeClr val="accent4">
                  <a:lumMod val="75000"/>
                </a:schemeClr>
              </a:solidFill>
              <a:latin typeface="Forte" pitchFamily="66" charset="0"/>
            </a:rPr>
            <a:t>It stressed that education a fundamental human right. And key to sustainable development and peace</a:t>
          </a:r>
        </a:p>
        <a:p>
          <a:pPr marL="228600" lvl="1" indent="-228600" algn="l" defTabSz="889000">
            <a:lnSpc>
              <a:spcPct val="90000"/>
            </a:lnSpc>
            <a:spcBef>
              <a:spcPct val="0"/>
            </a:spcBef>
            <a:spcAft>
              <a:spcPct val="15000"/>
            </a:spcAft>
            <a:buChar char="••"/>
          </a:pPr>
          <a:r>
            <a:rPr lang="en-US" sz="2000" kern="1200" dirty="0" smtClean="0">
              <a:solidFill>
                <a:schemeClr val="accent4">
                  <a:lumMod val="75000"/>
                </a:schemeClr>
              </a:solidFill>
              <a:latin typeface="Forte" pitchFamily="66" charset="0"/>
            </a:rPr>
            <a:t> It is the need of the 21st Century</a:t>
          </a:r>
        </a:p>
      </dsp:txBody>
      <dsp:txXfrm rot="-5400000">
        <a:off x="1850214" y="128615"/>
        <a:ext cx="6602749" cy="214405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795B01-0C99-4FEF-B70C-51E6DF1BE3D8}">
      <dsp:nvSpPr>
        <dsp:cNvPr id="0" name=""/>
        <dsp:cNvSpPr/>
      </dsp:nvSpPr>
      <dsp:spPr>
        <a:xfrm rot="5400000">
          <a:off x="-312602" y="329487"/>
          <a:ext cx="2084014" cy="1458810"/>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lvl="0" algn="ctr" defTabSz="1111250">
            <a:lnSpc>
              <a:spcPct val="90000"/>
            </a:lnSpc>
            <a:spcBef>
              <a:spcPct val="0"/>
            </a:spcBef>
            <a:spcAft>
              <a:spcPct val="35000"/>
            </a:spcAft>
          </a:pPr>
          <a:r>
            <a:rPr lang="en-US" sz="2500" kern="1200" dirty="0" smtClean="0">
              <a:solidFill>
                <a:srgbClr val="C00000"/>
              </a:solidFill>
              <a:latin typeface="Forte" pitchFamily="66" charset="0"/>
              <a:ea typeface="Calibri"/>
              <a:cs typeface="Raavi"/>
            </a:rPr>
            <a:t>Agenda 21</a:t>
          </a:r>
          <a:endParaRPr lang="en-US" sz="2500" kern="1200" dirty="0"/>
        </a:p>
      </dsp:txBody>
      <dsp:txXfrm rot="-5400000">
        <a:off x="0" y="746290"/>
        <a:ext cx="1458810" cy="625204"/>
      </dsp:txXfrm>
    </dsp:sp>
    <dsp:sp modelId="{AF68E923-32E5-47E6-97F2-BED01289D916}">
      <dsp:nvSpPr>
        <dsp:cNvPr id="0" name=""/>
        <dsp:cNvSpPr/>
      </dsp:nvSpPr>
      <dsp:spPr>
        <a:xfrm rot="5400000">
          <a:off x="4444588" y="-2968892"/>
          <a:ext cx="1354609" cy="7326165"/>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en-US" sz="2000" kern="1200" dirty="0" smtClean="0">
              <a:latin typeface="Forte" pitchFamily="66" charset="0"/>
              <a:ea typeface="Calibri"/>
              <a:cs typeface="Raavi"/>
            </a:rPr>
            <a:t>The entire chapter 36 of Agenda 21 dedicated to education, stating </a:t>
          </a:r>
          <a:r>
            <a:rPr lang="en-US" sz="2000" kern="1200" dirty="0" smtClean="0">
              <a:solidFill>
                <a:srgbClr val="002060"/>
              </a:solidFill>
              <a:latin typeface="Forte" pitchFamily="66" charset="0"/>
              <a:ea typeface="Calibri"/>
              <a:cs typeface="Raavi"/>
            </a:rPr>
            <a:t>"education is critical for promoting sustainable development and improving the capacity of the people to address environment and development issues."</a:t>
          </a:r>
          <a:endParaRPr lang="en-US" sz="2000" kern="1200" dirty="0"/>
        </a:p>
      </dsp:txBody>
      <dsp:txXfrm rot="-5400000">
        <a:off x="1458811" y="83012"/>
        <a:ext cx="7260038" cy="1222355"/>
      </dsp:txXfrm>
    </dsp:sp>
    <dsp:sp modelId="{A55C64A8-066A-4F1E-8E62-0D45F0B3F248}">
      <dsp:nvSpPr>
        <dsp:cNvPr id="0" name=""/>
        <dsp:cNvSpPr/>
      </dsp:nvSpPr>
      <dsp:spPr>
        <a:xfrm rot="5400000">
          <a:off x="-312602" y="2231110"/>
          <a:ext cx="2084014" cy="1458810"/>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n-US" sz="2400" kern="1200" dirty="0" smtClean="0">
              <a:solidFill>
                <a:srgbClr val="C00000"/>
              </a:solidFill>
              <a:latin typeface="Forte" pitchFamily="66" charset="0"/>
              <a:ea typeface="Calibri"/>
              <a:cs typeface="Raavi"/>
            </a:rPr>
            <a:t>Baltic 21 (1998)</a:t>
          </a:r>
          <a:endParaRPr lang="en-US" sz="2400" kern="1200" dirty="0" smtClean="0"/>
        </a:p>
      </dsp:txBody>
      <dsp:txXfrm rot="-5400000">
        <a:off x="0" y="2647913"/>
        <a:ext cx="1458810" cy="625204"/>
      </dsp:txXfrm>
    </dsp:sp>
    <dsp:sp modelId="{67DF20D4-976C-4906-99F0-7127ABB92277}">
      <dsp:nvSpPr>
        <dsp:cNvPr id="0" name=""/>
        <dsp:cNvSpPr/>
      </dsp:nvSpPr>
      <dsp:spPr>
        <a:xfrm rot="5400000">
          <a:off x="4444232" y="-1066913"/>
          <a:ext cx="1355322" cy="7326165"/>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9352" tIns="13335" rIns="13335" bIns="13335" numCol="1" spcCol="1270" anchor="ctr" anchorCtr="0">
          <a:noAutofit/>
        </a:bodyPr>
        <a:lstStyle/>
        <a:p>
          <a:pPr marL="228600" lvl="1" indent="-228600" algn="l" defTabSz="933450">
            <a:lnSpc>
              <a:spcPct val="90000"/>
            </a:lnSpc>
            <a:spcBef>
              <a:spcPct val="0"/>
            </a:spcBef>
            <a:spcAft>
              <a:spcPct val="15000"/>
            </a:spcAft>
            <a:buChar char="••"/>
          </a:pPr>
          <a:r>
            <a:rPr lang="en-US" sz="2100" kern="1200" dirty="0" smtClean="0">
              <a:latin typeface="Forte" pitchFamily="66" charset="0"/>
              <a:ea typeface="Calibri"/>
              <a:cs typeface="Raavi"/>
            </a:rPr>
            <a:t>In the Basic Principles of Baltic 21 (conference of 11 Baltic sea countries), </a:t>
          </a:r>
          <a:r>
            <a:rPr lang="en-US" sz="2100" kern="1200" dirty="0" smtClean="0">
              <a:solidFill>
                <a:srgbClr val="002060"/>
              </a:solidFill>
              <a:latin typeface="Forte" pitchFamily="66" charset="0"/>
              <a:ea typeface="Calibri"/>
              <a:cs typeface="Raavi"/>
            </a:rPr>
            <a:t>the need to promote education and public awareness on sustainable development issues is recognized.</a:t>
          </a:r>
          <a:endParaRPr lang="en-US" sz="2100" kern="1200" dirty="0"/>
        </a:p>
      </dsp:txBody>
      <dsp:txXfrm rot="-5400000">
        <a:off x="1458811" y="1984669"/>
        <a:ext cx="7260004" cy="1223000"/>
      </dsp:txXfrm>
    </dsp:sp>
    <dsp:sp modelId="{E9CE770C-FEBE-4067-908A-5472375370C3}">
      <dsp:nvSpPr>
        <dsp:cNvPr id="0" name=""/>
        <dsp:cNvSpPr/>
      </dsp:nvSpPr>
      <dsp:spPr>
        <a:xfrm rot="5400000">
          <a:off x="-312602" y="4332381"/>
          <a:ext cx="2084014" cy="1458810"/>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n-US" sz="2400" kern="1200" dirty="0" smtClean="0">
              <a:solidFill>
                <a:srgbClr val="C00000"/>
              </a:solidFill>
              <a:latin typeface="Forte" pitchFamily="66" charset="0"/>
              <a:ea typeface="Calibri"/>
              <a:cs typeface="Raavi"/>
            </a:rPr>
            <a:t>UNESCO Draft Strategy</a:t>
          </a:r>
        </a:p>
      </dsp:txBody>
      <dsp:txXfrm rot="-5400000">
        <a:off x="0" y="4749184"/>
        <a:ext cx="1458810" cy="625204"/>
      </dsp:txXfrm>
    </dsp:sp>
    <dsp:sp modelId="{0CD47936-AF88-4C20-8BCC-59B04CE1E96A}">
      <dsp:nvSpPr>
        <dsp:cNvPr id="0" name=""/>
        <dsp:cNvSpPr/>
      </dsp:nvSpPr>
      <dsp:spPr>
        <a:xfrm rot="5400000">
          <a:off x="4244939" y="1034001"/>
          <a:ext cx="1753907" cy="7326165"/>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en-US" sz="2000" kern="1200" dirty="0" smtClean="0">
              <a:latin typeface="Forte" pitchFamily="66" charset="0"/>
              <a:ea typeface="Calibri"/>
              <a:cs typeface="Raavi"/>
            </a:rPr>
            <a:t>As stated in this Draft Strategy, Education (primary agent) is more than the transfer of knowledge and skills from the teacher to the apprentice. </a:t>
          </a:r>
          <a:endParaRPr lang="en-US" sz="1800" kern="1200" dirty="0"/>
        </a:p>
        <a:p>
          <a:pPr marL="228600" lvl="1" indent="-228600" algn="l" defTabSz="889000">
            <a:lnSpc>
              <a:spcPct val="90000"/>
            </a:lnSpc>
            <a:spcBef>
              <a:spcPct val="0"/>
            </a:spcBef>
            <a:spcAft>
              <a:spcPct val="15000"/>
            </a:spcAft>
            <a:buChar char="••"/>
          </a:pPr>
          <a:r>
            <a:rPr lang="en-US" sz="2000" kern="1200" dirty="0" smtClean="0">
              <a:latin typeface="Forte" pitchFamily="66" charset="0"/>
              <a:ea typeface="Calibri"/>
              <a:cs typeface="Raavi"/>
            </a:rPr>
            <a:t>It is about building up human capital and social cohesion that will support decision making about our common future</a:t>
          </a:r>
          <a:r>
            <a:rPr lang="en-US" sz="1800" kern="1200" dirty="0" smtClean="0">
              <a:latin typeface="Forte" pitchFamily="66" charset="0"/>
              <a:ea typeface="Calibri"/>
              <a:cs typeface="Raavi"/>
            </a:rPr>
            <a:t>.</a:t>
          </a:r>
          <a:endParaRPr lang="en-US" sz="1800" kern="1200" dirty="0"/>
        </a:p>
      </dsp:txBody>
      <dsp:txXfrm rot="-5400000">
        <a:off x="1458811" y="3905749"/>
        <a:ext cx="7240546" cy="1582669"/>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620FA11-F1B5-4E47-B432-ECE78CE6EAAF}" type="datetimeFigureOut">
              <a:rPr lang="en-US" smtClean="0"/>
              <a:t>8/3/2022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0BBAE1-F98B-4480-8852-3931695ED3DA}" type="slidenum">
              <a:rPr lang="en-US" smtClean="0"/>
              <a:t>‹#›</a:t>
            </a:fld>
            <a:endParaRPr lang="en-US"/>
          </a:p>
        </p:txBody>
      </p:sp>
    </p:spTree>
    <p:extLst>
      <p:ext uri="{BB962C8B-B14F-4D97-AF65-F5344CB8AC3E}">
        <p14:creationId xmlns:p14="http://schemas.microsoft.com/office/powerpoint/2010/main" val="2361282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620FA11-F1B5-4E47-B432-ECE78CE6EAAF}" type="datetimeFigureOut">
              <a:rPr lang="en-US" smtClean="0"/>
              <a:t>8/3/2022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0BBAE1-F98B-4480-8852-3931695ED3DA}" type="slidenum">
              <a:rPr lang="en-US" smtClean="0"/>
              <a:t>‹#›</a:t>
            </a:fld>
            <a:endParaRPr lang="en-US"/>
          </a:p>
        </p:txBody>
      </p:sp>
    </p:spTree>
    <p:extLst>
      <p:ext uri="{BB962C8B-B14F-4D97-AF65-F5344CB8AC3E}">
        <p14:creationId xmlns:p14="http://schemas.microsoft.com/office/powerpoint/2010/main" val="40029282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620FA11-F1B5-4E47-B432-ECE78CE6EAAF}" type="datetimeFigureOut">
              <a:rPr lang="en-US" smtClean="0"/>
              <a:t>8/3/2022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0BBAE1-F98B-4480-8852-3931695ED3DA}" type="slidenum">
              <a:rPr lang="en-US" smtClean="0"/>
              <a:t>‹#›</a:t>
            </a:fld>
            <a:endParaRPr lang="en-US"/>
          </a:p>
        </p:txBody>
      </p:sp>
    </p:spTree>
    <p:extLst>
      <p:ext uri="{BB962C8B-B14F-4D97-AF65-F5344CB8AC3E}">
        <p14:creationId xmlns:p14="http://schemas.microsoft.com/office/powerpoint/2010/main" val="40071353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620FA11-F1B5-4E47-B432-ECE78CE6EAAF}" type="datetimeFigureOut">
              <a:rPr lang="en-US" smtClean="0"/>
              <a:t>8/3/2022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30BBAE1-F98B-4480-8852-3931695ED3DA}" type="slidenum">
              <a:rPr lang="en-US" smtClean="0"/>
              <a:t>‹#›</a:t>
            </a:fld>
            <a:endParaRPr lang="en-US"/>
          </a:p>
        </p:txBody>
      </p:sp>
    </p:spTree>
    <p:extLst>
      <p:ext uri="{BB962C8B-B14F-4D97-AF65-F5344CB8AC3E}">
        <p14:creationId xmlns:p14="http://schemas.microsoft.com/office/powerpoint/2010/main" val="4949755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620FA11-F1B5-4E47-B432-ECE78CE6EAAF}" type="datetimeFigureOut">
              <a:rPr lang="en-US" smtClean="0"/>
              <a:t>8/3/2022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30BBAE1-F98B-4480-8852-3931695ED3DA}" type="slidenum">
              <a:rPr lang="en-US" smtClean="0"/>
              <a:t>‹#›</a:t>
            </a:fld>
            <a:endParaRPr lang="en-US"/>
          </a:p>
        </p:txBody>
      </p:sp>
    </p:spTree>
    <p:extLst>
      <p:ext uri="{BB962C8B-B14F-4D97-AF65-F5344CB8AC3E}">
        <p14:creationId xmlns:p14="http://schemas.microsoft.com/office/powerpoint/2010/main" val="15952310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620FA11-F1B5-4E47-B432-ECE78CE6EAAF}" type="datetimeFigureOut">
              <a:rPr lang="en-US" smtClean="0"/>
              <a:t>8/3/2022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30BBAE1-F98B-4480-8852-3931695ED3DA}" type="slidenum">
              <a:rPr lang="en-US" smtClean="0"/>
              <a:t>‹#›</a:t>
            </a:fld>
            <a:endParaRPr lang="en-US"/>
          </a:p>
        </p:txBody>
      </p:sp>
    </p:spTree>
    <p:extLst>
      <p:ext uri="{BB962C8B-B14F-4D97-AF65-F5344CB8AC3E}">
        <p14:creationId xmlns:p14="http://schemas.microsoft.com/office/powerpoint/2010/main" val="23603746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20FA11-F1B5-4E47-B432-ECE78CE6EAAF}" type="datetimeFigureOut">
              <a:rPr lang="en-US" smtClean="0"/>
              <a:t>8/3/2022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30BBAE1-F98B-4480-8852-3931695ED3DA}" type="slidenum">
              <a:rPr lang="en-US" smtClean="0"/>
              <a:t>‹#›</a:t>
            </a:fld>
            <a:endParaRPr lang="en-US"/>
          </a:p>
        </p:txBody>
      </p:sp>
    </p:spTree>
    <p:extLst>
      <p:ext uri="{BB962C8B-B14F-4D97-AF65-F5344CB8AC3E}">
        <p14:creationId xmlns:p14="http://schemas.microsoft.com/office/powerpoint/2010/main" val="41946230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620FA11-F1B5-4E47-B432-ECE78CE6EAAF}" type="datetimeFigureOut">
              <a:rPr lang="en-US" smtClean="0"/>
              <a:t>8/3/2022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30BBAE1-F98B-4480-8852-3931695ED3DA}" type="slidenum">
              <a:rPr lang="en-US" smtClean="0"/>
              <a:t>‹#›</a:t>
            </a:fld>
            <a:endParaRPr lang="en-US"/>
          </a:p>
        </p:txBody>
      </p:sp>
    </p:spTree>
    <p:extLst>
      <p:ext uri="{BB962C8B-B14F-4D97-AF65-F5344CB8AC3E}">
        <p14:creationId xmlns:p14="http://schemas.microsoft.com/office/powerpoint/2010/main" val="27546185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620FA11-F1B5-4E47-B432-ECE78CE6EAAF}" type="datetimeFigureOut">
              <a:rPr lang="en-US" smtClean="0"/>
              <a:t>8/3/2022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30BBAE1-F98B-4480-8852-3931695ED3DA}" type="slidenum">
              <a:rPr lang="en-US" smtClean="0"/>
              <a:t>‹#›</a:t>
            </a:fld>
            <a:endParaRPr lang="en-US"/>
          </a:p>
        </p:txBody>
      </p:sp>
    </p:spTree>
    <p:extLst>
      <p:ext uri="{BB962C8B-B14F-4D97-AF65-F5344CB8AC3E}">
        <p14:creationId xmlns:p14="http://schemas.microsoft.com/office/powerpoint/2010/main" val="6700394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620FA11-F1B5-4E47-B432-ECE78CE6EAAF}" type="datetimeFigureOut">
              <a:rPr lang="en-US" smtClean="0"/>
              <a:t>8/3/2022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0BBAE1-F98B-4480-8852-3931695ED3DA}" type="slidenum">
              <a:rPr lang="en-US" smtClean="0"/>
              <a:t>‹#›</a:t>
            </a:fld>
            <a:endParaRPr lang="en-US"/>
          </a:p>
        </p:txBody>
      </p:sp>
    </p:spTree>
    <p:extLst>
      <p:ext uri="{BB962C8B-B14F-4D97-AF65-F5344CB8AC3E}">
        <p14:creationId xmlns:p14="http://schemas.microsoft.com/office/powerpoint/2010/main" val="35113920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620FA11-F1B5-4E47-B432-ECE78CE6EAAF}" type="datetimeFigureOut">
              <a:rPr lang="en-US" smtClean="0"/>
              <a:t>8/3/2022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0BBAE1-F98B-4480-8852-3931695ED3DA}" type="slidenum">
              <a:rPr lang="en-US" smtClean="0"/>
              <a:t>‹#›</a:t>
            </a:fld>
            <a:endParaRPr lang="en-US"/>
          </a:p>
        </p:txBody>
      </p:sp>
    </p:spTree>
    <p:extLst>
      <p:ext uri="{BB962C8B-B14F-4D97-AF65-F5344CB8AC3E}">
        <p14:creationId xmlns:p14="http://schemas.microsoft.com/office/powerpoint/2010/main" val="34540208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9620FA11-F1B5-4E47-B432-ECE78CE6EAAF}" type="datetimeFigureOut">
              <a:rPr lang="en-US" smtClean="0">
                <a:solidFill>
                  <a:prstClr val="white">
                    <a:tint val="75000"/>
                  </a:prstClr>
                </a:solidFill>
              </a:rPr>
              <a:pPr/>
              <a:t>8/3/2022</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830BBAE1-F98B-4480-8852-3931695ED3DA}"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882755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620FA11-F1B5-4E47-B432-ECE78CE6EAAF}" type="datetimeFigureOut">
              <a:rPr lang="en-US" smtClean="0">
                <a:solidFill>
                  <a:prstClr val="white">
                    <a:tint val="75000"/>
                  </a:prstClr>
                </a:solidFill>
              </a:rPr>
              <a:pPr/>
              <a:t>8/3/2022</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830BBAE1-F98B-4480-8852-3931695ED3DA}"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3038252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620FA11-F1B5-4E47-B432-ECE78CE6EAAF}" type="datetimeFigureOut">
              <a:rPr lang="en-US" smtClean="0">
                <a:solidFill>
                  <a:prstClr val="white">
                    <a:tint val="75000"/>
                  </a:prstClr>
                </a:solidFill>
              </a:rPr>
              <a:pPr/>
              <a:t>8/3/2022</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830BBAE1-F98B-4480-8852-3931695ED3DA}"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0644233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620FA11-F1B5-4E47-B432-ECE78CE6EAAF}" type="datetimeFigureOut">
              <a:rPr lang="en-US" smtClean="0">
                <a:solidFill>
                  <a:prstClr val="white">
                    <a:tint val="75000"/>
                  </a:prstClr>
                </a:solidFill>
              </a:rPr>
              <a:pPr/>
              <a:t>8/3/2022</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830BBAE1-F98B-4480-8852-3931695ED3DA}"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0390287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620FA11-F1B5-4E47-B432-ECE78CE6EAAF}" type="datetimeFigureOut">
              <a:rPr lang="en-US" smtClean="0">
                <a:solidFill>
                  <a:prstClr val="white">
                    <a:tint val="75000"/>
                  </a:prstClr>
                </a:solidFill>
              </a:rPr>
              <a:pPr/>
              <a:t>8/3/2022</a:t>
            </a:fld>
            <a:endParaRPr lang="en-US">
              <a:solidFill>
                <a:prstClr val="white">
                  <a:tint val="75000"/>
                </a:prstClr>
              </a:solidFill>
            </a:endParaRPr>
          </a:p>
        </p:txBody>
      </p:sp>
      <p:sp>
        <p:nvSpPr>
          <p:cNvPr id="8" name="Footer Placeholder 7"/>
          <p:cNvSpPr>
            <a:spLocks noGrp="1"/>
          </p:cNvSpPr>
          <p:nvPr>
            <p:ph type="ftr" sz="quarter" idx="11"/>
          </p:nvPr>
        </p:nvSpPr>
        <p:spPr/>
        <p:txBody>
          <a:bodyPr/>
          <a:lstStyle/>
          <a:p>
            <a:endParaRPr lang="en-US">
              <a:solidFill>
                <a:prstClr val="white">
                  <a:tint val="75000"/>
                </a:prstClr>
              </a:solidFill>
            </a:endParaRPr>
          </a:p>
        </p:txBody>
      </p:sp>
      <p:sp>
        <p:nvSpPr>
          <p:cNvPr id="9" name="Slide Number Placeholder 8"/>
          <p:cNvSpPr>
            <a:spLocks noGrp="1"/>
          </p:cNvSpPr>
          <p:nvPr>
            <p:ph type="sldNum" sz="quarter" idx="12"/>
          </p:nvPr>
        </p:nvSpPr>
        <p:spPr/>
        <p:txBody>
          <a:bodyPr/>
          <a:lstStyle/>
          <a:p>
            <a:fld id="{830BBAE1-F98B-4480-8852-3931695ED3DA}"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8960918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620FA11-F1B5-4E47-B432-ECE78CE6EAAF}" type="datetimeFigureOut">
              <a:rPr lang="en-US" smtClean="0">
                <a:solidFill>
                  <a:prstClr val="white">
                    <a:tint val="75000"/>
                  </a:prstClr>
                </a:solidFill>
              </a:rPr>
              <a:pPr/>
              <a:t>8/3/2022</a:t>
            </a:fld>
            <a:endParaRPr lang="en-US">
              <a:solidFill>
                <a:prstClr val="white">
                  <a:tint val="75000"/>
                </a:prstClr>
              </a:solidFill>
            </a:endParaRPr>
          </a:p>
        </p:txBody>
      </p:sp>
      <p:sp>
        <p:nvSpPr>
          <p:cNvPr id="4" name="Footer Placeholder 3"/>
          <p:cNvSpPr>
            <a:spLocks noGrp="1"/>
          </p:cNvSpPr>
          <p:nvPr>
            <p:ph type="ftr" sz="quarter" idx="11"/>
          </p:nvPr>
        </p:nvSpPr>
        <p:spPr/>
        <p:txBody>
          <a:bodyPr/>
          <a:lstStyle/>
          <a:p>
            <a:endParaRPr lang="en-US">
              <a:solidFill>
                <a:prstClr val="white">
                  <a:tint val="75000"/>
                </a:prstClr>
              </a:solidFill>
            </a:endParaRPr>
          </a:p>
        </p:txBody>
      </p:sp>
      <p:sp>
        <p:nvSpPr>
          <p:cNvPr id="5" name="Slide Number Placeholder 4"/>
          <p:cNvSpPr>
            <a:spLocks noGrp="1"/>
          </p:cNvSpPr>
          <p:nvPr>
            <p:ph type="sldNum" sz="quarter" idx="12"/>
          </p:nvPr>
        </p:nvSpPr>
        <p:spPr/>
        <p:txBody>
          <a:bodyPr/>
          <a:lstStyle/>
          <a:p>
            <a:fld id="{830BBAE1-F98B-4480-8852-3931695ED3DA}"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98898716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20FA11-F1B5-4E47-B432-ECE78CE6EAAF}" type="datetimeFigureOut">
              <a:rPr lang="en-US" smtClean="0">
                <a:solidFill>
                  <a:prstClr val="white">
                    <a:tint val="75000"/>
                  </a:prstClr>
                </a:solidFill>
              </a:rPr>
              <a:pPr/>
              <a:t>8/3/2022</a:t>
            </a:fld>
            <a:endParaRPr lang="en-US">
              <a:solidFill>
                <a:prstClr val="white">
                  <a:tint val="75000"/>
                </a:prstClr>
              </a:solidFill>
            </a:endParaRPr>
          </a:p>
        </p:txBody>
      </p:sp>
      <p:sp>
        <p:nvSpPr>
          <p:cNvPr id="3" name="Footer Placeholder 2"/>
          <p:cNvSpPr>
            <a:spLocks noGrp="1"/>
          </p:cNvSpPr>
          <p:nvPr>
            <p:ph type="ftr" sz="quarter" idx="11"/>
          </p:nvPr>
        </p:nvSpPr>
        <p:spPr/>
        <p:txBody>
          <a:bodyPr/>
          <a:lstStyle/>
          <a:p>
            <a:endParaRPr lang="en-US">
              <a:solidFill>
                <a:prstClr val="white">
                  <a:tint val="75000"/>
                </a:prstClr>
              </a:solidFill>
            </a:endParaRPr>
          </a:p>
        </p:txBody>
      </p:sp>
      <p:sp>
        <p:nvSpPr>
          <p:cNvPr id="4" name="Slide Number Placeholder 3"/>
          <p:cNvSpPr>
            <a:spLocks noGrp="1"/>
          </p:cNvSpPr>
          <p:nvPr>
            <p:ph type="sldNum" sz="quarter" idx="12"/>
          </p:nvPr>
        </p:nvSpPr>
        <p:spPr/>
        <p:txBody>
          <a:bodyPr/>
          <a:lstStyle/>
          <a:p>
            <a:fld id="{830BBAE1-F98B-4480-8852-3931695ED3DA}"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446953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620FA11-F1B5-4E47-B432-ECE78CE6EAAF}" type="datetimeFigureOut">
              <a:rPr lang="en-US" smtClean="0">
                <a:solidFill>
                  <a:prstClr val="white">
                    <a:tint val="75000"/>
                  </a:prstClr>
                </a:solidFill>
              </a:rPr>
              <a:pPr/>
              <a:t>8/3/2022</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830BBAE1-F98B-4480-8852-3931695ED3DA}"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29557863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620FA11-F1B5-4E47-B432-ECE78CE6EAAF}" type="datetimeFigureOut">
              <a:rPr lang="en-US" smtClean="0">
                <a:solidFill>
                  <a:prstClr val="white">
                    <a:tint val="75000"/>
                  </a:prstClr>
                </a:solidFill>
              </a:rPr>
              <a:pPr/>
              <a:t>8/3/2022</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830BBAE1-F98B-4480-8852-3931695ED3DA}"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78797621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620FA11-F1B5-4E47-B432-ECE78CE6EAAF}" type="datetimeFigureOut">
              <a:rPr lang="en-US" smtClean="0">
                <a:solidFill>
                  <a:prstClr val="white">
                    <a:tint val="75000"/>
                  </a:prstClr>
                </a:solidFill>
              </a:rPr>
              <a:pPr/>
              <a:t>8/3/2022</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830BBAE1-F98B-4480-8852-3931695ED3DA}"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9262121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620FA11-F1B5-4E47-B432-ECE78CE6EAAF}" type="datetimeFigureOut">
              <a:rPr lang="en-US" smtClean="0">
                <a:solidFill>
                  <a:prstClr val="white">
                    <a:tint val="75000"/>
                  </a:prstClr>
                </a:solidFill>
              </a:rPr>
              <a:pPr/>
              <a:t>8/3/2022</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830BBAE1-F98B-4480-8852-3931695ED3DA}"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4473697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48000"/>
            <a:lum/>
          </a:blip>
          <a:srcRect/>
          <a:stretch>
            <a:fillRect l="-10000" r="-10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20FA11-F1B5-4E47-B432-ECE78CE6EAAF}" type="datetimeFigureOut">
              <a:rPr lang="en-US" smtClean="0"/>
              <a:t>8/3/2022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30BBAE1-F98B-4480-8852-3931695ED3DA}" type="slidenum">
              <a:rPr lang="en-US" smtClean="0"/>
              <a:t>‹#›</a:t>
            </a:fld>
            <a:endParaRPr lang="en-US"/>
          </a:p>
        </p:txBody>
      </p:sp>
    </p:spTree>
    <p:extLst>
      <p:ext uri="{BB962C8B-B14F-4D97-AF65-F5344CB8AC3E}">
        <p14:creationId xmlns:p14="http://schemas.microsoft.com/office/powerpoint/2010/main" val="3361134911"/>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48000"/>
            <a:lum/>
          </a:blip>
          <a:srcRect/>
          <a:stretch>
            <a:fillRect l="-10000" r="-10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20FA11-F1B5-4E47-B432-ECE78CE6EAAF}" type="datetimeFigureOut">
              <a:rPr lang="en-US" smtClean="0">
                <a:solidFill>
                  <a:prstClr val="white">
                    <a:tint val="75000"/>
                  </a:prstClr>
                </a:solidFill>
              </a:rPr>
              <a:pPr/>
              <a:t>8/3/2022</a:t>
            </a:fld>
            <a:endParaRPr lang="en-US">
              <a:solidFill>
                <a:prstClr val="white">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white">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30BBAE1-F98B-4480-8852-3931695ED3DA}"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195462913"/>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6.png"/><Relationship Id="rId4" Type="http://schemas.openxmlformats.org/officeDocument/2006/relationships/image" Target="../media/image5.jp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gif"/><Relationship Id="rId1" Type="http://schemas.openxmlformats.org/officeDocument/2006/relationships/slideLayout" Target="../slideLayouts/slideLayout2.xml"/><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gif"/><Relationship Id="rId1" Type="http://schemas.openxmlformats.org/officeDocument/2006/relationships/slideLayout" Target="../slideLayouts/slideLayout2.xml"/><Relationship Id="rId4" Type="http://schemas.microsoft.com/office/2007/relationships/hdphoto" Target="../media/hdphoto2.wdp"/></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g"/><Relationship Id="rId1" Type="http://schemas.openxmlformats.org/officeDocument/2006/relationships/slideLayout" Target="../slideLayouts/slideLayout2.xml"/><Relationship Id="rId4" Type="http://schemas.microsoft.com/office/2007/relationships/hdphoto" Target="../media/hdphoto3.wdp"/></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16.png"/><Relationship Id="rId4" Type="http://schemas.openxmlformats.org/officeDocument/2006/relationships/image" Target="../media/image7.gif"/></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3000"/>
            <a:lum/>
          </a:blip>
          <a:srcRect/>
          <a:stretch>
            <a:fillRect l="-10000" r="-10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28600" y="152400"/>
            <a:ext cx="8763000" cy="6477000"/>
          </a:xfrm>
          <a:ln w="38100" cap="rnd" cmpd="thinThick">
            <a:solidFill>
              <a:schemeClr val="accent5">
                <a:lumMod val="50000"/>
              </a:schemeClr>
            </a:solidFill>
          </a:ln>
        </p:spPr>
        <p:txBody>
          <a:bodyPr>
            <a:noAutofit/>
          </a:bodyPr>
          <a:lstStyle/>
          <a:p>
            <a:r>
              <a:rPr lang="en-US" sz="9600" dirty="0" smtClean="0">
                <a:solidFill>
                  <a:srgbClr val="266678"/>
                </a:solidFill>
                <a:latin typeface="Forte" panose="03060902040502070203" pitchFamily="66" charset="0"/>
              </a:rPr>
              <a:t>Sustainable development </a:t>
            </a:r>
            <a:endParaRPr lang="en-US" sz="9600" dirty="0">
              <a:solidFill>
                <a:srgbClr val="266678"/>
              </a:solidFill>
              <a:latin typeface="Forte" panose="03060902040502070203" pitchFamily="66" charset="0"/>
            </a:endParaRPr>
          </a:p>
        </p:txBody>
      </p:sp>
      <p:sp>
        <p:nvSpPr>
          <p:cNvPr id="3" name="Subtitle 2"/>
          <p:cNvSpPr>
            <a:spLocks noGrp="1"/>
          </p:cNvSpPr>
          <p:nvPr>
            <p:ph type="subTitle" idx="1"/>
          </p:nvPr>
        </p:nvSpPr>
        <p:spPr>
          <a:xfrm>
            <a:off x="-34887" y="5486400"/>
            <a:ext cx="8686800" cy="1143000"/>
          </a:xfrm>
        </p:spPr>
        <p:txBody>
          <a:bodyPr>
            <a:normAutofit/>
          </a:bodyPr>
          <a:lstStyle/>
          <a:p>
            <a:r>
              <a:rPr lang="en-US" smtClean="0">
                <a:solidFill>
                  <a:schemeClr val="accent6">
                    <a:lumMod val="75000"/>
                  </a:schemeClr>
                </a:solidFill>
                <a:latin typeface="Forte" panose="03060902040502070203" pitchFamily="66" charset="0"/>
              </a:rPr>
              <a:t>                                                  </a:t>
            </a:r>
            <a:endParaRPr lang="en-US" dirty="0" smtClean="0">
              <a:solidFill>
                <a:schemeClr val="accent6">
                  <a:lumMod val="75000"/>
                </a:schemeClr>
              </a:solidFill>
              <a:latin typeface="Forte" panose="03060902040502070203" pitchFamily="66" charset="0"/>
            </a:endParaRPr>
          </a:p>
        </p:txBody>
      </p:sp>
    </p:spTree>
    <p:extLst>
      <p:ext uri="{BB962C8B-B14F-4D97-AF65-F5344CB8AC3E}">
        <p14:creationId xmlns:p14="http://schemas.microsoft.com/office/powerpoint/2010/main" val="26098204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6000"/>
            <a:lum/>
          </a:blip>
          <a:srcRect/>
          <a:stretch>
            <a:fillRect t="-19000" b="-1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8800" dirty="0" smtClean="0">
                <a:solidFill>
                  <a:schemeClr val="accent3">
                    <a:lumMod val="75000"/>
                  </a:schemeClr>
                </a:solidFill>
                <a:latin typeface="Forte" panose="03060902040502070203" pitchFamily="66" charset="0"/>
              </a:rPr>
              <a:t>Outline </a:t>
            </a:r>
            <a:endParaRPr lang="en-US" sz="8800" dirty="0">
              <a:solidFill>
                <a:schemeClr val="accent3">
                  <a:lumMod val="75000"/>
                </a:schemeClr>
              </a:solidFill>
              <a:latin typeface="Forte" panose="03060902040502070203" pitchFamily="66" charset="0"/>
            </a:endParaRPr>
          </a:p>
        </p:txBody>
      </p:sp>
      <p:sp>
        <p:nvSpPr>
          <p:cNvPr id="3" name="Content Placeholder 2"/>
          <p:cNvSpPr>
            <a:spLocks noGrp="1"/>
          </p:cNvSpPr>
          <p:nvPr>
            <p:ph idx="1"/>
          </p:nvPr>
        </p:nvSpPr>
        <p:spPr>
          <a:xfrm>
            <a:off x="152400" y="1524000"/>
            <a:ext cx="8610600" cy="5715000"/>
          </a:xfrm>
          <a:ln w="19050">
            <a:noFill/>
          </a:ln>
        </p:spPr>
        <p:txBody>
          <a:bodyPr/>
          <a:lstStyle/>
          <a:p>
            <a:r>
              <a:rPr lang="en-US" dirty="0" smtClean="0">
                <a:solidFill>
                  <a:schemeClr val="accent5">
                    <a:lumMod val="75000"/>
                  </a:schemeClr>
                </a:solidFill>
                <a:latin typeface="Forte" panose="03060902040502070203" pitchFamily="66" charset="0"/>
              </a:rPr>
              <a:t>Introduction</a:t>
            </a:r>
          </a:p>
          <a:p>
            <a:r>
              <a:rPr lang="en-US" dirty="0" smtClean="0">
                <a:solidFill>
                  <a:schemeClr val="accent5">
                    <a:lumMod val="75000"/>
                  </a:schemeClr>
                </a:solidFill>
                <a:latin typeface="Forte" panose="03060902040502070203" pitchFamily="66" charset="0"/>
              </a:rPr>
              <a:t>Concept </a:t>
            </a:r>
          </a:p>
          <a:p>
            <a:r>
              <a:rPr lang="en-US" dirty="0" smtClean="0">
                <a:solidFill>
                  <a:schemeClr val="accent5">
                    <a:lumMod val="75000"/>
                  </a:schemeClr>
                </a:solidFill>
                <a:latin typeface="Forte" panose="03060902040502070203" pitchFamily="66" charset="0"/>
              </a:rPr>
              <a:t>Meaning </a:t>
            </a:r>
          </a:p>
          <a:p>
            <a:r>
              <a:rPr lang="en-US" dirty="0" smtClean="0">
                <a:solidFill>
                  <a:schemeClr val="accent5">
                    <a:lumMod val="75000"/>
                  </a:schemeClr>
                </a:solidFill>
                <a:latin typeface="Forte" panose="03060902040502070203" pitchFamily="66" charset="0"/>
              </a:rPr>
              <a:t>Definition </a:t>
            </a:r>
          </a:p>
          <a:p>
            <a:r>
              <a:rPr lang="en-US" dirty="0" smtClean="0">
                <a:solidFill>
                  <a:schemeClr val="accent5">
                    <a:lumMod val="75000"/>
                  </a:schemeClr>
                </a:solidFill>
                <a:latin typeface="Forte" panose="03060902040502070203" pitchFamily="66" charset="0"/>
              </a:rPr>
              <a:t>Principle </a:t>
            </a:r>
          </a:p>
          <a:p>
            <a:r>
              <a:rPr lang="en-US" dirty="0" smtClean="0">
                <a:solidFill>
                  <a:schemeClr val="accent5">
                    <a:lumMod val="75000"/>
                  </a:schemeClr>
                </a:solidFill>
                <a:latin typeface="Forte" panose="03060902040502070203" pitchFamily="66" charset="0"/>
              </a:rPr>
              <a:t>Importance </a:t>
            </a:r>
          </a:p>
          <a:p>
            <a:r>
              <a:rPr lang="en-US" dirty="0" smtClean="0">
                <a:solidFill>
                  <a:schemeClr val="accent5">
                    <a:lumMod val="75000"/>
                  </a:schemeClr>
                </a:solidFill>
                <a:latin typeface="Forte" panose="03060902040502070203" pitchFamily="66" charset="0"/>
              </a:rPr>
              <a:t>Education and sustainable development </a:t>
            </a:r>
          </a:p>
          <a:p>
            <a:r>
              <a:rPr lang="en-US" dirty="0" smtClean="0">
                <a:solidFill>
                  <a:schemeClr val="accent5">
                    <a:lumMod val="75000"/>
                  </a:schemeClr>
                </a:solidFill>
                <a:latin typeface="Forte" panose="03060902040502070203" pitchFamily="66" charset="0"/>
              </a:rPr>
              <a:t>Conclusion </a:t>
            </a:r>
            <a:endParaRPr lang="en-US" dirty="0">
              <a:solidFill>
                <a:schemeClr val="accent5">
                  <a:lumMod val="75000"/>
                </a:schemeClr>
              </a:solidFill>
              <a:latin typeface="Forte" panose="03060902040502070203" pitchFamily="66" charset="0"/>
            </a:endParaRPr>
          </a:p>
        </p:txBody>
      </p:sp>
    </p:spTree>
    <p:extLst>
      <p:ext uri="{BB962C8B-B14F-4D97-AF65-F5344CB8AC3E}">
        <p14:creationId xmlns:p14="http://schemas.microsoft.com/office/powerpoint/2010/main" val="248566523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3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8800" dirty="0" smtClean="0">
                <a:solidFill>
                  <a:schemeClr val="accent3">
                    <a:lumMod val="75000"/>
                  </a:schemeClr>
                </a:solidFill>
                <a:latin typeface="Forte" panose="03060902040502070203" pitchFamily="66" charset="0"/>
              </a:rPr>
              <a:t>Introduction</a:t>
            </a:r>
            <a:r>
              <a:rPr lang="en-US" sz="7200" dirty="0" smtClean="0">
                <a:solidFill>
                  <a:schemeClr val="accent3">
                    <a:lumMod val="75000"/>
                  </a:schemeClr>
                </a:solidFill>
                <a:latin typeface="Forte" panose="03060902040502070203" pitchFamily="66" charset="0"/>
              </a:rPr>
              <a:t> </a:t>
            </a:r>
            <a:endParaRPr lang="en-US" sz="7200" dirty="0">
              <a:solidFill>
                <a:schemeClr val="accent3">
                  <a:lumMod val="75000"/>
                </a:schemeClr>
              </a:solidFill>
              <a:latin typeface="Forte" panose="03060902040502070203" pitchFamily="66" charset="0"/>
            </a:endParaRPr>
          </a:p>
        </p:txBody>
      </p:sp>
      <p:sp>
        <p:nvSpPr>
          <p:cNvPr id="3" name="Content Placeholder 2"/>
          <p:cNvSpPr>
            <a:spLocks noGrp="1"/>
          </p:cNvSpPr>
          <p:nvPr>
            <p:ph idx="1"/>
          </p:nvPr>
        </p:nvSpPr>
        <p:spPr/>
        <p:txBody>
          <a:bodyPr>
            <a:normAutofit lnSpcReduction="10000"/>
          </a:bodyPr>
          <a:lstStyle/>
          <a:p>
            <a:r>
              <a:rPr lang="en-US" dirty="0" smtClean="0">
                <a:solidFill>
                  <a:schemeClr val="accent1">
                    <a:lumMod val="75000"/>
                  </a:schemeClr>
                </a:solidFill>
                <a:latin typeface="Forte" panose="03060902040502070203" pitchFamily="66" charset="0"/>
              </a:rPr>
              <a:t>Sustainability is the capacity to endure . </a:t>
            </a:r>
          </a:p>
          <a:p>
            <a:r>
              <a:rPr lang="en-US" dirty="0" smtClean="0">
                <a:solidFill>
                  <a:schemeClr val="accent1">
                    <a:lumMod val="75000"/>
                  </a:schemeClr>
                </a:solidFill>
                <a:latin typeface="Forte" panose="03060902040502070203" pitchFamily="66" charset="0"/>
              </a:rPr>
              <a:t>For humans , sustainability is the potential for long  tem maintenance of well being .</a:t>
            </a:r>
          </a:p>
          <a:p>
            <a:r>
              <a:rPr lang="en-US" dirty="0" smtClean="0">
                <a:solidFill>
                  <a:schemeClr val="accent1">
                    <a:lumMod val="75000"/>
                  </a:schemeClr>
                </a:solidFill>
                <a:latin typeface="Forte" panose="03060902040502070203" pitchFamily="66" charset="0"/>
              </a:rPr>
              <a:t>Education and learning creates necessary and beneficial  conditions for all people to make a common effort to meet this challenge .</a:t>
            </a:r>
          </a:p>
          <a:p>
            <a:r>
              <a:rPr lang="en-US" dirty="0" smtClean="0">
                <a:solidFill>
                  <a:schemeClr val="accent1">
                    <a:lumMod val="75000"/>
                  </a:schemeClr>
                </a:solidFill>
                <a:latin typeface="Forte" panose="03060902040502070203" pitchFamily="66" charset="0"/>
              </a:rPr>
              <a:t>Education is an essential tool for achieving sustainability .</a:t>
            </a:r>
          </a:p>
        </p:txBody>
      </p:sp>
    </p:spTree>
    <p:extLst>
      <p:ext uri="{BB962C8B-B14F-4D97-AF65-F5344CB8AC3E}">
        <p14:creationId xmlns:p14="http://schemas.microsoft.com/office/powerpoint/2010/main" val="411526906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16000"/>
            <a:lum/>
          </a:blip>
          <a:srcRect/>
          <a:stretch>
            <a:fillRect l="-8000" r="-8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3400" y="381000"/>
            <a:ext cx="8229600" cy="1143000"/>
          </a:xfrm>
        </p:spPr>
        <p:txBody>
          <a:bodyPr>
            <a:noAutofit/>
          </a:bodyPr>
          <a:lstStyle/>
          <a:p>
            <a:r>
              <a:rPr lang="en-US" sz="8800" dirty="0" smtClean="0">
                <a:solidFill>
                  <a:schemeClr val="accent3">
                    <a:lumMod val="75000"/>
                  </a:schemeClr>
                </a:solidFill>
                <a:latin typeface="Forte" panose="03060902040502070203" pitchFamily="66" charset="0"/>
              </a:rPr>
              <a:t>Concept</a:t>
            </a:r>
            <a:r>
              <a:rPr lang="en-US" sz="9600" dirty="0" smtClean="0">
                <a:solidFill>
                  <a:schemeClr val="accent3">
                    <a:lumMod val="75000"/>
                  </a:schemeClr>
                </a:solidFill>
                <a:latin typeface="Forte" panose="03060902040502070203" pitchFamily="66" charset="0"/>
              </a:rPr>
              <a:t> </a:t>
            </a:r>
            <a:endParaRPr lang="en-US" sz="9600" dirty="0">
              <a:solidFill>
                <a:schemeClr val="accent3">
                  <a:lumMod val="75000"/>
                </a:schemeClr>
              </a:solidFill>
              <a:latin typeface="Forte" panose="03060902040502070203" pitchFamily="66" charset="0"/>
            </a:endParaRPr>
          </a:p>
        </p:txBody>
      </p:sp>
      <p:sp>
        <p:nvSpPr>
          <p:cNvPr id="3" name="Content Placeholder 2"/>
          <p:cNvSpPr>
            <a:spLocks noGrp="1"/>
          </p:cNvSpPr>
          <p:nvPr>
            <p:ph idx="1"/>
          </p:nvPr>
        </p:nvSpPr>
        <p:spPr/>
        <p:txBody>
          <a:bodyPr/>
          <a:lstStyle/>
          <a:p>
            <a:r>
              <a:rPr lang="en-US" dirty="0" smtClean="0">
                <a:solidFill>
                  <a:schemeClr val="accent1">
                    <a:lumMod val="75000"/>
                  </a:schemeClr>
                </a:solidFill>
                <a:latin typeface="Forte" panose="03060902040502070203" pitchFamily="66" charset="0"/>
              </a:rPr>
              <a:t>Sustainable development is “ development that meets the needs of the present without compromising the ability of future generations to meet their own needs .”</a:t>
            </a:r>
          </a:p>
          <a:p>
            <a:r>
              <a:rPr lang="en-US" dirty="0" smtClean="0">
                <a:solidFill>
                  <a:schemeClr val="accent1">
                    <a:lumMod val="75000"/>
                  </a:schemeClr>
                </a:solidFill>
                <a:latin typeface="Forte" panose="03060902040502070203" pitchFamily="66" charset="0"/>
              </a:rPr>
              <a:t>This contains two concepts </a:t>
            </a:r>
            <a:r>
              <a:rPr lang="en-US" dirty="0" smtClean="0">
                <a:solidFill>
                  <a:schemeClr val="accent1">
                    <a:lumMod val="75000"/>
                  </a:schemeClr>
                </a:solidFill>
              </a:rPr>
              <a:t>: </a:t>
            </a:r>
            <a:endParaRPr lang="en-US" dirty="0">
              <a:solidFill>
                <a:schemeClr val="accent1">
                  <a:lumMod val="75000"/>
                </a:schemeClr>
              </a:solidFill>
            </a:endParaRPr>
          </a:p>
        </p:txBody>
      </p:sp>
      <p:sp>
        <p:nvSpPr>
          <p:cNvPr id="4" name="Cloud 3"/>
          <p:cNvSpPr/>
          <p:nvPr/>
        </p:nvSpPr>
        <p:spPr>
          <a:xfrm>
            <a:off x="0" y="4613313"/>
            <a:ext cx="4343400" cy="2023890"/>
          </a:xfrm>
          <a:prstGeom prst="cloud">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chemeClr val="bg2">
                    <a:lumMod val="50000"/>
                  </a:schemeClr>
                </a:solidFill>
                <a:latin typeface="Comic Sans MS" panose="030F0702030302020204" pitchFamily="66" charset="0"/>
              </a:rPr>
              <a:t>Concept of Need </a:t>
            </a:r>
            <a:endParaRPr lang="en-US" sz="2400" b="1" dirty="0">
              <a:solidFill>
                <a:schemeClr val="bg2">
                  <a:lumMod val="50000"/>
                </a:schemeClr>
              </a:solidFill>
              <a:latin typeface="Comic Sans MS" panose="030F0702030302020204" pitchFamily="66" charset="0"/>
            </a:endParaRPr>
          </a:p>
        </p:txBody>
      </p:sp>
      <p:sp>
        <p:nvSpPr>
          <p:cNvPr id="6" name="Cloud 5"/>
          <p:cNvSpPr/>
          <p:nvPr/>
        </p:nvSpPr>
        <p:spPr>
          <a:xfrm>
            <a:off x="4495801" y="4572000"/>
            <a:ext cx="4589690" cy="1982118"/>
          </a:xfrm>
          <a:prstGeom prst="cloud">
            <a:avLst/>
          </a:prstGeom>
          <a:solidFill>
            <a:schemeClr val="bg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chemeClr val="bg2">
                    <a:lumMod val="50000"/>
                  </a:schemeClr>
                </a:solidFill>
                <a:latin typeface="Comic Sans MS" panose="030F0702030302020204" pitchFamily="66" charset="0"/>
              </a:rPr>
              <a:t>Concept of limitation </a:t>
            </a:r>
            <a:endParaRPr lang="en-US" sz="2400" b="1" dirty="0">
              <a:solidFill>
                <a:schemeClr val="bg2">
                  <a:lumMod val="50000"/>
                </a:schemeClr>
              </a:solidFill>
              <a:latin typeface="Comic Sans MS" panose="030F0702030302020204" pitchFamily="66" charset="0"/>
            </a:endParaRPr>
          </a:p>
        </p:txBody>
      </p:sp>
    </p:spTree>
    <p:extLst>
      <p:ext uri="{BB962C8B-B14F-4D97-AF65-F5344CB8AC3E}">
        <p14:creationId xmlns:p14="http://schemas.microsoft.com/office/powerpoint/2010/main" val="302656492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l="-6000" r="-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58762"/>
          </a:xfrm>
        </p:spPr>
        <p:txBody>
          <a:bodyPr>
            <a:normAutofit fontScale="90000"/>
          </a:bodyPr>
          <a:lstStyle/>
          <a:p>
            <a:endParaRPr lang="en-US" dirty="0"/>
          </a:p>
        </p:txBody>
      </p:sp>
      <p:pic>
        <p:nvPicPr>
          <p:cNvPr id="4" name="images (4)">
            <a:hlinkClick r:id="" action="ppaction://media"/>
            <a:extLst>
              <a:ext uri="{FF2B5EF4-FFF2-40B4-BE49-F238E27FC236}">
                <a16:creationId xmlns:a16="http://schemas.microsoft.com/office/drawing/2014/main" xmlns="" id="{DF285E20-D414-49B1-8F52-994BBAA7F0B4}"/>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2309813" y="1371601"/>
            <a:ext cx="4525962" cy="4572000"/>
          </a:xfrm>
        </p:spPr>
      </p:pic>
    </p:spTree>
    <p:extLst>
      <p:ext uri="{BB962C8B-B14F-4D97-AF65-F5344CB8AC3E}">
        <p14:creationId xmlns:p14="http://schemas.microsoft.com/office/powerpoint/2010/main" val="8835674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97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0000"/>
            <a:lum/>
          </a:blip>
          <a:srcRect/>
          <a:stretch>
            <a:fillRect l="-26000" r="-2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6000" dirty="0" smtClean="0">
                <a:solidFill>
                  <a:schemeClr val="accent3">
                    <a:lumMod val="75000"/>
                  </a:schemeClr>
                </a:solidFill>
                <a:latin typeface="Forte" panose="03060902040502070203" pitchFamily="66" charset="0"/>
              </a:rPr>
              <a:t>Three pillars of sustainability </a:t>
            </a:r>
            <a:endParaRPr lang="en-US" sz="6000" dirty="0">
              <a:solidFill>
                <a:schemeClr val="accent3">
                  <a:lumMod val="75000"/>
                </a:schemeClr>
              </a:solidFill>
              <a:latin typeface="Forte" panose="03060902040502070203" pitchFamily="66" charset="0"/>
            </a:endParaRPr>
          </a:p>
        </p:txBody>
      </p:sp>
      <p:pic>
        <p:nvPicPr>
          <p:cNvPr id="4" name="Content Placeholder 3"/>
          <p:cNvPicPr>
            <a:picLocks noGrp="1" noChangeAspect="1"/>
          </p:cNvPicPr>
          <p:nvPr>
            <p:ph idx="1"/>
          </p:nvPr>
        </p:nvPicPr>
        <p:blipFill>
          <a:blip r:embed="rId3">
            <a:extLst>
              <a:ext uri="{BEBA8EAE-BF5A-486C-A8C5-ECC9F3942E4B}">
                <a14:imgProps xmlns:a14="http://schemas.microsoft.com/office/drawing/2010/main">
                  <a14:imgLayer r:embed="rId4">
                    <a14:imgEffect>
                      <a14:backgroundRemoval t="20245" b="100000" l="971" r="98382">
                        <a14:foregroundMark x1="16505" y1="31902" x2="16505" y2="31902"/>
                        <a14:foregroundMark x1="16181" y1="28221" x2="13916" y2="30061"/>
                        <a14:foregroundMark x1="15858" y1="28221" x2="18447" y2="26994"/>
                        <a14:foregroundMark x1="43366" y1="27607" x2="50485" y2="28221"/>
                        <a14:foregroundMark x1="47896" y1="25767" x2="40453" y2="26380"/>
                        <a14:foregroundMark x1="39159" y1="26994" x2="39159" y2="26994"/>
                        <a14:foregroundMark x1="39159" y1="26994" x2="39159" y2="26994"/>
                        <a14:foregroundMark x1="75728" y1="28834" x2="76375" y2="28834"/>
                      </a14:backgroundRemoval>
                    </a14:imgEffect>
                  </a14:imgLayer>
                </a14:imgProps>
              </a:ext>
              <a:ext uri="{28A0092B-C50C-407E-A947-70E740481C1C}">
                <a14:useLocalDpi xmlns:a14="http://schemas.microsoft.com/office/drawing/2010/main" val="0"/>
              </a:ext>
            </a:extLst>
          </a:blip>
          <a:stretch>
            <a:fillRect/>
          </a:stretch>
        </p:blipFill>
        <p:spPr>
          <a:xfrm>
            <a:off x="609600" y="1219200"/>
            <a:ext cx="8194071" cy="5389239"/>
          </a:xfrm>
        </p:spPr>
      </p:pic>
    </p:spTree>
    <p:extLst>
      <p:ext uri="{BB962C8B-B14F-4D97-AF65-F5344CB8AC3E}">
        <p14:creationId xmlns:p14="http://schemas.microsoft.com/office/powerpoint/2010/main" val="34702547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8000"/>
            <a:lum/>
          </a:blip>
          <a:srcRect/>
          <a:stretch>
            <a:fillRect l="-26000" r="-2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3">
            <a:extLst>
              <a:ext uri="{BEBA8EAE-BF5A-486C-A8C5-ECC9F3942E4B}">
                <a14:imgProps xmlns:a14="http://schemas.microsoft.com/office/drawing/2010/main">
                  <a14:imgLayer r:embed="rId4">
                    <a14:imgEffect>
                      <a14:backgroundRemoval t="1815" b="100000" l="4693" r="92557">
                        <a14:foregroundMark x1="75566" y1="63911" x2="75566" y2="63911"/>
                        <a14:backgroundMark x1="12298" y1="9677" x2="12298" y2="9677"/>
                        <a14:backgroundMark x1="87055" y1="5847" x2="87055" y2="5847"/>
                        <a14:backgroundMark x1="85437" y1="93347" x2="85437" y2="93347"/>
                        <a14:backgroundMark x1="10032" y1="93548" x2="10032" y2="93548"/>
                        <a14:backgroundMark x1="21036" y1="8266" x2="7282" y2="47984"/>
                        <a14:backgroundMark x1="74595" y1="8669" x2="91100" y2="38710"/>
                        <a14:backgroundMark x1="6796" y1="81250" x2="16019" y2="98589"/>
                      </a14:backgroundRemoval>
                    </a14:imgEffect>
                  </a14:imgLayer>
                </a14:imgProps>
              </a:ext>
              <a:ext uri="{28A0092B-C50C-407E-A947-70E740481C1C}">
                <a14:useLocalDpi xmlns:a14="http://schemas.microsoft.com/office/drawing/2010/main" val="0"/>
              </a:ext>
            </a:extLst>
          </a:blip>
          <a:stretch>
            <a:fillRect/>
          </a:stretch>
        </p:blipFill>
        <p:spPr>
          <a:xfrm>
            <a:off x="762000" y="1295400"/>
            <a:ext cx="7543800" cy="5334000"/>
          </a:xfrm>
        </p:spPr>
      </p:pic>
    </p:spTree>
    <p:extLst>
      <p:ext uri="{BB962C8B-B14F-4D97-AF65-F5344CB8AC3E}">
        <p14:creationId xmlns:p14="http://schemas.microsoft.com/office/powerpoint/2010/main" val="17886931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8000"/>
            <a:lum/>
          </a:blip>
          <a:srcRect/>
          <a:stretch>
            <a:fillRect l="-10000" r="-10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3400" y="0"/>
            <a:ext cx="8229600" cy="1143000"/>
          </a:xfrm>
        </p:spPr>
        <p:txBody>
          <a:bodyPr>
            <a:noAutofit/>
          </a:bodyPr>
          <a:lstStyle/>
          <a:p>
            <a:r>
              <a:rPr lang="en-US" sz="8800" dirty="0" smtClean="0">
                <a:solidFill>
                  <a:schemeClr val="accent3">
                    <a:lumMod val="75000"/>
                  </a:schemeClr>
                </a:solidFill>
                <a:latin typeface="Forte" panose="03060902040502070203" pitchFamily="66" charset="0"/>
              </a:rPr>
              <a:t>Evolution </a:t>
            </a:r>
            <a:endParaRPr lang="en-US" sz="8800" dirty="0">
              <a:solidFill>
                <a:schemeClr val="accent3">
                  <a:lumMod val="75000"/>
                </a:schemeClr>
              </a:solidFill>
              <a:latin typeface="Forte" panose="03060902040502070203" pitchFamily="66" charset="0"/>
            </a:endParaRPr>
          </a:p>
        </p:txBody>
      </p:sp>
      <p:pic>
        <p:nvPicPr>
          <p:cNvPr id="10" name="Content Placeholder 9"/>
          <p:cNvPicPr>
            <a:picLocks noGrp="1" noChangeAspect="1"/>
          </p:cNvPicPr>
          <p:nvPr>
            <p:ph idx="1"/>
          </p:nvPr>
        </p:nvPicPr>
        <p:blipFill>
          <a:blip r:embed="rId3">
            <a:extLst>
              <a:ext uri="{BEBA8EAE-BF5A-486C-A8C5-ECC9F3942E4B}">
                <a14:imgProps xmlns:a14="http://schemas.microsoft.com/office/drawing/2010/main">
                  <a14:imgLayer r:embed="rId4">
                    <a14:imgEffect>
                      <a14:artisticCrisscrossEtching/>
                    </a14:imgEffect>
                  </a14:imgLayer>
                </a14:imgProps>
              </a:ext>
              <a:ext uri="{28A0092B-C50C-407E-A947-70E740481C1C}">
                <a14:useLocalDpi xmlns:a14="http://schemas.microsoft.com/office/drawing/2010/main" val="0"/>
              </a:ext>
            </a:extLst>
          </a:blip>
          <a:stretch>
            <a:fillRect/>
          </a:stretch>
        </p:blipFill>
        <p:spPr>
          <a:xfrm>
            <a:off x="1371600" y="1295400"/>
            <a:ext cx="6934200" cy="5562600"/>
          </a:xfrm>
          <a:prstGeom prst="ellipse">
            <a:avLst/>
          </a:prstGeom>
          <a:ln>
            <a:noFill/>
          </a:ln>
          <a:effectLst>
            <a:softEdge rad="112500"/>
          </a:effectLst>
        </p:spPr>
      </p:pic>
    </p:spTree>
    <p:extLst>
      <p:ext uri="{BB962C8B-B14F-4D97-AF65-F5344CB8AC3E}">
        <p14:creationId xmlns:p14="http://schemas.microsoft.com/office/powerpoint/2010/main" val="34941915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16000"/>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8800" dirty="0" smtClean="0">
                <a:solidFill>
                  <a:schemeClr val="accent3">
                    <a:lumMod val="75000"/>
                  </a:schemeClr>
                </a:solidFill>
                <a:latin typeface="Forte" panose="03060902040502070203" pitchFamily="66" charset="0"/>
              </a:rPr>
              <a:t>Meaning </a:t>
            </a:r>
            <a:endParaRPr lang="en-US" sz="8800" dirty="0">
              <a:solidFill>
                <a:schemeClr val="accent3">
                  <a:lumMod val="75000"/>
                </a:schemeClr>
              </a:solidFill>
              <a:latin typeface="Forte" panose="03060902040502070203" pitchFamily="66" charset="0"/>
            </a:endParaRPr>
          </a:p>
        </p:txBody>
      </p:sp>
      <p:sp>
        <p:nvSpPr>
          <p:cNvPr id="3" name="Content Placeholder 2"/>
          <p:cNvSpPr>
            <a:spLocks noGrp="1"/>
          </p:cNvSpPr>
          <p:nvPr>
            <p:ph idx="1"/>
          </p:nvPr>
        </p:nvSpPr>
        <p:spPr/>
        <p:txBody>
          <a:bodyPr/>
          <a:lstStyle/>
          <a:p>
            <a:r>
              <a:rPr lang="en-US" dirty="0" smtClean="0">
                <a:solidFill>
                  <a:schemeClr val="bg2">
                    <a:lumMod val="75000"/>
                  </a:schemeClr>
                </a:solidFill>
                <a:latin typeface="Forte" panose="03060902040502070203" pitchFamily="66" charset="0"/>
              </a:rPr>
              <a:t>Sustainable  development is a pattern of resource use that aims to meet human needs while preserving the environment , so that these needs can be met not only in  the present but also for the future generations. </a:t>
            </a:r>
          </a:p>
          <a:p>
            <a:r>
              <a:rPr lang="en-US" dirty="0" smtClean="0">
                <a:solidFill>
                  <a:schemeClr val="bg2">
                    <a:lumMod val="75000"/>
                  </a:schemeClr>
                </a:solidFill>
                <a:latin typeface="Forte" panose="03060902040502070203" pitchFamily="66" charset="0"/>
              </a:rPr>
              <a:t>Wikipedia has defined it as a social – ecological process .</a:t>
            </a:r>
            <a:endParaRPr lang="en-US" dirty="0">
              <a:solidFill>
                <a:schemeClr val="bg2">
                  <a:lumMod val="75000"/>
                </a:schemeClr>
              </a:solidFill>
              <a:latin typeface="Forte" panose="03060902040502070203" pitchFamily="66" charset="0"/>
            </a:endParaRPr>
          </a:p>
        </p:txBody>
      </p:sp>
    </p:spTree>
    <p:extLst>
      <p:ext uri="{BB962C8B-B14F-4D97-AF65-F5344CB8AC3E}">
        <p14:creationId xmlns:p14="http://schemas.microsoft.com/office/powerpoint/2010/main" val="42581917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0000"/>
            <a:lum/>
          </a:blip>
          <a:srcRect/>
          <a:stretch>
            <a:fillRect t="-17000" b="-17000"/>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457200" y="304800"/>
            <a:ext cx="8229600" cy="1143000"/>
          </a:xfrm>
          <a:solidFill>
            <a:schemeClr val="accent3">
              <a:lumMod val="60000"/>
              <a:lumOff val="40000"/>
            </a:schemeClr>
          </a:solidFill>
        </p:spPr>
        <p:style>
          <a:lnRef idx="2">
            <a:schemeClr val="accent3"/>
          </a:lnRef>
          <a:fillRef idx="1">
            <a:schemeClr val="lt1"/>
          </a:fillRef>
          <a:effectRef idx="0">
            <a:schemeClr val="accent3"/>
          </a:effectRef>
          <a:fontRef idx="minor">
            <a:schemeClr val="dk1"/>
          </a:fontRef>
        </p:style>
        <p:txBody>
          <a:bodyPr/>
          <a:lstStyle/>
          <a:p>
            <a:r>
              <a:rPr lang="en-US" b="1" dirty="0" smtClean="0">
                <a:ln w="19050">
                  <a:solidFill>
                    <a:schemeClr val="tx2">
                      <a:tint val="1000"/>
                    </a:schemeClr>
                  </a:solidFill>
                  <a:prstDash val="solid"/>
                </a:ln>
                <a:solidFill>
                  <a:schemeClr val="accent3">
                    <a:lumMod val="75000"/>
                  </a:schemeClr>
                </a:solidFill>
                <a:effectLst>
                  <a:outerShdw blurRad="50000" dist="50800" dir="7500000" algn="tl">
                    <a:srgbClr val="000000">
                      <a:shade val="5000"/>
                      <a:alpha val="35000"/>
                    </a:srgbClr>
                  </a:outerShdw>
                </a:effectLst>
                <a:latin typeface="Berlin Sans FB Demi" panose="020E0802020502020306" pitchFamily="34" charset="0"/>
              </a:rPr>
              <a:t>Sustainable development </a:t>
            </a:r>
            <a:endParaRPr lang="en-US" b="1" dirty="0">
              <a:ln w="19050">
                <a:solidFill>
                  <a:schemeClr val="tx2">
                    <a:tint val="1000"/>
                  </a:schemeClr>
                </a:solidFill>
                <a:prstDash val="solid"/>
              </a:ln>
              <a:solidFill>
                <a:schemeClr val="accent3">
                  <a:lumMod val="75000"/>
                </a:schemeClr>
              </a:solidFill>
              <a:effectLst>
                <a:outerShdw blurRad="50000" dist="50800" dir="7500000" algn="tl">
                  <a:srgbClr val="000000">
                    <a:shade val="5000"/>
                    <a:alpha val="35000"/>
                  </a:srgbClr>
                </a:outerShdw>
              </a:effectLst>
              <a:latin typeface="Berlin Sans FB Demi" panose="020E0802020502020306" pitchFamily="34" charset="0"/>
            </a:endParaRPr>
          </a:p>
        </p:txBody>
      </p:sp>
      <p:sp>
        <p:nvSpPr>
          <p:cNvPr id="5" name="Content Placeholder 4"/>
          <p:cNvSpPr>
            <a:spLocks noGrp="1"/>
          </p:cNvSpPr>
          <p:nvPr>
            <p:ph sz="half" idx="1"/>
          </p:nvPr>
        </p:nvSpPr>
        <p:spPr>
          <a:xfrm>
            <a:off x="0" y="2895600"/>
            <a:ext cx="2667000" cy="1905001"/>
          </a:xfrm>
        </p:spPr>
        <p:txBody>
          <a:bodyPr/>
          <a:lstStyle/>
          <a:p>
            <a:pPr marL="0" indent="0">
              <a:buNone/>
            </a:pPr>
            <a:r>
              <a:rPr lang="en-US" dirty="0" smtClean="0">
                <a:solidFill>
                  <a:schemeClr val="accent3">
                    <a:lumMod val="75000"/>
                  </a:schemeClr>
                </a:solidFill>
                <a:latin typeface="Forte" panose="03060902040502070203" pitchFamily="66" charset="0"/>
              </a:rPr>
              <a:t>Improvement of lifestyles and</a:t>
            </a:r>
          </a:p>
          <a:p>
            <a:pPr marL="0" indent="0">
              <a:buNone/>
            </a:pPr>
            <a:r>
              <a:rPr lang="en-US" dirty="0">
                <a:solidFill>
                  <a:schemeClr val="accent3">
                    <a:lumMod val="75000"/>
                  </a:schemeClr>
                </a:solidFill>
                <a:latin typeface="Forte" panose="03060902040502070203" pitchFamily="66" charset="0"/>
              </a:rPr>
              <a:t> </a:t>
            </a:r>
            <a:r>
              <a:rPr lang="en-US" dirty="0" smtClean="0">
                <a:solidFill>
                  <a:schemeClr val="accent3">
                    <a:lumMod val="75000"/>
                  </a:schemeClr>
                </a:solidFill>
                <a:latin typeface="Forte" panose="03060902040502070203" pitchFamily="66" charset="0"/>
              </a:rPr>
              <a:t>     well being </a:t>
            </a:r>
            <a:endParaRPr lang="en-US" dirty="0">
              <a:solidFill>
                <a:schemeClr val="accent3">
                  <a:lumMod val="75000"/>
                </a:schemeClr>
              </a:solidFill>
              <a:latin typeface="Forte" panose="03060902040502070203" pitchFamily="66" charset="0"/>
            </a:endParaRPr>
          </a:p>
        </p:txBody>
      </p:sp>
      <p:sp>
        <p:nvSpPr>
          <p:cNvPr id="6" name="Content Placeholder 5"/>
          <p:cNvSpPr>
            <a:spLocks noGrp="1"/>
          </p:cNvSpPr>
          <p:nvPr>
            <p:ph sz="half" idx="2"/>
          </p:nvPr>
        </p:nvSpPr>
        <p:spPr>
          <a:xfrm>
            <a:off x="6934200" y="2590801"/>
            <a:ext cx="2590800" cy="2362200"/>
          </a:xfrm>
        </p:spPr>
        <p:txBody>
          <a:bodyPr/>
          <a:lstStyle/>
          <a:p>
            <a:pPr marL="0" indent="0">
              <a:buNone/>
            </a:pPr>
            <a:r>
              <a:rPr lang="en-US" dirty="0" smtClean="0">
                <a:solidFill>
                  <a:schemeClr val="accent3">
                    <a:lumMod val="75000"/>
                  </a:schemeClr>
                </a:solidFill>
                <a:latin typeface="Forte" panose="03060902040502070203" pitchFamily="66" charset="0"/>
              </a:rPr>
              <a:t>Preserving national resources and eco system </a:t>
            </a:r>
            <a:endParaRPr lang="en-US" dirty="0">
              <a:solidFill>
                <a:schemeClr val="accent3">
                  <a:lumMod val="75000"/>
                </a:schemeClr>
              </a:solidFill>
              <a:latin typeface="Forte" panose="03060902040502070203" pitchFamily="66" charset="0"/>
            </a:endParaRPr>
          </a:p>
        </p:txBody>
      </p:sp>
      <p:sp>
        <p:nvSpPr>
          <p:cNvPr id="8" name="Left-Right Arrow 7"/>
          <p:cNvSpPr/>
          <p:nvPr/>
        </p:nvSpPr>
        <p:spPr>
          <a:xfrm>
            <a:off x="2590800" y="2635877"/>
            <a:ext cx="4343400" cy="1905000"/>
          </a:xfrm>
          <a:prstGeom prst="leftRightArrow">
            <a:avLst/>
          </a:prstGeom>
          <a:solidFill>
            <a:schemeClr val="accent3">
              <a:lumMod val="75000"/>
              <a:alpha val="33000"/>
            </a:schemeClr>
          </a:solidFill>
          <a:ln w="31750" cap="sq" cmpd="sng">
            <a:solidFill>
              <a:srgbClr val="7FC808"/>
            </a:solidFill>
            <a:prstDash val="solid"/>
            <a:bevel/>
          </a:ln>
          <a:effectLst>
            <a:glow rad="1905000">
              <a:srgbClr val="7FC808">
                <a:alpha val="34000"/>
              </a:srgbClr>
            </a:glo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schemeClr val="accent3">
                    <a:lumMod val="50000"/>
                  </a:schemeClr>
                </a:solidFill>
                <a:latin typeface="Forte" panose="03060902040502070203" pitchFamily="66" charset="0"/>
              </a:rPr>
              <a:t>Sustainable development </a:t>
            </a:r>
            <a:endParaRPr lang="en-US" sz="3200" dirty="0">
              <a:solidFill>
                <a:schemeClr val="accent3">
                  <a:lumMod val="50000"/>
                </a:schemeClr>
              </a:solidFill>
              <a:latin typeface="Forte" panose="03060902040502070203" pitchFamily="66" charset="0"/>
            </a:endParaRPr>
          </a:p>
        </p:txBody>
      </p:sp>
    </p:spTree>
    <p:extLst>
      <p:ext uri="{BB962C8B-B14F-4D97-AF65-F5344CB8AC3E}">
        <p14:creationId xmlns:p14="http://schemas.microsoft.com/office/powerpoint/2010/main" val="28020070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2000"/>
            <a:lum/>
          </a:blip>
          <a:srcRect/>
          <a:stretch>
            <a:fillRect t="-19000" b="-1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371600"/>
          </a:xfrm>
        </p:spPr>
        <p:txBody>
          <a:bodyPr>
            <a:noAutofit/>
          </a:bodyPr>
          <a:lstStyle/>
          <a:p>
            <a:r>
              <a:rPr lang="en-US" sz="8800" dirty="0" smtClean="0">
                <a:solidFill>
                  <a:schemeClr val="accent3">
                    <a:lumMod val="75000"/>
                  </a:schemeClr>
                </a:solidFill>
                <a:latin typeface="Forte" panose="03060902040502070203" pitchFamily="66" charset="0"/>
              </a:rPr>
              <a:t>Principles </a:t>
            </a:r>
            <a:endParaRPr lang="en-US" sz="8800" dirty="0">
              <a:solidFill>
                <a:schemeClr val="accent3">
                  <a:lumMod val="75000"/>
                </a:schemeClr>
              </a:solidFill>
              <a:latin typeface="Forte" panose="03060902040502070203" pitchFamily="66" charset="0"/>
            </a:endParaRPr>
          </a:p>
        </p:txBody>
      </p:sp>
      <p:sp>
        <p:nvSpPr>
          <p:cNvPr id="3" name="Content Placeholder 2"/>
          <p:cNvSpPr>
            <a:spLocks noGrp="1"/>
          </p:cNvSpPr>
          <p:nvPr>
            <p:ph idx="1"/>
          </p:nvPr>
        </p:nvSpPr>
        <p:spPr>
          <a:xfrm>
            <a:off x="152400" y="990600"/>
            <a:ext cx="8991600" cy="5486400"/>
          </a:xfrm>
        </p:spPr>
        <p:txBody>
          <a:bodyPr>
            <a:noAutofit/>
          </a:bodyPr>
          <a:lstStyle/>
          <a:p>
            <a:pPr marL="0" indent="0">
              <a:buNone/>
            </a:pPr>
            <a:r>
              <a:rPr lang="en-US" sz="2800" dirty="0" smtClean="0">
                <a:solidFill>
                  <a:schemeClr val="bg2">
                    <a:lumMod val="75000"/>
                  </a:schemeClr>
                </a:solidFill>
                <a:latin typeface="Forte" panose="03060902040502070203" pitchFamily="66" charset="0"/>
              </a:rPr>
              <a:t>People </a:t>
            </a:r>
            <a:r>
              <a:rPr lang="en-US" sz="2800" dirty="0">
                <a:solidFill>
                  <a:schemeClr val="bg2">
                    <a:lumMod val="75000"/>
                  </a:schemeClr>
                </a:solidFill>
                <a:latin typeface="Forte" panose="03060902040502070203" pitchFamily="66" charset="0"/>
              </a:rPr>
              <a:t>have different visions and views about the actual and attainable meaning of sustainable development. </a:t>
            </a:r>
            <a:endParaRPr lang="en-US" sz="2800" dirty="0" smtClean="0">
              <a:solidFill>
                <a:schemeClr val="bg2">
                  <a:lumMod val="75000"/>
                </a:schemeClr>
              </a:solidFill>
              <a:latin typeface="Forte" panose="03060902040502070203" pitchFamily="66" charset="0"/>
            </a:endParaRPr>
          </a:p>
          <a:p>
            <a:pPr marL="0" indent="0">
              <a:buNone/>
            </a:pPr>
            <a:r>
              <a:rPr lang="en-US" sz="2800" dirty="0" smtClean="0">
                <a:solidFill>
                  <a:schemeClr val="bg2">
                    <a:lumMod val="75000"/>
                  </a:schemeClr>
                </a:solidFill>
                <a:latin typeface="Forte" panose="03060902040502070203" pitchFamily="66" charset="0"/>
              </a:rPr>
              <a:t>"</a:t>
            </a:r>
            <a:r>
              <a:rPr lang="en-US" sz="2800" dirty="0">
                <a:solidFill>
                  <a:schemeClr val="bg2">
                    <a:lumMod val="75000"/>
                  </a:schemeClr>
                </a:solidFill>
                <a:latin typeface="Forte" panose="03060902040502070203" pitchFamily="66" charset="0"/>
              </a:rPr>
              <a:t>The Rio Declaration on Environment and Development (1992)" fleshes out the definition by listing the following principles of sustainability:</a:t>
            </a:r>
            <a:br>
              <a:rPr lang="en-US" sz="2800" dirty="0">
                <a:solidFill>
                  <a:schemeClr val="bg2">
                    <a:lumMod val="75000"/>
                  </a:schemeClr>
                </a:solidFill>
                <a:latin typeface="Forte" panose="03060902040502070203" pitchFamily="66" charset="0"/>
              </a:rPr>
            </a:br>
            <a:r>
              <a:rPr lang="en-US" sz="2800" dirty="0">
                <a:solidFill>
                  <a:schemeClr val="bg2">
                    <a:lumMod val="75000"/>
                  </a:schemeClr>
                </a:solidFill>
                <a:latin typeface="Forte" panose="03060902040502070203" pitchFamily="66" charset="0"/>
              </a:rPr>
              <a:t/>
            </a:r>
            <a:br>
              <a:rPr lang="en-US" sz="2800" dirty="0">
                <a:solidFill>
                  <a:schemeClr val="bg2">
                    <a:lumMod val="75000"/>
                  </a:schemeClr>
                </a:solidFill>
                <a:latin typeface="Forte" panose="03060902040502070203" pitchFamily="66" charset="0"/>
              </a:rPr>
            </a:br>
            <a:r>
              <a:rPr lang="en-US" sz="2800" dirty="0">
                <a:solidFill>
                  <a:schemeClr val="bg2">
                    <a:lumMod val="75000"/>
                  </a:schemeClr>
                </a:solidFill>
                <a:latin typeface="Forte" panose="03060902040502070203" pitchFamily="66" charset="0"/>
              </a:rPr>
              <a:t>1. People are entitled to a </a:t>
            </a:r>
            <a:r>
              <a:rPr lang="en-US" sz="2800" u="sng" dirty="0">
                <a:solidFill>
                  <a:schemeClr val="bg2">
                    <a:lumMod val="75000"/>
                  </a:schemeClr>
                </a:solidFill>
                <a:latin typeface="Forte" panose="03060902040502070203" pitchFamily="66" charset="0"/>
              </a:rPr>
              <a:t>healthy and productive life in harmony with nature.</a:t>
            </a:r>
            <a:br>
              <a:rPr lang="en-US" sz="2800" u="sng" dirty="0">
                <a:solidFill>
                  <a:schemeClr val="bg2">
                    <a:lumMod val="75000"/>
                  </a:schemeClr>
                </a:solidFill>
                <a:latin typeface="Forte" panose="03060902040502070203" pitchFamily="66" charset="0"/>
              </a:rPr>
            </a:br>
            <a:r>
              <a:rPr lang="en-US" sz="2800" u="sng" dirty="0">
                <a:solidFill>
                  <a:schemeClr val="bg2">
                    <a:lumMod val="75000"/>
                  </a:schemeClr>
                </a:solidFill>
                <a:latin typeface="Forte" panose="03060902040502070203" pitchFamily="66" charset="0"/>
              </a:rPr>
              <a:t/>
            </a:r>
            <a:br>
              <a:rPr lang="en-US" sz="2800" u="sng" dirty="0">
                <a:solidFill>
                  <a:schemeClr val="bg2">
                    <a:lumMod val="75000"/>
                  </a:schemeClr>
                </a:solidFill>
                <a:latin typeface="Forte" panose="03060902040502070203" pitchFamily="66" charset="0"/>
              </a:rPr>
            </a:br>
            <a:r>
              <a:rPr lang="en-US" sz="2800" dirty="0">
                <a:solidFill>
                  <a:schemeClr val="bg2">
                    <a:lumMod val="75000"/>
                  </a:schemeClr>
                </a:solidFill>
                <a:latin typeface="Forte" panose="03060902040502070203" pitchFamily="66" charset="0"/>
              </a:rPr>
              <a:t>2. Development today must not undermine the </a:t>
            </a:r>
            <a:r>
              <a:rPr lang="en-US" sz="2800" u="sng" dirty="0">
                <a:solidFill>
                  <a:schemeClr val="bg2">
                    <a:lumMod val="75000"/>
                  </a:schemeClr>
                </a:solidFill>
                <a:latin typeface="Forte" panose="03060902040502070203" pitchFamily="66" charset="0"/>
              </a:rPr>
              <a:t>development and environment needs of present and future generations.</a:t>
            </a:r>
            <a:br>
              <a:rPr lang="en-US" sz="2800" u="sng" dirty="0">
                <a:solidFill>
                  <a:schemeClr val="bg2">
                    <a:lumMod val="75000"/>
                  </a:schemeClr>
                </a:solidFill>
                <a:latin typeface="Forte" panose="03060902040502070203" pitchFamily="66" charset="0"/>
              </a:rPr>
            </a:br>
            <a:r>
              <a:rPr lang="en-US" sz="2800" dirty="0">
                <a:solidFill>
                  <a:schemeClr val="bg2">
                    <a:lumMod val="75000"/>
                  </a:schemeClr>
                </a:solidFill>
                <a:latin typeface="Forte" panose="03060902040502070203" pitchFamily="66" charset="0"/>
              </a:rPr>
              <a:t/>
            </a:r>
            <a:br>
              <a:rPr lang="en-US" sz="2800" dirty="0">
                <a:solidFill>
                  <a:schemeClr val="bg2">
                    <a:lumMod val="75000"/>
                  </a:schemeClr>
                </a:solidFill>
                <a:latin typeface="Forte" panose="03060902040502070203" pitchFamily="66" charset="0"/>
              </a:rPr>
            </a:br>
            <a:endParaRPr lang="en-US" sz="2800" dirty="0">
              <a:solidFill>
                <a:schemeClr val="bg2">
                  <a:lumMod val="75000"/>
                </a:schemeClr>
              </a:solidFill>
              <a:latin typeface="Forte" panose="03060902040502070203" pitchFamily="66" charset="0"/>
            </a:endParaRPr>
          </a:p>
        </p:txBody>
      </p:sp>
    </p:spTree>
    <p:extLst>
      <p:ext uri="{BB962C8B-B14F-4D97-AF65-F5344CB8AC3E}">
        <p14:creationId xmlns:p14="http://schemas.microsoft.com/office/powerpoint/2010/main" val="36723429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8000"/>
            <a:lum/>
          </a:blip>
          <a:srcRect/>
          <a:stretch>
            <a:fillRect l="-10000" r="-10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sss</a:t>
            </a:r>
            <a:endParaRPr lang="en-US" dirty="0"/>
          </a:p>
        </p:txBody>
      </p:sp>
      <p:sp>
        <p:nvSpPr>
          <p:cNvPr id="3" name="Content Placeholder 2"/>
          <p:cNvSpPr>
            <a:spLocks noGrp="1"/>
          </p:cNvSpPr>
          <p:nvPr>
            <p:ph idx="1"/>
          </p:nvPr>
        </p:nvSpPr>
        <p:spPr>
          <a:xfrm>
            <a:off x="152400" y="152400"/>
            <a:ext cx="8839200" cy="6705600"/>
          </a:xfrm>
        </p:spPr>
        <p:txBody>
          <a:bodyPr/>
          <a:lstStyle/>
          <a:p>
            <a:pPr marL="0" indent="0">
              <a:buNone/>
            </a:pPr>
            <a:r>
              <a:rPr lang="en-US" dirty="0">
                <a:solidFill>
                  <a:schemeClr val="bg2">
                    <a:lumMod val="75000"/>
                  </a:schemeClr>
                </a:solidFill>
                <a:latin typeface="Forte" panose="03060902040502070203" pitchFamily="66" charset="0"/>
              </a:rPr>
              <a:t>3. Nations have the sovereign right to exploit their own resources, but </a:t>
            </a:r>
            <a:r>
              <a:rPr lang="en-US" dirty="0" smtClean="0">
                <a:solidFill>
                  <a:schemeClr val="bg2">
                    <a:lumMod val="75000"/>
                  </a:schemeClr>
                </a:solidFill>
                <a:latin typeface="Forte" panose="03060902040502070203" pitchFamily="66" charset="0"/>
              </a:rPr>
              <a:t>without  causing </a:t>
            </a:r>
            <a:r>
              <a:rPr lang="en-US" dirty="0">
                <a:solidFill>
                  <a:schemeClr val="bg2">
                    <a:lumMod val="75000"/>
                  </a:schemeClr>
                </a:solidFill>
                <a:latin typeface="Forte" panose="03060902040502070203" pitchFamily="66" charset="0"/>
              </a:rPr>
              <a:t>environmental damaged beyond their borders.</a:t>
            </a:r>
          </a:p>
          <a:p>
            <a:endParaRPr lang="en-US" dirty="0"/>
          </a:p>
        </p:txBody>
      </p:sp>
      <p:sp>
        <p:nvSpPr>
          <p:cNvPr id="6" name="Rectangle 5"/>
          <p:cNvSpPr/>
          <p:nvPr/>
        </p:nvSpPr>
        <p:spPr>
          <a:xfrm>
            <a:off x="228600" y="2133600"/>
            <a:ext cx="9372600" cy="3046988"/>
          </a:xfrm>
          <a:prstGeom prst="rect">
            <a:avLst/>
          </a:prstGeom>
        </p:spPr>
        <p:txBody>
          <a:bodyPr wrap="square">
            <a:spAutoFit/>
          </a:bodyPr>
          <a:lstStyle/>
          <a:p>
            <a:r>
              <a:rPr lang="en-US" sz="3200" dirty="0" smtClean="0">
                <a:solidFill>
                  <a:schemeClr val="bg2">
                    <a:lumMod val="75000"/>
                  </a:schemeClr>
                </a:solidFill>
                <a:latin typeface="Forte" panose="03060902040502070203" pitchFamily="66" charset="0"/>
              </a:rPr>
              <a:t>4</a:t>
            </a:r>
            <a:r>
              <a:rPr lang="en-US" sz="3200" dirty="0">
                <a:solidFill>
                  <a:schemeClr val="bg2">
                    <a:lumMod val="75000"/>
                  </a:schemeClr>
                </a:solidFill>
                <a:latin typeface="Forte" panose="03060902040502070203" pitchFamily="66" charset="0"/>
              </a:rPr>
              <a:t>.</a:t>
            </a:r>
            <a:r>
              <a:rPr lang="en-US" sz="3200" dirty="0" smtClean="0">
                <a:solidFill>
                  <a:schemeClr val="bg2">
                    <a:lumMod val="75000"/>
                  </a:schemeClr>
                </a:solidFill>
                <a:latin typeface="Forte" panose="03060902040502070203" pitchFamily="66" charset="0"/>
              </a:rPr>
              <a:t> </a:t>
            </a:r>
            <a:r>
              <a:rPr lang="en-US" sz="3200" dirty="0">
                <a:solidFill>
                  <a:schemeClr val="bg2">
                    <a:lumMod val="75000"/>
                  </a:schemeClr>
                </a:solidFill>
                <a:latin typeface="Forte" panose="03060902040502070203" pitchFamily="66" charset="0"/>
              </a:rPr>
              <a:t>Nations shall develop </a:t>
            </a:r>
            <a:r>
              <a:rPr lang="en-US" sz="3200" u="sng" dirty="0">
                <a:solidFill>
                  <a:schemeClr val="bg2">
                    <a:lumMod val="75000"/>
                  </a:schemeClr>
                </a:solidFill>
                <a:latin typeface="Forte" panose="03060902040502070203" pitchFamily="66" charset="0"/>
              </a:rPr>
              <a:t>international laws to provide compensation for damage that </a:t>
            </a:r>
            <a:r>
              <a:rPr lang="en-US" sz="3200" dirty="0">
                <a:solidFill>
                  <a:schemeClr val="bg2">
                    <a:lumMod val="75000"/>
                  </a:schemeClr>
                </a:solidFill>
                <a:latin typeface="Forte" panose="03060902040502070203" pitchFamily="66" charset="0"/>
              </a:rPr>
              <a:t>activities under their control cause to areas beyond their </a:t>
            </a:r>
            <a:r>
              <a:rPr lang="en-US" sz="3200" dirty="0" smtClean="0">
                <a:solidFill>
                  <a:schemeClr val="bg2">
                    <a:lumMod val="75000"/>
                  </a:schemeClr>
                </a:solidFill>
                <a:latin typeface="Forte" panose="03060902040502070203" pitchFamily="66" charset="0"/>
              </a:rPr>
              <a:t>borders.</a:t>
            </a:r>
            <a:br>
              <a:rPr lang="en-US" sz="3200" dirty="0" smtClean="0">
                <a:solidFill>
                  <a:schemeClr val="bg2">
                    <a:lumMod val="75000"/>
                  </a:schemeClr>
                </a:solidFill>
                <a:latin typeface="Forte" panose="03060902040502070203" pitchFamily="66" charset="0"/>
              </a:rPr>
            </a:br>
            <a:r>
              <a:rPr lang="en-US" sz="3200" dirty="0" smtClean="0">
                <a:solidFill>
                  <a:schemeClr val="bg2">
                    <a:lumMod val="75000"/>
                  </a:schemeClr>
                </a:solidFill>
                <a:latin typeface="Forte" panose="03060902040502070203" pitchFamily="66" charset="0"/>
              </a:rPr>
              <a:t/>
            </a:r>
            <a:br>
              <a:rPr lang="en-US" sz="3200" dirty="0" smtClean="0">
                <a:solidFill>
                  <a:schemeClr val="bg2">
                    <a:lumMod val="75000"/>
                  </a:schemeClr>
                </a:solidFill>
                <a:latin typeface="Forte" panose="03060902040502070203" pitchFamily="66" charset="0"/>
              </a:rPr>
            </a:br>
            <a:endParaRPr lang="en-US" sz="3200" dirty="0">
              <a:solidFill>
                <a:schemeClr val="bg2">
                  <a:lumMod val="75000"/>
                </a:schemeClr>
              </a:solidFill>
              <a:latin typeface="Forte" panose="03060902040502070203" pitchFamily="66" charset="0"/>
            </a:endParaRPr>
          </a:p>
        </p:txBody>
      </p:sp>
      <p:sp>
        <p:nvSpPr>
          <p:cNvPr id="4" name="Rectangle 3"/>
          <p:cNvSpPr/>
          <p:nvPr/>
        </p:nvSpPr>
        <p:spPr>
          <a:xfrm>
            <a:off x="228600" y="4419600"/>
            <a:ext cx="8382000" cy="1077218"/>
          </a:xfrm>
          <a:prstGeom prst="rect">
            <a:avLst/>
          </a:prstGeom>
        </p:spPr>
        <p:txBody>
          <a:bodyPr wrap="square">
            <a:spAutoFit/>
          </a:bodyPr>
          <a:lstStyle/>
          <a:p>
            <a:r>
              <a:rPr lang="en-US" sz="3200" dirty="0" smtClean="0">
                <a:solidFill>
                  <a:srgbClr val="002060"/>
                </a:solidFill>
                <a:latin typeface="Forte" panose="03060902040502070203" pitchFamily="66" charset="0"/>
              </a:rPr>
              <a:t>5</a:t>
            </a:r>
            <a:r>
              <a:rPr lang="en-US" dirty="0">
                <a:solidFill>
                  <a:srgbClr val="002060"/>
                </a:solidFill>
                <a:latin typeface="Forte" panose="03060902040502070203" pitchFamily="66" charset="0"/>
              </a:rPr>
              <a:t> </a:t>
            </a:r>
            <a:r>
              <a:rPr lang="en-US" dirty="0" smtClean="0">
                <a:solidFill>
                  <a:srgbClr val="002060"/>
                </a:solidFill>
                <a:latin typeface="Forte" panose="03060902040502070203" pitchFamily="66" charset="0"/>
              </a:rPr>
              <a:t>.</a:t>
            </a:r>
            <a:r>
              <a:rPr lang="en-US" sz="3200" dirty="0" smtClean="0">
                <a:solidFill>
                  <a:srgbClr val="002060"/>
                </a:solidFill>
                <a:latin typeface="Forte" panose="03060902040502070203" pitchFamily="66" charset="0"/>
              </a:rPr>
              <a:t>Peace</a:t>
            </a:r>
            <a:r>
              <a:rPr lang="en-US" sz="3200" dirty="0">
                <a:solidFill>
                  <a:srgbClr val="002060"/>
                </a:solidFill>
                <a:latin typeface="Forte" panose="03060902040502070203" pitchFamily="66" charset="0"/>
              </a:rPr>
              <a:t>, development and environmental protection are interdependent and indivisible.</a:t>
            </a:r>
          </a:p>
        </p:txBody>
      </p:sp>
    </p:spTree>
    <p:extLst>
      <p:ext uri="{BB962C8B-B14F-4D97-AF65-F5344CB8AC3E}">
        <p14:creationId xmlns:p14="http://schemas.microsoft.com/office/powerpoint/2010/main" val="18688797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8000"/>
            <a:lum/>
          </a:blip>
          <a:srcRect/>
          <a:stretch>
            <a:fillRect l="-6000" r="-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198304" y="165253"/>
            <a:ext cx="8488496" cy="6311747"/>
          </a:xfrm>
        </p:spPr>
        <p:txBody>
          <a:bodyPr>
            <a:normAutofit/>
          </a:bodyPr>
          <a:lstStyle/>
          <a:p>
            <a:pPr marL="0" indent="0">
              <a:buNone/>
            </a:pPr>
            <a:r>
              <a:rPr lang="en-US" dirty="0" smtClean="0">
                <a:solidFill>
                  <a:schemeClr val="bg2">
                    <a:lumMod val="75000"/>
                  </a:schemeClr>
                </a:solidFill>
                <a:latin typeface="Forte" panose="03060902040502070203" pitchFamily="66" charset="0"/>
              </a:rPr>
              <a:t>6</a:t>
            </a:r>
            <a:r>
              <a:rPr lang="en-US" dirty="0">
                <a:solidFill>
                  <a:schemeClr val="bg2">
                    <a:lumMod val="75000"/>
                  </a:schemeClr>
                </a:solidFill>
                <a:latin typeface="Forte" panose="03060902040502070203" pitchFamily="66" charset="0"/>
              </a:rPr>
              <a:t>. In order to achieve sustained </a:t>
            </a:r>
            <a:r>
              <a:rPr lang="en-US" dirty="0" smtClean="0">
                <a:solidFill>
                  <a:schemeClr val="bg2">
                    <a:lumMod val="75000"/>
                  </a:schemeClr>
                </a:solidFill>
                <a:latin typeface="Forte" panose="03060902040502070203" pitchFamily="66" charset="0"/>
              </a:rPr>
              <a:t>development, </a:t>
            </a:r>
            <a:r>
              <a:rPr lang="en-US" u="sng" dirty="0" smtClean="0">
                <a:solidFill>
                  <a:schemeClr val="bg2">
                    <a:lumMod val="75000"/>
                  </a:schemeClr>
                </a:solidFill>
                <a:latin typeface="Forte" panose="03060902040502070203" pitchFamily="66" charset="0"/>
              </a:rPr>
              <a:t>environmental </a:t>
            </a:r>
            <a:r>
              <a:rPr lang="en-US" u="sng" dirty="0">
                <a:solidFill>
                  <a:schemeClr val="bg2">
                    <a:lumMod val="75000"/>
                  </a:schemeClr>
                </a:solidFill>
                <a:latin typeface="Forte" panose="03060902040502070203" pitchFamily="66" charset="0"/>
              </a:rPr>
              <a:t>protection shall constitute an integral part of the development process, and cannot be considered in isolation from it.</a:t>
            </a:r>
            <a:br>
              <a:rPr lang="en-US" u="sng" dirty="0">
                <a:solidFill>
                  <a:schemeClr val="bg2">
                    <a:lumMod val="75000"/>
                  </a:schemeClr>
                </a:solidFill>
                <a:latin typeface="Forte" panose="03060902040502070203" pitchFamily="66" charset="0"/>
              </a:rPr>
            </a:br>
            <a:r>
              <a:rPr lang="en-US" dirty="0">
                <a:solidFill>
                  <a:schemeClr val="bg2">
                    <a:lumMod val="75000"/>
                  </a:schemeClr>
                </a:solidFill>
                <a:latin typeface="Forte" panose="03060902040502070203" pitchFamily="66" charset="0"/>
              </a:rPr>
              <a:t/>
            </a:r>
            <a:br>
              <a:rPr lang="en-US" dirty="0">
                <a:solidFill>
                  <a:schemeClr val="bg2">
                    <a:lumMod val="75000"/>
                  </a:schemeClr>
                </a:solidFill>
                <a:latin typeface="Forte" panose="03060902040502070203" pitchFamily="66" charset="0"/>
              </a:rPr>
            </a:br>
            <a:r>
              <a:rPr lang="en-US" dirty="0">
                <a:solidFill>
                  <a:schemeClr val="bg2">
                    <a:lumMod val="75000"/>
                  </a:schemeClr>
                </a:solidFill>
                <a:latin typeface="Forte" panose="03060902040502070203" pitchFamily="66" charset="0"/>
              </a:rPr>
              <a:t>7. Eradicating poverty and reducing disparities in living standards in different parts of the world are essential to achieve sustainable development and meet the needs of the majority of </a:t>
            </a:r>
            <a:r>
              <a:rPr lang="en-US" dirty="0" smtClean="0">
                <a:solidFill>
                  <a:schemeClr val="bg2">
                    <a:lumMod val="75000"/>
                  </a:schemeClr>
                </a:solidFill>
                <a:latin typeface="Forte" panose="03060902040502070203" pitchFamily="66" charset="0"/>
              </a:rPr>
              <a:t>people.</a:t>
            </a:r>
            <a:endParaRPr lang="en-US" dirty="0">
              <a:solidFill>
                <a:schemeClr val="bg2">
                  <a:lumMod val="75000"/>
                </a:schemeClr>
              </a:solidFill>
              <a:latin typeface="Forte" panose="03060902040502070203" pitchFamily="66" charset="0"/>
            </a:endParaRPr>
          </a:p>
        </p:txBody>
      </p:sp>
    </p:spTree>
    <p:extLst>
      <p:ext uri="{BB962C8B-B14F-4D97-AF65-F5344CB8AC3E}">
        <p14:creationId xmlns:p14="http://schemas.microsoft.com/office/powerpoint/2010/main" val="22932988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6000"/>
            <a:lum/>
          </a:blip>
          <a:srcRect/>
          <a:stretch>
            <a:fillRect t="-19000" b="-1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152400" y="152400"/>
            <a:ext cx="8686800" cy="6553200"/>
          </a:xfrm>
          <a:ln>
            <a:solidFill>
              <a:schemeClr val="accent1"/>
            </a:solidFill>
          </a:ln>
        </p:spPr>
        <p:txBody>
          <a:bodyPr>
            <a:normAutofit/>
          </a:bodyPr>
          <a:lstStyle/>
          <a:p>
            <a:r>
              <a:rPr lang="en-US" dirty="0">
                <a:solidFill>
                  <a:schemeClr val="accent1">
                    <a:lumMod val="75000"/>
                  </a:schemeClr>
                </a:solidFill>
                <a:latin typeface="Forte" panose="03060902040502070203" pitchFamily="66" charset="0"/>
              </a:rPr>
              <a:t>8. Nations shall co-operate to </a:t>
            </a:r>
            <a:r>
              <a:rPr lang="en-US" u="sng" dirty="0">
                <a:solidFill>
                  <a:schemeClr val="accent1">
                    <a:lumMod val="75000"/>
                  </a:schemeClr>
                </a:solidFill>
                <a:latin typeface="Forte" panose="03060902040502070203" pitchFamily="66" charset="0"/>
              </a:rPr>
              <a:t>conserve, protect, and restore the health and integrity of the Earth's ecosystem</a:t>
            </a:r>
            <a:r>
              <a:rPr lang="en-US" dirty="0">
                <a:solidFill>
                  <a:schemeClr val="accent1">
                    <a:lumMod val="75000"/>
                  </a:schemeClr>
                </a:solidFill>
                <a:latin typeface="Forte" panose="03060902040502070203" pitchFamily="66" charset="0"/>
              </a:rPr>
              <a:t>. </a:t>
            </a:r>
            <a:br>
              <a:rPr lang="en-US" dirty="0">
                <a:solidFill>
                  <a:schemeClr val="accent1">
                    <a:lumMod val="75000"/>
                  </a:schemeClr>
                </a:solidFill>
                <a:latin typeface="Forte" panose="03060902040502070203" pitchFamily="66" charset="0"/>
              </a:rPr>
            </a:br>
            <a:r>
              <a:rPr lang="en-US" dirty="0">
                <a:solidFill>
                  <a:schemeClr val="accent1">
                    <a:lumMod val="75000"/>
                  </a:schemeClr>
                </a:solidFill>
                <a:latin typeface="Forte" panose="03060902040502070203" pitchFamily="66" charset="0"/>
              </a:rPr>
              <a:t/>
            </a:r>
            <a:br>
              <a:rPr lang="en-US" dirty="0">
                <a:solidFill>
                  <a:schemeClr val="accent1">
                    <a:lumMod val="75000"/>
                  </a:schemeClr>
                </a:solidFill>
                <a:latin typeface="Forte" panose="03060902040502070203" pitchFamily="66" charset="0"/>
              </a:rPr>
            </a:br>
            <a:r>
              <a:rPr lang="en-US" dirty="0">
                <a:solidFill>
                  <a:schemeClr val="accent1">
                    <a:lumMod val="75000"/>
                  </a:schemeClr>
                </a:solidFill>
                <a:latin typeface="Forte" panose="03060902040502070203" pitchFamily="66" charset="0"/>
              </a:rPr>
              <a:t>9. Nations should </a:t>
            </a:r>
            <a:r>
              <a:rPr lang="en-US" u="sng" dirty="0">
                <a:solidFill>
                  <a:schemeClr val="accent1">
                    <a:lumMod val="75000"/>
                  </a:schemeClr>
                </a:solidFill>
                <a:latin typeface="Forte" panose="03060902040502070203" pitchFamily="66" charset="0"/>
              </a:rPr>
              <a:t>reduce and eliminate unsustainable patterns </a:t>
            </a:r>
            <a:r>
              <a:rPr lang="en-US" dirty="0">
                <a:solidFill>
                  <a:schemeClr val="accent1">
                    <a:lumMod val="75000"/>
                  </a:schemeClr>
                </a:solidFill>
                <a:latin typeface="Forte" panose="03060902040502070203" pitchFamily="66" charset="0"/>
              </a:rPr>
              <a:t>of production and consumption and promote appropriate demographic policies.</a:t>
            </a:r>
            <a:br>
              <a:rPr lang="en-US" dirty="0">
                <a:solidFill>
                  <a:schemeClr val="accent1">
                    <a:lumMod val="75000"/>
                  </a:schemeClr>
                </a:solidFill>
                <a:latin typeface="Forte" panose="03060902040502070203" pitchFamily="66" charset="0"/>
              </a:rPr>
            </a:br>
            <a:r>
              <a:rPr lang="en-US" dirty="0">
                <a:solidFill>
                  <a:schemeClr val="accent1">
                    <a:lumMod val="75000"/>
                  </a:schemeClr>
                </a:solidFill>
                <a:latin typeface="Forte" panose="03060902040502070203" pitchFamily="66" charset="0"/>
              </a:rPr>
              <a:t/>
            </a:r>
            <a:br>
              <a:rPr lang="en-US" dirty="0">
                <a:solidFill>
                  <a:schemeClr val="accent1">
                    <a:lumMod val="75000"/>
                  </a:schemeClr>
                </a:solidFill>
                <a:latin typeface="Forte" panose="03060902040502070203" pitchFamily="66" charset="0"/>
              </a:rPr>
            </a:br>
            <a:r>
              <a:rPr lang="en-US" dirty="0">
                <a:solidFill>
                  <a:schemeClr val="accent1">
                    <a:lumMod val="75000"/>
                  </a:schemeClr>
                </a:solidFill>
                <a:latin typeface="Forte" panose="03060902040502070203" pitchFamily="66" charset="0"/>
              </a:rPr>
              <a:t>10. </a:t>
            </a:r>
            <a:r>
              <a:rPr lang="en-US" dirty="0" smtClean="0">
                <a:solidFill>
                  <a:schemeClr val="accent1">
                    <a:lumMod val="75000"/>
                  </a:schemeClr>
                </a:solidFill>
                <a:latin typeface="Forte" panose="03060902040502070203" pitchFamily="66" charset="0"/>
              </a:rPr>
              <a:t>  </a:t>
            </a:r>
            <a:r>
              <a:rPr lang="en-US" dirty="0">
                <a:solidFill>
                  <a:schemeClr val="accent1">
                    <a:lumMod val="75000"/>
                  </a:schemeClr>
                </a:solidFill>
                <a:latin typeface="Forte" panose="03060902040502070203" pitchFamily="66" charset="0"/>
              </a:rPr>
              <a:t>F</a:t>
            </a:r>
            <a:r>
              <a:rPr lang="en-US" u="sng" dirty="0" smtClean="0">
                <a:solidFill>
                  <a:schemeClr val="accent1">
                    <a:lumMod val="75000"/>
                  </a:schemeClr>
                </a:solidFill>
                <a:latin typeface="Forte" panose="03060902040502070203" pitchFamily="66" charset="0"/>
              </a:rPr>
              <a:t>acilitate </a:t>
            </a:r>
            <a:r>
              <a:rPr lang="en-US" u="sng" dirty="0">
                <a:solidFill>
                  <a:schemeClr val="accent1">
                    <a:lumMod val="75000"/>
                  </a:schemeClr>
                </a:solidFill>
                <a:latin typeface="Forte" panose="03060902040502070203" pitchFamily="66" charset="0"/>
              </a:rPr>
              <a:t>and encourage public awareness and participation by making environmental information widely available</a:t>
            </a:r>
            <a:r>
              <a:rPr lang="en-US" dirty="0">
                <a:solidFill>
                  <a:schemeClr val="accent1">
                    <a:lumMod val="75000"/>
                  </a:schemeClr>
                </a:solidFill>
                <a:latin typeface="Forte" panose="03060902040502070203" pitchFamily="66" charset="0"/>
              </a:rPr>
              <a:t>.</a:t>
            </a:r>
          </a:p>
        </p:txBody>
      </p:sp>
    </p:spTree>
    <p:extLst>
      <p:ext uri="{BB962C8B-B14F-4D97-AF65-F5344CB8AC3E}">
        <p14:creationId xmlns:p14="http://schemas.microsoft.com/office/powerpoint/2010/main" val="17640933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4000"/>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5758" y="-1143000"/>
            <a:ext cx="8229600" cy="1143000"/>
          </a:xfrm>
        </p:spPr>
        <p:txBody>
          <a:bodyPr/>
          <a:lstStyle/>
          <a:p>
            <a:endParaRPr lang="en-US"/>
          </a:p>
        </p:txBody>
      </p:sp>
      <p:sp>
        <p:nvSpPr>
          <p:cNvPr id="3" name="Content Placeholder 2"/>
          <p:cNvSpPr>
            <a:spLocks noGrp="1"/>
          </p:cNvSpPr>
          <p:nvPr>
            <p:ph idx="1"/>
          </p:nvPr>
        </p:nvSpPr>
        <p:spPr>
          <a:xfrm>
            <a:off x="152400" y="16099"/>
            <a:ext cx="8763000" cy="6858000"/>
          </a:xfrm>
        </p:spPr>
        <p:txBody>
          <a:bodyPr>
            <a:noAutofit/>
          </a:bodyPr>
          <a:lstStyle/>
          <a:p>
            <a:r>
              <a:rPr lang="en-US" sz="2400" dirty="0">
                <a:solidFill>
                  <a:srgbClr val="002060"/>
                </a:solidFill>
                <a:latin typeface="Forte" panose="03060902040502070203" pitchFamily="66" charset="0"/>
              </a:rPr>
              <a:t/>
            </a:r>
            <a:br>
              <a:rPr lang="en-US" sz="2400" dirty="0">
                <a:solidFill>
                  <a:srgbClr val="002060"/>
                </a:solidFill>
                <a:latin typeface="Forte" panose="03060902040502070203" pitchFamily="66" charset="0"/>
              </a:rPr>
            </a:br>
            <a:r>
              <a:rPr lang="en-US" sz="2800" dirty="0">
                <a:solidFill>
                  <a:srgbClr val="002060"/>
                </a:solidFill>
                <a:latin typeface="Forte" panose="03060902040502070203" pitchFamily="66" charset="0"/>
              </a:rPr>
              <a:t>13. The polluter should, in principles, bear the cost of pollution.</a:t>
            </a:r>
            <a:br>
              <a:rPr lang="en-US" sz="2800" dirty="0">
                <a:solidFill>
                  <a:srgbClr val="002060"/>
                </a:solidFill>
                <a:latin typeface="Forte" panose="03060902040502070203" pitchFamily="66" charset="0"/>
              </a:rPr>
            </a:br>
            <a:r>
              <a:rPr lang="en-US" sz="2800" dirty="0">
                <a:solidFill>
                  <a:srgbClr val="002060"/>
                </a:solidFill>
                <a:latin typeface="Forte" panose="03060902040502070203" pitchFamily="66" charset="0"/>
              </a:rPr>
              <a:t/>
            </a:r>
            <a:br>
              <a:rPr lang="en-US" sz="2800" dirty="0">
                <a:solidFill>
                  <a:srgbClr val="002060"/>
                </a:solidFill>
                <a:latin typeface="Forte" panose="03060902040502070203" pitchFamily="66" charset="0"/>
              </a:rPr>
            </a:br>
            <a:r>
              <a:rPr lang="en-US" sz="2800" dirty="0">
                <a:solidFill>
                  <a:srgbClr val="002060"/>
                </a:solidFill>
                <a:latin typeface="Forte" panose="03060902040502070203" pitchFamily="66" charset="0"/>
              </a:rPr>
              <a:t>14. Nations shall warn one another of natural disasters or activities that may have harmful transboundary impacts.</a:t>
            </a:r>
            <a:br>
              <a:rPr lang="en-US" sz="2800" dirty="0">
                <a:solidFill>
                  <a:srgbClr val="002060"/>
                </a:solidFill>
                <a:latin typeface="Forte" panose="03060902040502070203" pitchFamily="66" charset="0"/>
              </a:rPr>
            </a:br>
            <a:r>
              <a:rPr lang="en-US" sz="2800" dirty="0" smtClean="0">
                <a:solidFill>
                  <a:srgbClr val="002060"/>
                </a:solidFill>
                <a:latin typeface="Forte" panose="03060902040502070203" pitchFamily="66" charset="0"/>
              </a:rPr>
              <a:t/>
            </a:r>
            <a:br>
              <a:rPr lang="en-US" sz="2800" dirty="0" smtClean="0">
                <a:solidFill>
                  <a:srgbClr val="002060"/>
                </a:solidFill>
                <a:latin typeface="Forte" panose="03060902040502070203" pitchFamily="66" charset="0"/>
              </a:rPr>
            </a:br>
            <a:r>
              <a:rPr lang="en-US" sz="2800" dirty="0" smtClean="0">
                <a:solidFill>
                  <a:srgbClr val="002060"/>
                </a:solidFill>
                <a:latin typeface="Forte" panose="03060902040502070203" pitchFamily="66" charset="0"/>
              </a:rPr>
              <a:t>15. Nations </a:t>
            </a:r>
            <a:r>
              <a:rPr lang="en-US" sz="2800" dirty="0">
                <a:solidFill>
                  <a:srgbClr val="002060"/>
                </a:solidFill>
                <a:latin typeface="Forte" panose="03060902040502070203" pitchFamily="66" charset="0"/>
              </a:rPr>
              <a:t>should </a:t>
            </a:r>
            <a:r>
              <a:rPr lang="en-US" sz="2800" u="sng" dirty="0">
                <a:solidFill>
                  <a:srgbClr val="002060"/>
                </a:solidFill>
                <a:latin typeface="Forte" panose="03060902040502070203" pitchFamily="66" charset="0"/>
              </a:rPr>
              <a:t>share knowledge and innovative </a:t>
            </a:r>
            <a:r>
              <a:rPr lang="en-US" sz="2800" dirty="0">
                <a:solidFill>
                  <a:srgbClr val="002060"/>
                </a:solidFill>
                <a:latin typeface="Forte" panose="03060902040502070203" pitchFamily="66" charset="0"/>
              </a:rPr>
              <a:t>technologies to achieve the goal of sustainability.</a:t>
            </a:r>
            <a:br>
              <a:rPr lang="en-US" sz="2800" dirty="0">
                <a:solidFill>
                  <a:srgbClr val="002060"/>
                </a:solidFill>
                <a:latin typeface="Forte" panose="03060902040502070203" pitchFamily="66" charset="0"/>
              </a:rPr>
            </a:br>
            <a:r>
              <a:rPr lang="en-US" sz="2800" dirty="0">
                <a:solidFill>
                  <a:srgbClr val="002060"/>
                </a:solidFill>
                <a:latin typeface="Forte" panose="03060902040502070203" pitchFamily="66" charset="0"/>
              </a:rPr>
              <a:t/>
            </a:r>
            <a:br>
              <a:rPr lang="en-US" sz="2800" dirty="0">
                <a:solidFill>
                  <a:srgbClr val="002060"/>
                </a:solidFill>
                <a:latin typeface="Forte" panose="03060902040502070203" pitchFamily="66" charset="0"/>
              </a:rPr>
            </a:br>
            <a:r>
              <a:rPr lang="en-US" sz="2800" dirty="0">
                <a:solidFill>
                  <a:srgbClr val="002060"/>
                </a:solidFill>
                <a:latin typeface="Forte" panose="03060902040502070203" pitchFamily="66" charset="0"/>
              </a:rPr>
              <a:t>16. The </a:t>
            </a:r>
            <a:r>
              <a:rPr lang="en-US" sz="2800" u="sng" dirty="0">
                <a:solidFill>
                  <a:srgbClr val="002060"/>
                </a:solidFill>
                <a:latin typeface="Forte" panose="03060902040502070203" pitchFamily="66" charset="0"/>
              </a:rPr>
              <a:t>full participation of women is essential </a:t>
            </a:r>
            <a:r>
              <a:rPr lang="en-US" sz="2800" dirty="0">
                <a:solidFill>
                  <a:srgbClr val="002060"/>
                </a:solidFill>
                <a:latin typeface="Forte" panose="03060902040502070203" pitchFamily="66" charset="0"/>
              </a:rPr>
              <a:t>to achieve sustainable development.</a:t>
            </a:r>
            <a:br>
              <a:rPr lang="en-US" sz="2800" dirty="0">
                <a:solidFill>
                  <a:srgbClr val="002060"/>
                </a:solidFill>
                <a:latin typeface="Forte" panose="03060902040502070203" pitchFamily="66" charset="0"/>
              </a:rPr>
            </a:br>
            <a:endParaRPr lang="en-US" sz="2800" dirty="0">
              <a:solidFill>
                <a:srgbClr val="002060"/>
              </a:solidFill>
              <a:latin typeface="Forte" panose="03060902040502070203" pitchFamily="66" charset="0"/>
            </a:endParaRPr>
          </a:p>
        </p:txBody>
      </p:sp>
    </p:spTree>
    <p:extLst>
      <p:ext uri="{BB962C8B-B14F-4D97-AF65-F5344CB8AC3E}">
        <p14:creationId xmlns:p14="http://schemas.microsoft.com/office/powerpoint/2010/main" val="30158193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2000"/>
            <a:lum/>
          </a:blip>
          <a:srcRect/>
          <a:stretch>
            <a:fillRect t="-19000" b="-1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90600"/>
          </a:xfrm>
        </p:spPr>
        <p:txBody>
          <a:bodyPr>
            <a:noAutofit/>
          </a:bodyPr>
          <a:lstStyle/>
          <a:p>
            <a:r>
              <a:rPr lang="en-US" sz="8000" dirty="0">
                <a:solidFill>
                  <a:schemeClr val="accent3">
                    <a:lumMod val="75000"/>
                  </a:schemeClr>
                </a:solidFill>
                <a:latin typeface="Forte" panose="03060902040502070203" pitchFamily="66" charset="0"/>
              </a:rPr>
              <a:t>D</a:t>
            </a:r>
            <a:r>
              <a:rPr lang="en-US" sz="8000" dirty="0" smtClean="0">
                <a:solidFill>
                  <a:schemeClr val="accent3">
                    <a:lumMod val="75000"/>
                  </a:schemeClr>
                </a:solidFill>
                <a:latin typeface="Forte" panose="03060902040502070203" pitchFamily="66" charset="0"/>
              </a:rPr>
              <a:t>efinition</a:t>
            </a:r>
            <a:endParaRPr lang="en-US" sz="8000" dirty="0">
              <a:solidFill>
                <a:schemeClr val="accent3">
                  <a:lumMod val="75000"/>
                </a:schemeClr>
              </a:solidFill>
              <a:latin typeface="Forte" panose="03060902040502070203" pitchFamily="66" charset="0"/>
            </a:endParaRPr>
          </a:p>
        </p:txBody>
      </p:sp>
      <p:sp>
        <p:nvSpPr>
          <p:cNvPr id="3" name="Content Placeholder 2"/>
          <p:cNvSpPr>
            <a:spLocks noGrp="1"/>
          </p:cNvSpPr>
          <p:nvPr>
            <p:ph idx="1"/>
          </p:nvPr>
        </p:nvSpPr>
        <p:spPr>
          <a:xfrm>
            <a:off x="330558" y="1066800"/>
            <a:ext cx="8839200" cy="5791200"/>
          </a:xfrm>
        </p:spPr>
        <p:txBody>
          <a:bodyPr>
            <a:normAutofit fontScale="92500"/>
          </a:bodyPr>
          <a:lstStyle/>
          <a:p>
            <a:r>
              <a:rPr lang="en-US" dirty="0" smtClean="0">
                <a:solidFill>
                  <a:srgbClr val="FF0000"/>
                </a:solidFill>
                <a:latin typeface="Forte" panose="03060902040502070203" pitchFamily="66" charset="0"/>
              </a:rPr>
              <a:t>Brundtlan </a:t>
            </a:r>
            <a:r>
              <a:rPr lang="en-US" dirty="0">
                <a:solidFill>
                  <a:srgbClr val="FF0000"/>
                </a:solidFill>
                <a:latin typeface="Forte" panose="03060902040502070203" pitchFamily="66" charset="0"/>
              </a:rPr>
              <a:t>Report (1987)- </a:t>
            </a:r>
            <a:r>
              <a:rPr lang="en-US" dirty="0">
                <a:solidFill>
                  <a:srgbClr val="002060"/>
                </a:solidFill>
                <a:latin typeface="Forte" panose="03060902040502070203" pitchFamily="66" charset="0"/>
              </a:rPr>
              <a:t>"Sustainable development is development that meets the needs of the present without compromising the ability of future generations to meet their own needs</a:t>
            </a:r>
            <a:r>
              <a:rPr lang="en-US" dirty="0" smtClean="0">
                <a:solidFill>
                  <a:srgbClr val="002060"/>
                </a:solidFill>
                <a:latin typeface="Forte" panose="03060902040502070203" pitchFamily="66" charset="0"/>
              </a:rPr>
              <a:t>.“</a:t>
            </a:r>
          </a:p>
          <a:p>
            <a:r>
              <a:rPr lang="en-US" dirty="0" smtClean="0">
                <a:solidFill>
                  <a:srgbClr val="FF0000"/>
                </a:solidFill>
                <a:latin typeface="Forte" panose="03060902040502070203" pitchFamily="66" charset="0"/>
              </a:rPr>
              <a:t>  </a:t>
            </a:r>
            <a:r>
              <a:rPr lang="en-US" dirty="0">
                <a:solidFill>
                  <a:srgbClr val="FF0000"/>
                </a:solidFill>
                <a:latin typeface="Forte" panose="03060902040502070203" pitchFamily="66" charset="0"/>
              </a:rPr>
              <a:t>Rio Declaration (1992)- </a:t>
            </a:r>
            <a:r>
              <a:rPr lang="en-US" dirty="0">
                <a:solidFill>
                  <a:srgbClr val="002060"/>
                </a:solidFill>
                <a:latin typeface="Forte" panose="03060902040502070203" pitchFamily="66" charset="0"/>
              </a:rPr>
              <a:t>"Human beings are at the </a:t>
            </a:r>
            <a:r>
              <a:rPr lang="en-US" dirty="0" smtClean="0">
                <a:solidFill>
                  <a:srgbClr val="002060"/>
                </a:solidFill>
                <a:latin typeface="Forte" panose="03060902040502070203" pitchFamily="66" charset="0"/>
              </a:rPr>
              <a:t>Centre </a:t>
            </a:r>
            <a:r>
              <a:rPr lang="en-US" dirty="0">
                <a:solidFill>
                  <a:srgbClr val="002060"/>
                </a:solidFill>
                <a:latin typeface="Forte" panose="03060902040502070203" pitchFamily="66" charset="0"/>
              </a:rPr>
              <a:t>of concern for sustainable development. They are entitled to a </a:t>
            </a:r>
            <a:r>
              <a:rPr lang="en-US" dirty="0" smtClean="0">
                <a:solidFill>
                  <a:srgbClr val="002060"/>
                </a:solidFill>
                <a:latin typeface="Forte" panose="03060902040502070203" pitchFamily="66" charset="0"/>
              </a:rPr>
              <a:t>healthy and productive life in harmony with nature </a:t>
            </a:r>
            <a:r>
              <a:rPr lang="en-US" dirty="0">
                <a:solidFill>
                  <a:srgbClr val="002060"/>
                </a:solidFill>
                <a:latin typeface="Forte" panose="03060902040502070203" pitchFamily="66" charset="0"/>
              </a:rPr>
              <a:t>. </a:t>
            </a:r>
            <a:endParaRPr lang="en-US" dirty="0" smtClean="0">
              <a:solidFill>
                <a:srgbClr val="002060"/>
              </a:solidFill>
              <a:latin typeface="Forte" panose="03060902040502070203" pitchFamily="66" charset="0"/>
            </a:endParaRPr>
          </a:p>
          <a:p>
            <a:r>
              <a:rPr lang="en-US" dirty="0" smtClean="0">
                <a:solidFill>
                  <a:srgbClr val="FF0000"/>
                </a:solidFill>
                <a:latin typeface="Forte" panose="03060902040502070203" pitchFamily="66" charset="0"/>
              </a:rPr>
              <a:t>World </a:t>
            </a:r>
            <a:r>
              <a:rPr lang="en-US" dirty="0">
                <a:solidFill>
                  <a:srgbClr val="FF0000"/>
                </a:solidFill>
                <a:latin typeface="Forte" panose="03060902040502070203" pitchFamily="66" charset="0"/>
              </a:rPr>
              <a:t>Business Council on Sustainable Development- </a:t>
            </a:r>
            <a:r>
              <a:rPr lang="en-US" dirty="0">
                <a:solidFill>
                  <a:srgbClr val="002060"/>
                </a:solidFill>
                <a:latin typeface="Forte" panose="03060902040502070203" pitchFamily="66" charset="0"/>
              </a:rPr>
              <a:t>"Sustainable development involves the simultaneous pursuit of economic prosperity, envital quality and social equity.</a:t>
            </a:r>
          </a:p>
        </p:txBody>
      </p:sp>
    </p:spTree>
    <p:extLst>
      <p:ext uri="{BB962C8B-B14F-4D97-AF65-F5344CB8AC3E}">
        <p14:creationId xmlns:p14="http://schemas.microsoft.com/office/powerpoint/2010/main" val="821667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0000"/>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676400"/>
          </a:xfrm>
        </p:spPr>
        <p:txBody>
          <a:bodyPr>
            <a:normAutofit/>
          </a:bodyPr>
          <a:lstStyle/>
          <a:p>
            <a:r>
              <a:rPr lang="en-US" sz="8900" dirty="0" smtClean="0">
                <a:solidFill>
                  <a:schemeClr val="accent3">
                    <a:lumMod val="75000"/>
                  </a:schemeClr>
                </a:solidFill>
                <a:latin typeface="Forte" panose="03060902040502070203" pitchFamily="66" charset="0"/>
              </a:rPr>
              <a:t>Importance </a:t>
            </a:r>
            <a:endParaRPr lang="en-US" dirty="0">
              <a:solidFill>
                <a:schemeClr val="accent3">
                  <a:lumMod val="75000"/>
                </a:schemeClr>
              </a:solidFill>
              <a:latin typeface="Forte" panose="03060902040502070203" pitchFamily="66" charset="0"/>
            </a:endParaRPr>
          </a:p>
        </p:txBody>
      </p:sp>
      <p:sp>
        <p:nvSpPr>
          <p:cNvPr id="3" name="Content Placeholder 2"/>
          <p:cNvSpPr>
            <a:spLocks noGrp="1"/>
          </p:cNvSpPr>
          <p:nvPr>
            <p:ph idx="1"/>
          </p:nvPr>
        </p:nvSpPr>
        <p:spPr>
          <a:xfrm>
            <a:off x="228600" y="1447800"/>
            <a:ext cx="8458200" cy="4678363"/>
          </a:xfrm>
        </p:spPr>
        <p:txBody>
          <a:bodyPr>
            <a:noAutofit/>
          </a:bodyPr>
          <a:lstStyle/>
          <a:p>
            <a:r>
              <a:rPr lang="en-US" sz="3400" dirty="0" smtClean="0">
                <a:solidFill>
                  <a:schemeClr val="bg2">
                    <a:lumMod val="75000"/>
                  </a:schemeClr>
                </a:solidFill>
                <a:latin typeface="Forte" panose="03060902040502070203" pitchFamily="66" charset="0"/>
              </a:rPr>
              <a:t>Worthy principle </a:t>
            </a:r>
          </a:p>
          <a:p>
            <a:r>
              <a:rPr lang="en-US" sz="3400" dirty="0" smtClean="0">
                <a:solidFill>
                  <a:schemeClr val="bg2">
                    <a:lumMod val="75000"/>
                  </a:schemeClr>
                </a:solidFill>
                <a:latin typeface="Forte" panose="03060902040502070203" pitchFamily="66" charset="0"/>
              </a:rPr>
              <a:t>Justifiable development </a:t>
            </a:r>
          </a:p>
          <a:p>
            <a:r>
              <a:rPr lang="en-US" sz="3400" dirty="0" smtClean="0">
                <a:solidFill>
                  <a:schemeClr val="bg2">
                    <a:lumMod val="75000"/>
                  </a:schemeClr>
                </a:solidFill>
                <a:latin typeface="Forte" panose="03060902040502070203" pitchFamily="66" charset="0"/>
              </a:rPr>
              <a:t>Protection of natural resources </a:t>
            </a:r>
          </a:p>
          <a:p>
            <a:r>
              <a:rPr lang="en-US" sz="3400" dirty="0" smtClean="0">
                <a:solidFill>
                  <a:schemeClr val="bg2">
                    <a:lumMod val="75000"/>
                  </a:schemeClr>
                </a:solidFill>
                <a:latin typeface="Forte" panose="03060902040502070203" pitchFamily="66" charset="0"/>
              </a:rPr>
              <a:t>Sustainable economic growth </a:t>
            </a:r>
          </a:p>
          <a:p>
            <a:r>
              <a:rPr lang="en-US" sz="3400" dirty="0" smtClean="0">
                <a:solidFill>
                  <a:schemeClr val="bg2">
                    <a:lumMod val="75000"/>
                  </a:schemeClr>
                </a:solidFill>
                <a:latin typeface="Forte" panose="03060902040502070203" pitchFamily="66" charset="0"/>
              </a:rPr>
              <a:t>Enhancement of Resource – base </a:t>
            </a:r>
          </a:p>
          <a:p>
            <a:r>
              <a:rPr lang="en-US" sz="3400" dirty="0" smtClean="0">
                <a:solidFill>
                  <a:schemeClr val="bg2">
                    <a:lumMod val="75000"/>
                  </a:schemeClr>
                </a:solidFill>
                <a:latin typeface="Forte" panose="03060902040502070203" pitchFamily="66" charset="0"/>
              </a:rPr>
              <a:t>Warning about Global population Growth </a:t>
            </a:r>
          </a:p>
          <a:p>
            <a:r>
              <a:rPr lang="en-US" sz="3400" dirty="0" smtClean="0">
                <a:solidFill>
                  <a:schemeClr val="bg2">
                    <a:lumMod val="75000"/>
                  </a:schemeClr>
                </a:solidFill>
                <a:latin typeface="Forte" panose="03060902040502070203" pitchFamily="66" charset="0"/>
              </a:rPr>
              <a:t>Control over climate change </a:t>
            </a:r>
          </a:p>
          <a:p>
            <a:r>
              <a:rPr lang="en-US" sz="3400" dirty="0" smtClean="0">
                <a:solidFill>
                  <a:schemeClr val="bg2">
                    <a:lumMod val="75000"/>
                  </a:schemeClr>
                </a:solidFill>
                <a:latin typeface="Forte" panose="03060902040502070203" pitchFamily="66" charset="0"/>
              </a:rPr>
              <a:t>Provision of Basic Human Needs </a:t>
            </a:r>
            <a:endParaRPr lang="en-US" sz="3400" dirty="0">
              <a:solidFill>
                <a:schemeClr val="bg2">
                  <a:lumMod val="75000"/>
                </a:schemeClr>
              </a:solidFill>
              <a:latin typeface="Forte" panose="03060902040502070203" pitchFamily="66" charset="0"/>
            </a:endParaRPr>
          </a:p>
        </p:txBody>
      </p:sp>
    </p:spTree>
    <p:extLst>
      <p:ext uri="{BB962C8B-B14F-4D97-AF65-F5344CB8AC3E}">
        <p14:creationId xmlns:p14="http://schemas.microsoft.com/office/powerpoint/2010/main" val="17478560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0000"/>
            <a:lum/>
          </a:blip>
          <a:srcRect/>
          <a:stretch>
            <a:fillRect t="-7000" b="-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6362"/>
          </a:xfrm>
        </p:spPr>
        <p:txBody>
          <a:bodyPr>
            <a:normAutofit fontScale="90000"/>
          </a:bodyPr>
          <a:lstStyle/>
          <a:p>
            <a:endParaRPr lang="en-US" dirty="0"/>
          </a:p>
        </p:txBody>
      </p:sp>
      <p:sp>
        <p:nvSpPr>
          <p:cNvPr id="3" name="Content Placeholder 2"/>
          <p:cNvSpPr>
            <a:spLocks noGrp="1"/>
          </p:cNvSpPr>
          <p:nvPr>
            <p:ph idx="1"/>
          </p:nvPr>
        </p:nvSpPr>
        <p:spPr>
          <a:xfrm>
            <a:off x="381000" y="762000"/>
            <a:ext cx="8229600" cy="6324600"/>
          </a:xfrm>
        </p:spPr>
        <p:txBody>
          <a:bodyPr>
            <a:normAutofit/>
          </a:bodyPr>
          <a:lstStyle/>
          <a:p>
            <a:r>
              <a:rPr lang="en-US" sz="4000" dirty="0" smtClean="0">
                <a:solidFill>
                  <a:schemeClr val="bg2">
                    <a:lumMod val="75000"/>
                  </a:schemeClr>
                </a:solidFill>
                <a:latin typeface="Forte" panose="03060902040502070203" pitchFamily="66" charset="0"/>
              </a:rPr>
              <a:t>Importance for city development </a:t>
            </a:r>
          </a:p>
          <a:p>
            <a:r>
              <a:rPr lang="en-US" sz="4000" dirty="0" smtClean="0">
                <a:solidFill>
                  <a:schemeClr val="bg2">
                    <a:lumMod val="75000"/>
                  </a:schemeClr>
                </a:solidFill>
                <a:latin typeface="Forte" panose="03060902040502070203" pitchFamily="66" charset="0"/>
              </a:rPr>
              <a:t>Importance in Agriculture Field </a:t>
            </a:r>
            <a:endParaRPr lang="en-US" sz="4000" dirty="0">
              <a:solidFill>
                <a:schemeClr val="bg2">
                  <a:lumMod val="75000"/>
                </a:schemeClr>
              </a:solidFill>
              <a:latin typeface="Forte" panose="03060902040502070203" pitchFamily="66" charset="0"/>
            </a:endParaRPr>
          </a:p>
          <a:p>
            <a:r>
              <a:rPr lang="en-US" sz="4000" dirty="0" smtClean="0">
                <a:solidFill>
                  <a:schemeClr val="bg2">
                    <a:lumMod val="75000"/>
                  </a:schemeClr>
                </a:solidFill>
                <a:latin typeface="Forte" panose="03060902040502070203" pitchFamily="66" charset="0"/>
              </a:rPr>
              <a:t>Importance Sustaining Bio – diversity </a:t>
            </a:r>
            <a:endParaRPr lang="en-US" sz="4000" dirty="0">
              <a:solidFill>
                <a:schemeClr val="bg2">
                  <a:lumMod val="75000"/>
                </a:schemeClr>
              </a:solidFill>
              <a:latin typeface="Forte" panose="03060902040502070203" pitchFamily="66" charset="0"/>
            </a:endParaRPr>
          </a:p>
          <a:p>
            <a:r>
              <a:rPr lang="en-US" sz="4000" dirty="0" smtClean="0">
                <a:solidFill>
                  <a:schemeClr val="bg2">
                    <a:lumMod val="75000"/>
                  </a:schemeClr>
                </a:solidFill>
                <a:latin typeface="Forte" panose="03060902040502070203" pitchFamily="66" charset="0"/>
              </a:rPr>
              <a:t>Importance for Financial Stability </a:t>
            </a:r>
          </a:p>
          <a:p>
            <a:r>
              <a:rPr lang="en-US" sz="4000" dirty="0" smtClean="0">
                <a:solidFill>
                  <a:schemeClr val="bg2">
                    <a:lumMod val="75000"/>
                  </a:schemeClr>
                </a:solidFill>
                <a:latin typeface="Forte" panose="03060902040502070203" pitchFamily="66" charset="0"/>
              </a:rPr>
              <a:t>Pursuit of Excellence </a:t>
            </a:r>
          </a:p>
          <a:p>
            <a:r>
              <a:rPr lang="en-US" sz="4000" dirty="0" smtClean="0">
                <a:solidFill>
                  <a:schemeClr val="bg2">
                    <a:lumMod val="75000"/>
                  </a:schemeClr>
                </a:solidFill>
                <a:latin typeface="Forte" panose="03060902040502070203" pitchFamily="66" charset="0"/>
              </a:rPr>
              <a:t>Protection of Technological Resources </a:t>
            </a:r>
            <a:endParaRPr lang="en-US" sz="4000" dirty="0">
              <a:solidFill>
                <a:schemeClr val="bg2">
                  <a:lumMod val="75000"/>
                </a:schemeClr>
              </a:solidFill>
              <a:latin typeface="Forte" panose="03060902040502070203" pitchFamily="66" charset="0"/>
            </a:endParaRPr>
          </a:p>
        </p:txBody>
      </p:sp>
    </p:spTree>
    <p:extLst>
      <p:ext uri="{BB962C8B-B14F-4D97-AF65-F5344CB8AC3E}">
        <p14:creationId xmlns:p14="http://schemas.microsoft.com/office/powerpoint/2010/main" val="42172485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8000"/>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28600" y="0"/>
            <a:ext cx="8610600" cy="1981200"/>
          </a:xfrm>
        </p:spPr>
        <p:txBody>
          <a:bodyPr>
            <a:normAutofit/>
          </a:bodyPr>
          <a:lstStyle/>
          <a:p>
            <a:r>
              <a:rPr lang="en-IN" sz="4000" dirty="0" smtClean="0">
                <a:solidFill>
                  <a:schemeClr val="accent3">
                    <a:lumMod val="75000"/>
                  </a:schemeClr>
                </a:solidFill>
                <a:latin typeface="Forte" pitchFamily="66" charset="0"/>
              </a:rPr>
              <a:t>UN DECADE OF EDUCATION FOR SUSTAINABLE DEVELOPMENT </a:t>
            </a:r>
            <a:r>
              <a:rPr lang="en-IN" dirty="0" smtClean="0">
                <a:solidFill>
                  <a:schemeClr val="accent3">
                    <a:lumMod val="75000"/>
                  </a:schemeClr>
                </a:solidFill>
                <a:latin typeface="Forte" pitchFamily="66" charset="0"/>
              </a:rPr>
              <a:t>DESD (2005-2014)</a:t>
            </a:r>
            <a:endParaRPr lang="en-US" dirty="0">
              <a:solidFill>
                <a:schemeClr val="accent3">
                  <a:lumMod val="75000"/>
                </a:schemeClr>
              </a:solidFill>
            </a:endParaRPr>
          </a:p>
        </p:txBody>
      </p:sp>
      <p:sp>
        <p:nvSpPr>
          <p:cNvPr id="3" name="Subtitle 2"/>
          <p:cNvSpPr>
            <a:spLocks noGrp="1"/>
          </p:cNvSpPr>
          <p:nvPr>
            <p:ph type="subTitle" idx="1"/>
          </p:nvPr>
        </p:nvSpPr>
        <p:spPr>
          <a:xfrm>
            <a:off x="304800" y="2057400"/>
            <a:ext cx="8568952" cy="4495800"/>
          </a:xfrm>
        </p:spPr>
        <p:txBody>
          <a:bodyPr>
            <a:noAutofit/>
          </a:bodyPr>
          <a:lstStyle/>
          <a:p>
            <a:pPr algn="l">
              <a:buFont typeface="Arial" pitchFamily="34" charset="0"/>
              <a:buChar char="•"/>
            </a:pPr>
            <a:r>
              <a:rPr lang="en-IN" sz="2400" u="sng" dirty="0" smtClean="0">
                <a:solidFill>
                  <a:schemeClr val="bg2">
                    <a:lumMod val="50000"/>
                  </a:schemeClr>
                </a:solidFill>
                <a:latin typeface="Forte" pitchFamily="66" charset="0"/>
                <a:ea typeface="+mj-ea"/>
                <a:cs typeface="+mj-cs"/>
              </a:rPr>
              <a:t>Education is a powerful tool for achieving sustainability.</a:t>
            </a:r>
            <a:endParaRPr lang="en-IN" sz="2400" dirty="0" smtClean="0">
              <a:solidFill>
                <a:schemeClr val="bg2">
                  <a:lumMod val="50000"/>
                </a:schemeClr>
              </a:solidFill>
              <a:latin typeface="Forte" pitchFamily="66" charset="0"/>
              <a:ea typeface="+mj-ea"/>
              <a:cs typeface="+mj-cs"/>
            </a:endParaRPr>
          </a:p>
          <a:p>
            <a:pPr algn="l">
              <a:buFont typeface="Arial" pitchFamily="34" charset="0"/>
              <a:buChar char="•"/>
            </a:pPr>
            <a:r>
              <a:rPr lang="en-IN" sz="2400" dirty="0" smtClean="0">
                <a:solidFill>
                  <a:schemeClr val="bg2">
                    <a:lumMod val="50000"/>
                  </a:schemeClr>
                </a:solidFill>
                <a:latin typeface="Forte" pitchFamily="66" charset="0"/>
                <a:ea typeface="+mj-ea"/>
                <a:cs typeface="+mj-cs"/>
              </a:rPr>
              <a:t>The current economic development trends which are being followed are not sustainable and that public awareness, education and training are essential for moving society towards sustainability. </a:t>
            </a:r>
          </a:p>
          <a:p>
            <a:pPr algn="l">
              <a:buFont typeface="Arial" pitchFamily="34" charset="0"/>
              <a:buChar char="•"/>
            </a:pPr>
            <a:r>
              <a:rPr lang="en-IN" sz="2400" dirty="0" smtClean="0">
                <a:solidFill>
                  <a:schemeClr val="bg2">
                    <a:lumMod val="50000"/>
                  </a:schemeClr>
                </a:solidFill>
                <a:latin typeface="Forte" pitchFamily="66" charset="0"/>
                <a:ea typeface="+mj-ea"/>
                <a:cs typeface="+mj-cs"/>
              </a:rPr>
              <a:t>Therefore, the united nation general assembly has declared 2005-14 to be the decade of education for sustainable development and the decade was led by UNESCO and developed an international implementation scheme for the decade. </a:t>
            </a:r>
          </a:p>
        </p:txBody>
      </p:sp>
    </p:spTree>
    <p:extLst>
      <p:ext uri="{BB962C8B-B14F-4D97-AF65-F5344CB8AC3E}">
        <p14:creationId xmlns:p14="http://schemas.microsoft.com/office/powerpoint/2010/main" val="410930498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3000"/>
            <a:lum/>
          </a:blip>
          <a:srcRect/>
          <a:stretch>
            <a:fillRect t="-7000" b="-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Autofit/>
          </a:bodyPr>
          <a:lstStyle/>
          <a:p>
            <a:r>
              <a:rPr lang="en-IN" sz="7200" dirty="0" smtClean="0">
                <a:solidFill>
                  <a:schemeClr val="accent3">
                    <a:lumMod val="75000"/>
                  </a:schemeClr>
                </a:solidFill>
                <a:latin typeface="Forte" panose="03060902040502070203" pitchFamily="66" charset="0"/>
              </a:rPr>
              <a:t>History of ESD </a:t>
            </a:r>
            <a:endParaRPr lang="en-US" sz="7200" dirty="0" smtClean="0">
              <a:solidFill>
                <a:schemeClr val="accent3">
                  <a:lumMod val="75000"/>
                </a:schemeClr>
              </a:solidFill>
              <a:latin typeface="Forte" panose="03060902040502070203" pitchFamily="66" charset="0"/>
            </a:endParaRPr>
          </a:p>
        </p:txBody>
      </p:sp>
      <p:sp>
        <p:nvSpPr>
          <p:cNvPr id="3" name="Content Placeholder 2"/>
          <p:cNvSpPr>
            <a:spLocks noGrp="1"/>
          </p:cNvSpPr>
          <p:nvPr>
            <p:ph idx="1"/>
          </p:nvPr>
        </p:nvSpPr>
        <p:spPr>
          <a:xfrm>
            <a:off x="228600" y="1143000"/>
            <a:ext cx="8686800" cy="5715000"/>
          </a:xfrm>
        </p:spPr>
        <p:txBody>
          <a:bodyPr>
            <a:noAutofit/>
          </a:bodyPr>
          <a:lstStyle/>
          <a:p>
            <a:pPr algn="just"/>
            <a:r>
              <a:rPr lang="en-US" sz="2800" dirty="0" smtClean="0">
                <a:solidFill>
                  <a:schemeClr val="bg2">
                    <a:lumMod val="50000"/>
                  </a:schemeClr>
                </a:solidFill>
                <a:latin typeface="Forte" pitchFamily="66" charset="0"/>
                <a:ea typeface="+mj-ea"/>
                <a:cs typeface="+mj-cs"/>
              </a:rPr>
              <a:t>Sustainable development stands for meeting the development needs of present generations without jeopardizing the ability of future generations to meet their own development needs.</a:t>
            </a:r>
          </a:p>
          <a:p>
            <a:pPr algn="just"/>
            <a:r>
              <a:rPr lang="en-US" sz="2800" dirty="0" smtClean="0">
                <a:solidFill>
                  <a:schemeClr val="bg2">
                    <a:lumMod val="50000"/>
                  </a:schemeClr>
                </a:solidFill>
                <a:latin typeface="Forte" pitchFamily="66" charset="0"/>
                <a:ea typeface="+mj-ea"/>
                <a:cs typeface="+mj-cs"/>
              </a:rPr>
              <a:t>Sustainable development was first endorsed at the un general assembly in 1987, </a:t>
            </a:r>
          </a:p>
          <a:p>
            <a:pPr algn="just"/>
            <a:r>
              <a:rPr lang="en-US" sz="2800" dirty="0" smtClean="0">
                <a:solidFill>
                  <a:schemeClr val="bg2">
                    <a:lumMod val="50000"/>
                  </a:schemeClr>
                </a:solidFill>
                <a:latin typeface="Forte" pitchFamily="66" charset="0"/>
                <a:ea typeface="+mj-ea"/>
                <a:cs typeface="+mj-cs"/>
              </a:rPr>
              <a:t>From 1987 to 1992, the concept of sustainable development matured as committees discussed, negotiated and wrote the 40 chapters of 'agenda 21'. </a:t>
            </a:r>
          </a:p>
          <a:p>
            <a:pPr algn="just"/>
            <a:r>
              <a:rPr lang="en-US" sz="2800" dirty="0" smtClean="0">
                <a:solidFill>
                  <a:schemeClr val="bg2">
                    <a:lumMod val="50000"/>
                  </a:schemeClr>
                </a:solidFill>
                <a:latin typeface="Forte" pitchFamily="66" charset="0"/>
                <a:ea typeface="+mj-ea"/>
                <a:cs typeface="+mj-cs"/>
              </a:rPr>
              <a:t>Initial thoughts concerning </a:t>
            </a:r>
            <a:r>
              <a:rPr lang="en-US" sz="2800" dirty="0" err="1" smtClean="0">
                <a:solidFill>
                  <a:schemeClr val="bg2">
                    <a:lumMod val="50000"/>
                  </a:schemeClr>
                </a:solidFill>
                <a:latin typeface="Forte" pitchFamily="66" charset="0"/>
                <a:ea typeface="+mj-ea"/>
                <a:cs typeface="+mj-cs"/>
              </a:rPr>
              <a:t>ESD</a:t>
            </a:r>
            <a:r>
              <a:rPr lang="en-US" sz="2800" dirty="0" smtClean="0">
                <a:solidFill>
                  <a:schemeClr val="bg2">
                    <a:lumMod val="50000"/>
                  </a:schemeClr>
                </a:solidFill>
                <a:latin typeface="Forte" pitchFamily="66" charset="0"/>
                <a:ea typeface="+mj-ea"/>
                <a:cs typeface="+mj-cs"/>
              </a:rPr>
              <a:t> were captured in chapter 36 of 'agenda 21', "promoting education, public awareness and training."</a:t>
            </a:r>
          </a:p>
          <a:p>
            <a:pPr>
              <a:buNone/>
            </a:pPr>
            <a:endParaRPr lang="en-US" sz="2000" dirty="0">
              <a:solidFill>
                <a:schemeClr val="bg2">
                  <a:lumMod val="50000"/>
                </a:schemeClr>
              </a:solidFill>
            </a:endParaRPr>
          </a:p>
        </p:txBody>
      </p:sp>
    </p:spTree>
    <p:extLst>
      <p:ext uri="{BB962C8B-B14F-4D97-AF65-F5344CB8AC3E}">
        <p14:creationId xmlns:p14="http://schemas.microsoft.com/office/powerpoint/2010/main" val="201841290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4525963"/>
          </a:xfrm>
        </p:spPr>
        <p:txBody>
          <a:bodyPr>
            <a:noAutofit/>
          </a:bodyPr>
          <a:lstStyle/>
          <a:p>
            <a:pPr algn="just"/>
            <a:r>
              <a:rPr lang="en-US" sz="2800" dirty="0" smtClean="0">
                <a:solidFill>
                  <a:schemeClr val="bg2">
                    <a:lumMod val="50000"/>
                  </a:schemeClr>
                </a:solidFill>
                <a:latin typeface="Forte" pitchFamily="66" charset="0"/>
              </a:rPr>
              <a:t>ESD was initiated by pupils outside of the education community like UN organization for economic co-operation and development, and organization of American states.</a:t>
            </a:r>
          </a:p>
          <a:p>
            <a:pPr algn="just"/>
            <a:r>
              <a:rPr lang="en-US" sz="2800" dirty="0" smtClean="0">
                <a:solidFill>
                  <a:schemeClr val="bg2">
                    <a:lumMod val="50000"/>
                  </a:schemeClr>
                </a:solidFill>
                <a:latin typeface="Forte" pitchFamily="66" charset="0"/>
              </a:rPr>
              <a:t>The concept and content of ESD in these cases are developed by ministries, such as those of environment and health, and then given to educators to deliver.</a:t>
            </a:r>
          </a:p>
          <a:p>
            <a:pPr algn="just"/>
            <a:r>
              <a:rPr lang="en-US" sz="2800" dirty="0" smtClean="0">
                <a:solidFill>
                  <a:schemeClr val="bg2">
                    <a:lumMod val="50000"/>
                  </a:schemeClr>
                </a:solidFill>
                <a:latin typeface="Forte" pitchFamily="66" charset="0"/>
              </a:rPr>
              <a:t>Earth Summit in Rio (1992) was devoted to "Promoting Education, Public Awareness and Training", it identified four major thrusts to education for Sustainable Development (ESD)</a:t>
            </a:r>
          </a:p>
        </p:txBody>
      </p:sp>
    </p:spTree>
    <p:extLst>
      <p:ext uri="{BB962C8B-B14F-4D97-AF65-F5344CB8AC3E}">
        <p14:creationId xmlns:p14="http://schemas.microsoft.com/office/powerpoint/2010/main" val="241591628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loud 4"/>
          <p:cNvSpPr/>
          <p:nvPr/>
        </p:nvSpPr>
        <p:spPr>
          <a:xfrm>
            <a:off x="1524000" y="381000"/>
            <a:ext cx="3276600" cy="2209800"/>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rgbClr val="1F497D">
                    <a:lumMod val="50000"/>
                  </a:srgbClr>
                </a:solidFill>
                <a:latin typeface="Forte" pitchFamily="66" charset="0"/>
              </a:rPr>
              <a:t>Promoting and improvement of Basic Education.</a:t>
            </a:r>
          </a:p>
          <a:p>
            <a:pPr algn="ctr"/>
            <a:endParaRPr lang="en-US" dirty="0">
              <a:solidFill>
                <a:prstClr val="white"/>
              </a:solidFill>
            </a:endParaRPr>
          </a:p>
        </p:txBody>
      </p:sp>
      <p:sp>
        <p:nvSpPr>
          <p:cNvPr id="6" name="Cloud 5"/>
          <p:cNvSpPr/>
          <p:nvPr/>
        </p:nvSpPr>
        <p:spPr>
          <a:xfrm>
            <a:off x="4267200" y="838200"/>
            <a:ext cx="3200400" cy="2362200"/>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rgbClr val="1F497D">
                    <a:lumMod val="50000"/>
                  </a:srgbClr>
                </a:solidFill>
                <a:latin typeface="Forte" pitchFamily="66" charset="0"/>
              </a:rPr>
              <a:t>Reorienting existing education at all levels </a:t>
            </a:r>
            <a:endParaRPr lang="en-US" sz="2400" dirty="0">
              <a:solidFill>
                <a:prstClr val="white"/>
              </a:solidFill>
            </a:endParaRPr>
          </a:p>
        </p:txBody>
      </p:sp>
      <p:sp>
        <p:nvSpPr>
          <p:cNvPr id="7" name="Cloud 6"/>
          <p:cNvSpPr/>
          <p:nvPr/>
        </p:nvSpPr>
        <p:spPr>
          <a:xfrm>
            <a:off x="1600200" y="3124200"/>
            <a:ext cx="3505200" cy="1905000"/>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rgbClr val="1F497D">
                    <a:lumMod val="50000"/>
                  </a:srgbClr>
                </a:solidFill>
                <a:latin typeface="Forte" pitchFamily="66" charset="0"/>
              </a:rPr>
              <a:t>Developing Public Understanding and awareness</a:t>
            </a:r>
          </a:p>
        </p:txBody>
      </p:sp>
      <p:sp>
        <p:nvSpPr>
          <p:cNvPr id="8" name="Cloud 7"/>
          <p:cNvSpPr/>
          <p:nvPr/>
        </p:nvSpPr>
        <p:spPr>
          <a:xfrm>
            <a:off x="4343400" y="3733800"/>
            <a:ext cx="2971800" cy="1905000"/>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rgbClr val="1F497D">
                    <a:lumMod val="50000"/>
                  </a:srgbClr>
                </a:solidFill>
                <a:latin typeface="Forte" pitchFamily="66" charset="0"/>
              </a:rPr>
              <a:t>Training.</a:t>
            </a:r>
          </a:p>
        </p:txBody>
      </p:sp>
    </p:spTree>
    <p:extLst>
      <p:ext uri="{BB962C8B-B14F-4D97-AF65-F5344CB8AC3E}">
        <p14:creationId xmlns:p14="http://schemas.microsoft.com/office/powerpoint/2010/main" val="3493478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ppt_x"/>
                                          </p:val>
                                        </p:tav>
                                        <p:tav tm="100000">
                                          <p:val>
                                            <p:strVal val="#ppt_x"/>
                                          </p:val>
                                        </p:tav>
                                      </p:tavLst>
                                    </p:anim>
                                    <p:anim calcmode="lin" valueType="num">
                                      <p:cBhvr additive="base">
                                        <p:cTn id="2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ppt_x"/>
                                          </p:val>
                                        </p:tav>
                                        <p:tav tm="100000">
                                          <p:val>
                                            <p:strVal val="#ppt_x"/>
                                          </p:val>
                                        </p:tav>
                                      </p:tavLst>
                                    </p:anim>
                                    <p:anim calcmode="lin" valueType="num">
                                      <p:cBhvr additive="base">
                                        <p:cTn id="2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6200" y="0"/>
            <a:ext cx="8229600" cy="1600200"/>
          </a:xfrm>
        </p:spPr>
        <p:txBody>
          <a:bodyPr>
            <a:noAutofit/>
          </a:bodyPr>
          <a:lstStyle/>
          <a:p>
            <a:r>
              <a:rPr lang="en-IN" sz="5400" dirty="0" smtClean="0">
                <a:solidFill>
                  <a:schemeClr val="accent3">
                    <a:lumMod val="50000"/>
                  </a:schemeClr>
                </a:solidFill>
                <a:latin typeface="Forte" pitchFamily="66" charset="0"/>
              </a:rPr>
              <a:t>Three types of education concerning sustainability </a:t>
            </a:r>
            <a:endParaRPr lang="en-US" sz="5400" dirty="0">
              <a:solidFill>
                <a:schemeClr val="accent3">
                  <a:lumMod val="50000"/>
                </a:schemeClr>
              </a:solidFill>
              <a:latin typeface="Forte" pitchFamily="66" charset="0"/>
            </a:endParaRPr>
          </a:p>
        </p:txBody>
      </p:sp>
      <p:sp>
        <p:nvSpPr>
          <p:cNvPr id="6" name="Cloud 5"/>
          <p:cNvSpPr/>
          <p:nvPr/>
        </p:nvSpPr>
        <p:spPr>
          <a:xfrm>
            <a:off x="228600" y="3581400"/>
            <a:ext cx="3528392" cy="2448272"/>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0"/>
              </a:spcBef>
            </a:pPr>
            <a:r>
              <a:rPr lang="en-IN" sz="2400" dirty="0" smtClean="0">
                <a:solidFill>
                  <a:prstClr val="white"/>
                </a:solidFill>
                <a:latin typeface="Forte" pitchFamily="66" charset="0"/>
              </a:rPr>
              <a:t>Education for sustainable development (ESD)</a:t>
            </a:r>
          </a:p>
        </p:txBody>
      </p:sp>
      <p:sp>
        <p:nvSpPr>
          <p:cNvPr id="7" name="Cloud 6"/>
          <p:cNvSpPr/>
          <p:nvPr/>
        </p:nvSpPr>
        <p:spPr>
          <a:xfrm>
            <a:off x="2819400" y="2362200"/>
            <a:ext cx="3384376" cy="2088232"/>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dirty="0" smtClean="0">
                <a:solidFill>
                  <a:prstClr val="white"/>
                </a:solidFill>
                <a:latin typeface="Forte" pitchFamily="66" charset="0"/>
              </a:rPr>
              <a:t>Education for sustainability (</a:t>
            </a:r>
            <a:r>
              <a:rPr lang="en-IN" sz="2400" dirty="0" err="1" smtClean="0">
                <a:solidFill>
                  <a:prstClr val="white"/>
                </a:solidFill>
                <a:latin typeface="Forte" pitchFamily="66" charset="0"/>
              </a:rPr>
              <a:t>Efs</a:t>
            </a:r>
            <a:r>
              <a:rPr lang="en-IN" sz="2400" dirty="0" smtClean="0">
                <a:solidFill>
                  <a:prstClr val="white"/>
                </a:solidFill>
                <a:latin typeface="Forte" pitchFamily="66" charset="0"/>
              </a:rPr>
              <a:t>)</a:t>
            </a:r>
          </a:p>
        </p:txBody>
      </p:sp>
      <p:sp>
        <p:nvSpPr>
          <p:cNvPr id="8" name="Cloud 7"/>
          <p:cNvSpPr/>
          <p:nvPr/>
        </p:nvSpPr>
        <p:spPr>
          <a:xfrm>
            <a:off x="5105400" y="3581400"/>
            <a:ext cx="3600400" cy="2448272"/>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dirty="0" smtClean="0">
                <a:solidFill>
                  <a:prstClr val="white"/>
                </a:solidFill>
                <a:latin typeface="Forte" pitchFamily="66" charset="0"/>
              </a:rPr>
              <a:t>Sustainability education (SE)</a:t>
            </a:r>
          </a:p>
        </p:txBody>
      </p:sp>
    </p:spTree>
    <p:extLst>
      <p:ext uri="{BB962C8B-B14F-4D97-AF65-F5344CB8AC3E}">
        <p14:creationId xmlns:p14="http://schemas.microsoft.com/office/powerpoint/2010/main" val="24059844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down)">
                                      <p:cBhvr>
                                        <p:cTn id="11" dur="5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down)">
                                      <p:cBhvr>
                                        <p:cTn id="16" dur="5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wipe(down)">
                                      <p:cBhvr>
                                        <p:cTn id="2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animBg="1"/>
      <p:bldP spid="7" grpId="0" animBg="1"/>
      <p:bldP spid="8"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33400"/>
            <a:ext cx="9144000" cy="1786210"/>
          </a:xfrm>
        </p:spPr>
        <p:txBody>
          <a:bodyPr>
            <a:noAutofit/>
          </a:bodyPr>
          <a:lstStyle/>
          <a:p>
            <a:r>
              <a:rPr lang="en-IN" sz="4800" dirty="0" smtClean="0">
                <a:solidFill>
                  <a:schemeClr val="accent3">
                    <a:lumMod val="75000"/>
                  </a:schemeClr>
                </a:solidFill>
                <a:latin typeface="Forte" pitchFamily="66" charset="0"/>
              </a:rPr>
              <a:t>Education for sustained development </a:t>
            </a:r>
            <a:br>
              <a:rPr lang="en-IN" sz="4800" dirty="0" smtClean="0">
                <a:solidFill>
                  <a:schemeClr val="accent3">
                    <a:lumMod val="75000"/>
                  </a:schemeClr>
                </a:solidFill>
                <a:latin typeface="Forte" pitchFamily="66" charset="0"/>
              </a:rPr>
            </a:br>
            <a:r>
              <a:rPr lang="en-IN" sz="4800" dirty="0" smtClean="0">
                <a:solidFill>
                  <a:schemeClr val="accent3">
                    <a:lumMod val="75000"/>
                  </a:schemeClr>
                </a:solidFill>
                <a:latin typeface="Forte" pitchFamily="66" charset="0"/>
              </a:rPr>
              <a:t>(ESD)</a:t>
            </a:r>
            <a:endParaRPr lang="en-US" sz="4800" dirty="0">
              <a:solidFill>
                <a:schemeClr val="accent3">
                  <a:lumMod val="75000"/>
                </a:schemeClr>
              </a:solidFill>
              <a:latin typeface="Forte" pitchFamily="66" charset="0"/>
            </a:endParaRPr>
          </a:p>
        </p:txBody>
      </p:sp>
      <p:sp>
        <p:nvSpPr>
          <p:cNvPr id="3" name="Content Placeholder 2"/>
          <p:cNvSpPr>
            <a:spLocks noGrp="1"/>
          </p:cNvSpPr>
          <p:nvPr>
            <p:ph idx="1"/>
          </p:nvPr>
        </p:nvSpPr>
        <p:spPr>
          <a:xfrm>
            <a:off x="457200" y="2819400"/>
            <a:ext cx="8229600" cy="2304256"/>
          </a:xfrm>
        </p:spPr>
        <p:txBody>
          <a:bodyPr>
            <a:normAutofit/>
          </a:bodyPr>
          <a:lstStyle/>
          <a:p>
            <a:pPr>
              <a:spcBef>
                <a:spcPct val="0"/>
              </a:spcBef>
            </a:pPr>
            <a:r>
              <a:rPr lang="en-IN" dirty="0" smtClean="0">
                <a:solidFill>
                  <a:schemeClr val="bg2">
                    <a:lumMod val="50000"/>
                  </a:schemeClr>
                </a:solidFill>
                <a:latin typeface="Forte" pitchFamily="66" charset="0"/>
                <a:ea typeface="+mj-ea"/>
                <a:cs typeface="+mj-cs"/>
              </a:rPr>
              <a:t>ESD is about learning to think and act in a way to safeguard the well being of the people and planet.</a:t>
            </a:r>
          </a:p>
          <a:p>
            <a:endParaRPr lang="en-US" sz="2400" dirty="0">
              <a:solidFill>
                <a:schemeClr val="bg2">
                  <a:lumMod val="50000"/>
                </a:schemeClr>
              </a:solidFill>
            </a:endParaRPr>
          </a:p>
        </p:txBody>
      </p:sp>
    </p:spTree>
    <p:extLst>
      <p:ext uri="{BB962C8B-B14F-4D97-AF65-F5344CB8AC3E}">
        <p14:creationId xmlns:p14="http://schemas.microsoft.com/office/powerpoint/2010/main" val="118418632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457200" y="188640"/>
          <a:ext cx="8229600" cy="64807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134642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0000"/>
            <a:lum/>
          </a:blip>
          <a:srcRect/>
          <a:stretch>
            <a:fillRect t="-17000" b="-17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80728"/>
            <a:ext cx="8229600" cy="5145435"/>
          </a:xfrm>
        </p:spPr>
        <p:txBody>
          <a:bodyPr>
            <a:normAutofit lnSpcReduction="10000"/>
          </a:bodyPr>
          <a:lstStyle/>
          <a:p>
            <a:r>
              <a:rPr lang="en-US" dirty="0" smtClean="0">
                <a:solidFill>
                  <a:schemeClr val="bg2">
                    <a:lumMod val="50000"/>
                  </a:schemeClr>
                </a:solidFill>
                <a:latin typeface="Forte" pitchFamily="66" charset="0"/>
              </a:rPr>
              <a:t>"Action competence" is the central, concept in education for sustainability. </a:t>
            </a:r>
          </a:p>
          <a:p>
            <a:r>
              <a:rPr lang="en-US" dirty="0" smtClean="0">
                <a:solidFill>
                  <a:schemeClr val="bg2">
                    <a:lumMod val="50000"/>
                  </a:schemeClr>
                </a:solidFill>
                <a:latin typeface="Forte" pitchFamily="66" charset="0"/>
              </a:rPr>
              <a:t>Action competence includes both knowledge about development and the willingness to influence it. </a:t>
            </a:r>
            <a:endParaRPr lang="en-IN" dirty="0" smtClean="0">
              <a:solidFill>
                <a:schemeClr val="bg2">
                  <a:lumMod val="50000"/>
                </a:schemeClr>
              </a:solidFill>
              <a:latin typeface="Forte" pitchFamily="66" charset="0"/>
            </a:endParaRPr>
          </a:p>
          <a:p>
            <a:r>
              <a:rPr lang="en-US" dirty="0" smtClean="0">
                <a:solidFill>
                  <a:schemeClr val="bg2">
                    <a:lumMod val="50000"/>
                  </a:schemeClr>
                </a:solidFill>
                <a:latin typeface="Forte" pitchFamily="66" charset="0"/>
              </a:rPr>
              <a:t>Hence, education for sustainable development is aimed at empowering learners with the ability and the desire to work towards realizing sustainable development locally and globally.</a:t>
            </a:r>
          </a:p>
          <a:p>
            <a:endParaRPr lang="en-US" sz="2800" dirty="0">
              <a:solidFill>
                <a:schemeClr val="bg2">
                  <a:lumMod val="50000"/>
                </a:schemeClr>
              </a:solidFill>
            </a:endParaRPr>
          </a:p>
        </p:txBody>
      </p:sp>
    </p:spTree>
    <p:extLst>
      <p:ext uri="{BB962C8B-B14F-4D97-AF65-F5344CB8AC3E}">
        <p14:creationId xmlns:p14="http://schemas.microsoft.com/office/powerpoint/2010/main" val="211503558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9000"/>
            <a:lum/>
          </a:blip>
          <a:srcRect/>
          <a:stretch>
            <a:fillRect t="-19000" b="-1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67544" y="0"/>
            <a:ext cx="8229600" cy="1143000"/>
          </a:xfrm>
        </p:spPr>
        <p:txBody>
          <a:bodyPr>
            <a:noAutofit/>
          </a:bodyPr>
          <a:lstStyle/>
          <a:p>
            <a:r>
              <a:rPr lang="en-IN" sz="4000" dirty="0" smtClean="0">
                <a:solidFill>
                  <a:schemeClr val="accent3">
                    <a:lumMod val="75000"/>
                  </a:schemeClr>
                </a:solidFill>
                <a:latin typeface="Forte" pitchFamily="66" charset="0"/>
              </a:rPr>
              <a:t>Education about sustainable development and ESD</a:t>
            </a:r>
            <a:endParaRPr lang="en-US" sz="4000" dirty="0" smtClean="0">
              <a:solidFill>
                <a:schemeClr val="accent3">
                  <a:lumMod val="75000"/>
                </a:schemeClr>
              </a:solidFill>
              <a:latin typeface="Forte" pitchFamily="66" charset="0"/>
            </a:endParaRPr>
          </a:p>
        </p:txBody>
      </p:sp>
      <p:sp>
        <p:nvSpPr>
          <p:cNvPr id="3" name="Content Placeholder 2"/>
          <p:cNvSpPr>
            <a:spLocks noGrp="1"/>
          </p:cNvSpPr>
          <p:nvPr>
            <p:ph idx="1"/>
          </p:nvPr>
        </p:nvSpPr>
        <p:spPr>
          <a:xfrm>
            <a:off x="251520" y="1196752"/>
            <a:ext cx="8640960" cy="5661248"/>
          </a:xfrm>
        </p:spPr>
        <p:txBody>
          <a:bodyPr vert="horz">
            <a:noAutofit/>
          </a:bodyPr>
          <a:lstStyle/>
          <a:p>
            <a:pPr>
              <a:lnSpc>
                <a:spcPct val="115000"/>
              </a:lnSpc>
              <a:spcAft>
                <a:spcPts val="1000"/>
              </a:spcAft>
              <a:buNone/>
            </a:pPr>
            <a:r>
              <a:rPr lang="en-US" sz="2400" dirty="0" smtClean="0">
                <a:solidFill>
                  <a:schemeClr val="bg2">
                    <a:lumMod val="50000"/>
                  </a:schemeClr>
                </a:solidFill>
                <a:latin typeface="Forte" pitchFamily="66" charset="0"/>
                <a:ea typeface="Calibri"/>
                <a:cs typeface="Raavi"/>
              </a:rPr>
              <a:t>There is a difference between these two terms:</a:t>
            </a:r>
          </a:p>
          <a:p>
            <a:pPr>
              <a:lnSpc>
                <a:spcPct val="115000"/>
              </a:lnSpc>
              <a:spcAft>
                <a:spcPts val="1000"/>
              </a:spcAft>
            </a:pPr>
            <a:r>
              <a:rPr lang="en-US" sz="2400" u="sng" dirty="0" smtClean="0">
                <a:solidFill>
                  <a:schemeClr val="tx2">
                    <a:lumMod val="25000"/>
                  </a:schemeClr>
                </a:solidFill>
                <a:latin typeface="Forte" pitchFamily="66" charset="0"/>
                <a:ea typeface="Calibri"/>
                <a:cs typeface="Raavi"/>
              </a:rPr>
              <a:t>Education about sustainability </a:t>
            </a:r>
            <a:r>
              <a:rPr lang="en-US" sz="2400" dirty="0" smtClean="0">
                <a:solidFill>
                  <a:schemeClr val="bg2">
                    <a:lumMod val="50000"/>
                  </a:schemeClr>
                </a:solidFill>
                <a:latin typeface="Forte" pitchFamily="66" charset="0"/>
                <a:ea typeface="Calibri"/>
                <a:cs typeface="Raavi"/>
              </a:rPr>
              <a:t>is an awareness lesson or theoretical discussion. </a:t>
            </a:r>
          </a:p>
          <a:p>
            <a:pPr>
              <a:lnSpc>
                <a:spcPct val="115000"/>
              </a:lnSpc>
              <a:spcAft>
                <a:spcPts val="1000"/>
              </a:spcAft>
            </a:pPr>
            <a:r>
              <a:rPr lang="en-US" sz="2400" u="sng" dirty="0" smtClean="0">
                <a:solidFill>
                  <a:schemeClr val="tx2">
                    <a:lumMod val="25000"/>
                  </a:schemeClr>
                </a:solidFill>
                <a:latin typeface="Forte" pitchFamily="66" charset="0"/>
                <a:ea typeface="Calibri"/>
                <a:cs typeface="Raavi"/>
              </a:rPr>
              <a:t>Education for Sustainable Development</a:t>
            </a:r>
            <a:r>
              <a:rPr lang="en-US" sz="2400" dirty="0" smtClean="0">
                <a:solidFill>
                  <a:schemeClr val="tx2">
                    <a:lumMod val="25000"/>
                  </a:schemeClr>
                </a:solidFill>
                <a:latin typeface="Forte" pitchFamily="66" charset="0"/>
                <a:ea typeface="Calibri"/>
                <a:cs typeface="Raavi"/>
              </a:rPr>
              <a:t> </a:t>
            </a:r>
            <a:r>
              <a:rPr lang="en-US" sz="2400" dirty="0" smtClean="0">
                <a:solidFill>
                  <a:schemeClr val="bg2">
                    <a:lumMod val="50000"/>
                  </a:schemeClr>
                </a:solidFill>
                <a:latin typeface="Forte" pitchFamily="66" charset="0"/>
                <a:ea typeface="Calibri"/>
                <a:cs typeface="Raavi"/>
              </a:rPr>
              <a:t>is the use of education as a tool to achieve sustainability. </a:t>
            </a:r>
          </a:p>
          <a:p>
            <a:pPr>
              <a:lnSpc>
                <a:spcPct val="115000"/>
              </a:lnSpc>
              <a:spcAft>
                <a:spcPts val="1000"/>
              </a:spcAft>
              <a:buFont typeface="Courier New" pitchFamily="49" charset="0"/>
              <a:buChar char="o"/>
            </a:pPr>
            <a:r>
              <a:rPr lang="en-US" sz="2400" dirty="0" err="1" smtClean="0">
                <a:solidFill>
                  <a:schemeClr val="bg2">
                    <a:lumMod val="50000"/>
                  </a:schemeClr>
                </a:solidFill>
                <a:latin typeface="Forte" pitchFamily="66" charset="0"/>
                <a:ea typeface="Calibri"/>
                <a:cs typeface="Raavi"/>
              </a:rPr>
              <a:t>ESD</a:t>
            </a:r>
            <a:r>
              <a:rPr lang="en-US" sz="2400" dirty="0" smtClean="0">
                <a:solidFill>
                  <a:schemeClr val="bg2">
                    <a:lumMod val="50000"/>
                  </a:schemeClr>
                </a:solidFill>
                <a:latin typeface="Forte" pitchFamily="66" charset="0"/>
                <a:ea typeface="Calibri"/>
                <a:cs typeface="Raavi"/>
              </a:rPr>
              <a:t> calls for giving people knowledge and skills for life long learning to help them find new solutions to their environmental, economic and social issues.</a:t>
            </a:r>
          </a:p>
          <a:p>
            <a:pPr>
              <a:lnSpc>
                <a:spcPct val="115000"/>
              </a:lnSpc>
              <a:spcAft>
                <a:spcPts val="1000"/>
              </a:spcAft>
              <a:buFont typeface="Courier New" pitchFamily="49" charset="0"/>
              <a:buChar char="o"/>
            </a:pPr>
            <a:r>
              <a:rPr lang="en-US" sz="2400" dirty="0" err="1" smtClean="0">
                <a:solidFill>
                  <a:schemeClr val="bg2">
                    <a:lumMod val="50000"/>
                  </a:schemeClr>
                </a:solidFill>
                <a:latin typeface="Forte" pitchFamily="66" charset="0"/>
                <a:ea typeface="Calibri"/>
                <a:cs typeface="Raavi"/>
              </a:rPr>
              <a:t>ESD</a:t>
            </a:r>
            <a:r>
              <a:rPr lang="en-US" sz="2400" dirty="0" smtClean="0">
                <a:solidFill>
                  <a:schemeClr val="bg2">
                    <a:lumMod val="50000"/>
                  </a:schemeClr>
                </a:solidFill>
                <a:latin typeface="Forte" pitchFamily="66" charset="0"/>
                <a:ea typeface="Calibri"/>
                <a:cs typeface="Raavi"/>
              </a:rPr>
              <a:t> promises to make the world more livable for this and future generations. It is not only indoctrination but 'action competence'.</a:t>
            </a:r>
          </a:p>
        </p:txBody>
      </p:sp>
    </p:spTree>
    <p:extLst>
      <p:ext uri="{BB962C8B-B14F-4D97-AF65-F5344CB8AC3E}">
        <p14:creationId xmlns:p14="http://schemas.microsoft.com/office/powerpoint/2010/main" val="298593175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88640"/>
            <a:ext cx="8229600" cy="1143000"/>
          </a:xfrm>
        </p:spPr>
        <p:txBody>
          <a:bodyPr>
            <a:noAutofit/>
          </a:bodyPr>
          <a:lstStyle/>
          <a:p>
            <a:r>
              <a:rPr lang="en-US" dirty="0" smtClean="0">
                <a:solidFill>
                  <a:schemeClr val="accent3">
                    <a:lumMod val="75000"/>
                  </a:schemeClr>
                </a:solidFill>
                <a:latin typeface="Forte" pitchFamily="66" charset="0"/>
              </a:rPr>
              <a:t>International Conferences and About </a:t>
            </a:r>
            <a:r>
              <a:rPr lang="en-US" dirty="0" err="1" smtClean="0">
                <a:solidFill>
                  <a:schemeClr val="accent3">
                    <a:lumMod val="75000"/>
                  </a:schemeClr>
                </a:solidFill>
                <a:latin typeface="Forte" pitchFamily="66" charset="0"/>
              </a:rPr>
              <a:t>ESD</a:t>
            </a:r>
            <a:endParaRPr lang="en-US" dirty="0" smtClean="0">
              <a:solidFill>
                <a:schemeClr val="accent3">
                  <a:lumMod val="75000"/>
                </a:schemeClr>
              </a:solidFill>
              <a:latin typeface="Forte" pitchFamily="66" charset="0"/>
            </a:endParaRPr>
          </a:p>
        </p:txBody>
      </p:sp>
      <p:sp>
        <p:nvSpPr>
          <p:cNvPr id="3" name="Content Placeholder 2"/>
          <p:cNvSpPr>
            <a:spLocks noGrp="1"/>
          </p:cNvSpPr>
          <p:nvPr>
            <p:ph idx="1"/>
          </p:nvPr>
        </p:nvSpPr>
        <p:spPr>
          <a:xfrm>
            <a:off x="467544" y="1628801"/>
            <a:ext cx="8229600" cy="1512168"/>
          </a:xfrm>
        </p:spPr>
        <p:txBody>
          <a:bodyPr numCol="2">
            <a:noAutofit/>
          </a:bodyPr>
          <a:lstStyle/>
          <a:p>
            <a:pPr marL="0" indent="0" algn="just">
              <a:lnSpc>
                <a:spcPct val="135000"/>
              </a:lnSpc>
              <a:spcAft>
                <a:spcPts val="1000"/>
              </a:spcAft>
              <a:buNone/>
            </a:pPr>
            <a:r>
              <a:rPr lang="en-US" sz="2400" dirty="0" smtClean="0">
                <a:solidFill>
                  <a:schemeClr val="bg2">
                    <a:lumMod val="75000"/>
                  </a:schemeClr>
                </a:solidFill>
                <a:latin typeface="Forte" pitchFamily="66" charset="0"/>
                <a:ea typeface="Calibri"/>
                <a:cs typeface="Raavi"/>
              </a:rPr>
              <a:t>1. Bonn Conference (2009)</a:t>
            </a:r>
          </a:p>
          <a:p>
            <a:pPr marL="0" indent="0" algn="just">
              <a:lnSpc>
                <a:spcPct val="135000"/>
              </a:lnSpc>
              <a:spcAft>
                <a:spcPts val="1000"/>
              </a:spcAft>
              <a:buNone/>
            </a:pPr>
            <a:r>
              <a:rPr lang="en-US" sz="2400" dirty="0" smtClean="0">
                <a:solidFill>
                  <a:schemeClr val="bg2">
                    <a:lumMod val="75000"/>
                  </a:schemeClr>
                </a:solidFill>
                <a:latin typeface="Forte" pitchFamily="66" charset="0"/>
                <a:ea typeface="Calibri"/>
                <a:cs typeface="Raavi"/>
              </a:rPr>
              <a:t>2. Agenda 21</a:t>
            </a:r>
          </a:p>
          <a:p>
            <a:pPr marL="0" indent="0" algn="just">
              <a:lnSpc>
                <a:spcPct val="135000"/>
              </a:lnSpc>
              <a:spcAft>
                <a:spcPts val="1000"/>
              </a:spcAft>
              <a:buNone/>
            </a:pPr>
            <a:endParaRPr lang="en-US" sz="2400" dirty="0" smtClean="0">
              <a:solidFill>
                <a:schemeClr val="bg2">
                  <a:lumMod val="75000"/>
                </a:schemeClr>
              </a:solidFill>
              <a:latin typeface="Forte" pitchFamily="66" charset="0"/>
              <a:ea typeface="Calibri"/>
              <a:cs typeface="Raavi"/>
            </a:endParaRPr>
          </a:p>
          <a:p>
            <a:pPr marL="0" indent="0" algn="just">
              <a:lnSpc>
                <a:spcPct val="135000"/>
              </a:lnSpc>
              <a:spcAft>
                <a:spcPts val="1000"/>
              </a:spcAft>
              <a:buNone/>
            </a:pPr>
            <a:endParaRPr lang="en-US" sz="2400" dirty="0" smtClean="0">
              <a:solidFill>
                <a:schemeClr val="bg2">
                  <a:lumMod val="75000"/>
                </a:schemeClr>
              </a:solidFill>
              <a:latin typeface="Forte" pitchFamily="66" charset="0"/>
              <a:ea typeface="Calibri"/>
              <a:cs typeface="Raavi"/>
            </a:endParaRPr>
          </a:p>
          <a:p>
            <a:pPr marL="0" indent="0" algn="just">
              <a:lnSpc>
                <a:spcPct val="135000"/>
              </a:lnSpc>
              <a:spcAft>
                <a:spcPts val="1000"/>
              </a:spcAft>
              <a:buNone/>
            </a:pPr>
            <a:r>
              <a:rPr lang="en-US" sz="2400" dirty="0" smtClean="0">
                <a:solidFill>
                  <a:schemeClr val="bg2">
                    <a:lumMod val="75000"/>
                  </a:schemeClr>
                </a:solidFill>
                <a:latin typeface="Forte" pitchFamily="66" charset="0"/>
                <a:ea typeface="Calibri"/>
                <a:cs typeface="Raavi"/>
              </a:rPr>
              <a:t>3. Baltic 21 (1998)</a:t>
            </a:r>
          </a:p>
          <a:p>
            <a:pPr marL="0" indent="0" algn="just">
              <a:lnSpc>
                <a:spcPct val="135000"/>
              </a:lnSpc>
              <a:spcAft>
                <a:spcPts val="1000"/>
              </a:spcAft>
              <a:buNone/>
            </a:pPr>
            <a:r>
              <a:rPr lang="en-US" sz="2400" dirty="0" smtClean="0">
                <a:solidFill>
                  <a:schemeClr val="bg2">
                    <a:lumMod val="75000"/>
                  </a:schemeClr>
                </a:solidFill>
                <a:latin typeface="Forte" pitchFamily="66" charset="0"/>
                <a:ea typeface="Calibri"/>
                <a:cs typeface="Raavi"/>
              </a:rPr>
              <a:t>4. UNESCO Draft Strategy for </a:t>
            </a:r>
            <a:r>
              <a:rPr lang="en-US" sz="2400" dirty="0" err="1" smtClean="0">
                <a:solidFill>
                  <a:schemeClr val="bg2">
                    <a:lumMod val="75000"/>
                  </a:schemeClr>
                </a:solidFill>
                <a:latin typeface="Forte" pitchFamily="66" charset="0"/>
                <a:ea typeface="Calibri"/>
                <a:cs typeface="Raavi"/>
              </a:rPr>
              <a:t>ESD</a:t>
            </a:r>
            <a:r>
              <a:rPr lang="en-US" sz="2400" dirty="0" smtClean="0">
                <a:solidFill>
                  <a:schemeClr val="bg2">
                    <a:lumMod val="75000"/>
                  </a:schemeClr>
                </a:solidFill>
                <a:latin typeface="Forte" pitchFamily="66" charset="0"/>
                <a:ea typeface="Calibri"/>
                <a:cs typeface="Raavi"/>
              </a:rPr>
              <a:t> (2004)</a:t>
            </a:r>
          </a:p>
        </p:txBody>
      </p:sp>
      <p:graphicFrame>
        <p:nvGraphicFramePr>
          <p:cNvPr id="4" name="Diagram 3"/>
          <p:cNvGraphicFramePr/>
          <p:nvPr/>
        </p:nvGraphicFramePr>
        <p:xfrm>
          <a:off x="251520" y="3861048"/>
          <a:ext cx="8568952" cy="29969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434334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179512" y="404664"/>
          <a:ext cx="8784976" cy="61206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202747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3000"/>
            <a:lum/>
          </a:blip>
          <a:srcRect/>
          <a:stretch>
            <a:fillRect l="-8000" r="-8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IN" sz="6000" dirty="0" smtClean="0">
                <a:solidFill>
                  <a:schemeClr val="accent3">
                    <a:lumMod val="75000"/>
                  </a:schemeClr>
                </a:solidFill>
                <a:latin typeface="Forte" pitchFamily="66" charset="0"/>
              </a:rPr>
              <a:t>Role of education </a:t>
            </a:r>
            <a:endParaRPr lang="en-US" sz="6000" dirty="0" smtClean="0">
              <a:solidFill>
                <a:schemeClr val="accent3">
                  <a:lumMod val="75000"/>
                </a:schemeClr>
              </a:solidFill>
              <a:latin typeface="Forte" pitchFamily="66" charset="0"/>
            </a:endParaRPr>
          </a:p>
        </p:txBody>
      </p:sp>
      <p:sp>
        <p:nvSpPr>
          <p:cNvPr id="3" name="Content Placeholder 2"/>
          <p:cNvSpPr>
            <a:spLocks noGrp="1"/>
          </p:cNvSpPr>
          <p:nvPr>
            <p:ph idx="1"/>
          </p:nvPr>
        </p:nvSpPr>
        <p:spPr>
          <a:xfrm>
            <a:off x="457200" y="1143000"/>
            <a:ext cx="8229600" cy="5486400"/>
          </a:xfrm>
        </p:spPr>
        <p:txBody>
          <a:bodyPr>
            <a:normAutofit lnSpcReduction="10000"/>
          </a:bodyPr>
          <a:lstStyle/>
          <a:p>
            <a:pPr algn="just"/>
            <a:r>
              <a:rPr lang="en-US" sz="2600" dirty="0" smtClean="0">
                <a:solidFill>
                  <a:schemeClr val="bg2">
                    <a:lumMod val="50000"/>
                  </a:schemeClr>
                </a:solidFill>
                <a:latin typeface="Forte" pitchFamily="66" charset="0"/>
                <a:ea typeface="+mj-ea"/>
                <a:cs typeface="+mj-cs"/>
              </a:rPr>
              <a:t>Awareness for Sustainable Development </a:t>
            </a:r>
          </a:p>
          <a:p>
            <a:pPr algn="just"/>
            <a:r>
              <a:rPr lang="en-IN" sz="2600" dirty="0" smtClean="0">
                <a:solidFill>
                  <a:schemeClr val="bg2">
                    <a:lumMod val="50000"/>
                  </a:schemeClr>
                </a:solidFill>
                <a:latin typeface="Forte" pitchFamily="66" charset="0"/>
                <a:ea typeface="+mj-ea"/>
                <a:cs typeface="+mj-cs"/>
              </a:rPr>
              <a:t>Behavioural change </a:t>
            </a:r>
          </a:p>
          <a:p>
            <a:pPr algn="just"/>
            <a:r>
              <a:rPr lang="en-IN" sz="2600" dirty="0" smtClean="0">
                <a:solidFill>
                  <a:schemeClr val="bg2">
                    <a:lumMod val="50000"/>
                  </a:schemeClr>
                </a:solidFill>
                <a:latin typeface="Forte" pitchFamily="66" charset="0"/>
                <a:ea typeface="+mj-ea"/>
                <a:cs typeface="+mj-cs"/>
              </a:rPr>
              <a:t>Contribution to three axes </a:t>
            </a:r>
          </a:p>
          <a:p>
            <a:pPr marL="630238" indent="-360363" algn="just">
              <a:buFont typeface="+mj-lt"/>
              <a:buAutoNum type="romanLcPeriod"/>
            </a:pPr>
            <a:r>
              <a:rPr lang="en-IN" sz="2600" dirty="0" smtClean="0">
                <a:solidFill>
                  <a:schemeClr val="bg2">
                    <a:lumMod val="50000"/>
                  </a:schemeClr>
                </a:solidFill>
                <a:latin typeface="Forte" pitchFamily="66" charset="0"/>
                <a:ea typeface="+mj-ea"/>
                <a:cs typeface="+mj-cs"/>
              </a:rPr>
              <a:t>The social perspective </a:t>
            </a:r>
          </a:p>
          <a:p>
            <a:pPr marL="630238" indent="-360363" algn="just">
              <a:buFont typeface="+mj-lt"/>
              <a:buAutoNum type="romanLcPeriod"/>
            </a:pPr>
            <a:r>
              <a:rPr lang="en-IN" sz="2600" dirty="0" smtClean="0">
                <a:solidFill>
                  <a:schemeClr val="bg2">
                    <a:lumMod val="50000"/>
                  </a:schemeClr>
                </a:solidFill>
                <a:latin typeface="Forte" pitchFamily="66" charset="0"/>
                <a:ea typeface="+mj-ea"/>
                <a:cs typeface="+mj-cs"/>
              </a:rPr>
              <a:t>The economic perspective </a:t>
            </a:r>
          </a:p>
          <a:p>
            <a:pPr marL="630238" indent="-360363" algn="just">
              <a:buFont typeface="+mj-lt"/>
              <a:buAutoNum type="romanLcPeriod"/>
            </a:pPr>
            <a:r>
              <a:rPr lang="en-IN" sz="2600" dirty="0" smtClean="0">
                <a:solidFill>
                  <a:schemeClr val="bg2">
                    <a:lumMod val="50000"/>
                  </a:schemeClr>
                </a:solidFill>
                <a:latin typeface="Forte" pitchFamily="66" charset="0"/>
                <a:ea typeface="+mj-ea"/>
                <a:cs typeface="+mj-cs"/>
              </a:rPr>
              <a:t>The environmental perspective</a:t>
            </a:r>
          </a:p>
          <a:p>
            <a:pPr algn="just"/>
            <a:r>
              <a:rPr lang="en-IN" sz="2600" dirty="0" smtClean="0">
                <a:solidFill>
                  <a:schemeClr val="bg2">
                    <a:lumMod val="50000"/>
                  </a:schemeClr>
                </a:solidFill>
                <a:latin typeface="Forte" pitchFamily="66" charset="0"/>
                <a:ea typeface="+mj-ea"/>
                <a:cs typeface="+mj-cs"/>
              </a:rPr>
              <a:t>Development of human resource for ESD</a:t>
            </a:r>
          </a:p>
          <a:p>
            <a:pPr algn="just"/>
            <a:r>
              <a:rPr lang="en-IN" sz="2600" dirty="0" smtClean="0">
                <a:solidFill>
                  <a:schemeClr val="bg2">
                    <a:lumMod val="50000"/>
                  </a:schemeClr>
                </a:solidFill>
                <a:latin typeface="Forte" pitchFamily="66" charset="0"/>
                <a:ea typeface="+mj-ea"/>
                <a:cs typeface="+mj-cs"/>
              </a:rPr>
              <a:t>Development of skills of worker </a:t>
            </a:r>
          </a:p>
          <a:p>
            <a:pPr algn="just"/>
            <a:r>
              <a:rPr lang="en-IN" sz="2600" dirty="0" smtClean="0">
                <a:solidFill>
                  <a:schemeClr val="bg2">
                    <a:lumMod val="50000"/>
                  </a:schemeClr>
                </a:solidFill>
                <a:latin typeface="Forte" pitchFamily="66" charset="0"/>
              </a:rPr>
              <a:t>Ensures sustainable future </a:t>
            </a:r>
          </a:p>
          <a:p>
            <a:pPr algn="just"/>
            <a:r>
              <a:rPr lang="en-IN" sz="2600" dirty="0" smtClean="0">
                <a:solidFill>
                  <a:schemeClr val="bg2">
                    <a:lumMod val="50000"/>
                  </a:schemeClr>
                </a:solidFill>
                <a:latin typeface="Forte" pitchFamily="66" charset="0"/>
              </a:rPr>
              <a:t>Fostering future leader </a:t>
            </a:r>
          </a:p>
          <a:p>
            <a:pPr algn="just"/>
            <a:r>
              <a:rPr lang="en-IN" sz="2600" dirty="0" smtClean="0">
                <a:solidFill>
                  <a:schemeClr val="bg2">
                    <a:lumMod val="50000"/>
                  </a:schemeClr>
                </a:solidFill>
                <a:latin typeface="Forte" pitchFamily="66" charset="0"/>
              </a:rPr>
              <a:t>Decision making about future </a:t>
            </a:r>
          </a:p>
          <a:p>
            <a:pPr algn="just"/>
            <a:r>
              <a:rPr lang="en-IN" sz="2600" dirty="0" smtClean="0">
                <a:solidFill>
                  <a:schemeClr val="bg2">
                    <a:lumMod val="50000"/>
                  </a:schemeClr>
                </a:solidFill>
                <a:latin typeface="Forte" pitchFamily="66" charset="0"/>
              </a:rPr>
              <a:t>Implementation of decisions</a:t>
            </a:r>
          </a:p>
          <a:p>
            <a:pPr algn="just"/>
            <a:endParaRPr lang="en-IN" sz="1900" dirty="0" smtClean="0">
              <a:solidFill>
                <a:schemeClr val="bg2">
                  <a:lumMod val="50000"/>
                </a:schemeClr>
              </a:solidFill>
              <a:latin typeface="Forte" pitchFamily="66" charset="0"/>
              <a:ea typeface="+mj-ea"/>
              <a:cs typeface="+mj-cs"/>
            </a:endParaRPr>
          </a:p>
        </p:txBody>
      </p:sp>
    </p:spTree>
    <p:extLst>
      <p:ext uri="{BB962C8B-B14F-4D97-AF65-F5344CB8AC3E}">
        <p14:creationId xmlns:p14="http://schemas.microsoft.com/office/powerpoint/2010/main" val="997285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0000"/>
            <a:lum/>
          </a:blip>
          <a:srcRect/>
          <a:stretch>
            <a:fillRect t="-17000" b="-17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52400"/>
            <a:ext cx="8534400" cy="6477000"/>
          </a:xfrm>
        </p:spPr>
        <p:txBody>
          <a:bodyPr>
            <a:noAutofit/>
          </a:bodyPr>
          <a:lstStyle/>
          <a:p>
            <a:pPr algn="just"/>
            <a:r>
              <a:rPr lang="en-IN" sz="2600" dirty="0" smtClean="0">
                <a:solidFill>
                  <a:schemeClr val="bg2">
                    <a:lumMod val="50000"/>
                  </a:schemeClr>
                </a:solidFill>
                <a:latin typeface="Forte" pitchFamily="66" charset="0"/>
                <a:ea typeface="+mj-ea"/>
                <a:cs typeface="+mj-cs"/>
              </a:rPr>
              <a:t>Individual and national implication </a:t>
            </a:r>
          </a:p>
          <a:p>
            <a:pPr algn="just"/>
            <a:r>
              <a:rPr lang="en-IN" sz="2600" dirty="0" smtClean="0">
                <a:solidFill>
                  <a:schemeClr val="bg2">
                    <a:lumMod val="50000"/>
                  </a:schemeClr>
                </a:solidFill>
                <a:latin typeface="Forte" pitchFamily="66" charset="0"/>
                <a:ea typeface="+mj-ea"/>
                <a:cs typeface="+mj-cs"/>
              </a:rPr>
              <a:t>Role of quality education </a:t>
            </a:r>
          </a:p>
          <a:p>
            <a:pPr algn="just"/>
            <a:endParaRPr lang="en-IN" sz="2600" dirty="0" smtClean="0">
              <a:solidFill>
                <a:schemeClr val="bg2">
                  <a:lumMod val="50000"/>
                </a:schemeClr>
              </a:solidFill>
              <a:latin typeface="Forte" pitchFamily="66" charset="0"/>
              <a:ea typeface="+mj-ea"/>
              <a:cs typeface="+mj-cs"/>
            </a:endParaRPr>
          </a:p>
          <a:p>
            <a:pPr marL="0" indent="0" algn="just">
              <a:buNone/>
            </a:pPr>
            <a:r>
              <a:rPr lang="en-US" sz="2600" dirty="0" smtClean="0">
                <a:solidFill>
                  <a:schemeClr val="bg2">
                    <a:lumMod val="50000"/>
                  </a:schemeClr>
                </a:solidFill>
                <a:latin typeface="Forte" pitchFamily="66" charset="0"/>
              </a:rPr>
              <a:t>Thus, quality education is pre-requisite for sustainable development. Achieving sustainable development requires: </a:t>
            </a:r>
          </a:p>
          <a:p>
            <a:pPr marL="719138" indent="-449263" algn="just">
              <a:buFont typeface="+mj-lt"/>
              <a:buAutoNum type="romanLcPeriod"/>
            </a:pPr>
            <a:r>
              <a:rPr lang="en-US" sz="2600" dirty="0" smtClean="0">
                <a:solidFill>
                  <a:schemeClr val="bg2">
                    <a:lumMod val="50000"/>
                  </a:schemeClr>
                </a:solidFill>
                <a:latin typeface="Forte" pitchFamily="66" charset="0"/>
              </a:rPr>
              <a:t>Recognition of the challenge.</a:t>
            </a:r>
          </a:p>
          <a:p>
            <a:pPr marL="719138" indent="-449263" algn="just">
              <a:buFont typeface="+mj-lt"/>
              <a:buAutoNum type="romanLcPeriod"/>
            </a:pPr>
            <a:r>
              <a:rPr lang="en-US" sz="2600" dirty="0" smtClean="0">
                <a:solidFill>
                  <a:schemeClr val="bg2">
                    <a:lumMod val="50000"/>
                  </a:schemeClr>
                </a:solidFill>
                <a:latin typeface="Forte" pitchFamily="66" charset="0"/>
              </a:rPr>
              <a:t>Collective responsibility and constructive partnership.</a:t>
            </a:r>
          </a:p>
          <a:p>
            <a:pPr marL="719138" indent="-449263" algn="just">
              <a:buFont typeface="+mj-lt"/>
              <a:buAutoNum type="romanLcPeriod"/>
            </a:pPr>
            <a:r>
              <a:rPr lang="en-US" sz="2600" dirty="0" smtClean="0">
                <a:solidFill>
                  <a:schemeClr val="bg2">
                    <a:lumMod val="50000"/>
                  </a:schemeClr>
                </a:solidFill>
                <a:latin typeface="Forte" pitchFamily="66" charset="0"/>
              </a:rPr>
              <a:t>Acting with determination and</a:t>
            </a:r>
          </a:p>
          <a:p>
            <a:pPr marL="719138" lvl="0" indent="-449263" algn="just">
              <a:buFont typeface="+mj-lt"/>
              <a:buAutoNum type="romanLcPeriod"/>
            </a:pPr>
            <a:r>
              <a:rPr lang="en-US" sz="2600" dirty="0" smtClean="0">
                <a:solidFill>
                  <a:schemeClr val="bg2">
                    <a:lumMod val="50000"/>
                  </a:schemeClr>
                </a:solidFill>
                <a:latin typeface="Forte" pitchFamily="66" charset="0"/>
              </a:rPr>
              <a:t>The indivisibility of human dignity </a:t>
            </a:r>
          </a:p>
          <a:p>
            <a:pPr algn="just">
              <a:buNone/>
            </a:pPr>
            <a:r>
              <a:rPr lang="en-US" sz="2600" dirty="0" smtClean="0">
                <a:solidFill>
                  <a:schemeClr val="bg2">
                    <a:lumMod val="50000"/>
                  </a:schemeClr>
                </a:solidFill>
                <a:latin typeface="Forte" pitchFamily="66" charset="0"/>
              </a:rPr>
              <a:t>Education provides the skills for:</a:t>
            </a:r>
          </a:p>
          <a:p>
            <a:pPr marL="719138" indent="-449263" algn="just">
              <a:buFont typeface="+mj-lt"/>
              <a:buAutoNum type="romanLcPeriod"/>
            </a:pPr>
            <a:r>
              <a:rPr lang="en-US" sz="2600" dirty="0" smtClean="0">
                <a:solidFill>
                  <a:schemeClr val="bg2">
                    <a:lumMod val="50000"/>
                  </a:schemeClr>
                </a:solidFill>
                <a:latin typeface="Forte" pitchFamily="66" charset="0"/>
              </a:rPr>
              <a:t>Learning to know</a:t>
            </a:r>
          </a:p>
          <a:p>
            <a:pPr marL="719138" indent="-449263" algn="just">
              <a:buFont typeface="+mj-lt"/>
              <a:buAutoNum type="romanLcPeriod"/>
            </a:pPr>
            <a:r>
              <a:rPr lang="en-US" sz="2600" dirty="0" smtClean="0">
                <a:solidFill>
                  <a:schemeClr val="bg2">
                    <a:lumMod val="50000"/>
                  </a:schemeClr>
                </a:solidFill>
                <a:latin typeface="Forte" pitchFamily="66" charset="0"/>
              </a:rPr>
              <a:t>Learning to live together</a:t>
            </a:r>
          </a:p>
          <a:p>
            <a:pPr marL="719138" indent="-449263" algn="just">
              <a:buFont typeface="+mj-lt"/>
              <a:buAutoNum type="romanLcPeriod"/>
            </a:pPr>
            <a:r>
              <a:rPr lang="en-US" sz="2600" dirty="0" smtClean="0">
                <a:solidFill>
                  <a:schemeClr val="bg2">
                    <a:lumMod val="50000"/>
                  </a:schemeClr>
                </a:solidFill>
                <a:latin typeface="Forte" pitchFamily="66" charset="0"/>
              </a:rPr>
              <a:t>Learning to do</a:t>
            </a:r>
          </a:p>
          <a:p>
            <a:pPr marL="719138" indent="-449263" algn="just">
              <a:buFont typeface="+mj-lt"/>
              <a:buAutoNum type="romanLcPeriod"/>
            </a:pPr>
            <a:r>
              <a:rPr lang="en-US" sz="2600" dirty="0" smtClean="0">
                <a:solidFill>
                  <a:schemeClr val="bg2">
                    <a:lumMod val="50000"/>
                  </a:schemeClr>
                </a:solidFill>
                <a:latin typeface="Forte" pitchFamily="66" charset="0"/>
              </a:rPr>
              <a:t>Learning to be.</a:t>
            </a:r>
          </a:p>
        </p:txBody>
      </p:sp>
    </p:spTree>
    <p:extLst>
      <p:ext uri="{BB962C8B-B14F-4D97-AF65-F5344CB8AC3E}">
        <p14:creationId xmlns:p14="http://schemas.microsoft.com/office/powerpoint/2010/main" val="33667820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7000"/>
            <a:lum/>
          </a:blip>
          <a:srcRect/>
          <a:stretch>
            <a:fillRect t="-19000" b="-1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752600"/>
          </a:xfrm>
        </p:spPr>
        <p:txBody>
          <a:bodyPr>
            <a:noAutofit/>
          </a:bodyPr>
          <a:lstStyle/>
          <a:p>
            <a:r>
              <a:rPr lang="en-IN" sz="4800" dirty="0" smtClean="0">
                <a:solidFill>
                  <a:schemeClr val="accent3">
                    <a:lumMod val="75000"/>
                  </a:schemeClr>
                </a:solidFill>
                <a:latin typeface="Forte" pitchFamily="66" charset="0"/>
              </a:rPr>
              <a:t>Meeting new challenges: new curriculum</a:t>
            </a:r>
            <a:endParaRPr lang="en-US" sz="4800" dirty="0" smtClean="0">
              <a:solidFill>
                <a:schemeClr val="accent3">
                  <a:lumMod val="75000"/>
                </a:schemeClr>
              </a:solidFill>
              <a:latin typeface="Forte" pitchFamily="66" charset="0"/>
            </a:endParaRPr>
          </a:p>
        </p:txBody>
      </p:sp>
      <p:sp>
        <p:nvSpPr>
          <p:cNvPr id="3" name="Content Placeholder 2"/>
          <p:cNvSpPr>
            <a:spLocks noGrp="1"/>
          </p:cNvSpPr>
          <p:nvPr>
            <p:ph idx="1"/>
          </p:nvPr>
        </p:nvSpPr>
        <p:spPr>
          <a:xfrm>
            <a:off x="152400" y="1828800"/>
            <a:ext cx="8686800" cy="5029200"/>
          </a:xfrm>
        </p:spPr>
        <p:txBody>
          <a:bodyPr>
            <a:noAutofit/>
          </a:bodyPr>
          <a:lstStyle/>
          <a:p>
            <a:pPr algn="just">
              <a:lnSpc>
                <a:spcPct val="110000"/>
              </a:lnSpc>
            </a:pPr>
            <a:r>
              <a:rPr lang="en-US" sz="2800" dirty="0" smtClean="0">
                <a:solidFill>
                  <a:schemeClr val="bg2">
                    <a:lumMod val="50000"/>
                  </a:schemeClr>
                </a:solidFill>
                <a:latin typeface="Forte" pitchFamily="66" charset="0"/>
                <a:ea typeface="+mj-ea"/>
                <a:cs typeface="+mj-cs"/>
              </a:rPr>
              <a:t>At international level, there are two most important issues concerning sustainable development. They are-population and Resource consumption.</a:t>
            </a:r>
          </a:p>
          <a:p>
            <a:pPr algn="just">
              <a:lnSpc>
                <a:spcPct val="110000"/>
              </a:lnSpc>
            </a:pPr>
            <a:r>
              <a:rPr lang="en-US" sz="2800" dirty="0" smtClean="0">
                <a:solidFill>
                  <a:schemeClr val="bg2">
                    <a:lumMod val="50000"/>
                  </a:schemeClr>
                </a:solidFill>
                <a:latin typeface="Forte" pitchFamily="66" charset="0"/>
                <a:ea typeface="+mj-ea"/>
                <a:cs typeface="+mj-cs"/>
              </a:rPr>
              <a:t>The problem of population can be mended by educating people for example:- fertility rate. </a:t>
            </a:r>
          </a:p>
          <a:p>
            <a:pPr algn="just">
              <a:lnSpc>
                <a:spcPct val="110000"/>
              </a:lnSpc>
            </a:pPr>
            <a:r>
              <a:rPr lang="en-US" sz="2800" dirty="0" smtClean="0">
                <a:solidFill>
                  <a:schemeClr val="bg2">
                    <a:lumMod val="50000"/>
                  </a:schemeClr>
                </a:solidFill>
                <a:latin typeface="Forte" pitchFamily="66" charset="0"/>
                <a:ea typeface="+mj-ea"/>
                <a:cs typeface="+mj-cs"/>
              </a:rPr>
              <a:t>The opposite is true for the relationship between education and resource use.</a:t>
            </a:r>
          </a:p>
          <a:p>
            <a:pPr algn="just">
              <a:lnSpc>
                <a:spcPct val="110000"/>
              </a:lnSpc>
            </a:pPr>
            <a:r>
              <a:rPr lang="en-IN" sz="2800" dirty="0" smtClean="0">
                <a:solidFill>
                  <a:schemeClr val="bg2">
                    <a:lumMod val="50000"/>
                  </a:schemeClr>
                </a:solidFill>
                <a:latin typeface="Forte" pitchFamily="66" charset="0"/>
                <a:ea typeface="+mj-ea"/>
                <a:cs typeface="+mj-cs"/>
              </a:rPr>
              <a:t>More educated population demands for higher resources which can be harmful for the environment </a:t>
            </a:r>
          </a:p>
        </p:txBody>
      </p:sp>
    </p:spTree>
    <p:extLst>
      <p:ext uri="{BB962C8B-B14F-4D97-AF65-F5344CB8AC3E}">
        <p14:creationId xmlns:p14="http://schemas.microsoft.com/office/powerpoint/2010/main" val="293903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8915400" cy="6858000"/>
          </a:xfrm>
        </p:spPr>
        <p:txBody>
          <a:bodyPr>
            <a:noAutofit/>
          </a:bodyPr>
          <a:lstStyle/>
          <a:p>
            <a:pPr algn="just">
              <a:lnSpc>
                <a:spcPct val="120000"/>
              </a:lnSpc>
            </a:pPr>
            <a:r>
              <a:rPr lang="en-US" sz="2600" dirty="0" smtClean="0">
                <a:solidFill>
                  <a:schemeClr val="bg2">
                    <a:lumMod val="50000"/>
                  </a:schemeClr>
                </a:solidFill>
                <a:latin typeface="Forte" pitchFamily="66" charset="0"/>
              </a:rPr>
              <a:t>Therefore, simply educating citizen to higher levels is not sufficient but the challenge is to raise the education levels, without creating an ever growing demand for resources and consumer goods and the accompanying production of pollutants. </a:t>
            </a:r>
            <a:endParaRPr lang="en-US" sz="2600" dirty="0" smtClean="0">
              <a:solidFill>
                <a:schemeClr val="bg2">
                  <a:lumMod val="50000"/>
                </a:schemeClr>
              </a:solidFill>
              <a:latin typeface="Forte" pitchFamily="66" charset="0"/>
              <a:ea typeface="+mj-ea"/>
              <a:cs typeface="+mj-cs"/>
            </a:endParaRPr>
          </a:p>
          <a:p>
            <a:pPr algn="just">
              <a:lnSpc>
                <a:spcPct val="120000"/>
              </a:lnSpc>
            </a:pPr>
            <a:r>
              <a:rPr lang="en-US" sz="2600" dirty="0" smtClean="0">
                <a:solidFill>
                  <a:schemeClr val="bg2">
                    <a:lumMod val="50000"/>
                  </a:schemeClr>
                </a:solidFill>
                <a:latin typeface="Forte" pitchFamily="66" charset="0"/>
                <a:ea typeface="+mj-ea"/>
                <a:cs typeface="+mj-cs"/>
              </a:rPr>
              <a:t>In this context, there is a need to re-examine curriculum for every country of the world, at all levels addressing the need for more sustainable production and consumption patterns.</a:t>
            </a:r>
          </a:p>
          <a:p>
            <a:pPr algn="just">
              <a:lnSpc>
                <a:spcPct val="120000"/>
              </a:lnSpc>
            </a:pPr>
            <a:r>
              <a:rPr lang="en-US" sz="2600" dirty="0" smtClean="0">
                <a:solidFill>
                  <a:schemeClr val="bg2">
                    <a:lumMod val="50000"/>
                  </a:schemeClr>
                </a:solidFill>
                <a:latin typeface="Forte" pitchFamily="66" charset="0"/>
                <a:ea typeface="+mj-ea"/>
                <a:cs typeface="+mj-cs"/>
              </a:rPr>
              <a:t>While it is evident that it is difficult to teach environmental literacy, economic literacy or civics without basic literacy, it is also evident that simply increasing basic literacy, as it is currently taught in most countries, will not support a sustainable society.</a:t>
            </a:r>
          </a:p>
        </p:txBody>
      </p:sp>
    </p:spTree>
    <p:extLst>
      <p:ext uri="{BB962C8B-B14F-4D97-AF65-F5344CB8AC3E}">
        <p14:creationId xmlns:p14="http://schemas.microsoft.com/office/powerpoint/2010/main" val="170593854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1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IN" dirty="0" smtClean="0">
                <a:solidFill>
                  <a:schemeClr val="accent3">
                    <a:lumMod val="75000"/>
                  </a:schemeClr>
                </a:solidFill>
                <a:latin typeface="Forte" pitchFamily="66" charset="0"/>
              </a:rPr>
              <a:t>Role of teacher of sustainable development </a:t>
            </a:r>
            <a:endParaRPr lang="en-US" dirty="0" smtClean="0">
              <a:solidFill>
                <a:schemeClr val="accent3">
                  <a:lumMod val="75000"/>
                </a:schemeClr>
              </a:solidFill>
              <a:latin typeface="Forte" pitchFamily="66" charset="0"/>
            </a:endParaRPr>
          </a:p>
        </p:txBody>
      </p:sp>
      <p:sp>
        <p:nvSpPr>
          <p:cNvPr id="3" name="Content Placeholder 2"/>
          <p:cNvSpPr>
            <a:spLocks noGrp="1"/>
          </p:cNvSpPr>
          <p:nvPr>
            <p:ph idx="1"/>
          </p:nvPr>
        </p:nvSpPr>
        <p:spPr>
          <a:xfrm>
            <a:off x="152400" y="1600200"/>
            <a:ext cx="8763000" cy="5029200"/>
          </a:xfrm>
        </p:spPr>
        <p:txBody>
          <a:bodyPr>
            <a:noAutofit/>
          </a:bodyPr>
          <a:lstStyle/>
          <a:p>
            <a:pPr algn="just">
              <a:lnSpc>
                <a:spcPct val="130000"/>
              </a:lnSpc>
            </a:pPr>
            <a:r>
              <a:rPr lang="en-US" sz="2400" dirty="0" smtClean="0">
                <a:solidFill>
                  <a:schemeClr val="bg2">
                    <a:lumMod val="50000"/>
                  </a:schemeClr>
                </a:solidFill>
                <a:latin typeface="Forte" pitchFamily="66" charset="0"/>
                <a:ea typeface="+mj-ea"/>
                <a:cs typeface="+mj-cs"/>
              </a:rPr>
              <a:t>Education is key to a nation's ability to develop and achieve sustainable targets. </a:t>
            </a:r>
          </a:p>
          <a:p>
            <a:pPr algn="just">
              <a:lnSpc>
                <a:spcPct val="130000"/>
              </a:lnSpc>
            </a:pPr>
            <a:r>
              <a:rPr lang="en-US" sz="2400" dirty="0" smtClean="0">
                <a:solidFill>
                  <a:schemeClr val="bg2">
                    <a:lumMod val="50000"/>
                  </a:schemeClr>
                </a:solidFill>
                <a:latin typeface="Forte" pitchFamily="66" charset="0"/>
                <a:ea typeface="+mj-ea"/>
                <a:cs typeface="+mj-cs"/>
              </a:rPr>
              <a:t>Teacher can play their part by educating the people in this direction.</a:t>
            </a:r>
          </a:p>
          <a:p>
            <a:pPr algn="just">
              <a:lnSpc>
                <a:spcPct val="130000"/>
              </a:lnSpc>
            </a:pPr>
            <a:r>
              <a:rPr lang="en-US" sz="2400" dirty="0" smtClean="0">
                <a:solidFill>
                  <a:schemeClr val="bg2">
                    <a:lumMod val="50000"/>
                  </a:schemeClr>
                </a:solidFill>
                <a:latin typeface="Forte" pitchFamily="66" charset="0"/>
                <a:ea typeface="+mj-ea"/>
                <a:cs typeface="+mj-cs"/>
              </a:rPr>
              <a:t>Being the agents of social change and by playing active role in molding the behavior pattern of children, teachers can promote desired qualities and competencies among them for sustainable development. </a:t>
            </a:r>
          </a:p>
          <a:p>
            <a:pPr algn="just">
              <a:lnSpc>
                <a:spcPct val="130000"/>
              </a:lnSpc>
            </a:pPr>
            <a:r>
              <a:rPr lang="en-US" sz="2400" dirty="0" smtClean="0">
                <a:solidFill>
                  <a:schemeClr val="bg2">
                    <a:lumMod val="50000"/>
                  </a:schemeClr>
                </a:solidFill>
                <a:latin typeface="Forte" pitchFamily="66" charset="0"/>
                <a:ea typeface="+mj-ea"/>
                <a:cs typeface="+mj-cs"/>
              </a:rPr>
              <a:t>It all depends upon their knowledge, commitment and devotion towards this issue.</a:t>
            </a:r>
          </a:p>
          <a:p>
            <a:endParaRPr lang="en-US" sz="2800" dirty="0">
              <a:solidFill>
                <a:schemeClr val="bg2">
                  <a:lumMod val="50000"/>
                </a:schemeClr>
              </a:solidFill>
            </a:endParaRPr>
          </a:p>
        </p:txBody>
      </p:sp>
    </p:spTree>
    <p:extLst>
      <p:ext uri="{BB962C8B-B14F-4D97-AF65-F5344CB8AC3E}">
        <p14:creationId xmlns:p14="http://schemas.microsoft.com/office/powerpoint/2010/main" val="302672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IN" sz="4800" dirty="0" smtClean="0">
                <a:solidFill>
                  <a:schemeClr val="accent3">
                    <a:lumMod val="75000"/>
                  </a:schemeClr>
                </a:solidFill>
                <a:latin typeface="Forte" pitchFamily="66" charset="0"/>
              </a:rPr>
              <a:t>Awareness through Education </a:t>
            </a:r>
            <a:endParaRPr lang="en-US" sz="4800" dirty="0" smtClean="0">
              <a:solidFill>
                <a:schemeClr val="accent3">
                  <a:lumMod val="75000"/>
                </a:schemeClr>
              </a:solidFill>
              <a:latin typeface="Forte" pitchFamily="66" charset="0"/>
            </a:endParaRPr>
          </a:p>
        </p:txBody>
      </p:sp>
      <p:sp>
        <p:nvSpPr>
          <p:cNvPr id="3" name="Content Placeholder 2"/>
          <p:cNvSpPr>
            <a:spLocks noGrp="1"/>
          </p:cNvSpPr>
          <p:nvPr>
            <p:ph idx="1"/>
          </p:nvPr>
        </p:nvSpPr>
        <p:spPr>
          <a:xfrm>
            <a:off x="381000" y="914400"/>
            <a:ext cx="8534400" cy="5638800"/>
          </a:xfrm>
        </p:spPr>
        <p:txBody>
          <a:bodyPr>
            <a:noAutofit/>
          </a:bodyPr>
          <a:lstStyle/>
          <a:p>
            <a:pPr algn="just">
              <a:lnSpc>
                <a:spcPct val="130000"/>
              </a:lnSpc>
            </a:pPr>
            <a:r>
              <a:rPr lang="en-US" sz="2400" dirty="0" smtClean="0">
                <a:solidFill>
                  <a:schemeClr val="bg2">
                    <a:lumMod val="50000"/>
                  </a:schemeClr>
                </a:solidFill>
                <a:latin typeface="Forte" pitchFamily="66" charset="0"/>
                <a:ea typeface="+mj-ea"/>
                <a:cs typeface="+mj-cs"/>
              </a:rPr>
              <a:t>Awareness is a prelude to information. </a:t>
            </a:r>
          </a:p>
          <a:p>
            <a:pPr algn="just">
              <a:lnSpc>
                <a:spcPct val="130000"/>
              </a:lnSpc>
            </a:pPr>
            <a:r>
              <a:rPr lang="en-US" sz="2400" dirty="0" smtClean="0">
                <a:solidFill>
                  <a:schemeClr val="bg2">
                    <a:lumMod val="50000"/>
                  </a:schemeClr>
                </a:solidFill>
                <a:latin typeface="Forte" pitchFamily="66" charset="0"/>
                <a:ea typeface="+mj-ea"/>
                <a:cs typeface="+mj-cs"/>
              </a:rPr>
              <a:t>In democratic societies, action towards sustainable development will ultimately depend on public awareness, understanding and support. </a:t>
            </a:r>
          </a:p>
          <a:p>
            <a:pPr algn="just">
              <a:lnSpc>
                <a:spcPct val="130000"/>
              </a:lnSpc>
            </a:pPr>
            <a:r>
              <a:rPr lang="en-US" sz="2400" dirty="0" smtClean="0">
                <a:solidFill>
                  <a:schemeClr val="bg2">
                    <a:lumMod val="50000"/>
                  </a:schemeClr>
                </a:solidFill>
                <a:latin typeface="Forte" pitchFamily="66" charset="0"/>
                <a:ea typeface="+mj-ea"/>
                <a:cs typeface="+mj-cs"/>
              </a:rPr>
              <a:t>Common information and shared understandings, however, are important in not only for public support, but also for carrying out worth consultative and participatory approaches in all fields.</a:t>
            </a:r>
          </a:p>
          <a:p>
            <a:pPr algn="just">
              <a:lnSpc>
                <a:spcPct val="130000"/>
              </a:lnSpc>
            </a:pPr>
            <a:r>
              <a:rPr lang="en-US" sz="2400" dirty="0" smtClean="0">
                <a:solidFill>
                  <a:schemeClr val="bg2">
                    <a:lumMod val="50000"/>
                  </a:schemeClr>
                </a:solidFill>
                <a:latin typeface="Forte" pitchFamily="66" charset="0"/>
                <a:ea typeface="+mj-ea"/>
                <a:cs typeface="+mj-cs"/>
              </a:rPr>
              <a:t>Here education should not be equated with school or formal education alone. It includes non-formal and informal modes of instruction also. </a:t>
            </a:r>
          </a:p>
          <a:p>
            <a:pPr algn="just">
              <a:lnSpc>
                <a:spcPct val="130000"/>
              </a:lnSpc>
              <a:buNone/>
            </a:pPr>
            <a:endParaRPr lang="en-US" sz="2400" dirty="0" smtClean="0">
              <a:solidFill>
                <a:schemeClr val="bg2">
                  <a:lumMod val="50000"/>
                </a:schemeClr>
              </a:solidFill>
              <a:latin typeface="Forte" pitchFamily="66" charset="0"/>
              <a:ea typeface="+mj-ea"/>
              <a:cs typeface="+mj-cs"/>
            </a:endParaRPr>
          </a:p>
          <a:p>
            <a:endParaRPr lang="en-US" sz="2400" dirty="0">
              <a:solidFill>
                <a:schemeClr val="bg2">
                  <a:lumMod val="50000"/>
                </a:schemeClr>
              </a:solidFill>
            </a:endParaRPr>
          </a:p>
        </p:txBody>
      </p:sp>
    </p:spTree>
    <p:extLst>
      <p:ext uri="{BB962C8B-B14F-4D97-AF65-F5344CB8AC3E}">
        <p14:creationId xmlns:p14="http://schemas.microsoft.com/office/powerpoint/2010/main" val="2638074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228600"/>
            <a:ext cx="8686800" cy="6172200"/>
          </a:xfrm>
        </p:spPr>
        <p:txBody>
          <a:bodyPr>
            <a:noAutofit/>
          </a:bodyPr>
          <a:lstStyle/>
          <a:p>
            <a:pPr algn="just">
              <a:lnSpc>
                <a:spcPct val="110000"/>
              </a:lnSpc>
            </a:pPr>
            <a:r>
              <a:rPr lang="en-US" sz="4000" dirty="0" smtClean="0">
                <a:solidFill>
                  <a:schemeClr val="bg2">
                    <a:lumMod val="50000"/>
                  </a:schemeClr>
                </a:solidFill>
                <a:latin typeface="Forte" pitchFamily="66" charset="0"/>
                <a:ea typeface="+mj-ea"/>
                <a:cs typeface="+mj-cs"/>
              </a:rPr>
              <a:t>More Knowledgeable People</a:t>
            </a:r>
          </a:p>
          <a:p>
            <a:pPr lvl="0" algn="just">
              <a:lnSpc>
                <a:spcPct val="110000"/>
              </a:lnSpc>
            </a:pPr>
            <a:r>
              <a:rPr lang="en-US" sz="4000" dirty="0" smtClean="0">
                <a:solidFill>
                  <a:schemeClr val="bg2">
                    <a:lumMod val="50000"/>
                  </a:schemeClr>
                </a:solidFill>
                <a:latin typeface="Forte" pitchFamily="66" charset="0"/>
                <a:ea typeface="+mj-ea"/>
                <a:cs typeface="+mj-cs"/>
              </a:rPr>
              <a:t>Teaching Methodology in Schools </a:t>
            </a:r>
          </a:p>
          <a:p>
            <a:pPr lvl="0" algn="just">
              <a:lnSpc>
                <a:spcPct val="110000"/>
              </a:lnSpc>
            </a:pPr>
            <a:r>
              <a:rPr lang="en-US" sz="4000" dirty="0" smtClean="0">
                <a:solidFill>
                  <a:schemeClr val="bg2">
                    <a:lumMod val="50000"/>
                  </a:schemeClr>
                </a:solidFill>
                <a:latin typeface="Forte" pitchFamily="66" charset="0"/>
                <a:ea typeface="+mj-ea"/>
                <a:cs typeface="+mj-cs"/>
              </a:rPr>
              <a:t>Young Children's Ideas about Pollution</a:t>
            </a:r>
          </a:p>
          <a:p>
            <a:pPr lvl="0" algn="just">
              <a:lnSpc>
                <a:spcPct val="110000"/>
              </a:lnSpc>
            </a:pPr>
            <a:r>
              <a:rPr lang="en-US" sz="4000" dirty="0" smtClean="0">
                <a:solidFill>
                  <a:schemeClr val="bg2">
                    <a:lumMod val="50000"/>
                  </a:schemeClr>
                </a:solidFill>
                <a:latin typeface="Forte" pitchFamily="66" charset="0"/>
                <a:ea typeface="+mj-ea"/>
                <a:cs typeface="+mj-cs"/>
              </a:rPr>
              <a:t>Change of Conception</a:t>
            </a:r>
          </a:p>
          <a:p>
            <a:pPr lvl="0" algn="just">
              <a:lnSpc>
                <a:spcPct val="110000"/>
              </a:lnSpc>
            </a:pPr>
            <a:r>
              <a:rPr lang="en-US" sz="4000" dirty="0" smtClean="0">
                <a:solidFill>
                  <a:schemeClr val="bg2">
                    <a:lumMod val="50000"/>
                  </a:schemeClr>
                </a:solidFill>
                <a:latin typeface="Forte" pitchFamily="66" charset="0"/>
                <a:ea typeface="+mj-ea"/>
                <a:cs typeface="+mj-cs"/>
              </a:rPr>
              <a:t>Classroom Environment </a:t>
            </a:r>
          </a:p>
          <a:p>
            <a:pPr lvl="0" algn="just">
              <a:lnSpc>
                <a:spcPct val="110000"/>
              </a:lnSpc>
            </a:pPr>
            <a:r>
              <a:rPr lang="en-US" sz="4000" dirty="0" smtClean="0">
                <a:solidFill>
                  <a:schemeClr val="bg2">
                    <a:lumMod val="50000"/>
                  </a:schemeClr>
                </a:solidFill>
                <a:latin typeface="Forte" pitchFamily="66" charset="0"/>
                <a:ea typeface="+mj-ea"/>
                <a:cs typeface="+mj-cs"/>
              </a:rPr>
              <a:t>Quality of Life</a:t>
            </a:r>
          </a:p>
          <a:p>
            <a:pPr algn="just">
              <a:lnSpc>
                <a:spcPct val="110000"/>
              </a:lnSpc>
            </a:pPr>
            <a:r>
              <a:rPr lang="en-US" sz="4000" dirty="0" smtClean="0">
                <a:solidFill>
                  <a:schemeClr val="bg2">
                    <a:lumMod val="50000"/>
                  </a:schemeClr>
                </a:solidFill>
                <a:latin typeface="Forte" pitchFamily="66" charset="0"/>
                <a:ea typeface="+mj-ea"/>
                <a:cs typeface="+mj-cs"/>
              </a:rPr>
              <a:t>Efforts by UNESCO</a:t>
            </a:r>
          </a:p>
        </p:txBody>
      </p:sp>
    </p:spTree>
    <p:extLst>
      <p:ext uri="{BB962C8B-B14F-4D97-AF65-F5344CB8AC3E}">
        <p14:creationId xmlns:p14="http://schemas.microsoft.com/office/powerpoint/2010/main" val="1021936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371600"/>
          </a:xfrm>
        </p:spPr>
        <p:txBody>
          <a:bodyPr>
            <a:noAutofit/>
          </a:bodyPr>
          <a:lstStyle/>
          <a:p>
            <a:r>
              <a:rPr lang="en-IN" sz="4800" dirty="0" smtClean="0">
                <a:solidFill>
                  <a:schemeClr val="accent3">
                    <a:lumMod val="75000"/>
                  </a:schemeClr>
                </a:solidFill>
                <a:latin typeface="Forte" pitchFamily="66" charset="0"/>
              </a:rPr>
              <a:t>Evaluation of sustainable development </a:t>
            </a:r>
            <a:endParaRPr lang="en-US" sz="4800" dirty="0" smtClean="0">
              <a:solidFill>
                <a:schemeClr val="accent3">
                  <a:lumMod val="75000"/>
                </a:schemeClr>
              </a:solidFill>
              <a:latin typeface="Forte" pitchFamily="66" charset="0"/>
            </a:endParaRPr>
          </a:p>
        </p:txBody>
      </p:sp>
      <p:sp>
        <p:nvSpPr>
          <p:cNvPr id="3" name="Content Placeholder 2"/>
          <p:cNvSpPr>
            <a:spLocks noGrp="1"/>
          </p:cNvSpPr>
          <p:nvPr>
            <p:ph idx="1"/>
          </p:nvPr>
        </p:nvSpPr>
        <p:spPr>
          <a:xfrm>
            <a:off x="228600" y="1447800"/>
            <a:ext cx="8686800" cy="4678363"/>
          </a:xfrm>
        </p:spPr>
        <p:txBody>
          <a:bodyPr>
            <a:noAutofit/>
          </a:bodyPr>
          <a:lstStyle/>
          <a:p>
            <a:pPr algn="just">
              <a:lnSpc>
                <a:spcPct val="130000"/>
              </a:lnSpc>
            </a:pPr>
            <a:r>
              <a:rPr lang="en-US" sz="2600" dirty="0" smtClean="0">
                <a:solidFill>
                  <a:schemeClr val="bg2">
                    <a:lumMod val="50000"/>
                  </a:schemeClr>
                </a:solidFill>
                <a:latin typeface="Forte" pitchFamily="66" charset="0"/>
                <a:ea typeface="+mj-ea"/>
                <a:cs typeface="+mj-cs"/>
              </a:rPr>
              <a:t>No doubt that sustainable development is essential for the survival of the world but it has many disadvantages also. These given here:</a:t>
            </a:r>
          </a:p>
          <a:p>
            <a:pPr algn="just">
              <a:lnSpc>
                <a:spcPct val="130000"/>
              </a:lnSpc>
            </a:pPr>
            <a:r>
              <a:rPr lang="en-US" sz="2600" dirty="0" smtClean="0">
                <a:solidFill>
                  <a:schemeClr val="bg2">
                    <a:lumMod val="50000"/>
                  </a:schemeClr>
                </a:solidFill>
                <a:latin typeface="Forte" pitchFamily="66" charset="0"/>
                <a:ea typeface="+mj-ea"/>
                <a:cs typeface="+mj-cs"/>
              </a:rPr>
              <a:t>It has been argued that since 1960s, the concept of sustainable development has slided from 'conservation management' to 'economic development', whereby, the original meaning of the concept has stretched somewhat.</a:t>
            </a:r>
          </a:p>
          <a:p>
            <a:pPr algn="just">
              <a:lnSpc>
                <a:spcPct val="130000"/>
              </a:lnSpc>
            </a:pPr>
            <a:r>
              <a:rPr lang="en-US" sz="2600" dirty="0" smtClean="0">
                <a:solidFill>
                  <a:schemeClr val="bg2">
                    <a:lumMod val="50000"/>
                  </a:schemeClr>
                </a:solidFill>
                <a:latin typeface="Forte" pitchFamily="66" charset="0"/>
                <a:ea typeface="+mj-ea"/>
                <a:cs typeface="+mj-cs"/>
              </a:rPr>
              <a:t>According to eco-vitality it is normally more costly to create goods and services in an environmentally Safeway then in non sustainable and harmful manner.</a:t>
            </a:r>
          </a:p>
        </p:txBody>
      </p:sp>
    </p:spTree>
    <p:extLst>
      <p:ext uri="{BB962C8B-B14F-4D97-AF65-F5344CB8AC3E}">
        <p14:creationId xmlns:p14="http://schemas.microsoft.com/office/powerpoint/2010/main" val="4182223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0000"/>
            <a:lum/>
          </a:blip>
          <a:srcRect/>
          <a:stretch>
            <a:fillRect t="-17000" b="-17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76200"/>
            <a:ext cx="8610600" cy="6477000"/>
          </a:xfrm>
        </p:spPr>
        <p:txBody>
          <a:bodyPr>
            <a:noAutofit/>
          </a:bodyPr>
          <a:lstStyle/>
          <a:p>
            <a:pPr algn="just">
              <a:lnSpc>
                <a:spcPct val="130000"/>
              </a:lnSpc>
            </a:pPr>
            <a:r>
              <a:rPr lang="en-US" sz="2800" dirty="0" smtClean="0">
                <a:solidFill>
                  <a:schemeClr val="bg2">
                    <a:lumMod val="50000"/>
                  </a:schemeClr>
                </a:solidFill>
                <a:latin typeface="Forte" pitchFamily="66" charset="0"/>
              </a:rPr>
              <a:t>No only the cost of sustainable development activities higher but organizing, monitoring and administrative costs are all factors that comes into play when it comes to sustainable development.</a:t>
            </a:r>
          </a:p>
          <a:p>
            <a:pPr algn="just">
              <a:lnSpc>
                <a:spcPct val="130000"/>
              </a:lnSpc>
            </a:pPr>
            <a:r>
              <a:rPr lang="en-US" sz="2800" dirty="0" smtClean="0">
                <a:solidFill>
                  <a:schemeClr val="bg2">
                    <a:lumMod val="50000"/>
                  </a:schemeClr>
                </a:solidFill>
                <a:latin typeface="Forte" pitchFamily="66" charset="0"/>
              </a:rPr>
              <a:t>For example, fishing indiscriminately may waste most of the catch, but it is far less expensive than using selective fishing methods.</a:t>
            </a:r>
            <a:endParaRPr lang="en-US" sz="2800" dirty="0" smtClean="0">
              <a:solidFill>
                <a:schemeClr val="bg2">
                  <a:lumMod val="50000"/>
                </a:schemeClr>
              </a:solidFill>
              <a:latin typeface="Forte" pitchFamily="66" charset="0"/>
              <a:ea typeface="+mj-ea"/>
              <a:cs typeface="+mj-cs"/>
            </a:endParaRPr>
          </a:p>
          <a:p>
            <a:pPr algn="just">
              <a:lnSpc>
                <a:spcPct val="130000"/>
              </a:lnSpc>
            </a:pPr>
            <a:r>
              <a:rPr lang="en-US" sz="2800" dirty="0" smtClean="0">
                <a:solidFill>
                  <a:schemeClr val="bg2">
                    <a:lumMod val="50000"/>
                  </a:schemeClr>
                </a:solidFill>
                <a:latin typeface="Forte" pitchFamily="66" charset="0"/>
                <a:ea typeface="+mj-ea"/>
                <a:cs typeface="+mj-cs"/>
              </a:rPr>
              <a:t>Sustainable development of an economy is a way that does not deplete natural resources. Unfortunately, it can be incredibly difficult to do this and in many countries it is practically impossible.</a:t>
            </a:r>
          </a:p>
          <a:p>
            <a:endParaRPr lang="en-US" sz="2800" dirty="0" smtClean="0">
              <a:solidFill>
                <a:schemeClr val="bg2">
                  <a:lumMod val="50000"/>
                </a:schemeClr>
              </a:solidFill>
            </a:endParaRPr>
          </a:p>
          <a:p>
            <a:endParaRPr lang="en-US" sz="2800" dirty="0">
              <a:solidFill>
                <a:schemeClr val="bg2">
                  <a:lumMod val="50000"/>
                </a:schemeClr>
              </a:solidFill>
            </a:endParaRPr>
          </a:p>
        </p:txBody>
      </p:sp>
    </p:spTree>
    <p:extLst>
      <p:ext uri="{BB962C8B-B14F-4D97-AF65-F5344CB8AC3E}">
        <p14:creationId xmlns:p14="http://schemas.microsoft.com/office/powerpoint/2010/main" val="3953603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2000"/>
            <a:lum/>
          </a:blip>
          <a:srcRect/>
          <a:stretch>
            <a:fillRect t="-7000" b="-7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381000"/>
            <a:ext cx="8534400" cy="6096000"/>
          </a:xfrm>
        </p:spPr>
        <p:txBody>
          <a:bodyPr>
            <a:noAutofit/>
          </a:bodyPr>
          <a:lstStyle/>
          <a:p>
            <a:pPr algn="just">
              <a:lnSpc>
                <a:spcPct val="130000"/>
              </a:lnSpc>
            </a:pPr>
            <a:r>
              <a:rPr lang="en-US" dirty="0" smtClean="0">
                <a:solidFill>
                  <a:schemeClr val="bg2">
                    <a:lumMod val="50000"/>
                  </a:schemeClr>
                </a:solidFill>
                <a:latin typeface="Forte" pitchFamily="66" charset="0"/>
              </a:rPr>
              <a:t>For several companies, the problem is not that sustainable development is impossible but it is less rewarding financially and it requires more work, which can be more than the company can handle for its survival.</a:t>
            </a:r>
          </a:p>
          <a:p>
            <a:pPr algn="just">
              <a:lnSpc>
                <a:spcPct val="130000"/>
              </a:lnSpc>
            </a:pPr>
            <a:r>
              <a:rPr lang="en-US" dirty="0" smtClean="0">
                <a:solidFill>
                  <a:schemeClr val="bg2">
                    <a:lumMod val="50000"/>
                  </a:schemeClr>
                </a:solidFill>
                <a:latin typeface="Forte" pitchFamily="66" charset="0"/>
              </a:rPr>
              <a:t>Therefore Another disadvantages to sustainable development is the fact that in developing countries starting company is very difficult. </a:t>
            </a:r>
          </a:p>
          <a:p>
            <a:endParaRPr lang="en-US" dirty="0"/>
          </a:p>
        </p:txBody>
      </p:sp>
    </p:spTree>
    <p:extLst>
      <p:ext uri="{BB962C8B-B14F-4D97-AF65-F5344CB8AC3E}">
        <p14:creationId xmlns:p14="http://schemas.microsoft.com/office/powerpoint/2010/main" val="2715688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4000"/>
            <a:lum/>
          </a:blip>
          <a:srcRect/>
          <a:stretch>
            <a:fillRect l="-10000" t="-3000" r="-13000" b="-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8800" dirty="0" smtClean="0">
                <a:solidFill>
                  <a:schemeClr val="accent3">
                    <a:lumMod val="75000"/>
                  </a:schemeClr>
                </a:solidFill>
                <a:latin typeface="Forte" panose="03060902040502070203" pitchFamily="66" charset="0"/>
              </a:rPr>
              <a:t>Conclusion </a:t>
            </a:r>
            <a:endParaRPr lang="en-US" sz="8800" dirty="0">
              <a:solidFill>
                <a:schemeClr val="accent3">
                  <a:lumMod val="75000"/>
                </a:schemeClr>
              </a:solidFill>
              <a:latin typeface="Forte" panose="03060902040502070203" pitchFamily="66" charset="0"/>
            </a:endParaRPr>
          </a:p>
        </p:txBody>
      </p:sp>
      <p:sp>
        <p:nvSpPr>
          <p:cNvPr id="3" name="Content Placeholder 2"/>
          <p:cNvSpPr>
            <a:spLocks noGrp="1"/>
          </p:cNvSpPr>
          <p:nvPr>
            <p:ph idx="1"/>
          </p:nvPr>
        </p:nvSpPr>
        <p:spPr>
          <a:xfrm>
            <a:off x="457200" y="1371600"/>
            <a:ext cx="8229600" cy="5105400"/>
          </a:xfrm>
        </p:spPr>
        <p:txBody>
          <a:bodyPr>
            <a:normAutofit fontScale="92500" lnSpcReduction="10000"/>
          </a:bodyPr>
          <a:lstStyle/>
          <a:p>
            <a:pPr marL="0" indent="0">
              <a:buNone/>
            </a:pPr>
            <a:endParaRPr lang="en-US" dirty="0">
              <a:solidFill>
                <a:schemeClr val="bg2">
                  <a:lumMod val="75000"/>
                </a:schemeClr>
              </a:solidFill>
            </a:endParaRPr>
          </a:p>
          <a:p>
            <a:r>
              <a:rPr lang="en-US" sz="3900" dirty="0">
                <a:solidFill>
                  <a:schemeClr val="bg2">
                    <a:lumMod val="75000"/>
                  </a:schemeClr>
                </a:solidFill>
                <a:latin typeface="Forte" panose="03060902040502070203" pitchFamily="66" charset="0"/>
              </a:rPr>
              <a:t>To sum it up, sustainable development is the key to ensuring a safer future for the forthcoming generations. It will also help to tackle environmental issues such as climate change, global warming, loss of species, and shortage of natural resources. So, we must need to develop habits so that we can also contribute to this great </a:t>
            </a:r>
            <a:r>
              <a:rPr lang="en-US" sz="3900" dirty="0" smtClean="0">
                <a:solidFill>
                  <a:schemeClr val="bg2">
                    <a:lumMod val="75000"/>
                  </a:schemeClr>
                </a:solidFill>
                <a:latin typeface="Forte" panose="03060902040502070203" pitchFamily="66" charset="0"/>
              </a:rPr>
              <a:t>purpose.</a:t>
            </a:r>
            <a:endParaRPr lang="en-US" sz="3900" dirty="0">
              <a:solidFill>
                <a:schemeClr val="bg2">
                  <a:lumMod val="75000"/>
                </a:schemeClr>
              </a:solidFill>
              <a:latin typeface="Forte" panose="03060902040502070203" pitchFamily="66" charset="0"/>
            </a:endParaRPr>
          </a:p>
        </p:txBody>
      </p:sp>
    </p:spTree>
    <p:extLst>
      <p:ext uri="{BB962C8B-B14F-4D97-AF65-F5344CB8AC3E}">
        <p14:creationId xmlns:p14="http://schemas.microsoft.com/office/powerpoint/2010/main" val="387108985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4">
            <a:alphaModFix amt="48000"/>
            <a:lum/>
          </a:blip>
          <a:srcRect/>
          <a:stretch>
            <a:fillRect l="-26000" r="-26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6A02978-1110-4ED1-8C28-8511B11A68D5}"/>
              </a:ext>
            </a:extLst>
          </p:cNvPr>
          <p:cNvSpPr>
            <a:spLocks noGrp="1"/>
          </p:cNvSpPr>
          <p:nvPr>
            <p:ph type="title"/>
          </p:nvPr>
        </p:nvSpPr>
        <p:spPr>
          <a:xfrm rot="21171008">
            <a:off x="457200" y="274638"/>
            <a:ext cx="8229600" cy="1143000"/>
          </a:xfrm>
        </p:spPr>
        <p:txBody>
          <a:bodyPr>
            <a:noAutofit/>
          </a:bodyPr>
          <a:lstStyle/>
          <a:p>
            <a:r>
              <a:rPr lang="en-IN" sz="9600" dirty="0" smtClean="0">
                <a:solidFill>
                  <a:schemeClr val="accent3">
                    <a:lumMod val="75000"/>
                  </a:schemeClr>
                </a:solidFill>
                <a:latin typeface="Forte" panose="03060902040502070203" pitchFamily="66" charset="0"/>
              </a:rPr>
              <a:t>Thank you </a:t>
            </a:r>
            <a:endParaRPr lang="en-IN" sz="9600" dirty="0">
              <a:solidFill>
                <a:schemeClr val="accent3">
                  <a:lumMod val="75000"/>
                </a:schemeClr>
              </a:solidFill>
              <a:latin typeface="Forte" panose="03060902040502070203" pitchFamily="66" charset="0"/>
            </a:endParaRPr>
          </a:p>
        </p:txBody>
      </p:sp>
      <p:pic>
        <p:nvPicPr>
          <p:cNvPr id="4" name="images">
            <a:hlinkClick r:id="" action="ppaction://media"/>
            <a:extLst>
              <a:ext uri="{FF2B5EF4-FFF2-40B4-BE49-F238E27FC236}">
                <a16:creationId xmlns="" xmlns:a16="http://schemas.microsoft.com/office/drawing/2014/main" id="{EAAE12B1-B852-4539-A1EC-6A5F72934EEF}"/>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5" cstate="print"/>
          <a:stretch>
            <a:fillRect/>
          </a:stretch>
        </p:blipFill>
        <p:spPr>
          <a:xfrm>
            <a:off x="1752600" y="1828800"/>
            <a:ext cx="6034088" cy="4525963"/>
          </a:xfrm>
          <a:solidFill>
            <a:schemeClr val="accent1"/>
          </a:solidFill>
          <a:ln>
            <a:noFill/>
          </a:ln>
        </p:spPr>
      </p:pic>
    </p:spTree>
    <p:extLst>
      <p:ext uri="{BB962C8B-B14F-4D97-AF65-F5344CB8AC3E}">
        <p14:creationId xmlns:p14="http://schemas.microsoft.com/office/powerpoint/2010/main" val="22584552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84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1188</TotalTime>
  <Words>2019</Words>
  <Application>Microsoft Office PowerPoint</Application>
  <PresentationFormat>On-screen Show (4:3)</PresentationFormat>
  <Paragraphs>181</Paragraphs>
  <Slides>41</Slides>
  <Notes>0</Notes>
  <HiddenSlides>0</HiddenSlides>
  <MMClips>2</MMClips>
  <ScaleCrop>false</ScaleCrop>
  <HeadingPairs>
    <vt:vector size="4" baseType="variant">
      <vt:variant>
        <vt:lpstr>Theme</vt:lpstr>
      </vt:variant>
      <vt:variant>
        <vt:i4>2</vt:i4>
      </vt:variant>
      <vt:variant>
        <vt:lpstr>Slide Titles</vt:lpstr>
      </vt:variant>
      <vt:variant>
        <vt:i4>41</vt:i4>
      </vt:variant>
    </vt:vector>
  </HeadingPairs>
  <TitlesOfParts>
    <vt:vector size="43" baseType="lpstr">
      <vt:lpstr>Office Theme</vt:lpstr>
      <vt:lpstr>1_Office Theme</vt:lpstr>
      <vt:lpstr>Sustainable development </vt:lpstr>
      <vt:lpstr>Outline </vt:lpstr>
      <vt:lpstr>Introduction </vt:lpstr>
      <vt:lpstr>Concept </vt:lpstr>
      <vt:lpstr>PowerPoint Presentation</vt:lpstr>
      <vt:lpstr>Three pillars of sustainability </vt:lpstr>
      <vt:lpstr>PowerPoint Presentation</vt:lpstr>
      <vt:lpstr>Evolution </vt:lpstr>
      <vt:lpstr>Meaning </vt:lpstr>
      <vt:lpstr>Sustainable development </vt:lpstr>
      <vt:lpstr>Principles </vt:lpstr>
      <vt:lpstr>sss</vt:lpstr>
      <vt:lpstr>PowerPoint Presentation</vt:lpstr>
      <vt:lpstr>PowerPoint Presentation</vt:lpstr>
      <vt:lpstr>PowerPoint Presentation</vt:lpstr>
      <vt:lpstr>Definition</vt:lpstr>
      <vt:lpstr>Importance </vt:lpstr>
      <vt:lpstr>PowerPoint Presentation</vt:lpstr>
      <vt:lpstr>UN DECADE OF EDUCATION FOR SUSTAINABLE DEVELOPMENT DESD (2005-2014)</vt:lpstr>
      <vt:lpstr>History of ESD </vt:lpstr>
      <vt:lpstr>PowerPoint Presentation</vt:lpstr>
      <vt:lpstr>PowerPoint Presentation</vt:lpstr>
      <vt:lpstr>Three types of education concerning sustainability </vt:lpstr>
      <vt:lpstr>Education for sustained development  (ESD)</vt:lpstr>
      <vt:lpstr>PowerPoint Presentation</vt:lpstr>
      <vt:lpstr>PowerPoint Presentation</vt:lpstr>
      <vt:lpstr>Education about sustainable development and ESD</vt:lpstr>
      <vt:lpstr>International Conferences and About ESD</vt:lpstr>
      <vt:lpstr>PowerPoint Presentation</vt:lpstr>
      <vt:lpstr>Role of education </vt:lpstr>
      <vt:lpstr>PowerPoint Presentation</vt:lpstr>
      <vt:lpstr>Meeting new challenges: new curriculum</vt:lpstr>
      <vt:lpstr>PowerPoint Presentation</vt:lpstr>
      <vt:lpstr>Role of teacher of sustainable development </vt:lpstr>
      <vt:lpstr>Awareness through Education </vt:lpstr>
      <vt:lpstr>PowerPoint Presentation</vt:lpstr>
      <vt:lpstr>Evaluation of sustainable development </vt:lpstr>
      <vt:lpstr>PowerPoint Presentation</vt:lpstr>
      <vt:lpstr>PowerPoint Presentation</vt:lpstr>
      <vt:lpstr>Conclusion </vt:lpstr>
      <vt:lpstr>Thank you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Sustainable development</dc:title>
  <dc:creator>Vishal</dc:creator>
  <cp:lastModifiedBy>ind</cp:lastModifiedBy>
  <cp:revision>56</cp:revision>
  <dcterms:created xsi:type="dcterms:W3CDTF">2022-04-15T06:32:45Z</dcterms:created>
  <dcterms:modified xsi:type="dcterms:W3CDTF">2022-08-03T08:23:12Z</dcterms:modified>
</cp:coreProperties>
</file>