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71" r:id="rId4"/>
    <p:sldId id="272" r:id="rId5"/>
    <p:sldId id="266" r:id="rId6"/>
    <p:sldId id="269" r:id="rId7"/>
    <p:sldId id="268" r:id="rId8"/>
    <p:sldId id="257" r:id="rId9"/>
    <p:sldId id="274" r:id="rId10"/>
    <p:sldId id="258" r:id="rId11"/>
    <p:sldId id="275" r:id="rId12"/>
    <p:sldId id="267" r:id="rId13"/>
    <p:sldId id="263" r:id="rId14"/>
    <p:sldId id="276" r:id="rId15"/>
    <p:sldId id="259" r:id="rId16"/>
    <p:sldId id="277" r:id="rId17"/>
    <p:sldId id="260" r:id="rId18"/>
    <p:sldId id="278" r:id="rId19"/>
    <p:sldId id="279" r:id="rId20"/>
    <p:sldId id="280" r:id="rId21"/>
    <p:sldId id="283" r:id="rId22"/>
    <p:sldId id="282" r:id="rId23"/>
    <p:sldId id="27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51" d="100"/>
          <a:sy n="51" d="100"/>
        </p:scale>
        <p:origin x="-1243" y="-72"/>
      </p:cViewPr>
      <p:guideLst>
        <p:guide orient="horz" pos="2160"/>
        <p:guide pos="2880"/>
      </p:guideLst>
    </p:cSldViewPr>
  </p:slideViewPr>
  <p:outlineViewPr>
    <p:cViewPr>
      <p:scale>
        <a:sx n="33" d="100"/>
        <a:sy n="33" d="100"/>
      </p:scale>
      <p:origin x="48" y="1606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7BD040A-4028-4271-896A-0802440AE847}" type="datetimeFigureOut">
              <a:rPr lang="en-US" smtClean="0"/>
              <a:pPr/>
              <a:t>2/23/2021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E243126-C48C-4CC1-9885-BF106E1652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7BD040A-4028-4271-896A-0802440AE847}" type="datetimeFigureOut">
              <a:rPr lang="en-US" smtClean="0"/>
              <a:pPr/>
              <a:t>2/23/2021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243126-C48C-4CC1-9885-BF106E165287}"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7BD040A-4028-4271-896A-0802440AE847}" type="datetimeFigureOut">
              <a:rPr lang="en-US" smtClean="0"/>
              <a:pPr/>
              <a:t>2/23/2021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243126-C48C-4CC1-9885-BF106E165287}"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7BD040A-4028-4271-896A-0802440AE847}" type="datetimeFigureOut">
              <a:rPr lang="en-US" smtClean="0"/>
              <a:pPr/>
              <a:t>2/23/2021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E243126-C48C-4CC1-9885-BF106E165287}"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7BD040A-4028-4271-896A-0802440AE847}" type="datetimeFigureOut">
              <a:rPr lang="en-US" smtClean="0"/>
              <a:pPr/>
              <a:t>2/23/2021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7BD040A-4028-4271-896A-0802440AE847}" type="datetimeFigureOut">
              <a:rPr lang="en-US" smtClean="0"/>
              <a:pPr/>
              <a:t>2/23/2021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E243126-C48C-4CC1-9885-BF106E165287}"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7BD040A-4028-4271-896A-0802440AE847}" type="datetimeFigureOut">
              <a:rPr lang="en-US" smtClean="0"/>
              <a:pPr/>
              <a:t>2/23/2021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7BD040A-4028-4271-896A-0802440AE847}" type="datetimeFigureOut">
              <a:rPr lang="en-US" smtClean="0"/>
              <a:pPr/>
              <a:t>2/23/2021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7BD040A-4028-4271-896A-0802440AE847}" type="datetimeFigureOut">
              <a:rPr lang="en-US" smtClean="0"/>
              <a:pPr/>
              <a:t>2/23/2021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E243126-C48C-4CC1-9885-BF106E165287}"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7BD040A-4028-4271-896A-0802440AE847}" type="datetimeFigureOut">
              <a:rPr lang="en-US" smtClean="0"/>
              <a:pPr/>
              <a:t>2/23/2021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7BD040A-4028-4271-896A-0802440AE847}" type="datetimeFigureOut">
              <a:rPr lang="en-US" smtClean="0"/>
              <a:pPr/>
              <a:t>2/23/2021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E243126-C48C-4CC1-9885-BF106E1652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7BD040A-4028-4271-896A-0802440AE847}" type="datetimeFigureOut">
              <a:rPr lang="en-US" smtClean="0"/>
              <a:pPr/>
              <a:t>2/23/2021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E243126-C48C-4CC1-9885-BF106E16528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en.wikipedia.org/wiki/Frederick_Winslow_Taylo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1"/>
            <a:ext cx="9144000" cy="4648200"/>
          </a:xfrm>
        </p:spPr>
        <p:txBody>
          <a:bodyPr>
            <a:noAutofit/>
          </a:bodyPr>
          <a:lstStyle/>
          <a:p>
            <a:pPr algn="ctr"/>
            <a:r>
              <a:rPr lang="en-US" sz="3200" dirty="0" smtClean="0">
                <a:latin typeface="Times New Roman" pitchFamily="18" charset="0"/>
                <a:cs typeface="Times New Roman" pitchFamily="18" charset="0"/>
              </a:rPr>
              <a:t>Topic: </a:t>
            </a:r>
            <a:r>
              <a:rPr lang="en-US" sz="3600" dirty="0" smtClean="0">
                <a:latin typeface="Times New Roman" pitchFamily="18" charset="0"/>
                <a:cs typeface="Times New Roman" pitchFamily="18" charset="0"/>
              </a:rPr>
              <a:t>Scientific Principles of Management</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dirty="0" smtClean="0">
                <a:solidFill>
                  <a:srgbClr val="FF0000"/>
                </a:solidFill>
                <a:latin typeface="Comic Sans MS" pitchFamily="66" charset="0"/>
              </a:rPr>
              <a:t> For </a:t>
            </a:r>
            <a:r>
              <a:rPr lang="en-US" sz="3200" dirty="0" err="1" smtClean="0">
                <a:solidFill>
                  <a:srgbClr val="FF0000"/>
                </a:solidFill>
                <a:latin typeface="Comic Sans MS" pitchFamily="66" charset="0"/>
              </a:rPr>
              <a:t>B.Ed</a:t>
            </a:r>
            <a:r>
              <a:rPr lang="en-US" sz="3200" dirty="0" smtClean="0">
                <a:solidFill>
                  <a:srgbClr val="FF0000"/>
                </a:solidFill>
                <a:latin typeface="Comic Sans MS" pitchFamily="66" charset="0"/>
              </a:rPr>
              <a:t> </a:t>
            </a:r>
            <a:r>
              <a:rPr lang="en-US" sz="3200" dirty="0" err="1" smtClean="0">
                <a:solidFill>
                  <a:srgbClr val="FF0000"/>
                </a:solidFill>
                <a:latin typeface="Comic Sans MS" pitchFamily="66" charset="0"/>
              </a:rPr>
              <a:t>Ist</a:t>
            </a:r>
            <a:r>
              <a:rPr lang="en-US" sz="3200" dirty="0" smtClean="0">
                <a:solidFill>
                  <a:srgbClr val="FF0000"/>
                </a:solidFill>
                <a:latin typeface="Comic Sans MS" pitchFamily="66" charset="0"/>
              </a:rPr>
              <a:t> Semester Students </a:t>
            </a:r>
            <a:br>
              <a:rPr lang="en-US" sz="3200" dirty="0" smtClean="0">
                <a:solidFill>
                  <a:srgbClr val="FF0000"/>
                </a:solidFill>
                <a:latin typeface="Comic Sans MS" pitchFamily="66" charset="0"/>
              </a:rPr>
            </a:br>
            <a:r>
              <a:rPr lang="en-US" sz="3200" dirty="0" smtClean="0">
                <a:solidFill>
                  <a:srgbClr val="FF0000"/>
                </a:solidFill>
                <a:latin typeface="Comic Sans MS" pitchFamily="66" charset="0"/>
              </a:rPr>
              <a:t>(Punjabi University)</a:t>
            </a:r>
            <a:r>
              <a:rPr lang="en-US" sz="2000" dirty="0" smtClean="0">
                <a:solidFill>
                  <a:srgbClr val="FF0000"/>
                </a:solidFill>
                <a:latin typeface="Comic Sans MS" pitchFamily="66" charset="0"/>
              </a:rPr>
              <a:t/>
            </a:r>
            <a:br>
              <a:rPr lang="en-US" sz="2000" dirty="0" smtClean="0">
                <a:solidFill>
                  <a:srgbClr val="FF0000"/>
                </a:solidFill>
                <a:latin typeface="Comic Sans MS" pitchFamily="66" charset="0"/>
              </a:rPr>
            </a:br>
            <a:r>
              <a:rPr lang="en-US" sz="2000" dirty="0" smtClean="0">
                <a:latin typeface="Comic Sans MS" pitchFamily="66" charset="0"/>
              </a:rPr>
              <a:t/>
            </a:r>
            <a:br>
              <a:rPr lang="en-US" sz="2000" dirty="0" smtClean="0">
                <a:latin typeface="Comic Sans MS" pitchFamily="66" charset="0"/>
              </a:rPr>
            </a:br>
            <a:r>
              <a:rPr lang="en-US" sz="2000" dirty="0" smtClean="0">
                <a:latin typeface="Comic Sans MS" pitchFamily="66" charset="0"/>
              </a:rPr>
              <a:t>By</a:t>
            </a:r>
            <a:br>
              <a:rPr lang="en-US" sz="2000" dirty="0" smtClean="0">
                <a:latin typeface="Comic Sans MS" pitchFamily="66" charset="0"/>
              </a:rPr>
            </a:br>
            <a:r>
              <a:rPr lang="en-US" sz="2000" dirty="0" smtClean="0">
                <a:latin typeface="Comic Sans MS" pitchFamily="66" charset="0"/>
              </a:rPr>
              <a:t/>
            </a:r>
            <a:br>
              <a:rPr lang="en-US" sz="2000" dirty="0" smtClean="0">
                <a:latin typeface="Comic Sans MS" pitchFamily="66" charset="0"/>
              </a:rPr>
            </a:br>
            <a:r>
              <a:rPr lang="en-US" sz="2800" dirty="0" smtClean="0">
                <a:latin typeface="Comic Sans MS" pitchFamily="66" charset="0"/>
              </a:rPr>
              <a:t>Ms. </a:t>
            </a:r>
            <a:r>
              <a:rPr lang="en-US" sz="2800" dirty="0" err="1" smtClean="0">
                <a:latin typeface="Comic Sans MS" pitchFamily="66" charset="0"/>
              </a:rPr>
              <a:t>Sarita</a:t>
            </a:r>
            <a:r>
              <a:rPr lang="en-US" sz="2800" dirty="0" smtClean="0">
                <a:latin typeface="Comic Sans MS" pitchFamily="66" charset="0"/>
              </a:rPr>
              <a:t> </a:t>
            </a:r>
            <a:r>
              <a:rPr lang="en-US" sz="2800" dirty="0" err="1" smtClean="0">
                <a:latin typeface="Comic Sans MS" pitchFamily="66" charset="0"/>
              </a:rPr>
              <a:t>Gulati</a:t>
            </a:r>
            <a:r>
              <a:rPr lang="en-US" sz="2800" dirty="0" smtClean="0">
                <a:latin typeface="Comic Sans MS" pitchFamily="66" charset="0"/>
              </a:rPr>
              <a:t/>
            </a:r>
            <a:br>
              <a:rPr lang="en-US" sz="2800" dirty="0" smtClean="0">
                <a:latin typeface="Comic Sans MS" pitchFamily="66" charset="0"/>
              </a:rPr>
            </a:br>
            <a:r>
              <a:rPr lang="en-US" sz="2800" dirty="0" smtClean="0">
                <a:latin typeface="Comic Sans MS" pitchFamily="66" charset="0"/>
              </a:rPr>
              <a:t>Librarian</a:t>
            </a:r>
            <a:br>
              <a:rPr lang="en-US" sz="2800" dirty="0" smtClean="0">
                <a:latin typeface="Comic Sans MS" pitchFamily="66" charset="0"/>
              </a:rPr>
            </a:br>
            <a:r>
              <a:rPr lang="en-US" sz="2800" dirty="0" err="1" smtClean="0">
                <a:latin typeface="Comic Sans MS" pitchFamily="66" charset="0"/>
              </a:rPr>
              <a:t>Shivalik</a:t>
            </a:r>
            <a:r>
              <a:rPr lang="en-US" sz="2800" dirty="0" smtClean="0">
                <a:latin typeface="Comic Sans MS" pitchFamily="66" charset="0"/>
              </a:rPr>
              <a:t> Institute of Education and Research, </a:t>
            </a:r>
            <a:r>
              <a:rPr lang="en-US" sz="2800" dirty="0" err="1" smtClean="0">
                <a:latin typeface="Comic Sans MS" pitchFamily="66" charset="0"/>
              </a:rPr>
              <a:t>Mohali</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381000"/>
            <a:ext cx="8991600" cy="5626291"/>
          </a:xfrm>
        </p:spPr>
        <p:txBody>
          <a:bodyPr>
            <a:normAutofit lnSpcReduction="10000"/>
          </a:bodyPr>
          <a:lstStyle/>
          <a:p>
            <a:pPr algn="just">
              <a:buNone/>
            </a:pPr>
            <a:r>
              <a:rPr lang="en-US" sz="28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Dr. </a:t>
            </a:r>
            <a:r>
              <a:rPr lang="en-US" sz="3600" b="1" dirty="0" smtClean="0">
                <a:latin typeface="Times New Roman" pitchFamily="18" charset="0"/>
                <a:cs typeface="Times New Roman" pitchFamily="18" charset="0"/>
              </a:rPr>
              <a:t>F.W. ( </a:t>
            </a:r>
            <a:r>
              <a:rPr lang="en-US" sz="3600" b="1" dirty="0" smtClean="0">
                <a:hlinkClick r:id="rId2"/>
              </a:rPr>
              <a:t>Frederick Winslow )</a:t>
            </a:r>
            <a:r>
              <a:rPr lang="en-US" sz="3600" b="1" dirty="0" smtClean="0"/>
              <a:t> </a:t>
            </a:r>
            <a:r>
              <a:rPr lang="en-US" sz="3600" b="1" dirty="0" smtClean="0">
                <a:latin typeface="Times New Roman" pitchFamily="18" charset="0"/>
                <a:cs typeface="Times New Roman" pitchFamily="18" charset="0"/>
              </a:rPr>
              <a:t>Taylor</a:t>
            </a:r>
            <a:r>
              <a:rPr lang="en-US" sz="3600" dirty="0" smtClean="0">
                <a:latin typeface="Times New Roman" pitchFamily="18" charset="0"/>
                <a:cs typeface="Times New Roman" pitchFamily="18" charset="0"/>
              </a:rPr>
              <a:t>, is called as “</a:t>
            </a:r>
            <a:r>
              <a:rPr lang="en-US" sz="3600" b="1" dirty="0" smtClean="0">
                <a:latin typeface="Times New Roman" pitchFamily="18" charset="0"/>
                <a:cs typeface="Times New Roman" pitchFamily="18" charset="0"/>
              </a:rPr>
              <a:t>Father of Scientific Management”.</a:t>
            </a:r>
            <a:r>
              <a:rPr lang="en-US" sz="3600" dirty="0" smtClean="0">
                <a:latin typeface="Times New Roman" pitchFamily="18" charset="0"/>
                <a:cs typeface="Times New Roman" pitchFamily="18" charset="0"/>
              </a:rPr>
              <a:t> He popularized scientific management movement and made it </a:t>
            </a:r>
            <a:r>
              <a:rPr lang="en-US" sz="3600" b="1" dirty="0" smtClean="0">
                <a:solidFill>
                  <a:srgbClr val="FF0000"/>
                </a:solidFill>
                <a:latin typeface="Times New Roman" pitchFamily="18" charset="0"/>
                <a:cs typeface="Times New Roman" pitchFamily="18" charset="0"/>
              </a:rPr>
              <a:t>universally acceptable</a:t>
            </a:r>
            <a:r>
              <a:rPr lang="en-US" sz="3600" dirty="0" smtClean="0">
                <a:latin typeface="Times New Roman" pitchFamily="18" charset="0"/>
                <a:cs typeface="Times New Roman" pitchFamily="18" charset="0"/>
              </a:rPr>
              <a:t>. He worked almost at every position before becoming the chief engineer. So, he was practically associated with various problems faced by the workers at different positions. He noticed that the </a:t>
            </a:r>
            <a:r>
              <a:rPr lang="en-US" sz="3600" dirty="0" smtClean="0">
                <a:solidFill>
                  <a:srgbClr val="FF0000"/>
                </a:solidFill>
                <a:latin typeface="Times New Roman" pitchFamily="18" charset="0"/>
                <a:cs typeface="Times New Roman" pitchFamily="18" charset="0"/>
              </a:rPr>
              <a:t>Industrial resources were not being properly used.</a:t>
            </a:r>
            <a:endParaRPr lang="en-US" sz="2800" dirty="0" smtClean="0">
              <a:solidFill>
                <a:srgbClr val="FF0000"/>
              </a:solidFill>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28600"/>
            <a:ext cx="8763000" cy="6248400"/>
          </a:xfrm>
        </p:spPr>
        <p:txBody>
          <a:bodyPr>
            <a:normAutofit lnSpcReduction="10000"/>
          </a:bodyPr>
          <a:lstStyle/>
          <a:p>
            <a:pPr algn="just"/>
            <a:r>
              <a:rPr lang="en-US" sz="3200" dirty="0" smtClean="0">
                <a:latin typeface="Times New Roman" pitchFamily="18" charset="0"/>
                <a:cs typeface="Times New Roman" pitchFamily="18" charset="0"/>
              </a:rPr>
              <a:t>Business enterprises were being managed by the </a:t>
            </a:r>
            <a:r>
              <a:rPr lang="en-US" sz="3200" b="1" dirty="0" smtClean="0">
                <a:latin typeface="Times New Roman" pitchFamily="18" charset="0"/>
                <a:cs typeface="Times New Roman" pitchFamily="18" charset="0"/>
              </a:rPr>
              <a:t>rule of thumb</a:t>
            </a:r>
            <a:r>
              <a:rPr lang="en-US" sz="2400" b="1" dirty="0" smtClean="0">
                <a:solidFill>
                  <a:srgbClr val="FF0000"/>
                </a:solidFill>
                <a:latin typeface="Times New Roman" pitchFamily="18" charset="0"/>
                <a:cs typeface="Times New Roman" pitchFamily="18" charset="0"/>
              </a:rPr>
              <a:t>(</a:t>
            </a:r>
            <a:r>
              <a:rPr lang="en-US" sz="2400" b="1" dirty="0" smtClean="0">
                <a:solidFill>
                  <a:srgbClr val="FF0000"/>
                </a:solidFill>
              </a:rPr>
              <a:t>application of traditional methods/ based on practical experience rather than </a:t>
            </a:r>
            <a:r>
              <a:rPr lang="en-US" sz="2400" b="1" dirty="0" smtClean="0">
                <a:solidFill>
                  <a:srgbClr val="FF0000"/>
                </a:solidFill>
              </a:rPr>
              <a:t>theory )</a:t>
            </a:r>
            <a:r>
              <a:rPr lang="en-US" sz="2400" b="1" dirty="0" smtClean="0">
                <a:solidFill>
                  <a:srgbClr val="FF0000"/>
                </a:solidFill>
                <a:latin typeface="Times New Roman" pitchFamily="18" charset="0"/>
                <a:cs typeface="Times New Roman" pitchFamily="18" charset="0"/>
              </a:rPr>
              <a:t>. </a:t>
            </a:r>
            <a:r>
              <a:rPr lang="en-US" sz="3200" b="1" dirty="0" smtClean="0">
                <a:latin typeface="Times New Roman" pitchFamily="18" charset="0"/>
                <a:cs typeface="Times New Roman" pitchFamily="18" charset="0"/>
              </a:rPr>
              <a:t>No systematic effort </a:t>
            </a:r>
            <a:r>
              <a:rPr lang="en-US" sz="3200" dirty="0" smtClean="0">
                <a:latin typeface="Times New Roman" pitchFamily="18" charset="0"/>
                <a:cs typeface="Times New Roman" pitchFamily="18" charset="0"/>
              </a:rPr>
              <a:t>had ever been made to find the exact nature of the work to be done or the best way of doing it. There was </a:t>
            </a:r>
            <a:r>
              <a:rPr lang="en-US" sz="3200" b="1" dirty="0" smtClean="0">
                <a:latin typeface="Times New Roman" pitchFamily="18" charset="0"/>
                <a:cs typeface="Times New Roman" pitchFamily="18" charset="0"/>
              </a:rPr>
              <a:t>no proper division of responsibilities</a:t>
            </a:r>
            <a:r>
              <a:rPr lang="en-US" sz="3200" dirty="0" smtClean="0">
                <a:latin typeface="Times New Roman" pitchFamily="18" charset="0"/>
                <a:cs typeface="Times New Roman" pitchFamily="18" charset="0"/>
              </a:rPr>
              <a:t> between management and workers.</a:t>
            </a:r>
          </a:p>
          <a:p>
            <a:pPr algn="just"/>
            <a:r>
              <a:rPr lang="en-US" sz="3200" dirty="0" smtClean="0">
                <a:latin typeface="Times New Roman" pitchFamily="18" charset="0"/>
                <a:cs typeface="Times New Roman" pitchFamily="18" charset="0"/>
              </a:rPr>
              <a:t>He carried out </a:t>
            </a:r>
            <a:r>
              <a:rPr lang="en-US" sz="3200" b="1" dirty="0" smtClean="0">
                <a:latin typeface="Times New Roman" pitchFamily="18" charset="0"/>
                <a:cs typeface="Times New Roman" pitchFamily="18" charset="0"/>
              </a:rPr>
              <a:t>many experiments </a:t>
            </a:r>
            <a:r>
              <a:rPr lang="en-US" sz="3200" dirty="0" smtClean="0">
                <a:latin typeface="Times New Roman" pitchFamily="18" charset="0"/>
                <a:cs typeface="Times New Roman" pitchFamily="18" charset="0"/>
              </a:rPr>
              <a:t>for finding out ways and means </a:t>
            </a:r>
            <a:r>
              <a:rPr lang="en-US" sz="3200" b="1" dirty="0" smtClean="0">
                <a:latin typeface="Times New Roman" pitchFamily="18" charset="0"/>
                <a:cs typeface="Times New Roman" pitchFamily="18" charset="0"/>
              </a:rPr>
              <a:t>to reduce wastage and inefficiency </a:t>
            </a:r>
            <a:r>
              <a:rPr lang="en-US" sz="3200" dirty="0" smtClean="0">
                <a:latin typeface="Times New Roman" pitchFamily="18" charset="0"/>
                <a:cs typeface="Times New Roman" pitchFamily="18" charset="0"/>
              </a:rPr>
              <a:t>of every kind in the production processes. This ultimately led to the emergence of the concept of </a:t>
            </a:r>
            <a:r>
              <a:rPr lang="en-US" sz="3200" b="1" dirty="0" smtClean="0">
                <a:latin typeface="Times New Roman" pitchFamily="18" charset="0"/>
                <a:cs typeface="Times New Roman" pitchFamily="18" charset="0"/>
              </a:rPr>
              <a:t>‘Scientific Management’.</a:t>
            </a:r>
          </a:p>
          <a:p>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19200"/>
            <a:ext cx="8763000" cy="5334000"/>
          </a:xfrm>
        </p:spPr>
        <p:txBody>
          <a:bodyPr>
            <a:normAutofit/>
          </a:bodyPr>
          <a:lstStyle/>
          <a:p>
            <a:pPr algn="just"/>
            <a:r>
              <a:rPr lang="en-US" sz="2800" dirty="0" smtClean="0">
                <a:latin typeface="Times New Roman" pitchFamily="18" charset="0"/>
                <a:cs typeface="Times New Roman" pitchFamily="18" charset="0"/>
              </a:rPr>
              <a:t>Scientific management implies </a:t>
            </a:r>
            <a:r>
              <a:rPr lang="en-US" sz="2800" b="1" dirty="0" smtClean="0">
                <a:solidFill>
                  <a:srgbClr val="FF0000"/>
                </a:solidFill>
                <a:latin typeface="Times New Roman" pitchFamily="18" charset="0"/>
                <a:cs typeface="Times New Roman" pitchFamily="18" charset="0"/>
              </a:rPr>
              <a:t>the art of knowing exactly what is to be done and how it is to be done. </a:t>
            </a:r>
            <a:r>
              <a:rPr lang="en-US" sz="2800" dirty="0" smtClean="0">
                <a:latin typeface="Times New Roman" pitchFamily="18" charset="0"/>
                <a:cs typeface="Times New Roman" pitchFamily="18" charset="0"/>
              </a:rPr>
              <a:t>Under this approach, </a:t>
            </a:r>
            <a:r>
              <a:rPr lang="en-US" sz="2800" dirty="0" smtClean="0">
                <a:solidFill>
                  <a:srgbClr val="FF0000"/>
                </a:solidFill>
                <a:latin typeface="Times New Roman" pitchFamily="18" charset="0"/>
                <a:cs typeface="Times New Roman" pitchFamily="18" charset="0"/>
              </a:rPr>
              <a:t>scientific techniques are applied </a:t>
            </a:r>
            <a:r>
              <a:rPr lang="en-US" sz="2800" dirty="0" smtClean="0">
                <a:latin typeface="Times New Roman" pitchFamily="18" charset="0"/>
                <a:cs typeface="Times New Roman" pitchFamily="18" charset="0"/>
              </a:rPr>
              <a:t>in the recruitment, selection and training of workers and are also used in tackling various industrial problems.</a:t>
            </a:r>
          </a:p>
          <a:p>
            <a:pPr algn="just">
              <a:buNone/>
            </a:pP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 “Scientific management means knowing exactly what you want </a:t>
            </a:r>
            <a:r>
              <a:rPr lang="en-US" sz="2800" b="1" dirty="0" smtClean="0">
                <a:latin typeface="Times New Roman" pitchFamily="18" charset="0"/>
                <a:cs typeface="Times New Roman" pitchFamily="18" charset="0"/>
              </a:rPr>
              <a:t>men to do </a:t>
            </a:r>
            <a:r>
              <a:rPr lang="en-US" sz="2800" dirty="0" smtClean="0">
                <a:latin typeface="Times New Roman" pitchFamily="18" charset="0"/>
                <a:cs typeface="Times New Roman" pitchFamily="18" charset="0"/>
              </a:rPr>
              <a:t>and seeing that they do it in the best and </a:t>
            </a:r>
            <a:r>
              <a:rPr lang="en-US" sz="2800" b="1" dirty="0" smtClean="0">
                <a:latin typeface="Times New Roman" pitchFamily="18" charset="0"/>
                <a:cs typeface="Times New Roman" pitchFamily="18" charset="0"/>
              </a:rPr>
              <a:t>the cheapest way</a:t>
            </a:r>
            <a:r>
              <a:rPr lang="en-US" sz="2800" dirty="0" smtClean="0">
                <a:latin typeface="Times New Roman" pitchFamily="18" charset="0"/>
                <a:cs typeface="Times New Roman" pitchFamily="18" charset="0"/>
              </a:rPr>
              <a:t>”.</a:t>
            </a:r>
          </a:p>
          <a:p>
            <a:pPr algn="ctr">
              <a:buNone/>
            </a:pP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 F.W. Taylor</a:t>
            </a:r>
          </a:p>
          <a:p>
            <a:endParaRPr lang="en-US" sz="2800" dirty="0">
              <a:latin typeface="Times New Roman" pitchFamily="18" charset="0"/>
              <a:cs typeface="Times New Roman" pitchFamily="18" charset="0"/>
            </a:endParaRPr>
          </a:p>
        </p:txBody>
      </p:sp>
      <p:sp>
        <p:nvSpPr>
          <p:cNvPr id="3" name="Title 2"/>
          <p:cNvSpPr>
            <a:spLocks noGrp="1"/>
          </p:cNvSpPr>
          <p:nvPr>
            <p:ph type="title"/>
          </p:nvPr>
        </p:nvSpPr>
        <p:spPr>
          <a:xfrm>
            <a:off x="0" y="274638"/>
            <a:ext cx="8991600" cy="1143000"/>
          </a:xfrm>
        </p:spPr>
        <p:txBody>
          <a:bodyPr>
            <a:normAutofit fontScale="90000"/>
          </a:bodyPr>
          <a:lstStyle/>
          <a:p>
            <a:pPr algn="just"/>
            <a:r>
              <a:rPr lang="en-US" sz="4000" dirty="0" smtClean="0">
                <a:solidFill>
                  <a:schemeClr val="tx1"/>
                </a:solidFill>
                <a:latin typeface="Times New Roman" pitchFamily="18" charset="0"/>
                <a:cs typeface="Times New Roman" pitchFamily="18" charset="0"/>
              </a:rPr>
              <a:t>Meaning and Definition of Scientific Management</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915400" cy="5821363"/>
          </a:xfrm>
        </p:spPr>
        <p:txBody>
          <a:bodyPr>
            <a:noAutofit/>
          </a:bodyPr>
          <a:lstStyle/>
          <a:p>
            <a:pPr algn="just">
              <a:buNone/>
            </a:pPr>
            <a:r>
              <a:rPr lang="en-US" sz="3800" dirty="0" smtClean="0">
                <a:latin typeface="Times New Roman" pitchFamily="18" charset="0"/>
                <a:cs typeface="Times New Roman" pitchFamily="18" charset="0"/>
              </a:rPr>
              <a:t>   Principles of scientific management developed by F.W. Taylor are meant to be a </a:t>
            </a:r>
            <a:r>
              <a:rPr lang="en-US" sz="3800" b="1" dirty="0" smtClean="0">
                <a:latin typeface="Times New Roman" pitchFamily="18" charset="0"/>
                <a:cs typeface="Times New Roman" pitchFamily="18" charset="0"/>
              </a:rPr>
              <a:t>guide to the practice of management. </a:t>
            </a:r>
            <a:r>
              <a:rPr lang="en-US" sz="3800" dirty="0" smtClean="0">
                <a:latin typeface="Times New Roman" pitchFamily="18" charset="0"/>
                <a:cs typeface="Times New Roman" pitchFamily="18" charset="0"/>
              </a:rPr>
              <a:t>Frederick Taylor believed that </a:t>
            </a:r>
            <a:r>
              <a:rPr lang="en-US" sz="3800" b="1" dirty="0" smtClean="0">
                <a:latin typeface="Times New Roman" pitchFamily="18" charset="0"/>
                <a:cs typeface="Times New Roman" pitchFamily="18" charset="0"/>
              </a:rPr>
              <a:t>management is a science</a:t>
            </a:r>
            <a:r>
              <a:rPr lang="en-US" sz="3800" dirty="0" smtClean="0">
                <a:latin typeface="Times New Roman" pitchFamily="18" charset="0"/>
                <a:cs typeface="Times New Roman" pitchFamily="18" charset="0"/>
              </a:rPr>
              <a:t>. He stated that there were set laws that could be applied to the study of management and thereby get the desired results. </a:t>
            </a:r>
            <a:r>
              <a:rPr lang="en-US" sz="3800" b="1" dirty="0" smtClean="0">
                <a:latin typeface="Times New Roman" pitchFamily="18" charset="0"/>
                <a:cs typeface="Times New Roman" pitchFamily="18" charset="0"/>
              </a:rPr>
              <a:t>In this regard, he propounded five principles of scientific management. </a:t>
            </a:r>
            <a:endParaRPr lang="en-US" sz="3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458200" cy="4525963"/>
          </a:xfrm>
        </p:spPr>
        <p:txBody>
          <a:bodyPr>
            <a:normAutofit/>
          </a:bodyPr>
          <a:lstStyle/>
          <a:p>
            <a:pPr marL="852678" indent="-742950" algn="just">
              <a:buFont typeface="+mj-lt"/>
              <a:buAutoNum type="arabicPeriod"/>
            </a:pPr>
            <a:r>
              <a:rPr lang="en-US" sz="4000" b="1" dirty="0" smtClean="0">
                <a:latin typeface="Times New Roman" pitchFamily="18" charset="0"/>
                <a:cs typeface="Times New Roman" pitchFamily="18" charset="0"/>
              </a:rPr>
              <a:t>Science, not rule of thumb</a:t>
            </a:r>
          </a:p>
          <a:p>
            <a:pPr marL="852678" indent="-742950" algn="just">
              <a:buFont typeface="+mj-lt"/>
              <a:buAutoNum type="arabicPeriod"/>
            </a:pPr>
            <a:r>
              <a:rPr lang="en-US" sz="4000" b="1" dirty="0" smtClean="0">
                <a:latin typeface="Times New Roman" pitchFamily="18" charset="0"/>
                <a:cs typeface="Times New Roman" pitchFamily="18" charset="0"/>
              </a:rPr>
              <a:t>Harmony, not discord</a:t>
            </a:r>
          </a:p>
          <a:p>
            <a:pPr marL="852678" indent="-742950" algn="just">
              <a:buFont typeface="+mj-lt"/>
              <a:buAutoNum type="arabicPeriod"/>
            </a:pPr>
            <a:r>
              <a:rPr lang="en-US" sz="4000" b="1" dirty="0" smtClean="0">
                <a:latin typeface="Times New Roman" pitchFamily="18" charset="0"/>
                <a:cs typeface="Times New Roman" pitchFamily="18" charset="0"/>
              </a:rPr>
              <a:t>Mental revolution</a:t>
            </a:r>
          </a:p>
          <a:p>
            <a:pPr marL="852678" indent="-742950" algn="just">
              <a:buFont typeface="+mj-lt"/>
              <a:buAutoNum type="arabicPeriod"/>
            </a:pPr>
            <a:r>
              <a:rPr lang="en-US" sz="4000" b="1" dirty="0" smtClean="0">
                <a:latin typeface="Times New Roman" pitchFamily="18" charset="0"/>
                <a:cs typeface="Times New Roman" pitchFamily="18" charset="0"/>
              </a:rPr>
              <a:t>Cooperation, not </a:t>
            </a:r>
            <a:r>
              <a:rPr lang="en-IN" sz="4000" b="1" dirty="0" smtClean="0">
                <a:latin typeface="Times New Roman" pitchFamily="18" charset="0"/>
                <a:cs typeface="Times New Roman" pitchFamily="18" charset="0"/>
              </a:rPr>
              <a:t>Individualism</a:t>
            </a:r>
            <a:r>
              <a:rPr lang="en-US" sz="4000" b="1" dirty="0" smtClean="0">
                <a:latin typeface="Times New Roman" pitchFamily="18" charset="0"/>
                <a:cs typeface="Times New Roman" pitchFamily="18" charset="0"/>
              </a:rPr>
              <a:t> </a:t>
            </a:r>
          </a:p>
          <a:p>
            <a:pPr marL="852678" indent="-742950" algn="just">
              <a:buFont typeface="+mj-lt"/>
              <a:buAutoNum type="arabicPeriod"/>
            </a:pPr>
            <a:r>
              <a:rPr lang="en-US" sz="4000" b="1" dirty="0" smtClean="0">
                <a:latin typeface="Times New Roman" pitchFamily="18" charset="0"/>
                <a:cs typeface="Times New Roman" pitchFamily="18" charset="0"/>
              </a:rPr>
              <a:t>Development of every person to his greatest efficiency</a:t>
            </a:r>
            <a:endParaRPr lang="en-US" sz="4000" b="1" dirty="0">
              <a:latin typeface="Times New Roman" pitchFamily="18" charset="0"/>
              <a:cs typeface="Times New Roman" pitchFamily="18" charset="0"/>
            </a:endParaRPr>
          </a:p>
        </p:txBody>
      </p:sp>
      <p:sp>
        <p:nvSpPr>
          <p:cNvPr id="3" name="Title 2"/>
          <p:cNvSpPr>
            <a:spLocks noGrp="1"/>
          </p:cNvSpPr>
          <p:nvPr>
            <p:ph type="title"/>
          </p:nvPr>
        </p:nvSpPr>
        <p:spPr>
          <a:xfrm>
            <a:off x="152400" y="274638"/>
            <a:ext cx="8991600" cy="1143000"/>
          </a:xfrm>
        </p:spPr>
        <p:txBody>
          <a:bodyPr>
            <a:normAutofit/>
          </a:bodyPr>
          <a:lstStyle/>
          <a:p>
            <a:r>
              <a:rPr lang="en-US" dirty="0" smtClean="0">
                <a:solidFill>
                  <a:schemeClr val="tx1"/>
                </a:solidFill>
                <a:latin typeface="Times New Roman" pitchFamily="18" charset="0"/>
                <a:cs typeface="Times New Roman" pitchFamily="18" charset="0"/>
              </a:rPr>
              <a:t>5 Principles of Scientific Management</a:t>
            </a:r>
            <a:endParaRPr lang="en-US"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8839200" cy="5029200"/>
          </a:xfrm>
        </p:spPr>
        <p:txBody>
          <a:bodyPr>
            <a:noAutofit/>
          </a:bodyPr>
          <a:lstStyle/>
          <a:p>
            <a:pPr algn="just">
              <a:buNone/>
            </a:pPr>
            <a:r>
              <a:rPr lang="en-US" sz="3200" dirty="0" smtClean="0">
                <a:latin typeface="Times New Roman" pitchFamily="18" charset="0"/>
                <a:cs typeface="Times New Roman" pitchFamily="18" charset="0"/>
              </a:rPr>
              <a:t>  Rule-of-thumb methods are traditional approaches that suited organisations in the past.Under mass production, the volume of work had expanded that required </a:t>
            </a:r>
            <a:r>
              <a:rPr lang="en-US" sz="3200" b="1" dirty="0" smtClean="0">
                <a:latin typeface="Times New Roman" pitchFamily="18" charset="0"/>
                <a:cs typeface="Times New Roman" pitchFamily="18" charset="0"/>
              </a:rPr>
              <a:t>scientific methods to manage and control work easily</a:t>
            </a:r>
            <a:r>
              <a:rPr lang="en-US" sz="3200" dirty="0" smtClean="0">
                <a:latin typeface="Times New Roman" pitchFamily="18" charset="0"/>
                <a:cs typeface="Times New Roman" pitchFamily="18" charset="0"/>
              </a:rPr>
              <a:t>. Accordingly, Taylor suggested that methods of a particular business activity should be </a:t>
            </a:r>
            <a:r>
              <a:rPr lang="en-US" sz="3200" dirty="0" smtClean="0">
                <a:solidFill>
                  <a:srgbClr val="FF0000"/>
                </a:solidFill>
                <a:latin typeface="Times New Roman" pitchFamily="18" charset="0"/>
                <a:cs typeface="Times New Roman" pitchFamily="18" charset="0"/>
              </a:rPr>
              <a:t>scientifically studied prior to their application </a:t>
            </a:r>
            <a:r>
              <a:rPr lang="en-US" sz="3200" dirty="0" smtClean="0">
                <a:latin typeface="Times New Roman" pitchFamily="18" charset="0"/>
                <a:cs typeface="Times New Roman" pitchFamily="18" charset="0"/>
              </a:rPr>
              <a:t>to </a:t>
            </a:r>
            <a:r>
              <a:rPr lang="en-US" sz="3200" b="1" dirty="0" smtClean="0">
                <a:latin typeface="Times New Roman" pitchFamily="18" charset="0"/>
                <a:cs typeface="Times New Roman" pitchFamily="18" charset="0"/>
              </a:rPr>
              <a:t>avoid mistakes and to increase the efficiency .</a:t>
            </a:r>
            <a:endParaRPr lang="en-US" sz="2800" b="1" dirty="0">
              <a:latin typeface="Times New Roman" pitchFamily="18" charset="0"/>
              <a:cs typeface="Times New Roman" pitchFamily="18" charset="0"/>
            </a:endParaRPr>
          </a:p>
        </p:txBody>
      </p:sp>
      <p:sp>
        <p:nvSpPr>
          <p:cNvPr id="3" name="Title 2"/>
          <p:cNvSpPr>
            <a:spLocks noGrp="1"/>
          </p:cNvSpPr>
          <p:nvPr>
            <p:ph type="title"/>
          </p:nvPr>
        </p:nvSpPr>
        <p:spPr>
          <a:xfrm>
            <a:off x="228600" y="274638"/>
            <a:ext cx="8458200" cy="1143000"/>
          </a:xfrm>
        </p:spPr>
        <p:txBody>
          <a:bodyPr>
            <a:noAutofit/>
          </a:bodyPr>
          <a:lstStyle/>
          <a:p>
            <a:pPr algn="ctr"/>
            <a:r>
              <a:rPr lang="en-IN" sz="4400" dirty="0" smtClean="0">
                <a:solidFill>
                  <a:schemeClr val="tx1"/>
                </a:solidFill>
                <a:latin typeface="Times New Roman" pitchFamily="18" charset="0"/>
                <a:cs typeface="Times New Roman" pitchFamily="18" charset="0"/>
              </a:rPr>
              <a:t>Science, Not Rule of Thumb</a:t>
            </a:r>
            <a:endParaRPr lang="en-US" sz="4400" dirty="0">
              <a:solidFill>
                <a:schemeClr val="tx1"/>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458200" cy="6096000"/>
          </a:xfrm>
        </p:spPr>
        <p:txBody>
          <a:bodyPr>
            <a:normAutofit/>
          </a:bodyPr>
          <a:lstStyle/>
          <a:p>
            <a:pPr algn="just"/>
            <a:r>
              <a:rPr lang="en-IN" sz="3200" dirty="0" smtClean="0">
                <a:latin typeface="Times New Roman" pitchFamily="18" charset="0"/>
                <a:cs typeface="Times New Roman" pitchFamily="18" charset="0"/>
              </a:rPr>
              <a:t> </a:t>
            </a:r>
            <a:r>
              <a:rPr lang="en-IN" sz="3200" dirty="0">
                <a:latin typeface="Times New Roman" pitchFamily="18" charset="0"/>
                <a:cs typeface="Times New Roman" pitchFamily="18" charset="0"/>
              </a:rPr>
              <a:t>Taylor strongly believed that </a:t>
            </a:r>
            <a:r>
              <a:rPr lang="en-IN" sz="3200" dirty="0" smtClean="0">
                <a:latin typeface="Times New Roman" pitchFamily="18" charset="0"/>
                <a:cs typeface="Times New Roman" pitchFamily="18" charset="0"/>
              </a:rPr>
              <a:t>the </a:t>
            </a:r>
            <a:r>
              <a:rPr lang="en-IN" sz="3200" b="1" dirty="0">
                <a:latin typeface="Times New Roman" pitchFamily="18" charset="0"/>
                <a:cs typeface="Times New Roman" pitchFamily="18" charset="0"/>
              </a:rPr>
              <a:t>‘Rule of Thumb’ method </a:t>
            </a:r>
            <a:r>
              <a:rPr lang="en-IN" sz="3200" b="1" dirty="0" smtClean="0">
                <a:latin typeface="Times New Roman" pitchFamily="18" charset="0"/>
                <a:cs typeface="Times New Roman" pitchFamily="18" charset="0"/>
              </a:rPr>
              <a:t>should be </a:t>
            </a:r>
            <a:r>
              <a:rPr lang="en-IN" sz="3200" b="1" dirty="0">
                <a:latin typeface="Times New Roman" pitchFamily="18" charset="0"/>
                <a:cs typeface="Times New Roman" pitchFamily="18" charset="0"/>
              </a:rPr>
              <a:t>substituted</a:t>
            </a:r>
            <a:r>
              <a:rPr lang="en-IN" sz="3200" dirty="0">
                <a:latin typeface="Times New Roman" pitchFamily="18" charset="0"/>
                <a:cs typeface="Times New Roman" pitchFamily="18" charset="0"/>
              </a:rPr>
              <a:t> by the methods developed </a:t>
            </a:r>
            <a:r>
              <a:rPr lang="en-IN" sz="3200" dirty="0" smtClean="0">
                <a:latin typeface="Times New Roman" pitchFamily="18" charset="0"/>
                <a:cs typeface="Times New Roman" pitchFamily="18" charset="0"/>
              </a:rPr>
              <a:t>through </a:t>
            </a:r>
            <a:r>
              <a:rPr lang="en-IN" sz="3200" dirty="0">
                <a:latin typeface="Times New Roman" pitchFamily="18" charset="0"/>
                <a:cs typeface="Times New Roman" pitchFamily="18" charset="0"/>
              </a:rPr>
              <a:t>scientific analysis of </a:t>
            </a:r>
            <a:r>
              <a:rPr lang="en-IN" sz="3200" dirty="0" smtClean="0">
                <a:latin typeface="Times New Roman" pitchFamily="18" charset="0"/>
                <a:cs typeface="Times New Roman" pitchFamily="18" charset="0"/>
              </a:rPr>
              <a:t>work </a:t>
            </a:r>
            <a:r>
              <a:rPr lang="en-IN" sz="3200" dirty="0">
                <a:latin typeface="Times New Roman" pitchFamily="18" charset="0"/>
                <a:cs typeface="Times New Roman" pitchFamily="18" charset="0"/>
              </a:rPr>
              <a:t>i</a:t>
            </a:r>
            <a:r>
              <a:rPr lang="en-IN" sz="3200" dirty="0" smtClean="0">
                <a:latin typeface="Times New Roman" pitchFamily="18" charset="0"/>
                <a:cs typeface="Times New Roman" pitchFamily="18" charset="0"/>
              </a:rPr>
              <a:t>n order </a:t>
            </a:r>
            <a:r>
              <a:rPr lang="en-IN" sz="3200" b="1" dirty="0" smtClean="0">
                <a:latin typeface="Times New Roman" pitchFamily="18" charset="0"/>
                <a:cs typeface="Times New Roman" pitchFamily="18" charset="0"/>
              </a:rPr>
              <a:t>to increase organisational efficiency</a:t>
            </a:r>
            <a:r>
              <a:rPr lang="en-IN" sz="3200" dirty="0" smtClean="0">
                <a:latin typeface="Times New Roman" pitchFamily="18" charset="0"/>
                <a:cs typeface="Times New Roman" pitchFamily="18" charset="0"/>
              </a:rPr>
              <a:t>.</a:t>
            </a:r>
          </a:p>
          <a:p>
            <a:pPr algn="just"/>
            <a:r>
              <a:rPr lang="en-IN" sz="3200" dirty="0" smtClean="0">
                <a:latin typeface="Times New Roman" pitchFamily="18" charset="0"/>
                <a:cs typeface="Times New Roman" pitchFamily="18" charset="0"/>
              </a:rPr>
              <a:t>This </a:t>
            </a:r>
            <a:r>
              <a:rPr lang="en-IN" sz="3200" dirty="0">
                <a:latin typeface="Times New Roman" pitchFamily="18" charset="0"/>
                <a:cs typeface="Times New Roman" pitchFamily="18" charset="0"/>
              </a:rPr>
              <a:t>principle is concerned with </a:t>
            </a:r>
            <a:r>
              <a:rPr lang="en-IN" sz="3200" b="1" dirty="0">
                <a:latin typeface="Times New Roman" pitchFamily="18" charset="0"/>
                <a:cs typeface="Times New Roman" pitchFamily="18" charset="0"/>
              </a:rPr>
              <a:t>selecting the best way of performing a job through the application of scientific analysis</a:t>
            </a:r>
            <a:r>
              <a:rPr lang="en-IN" sz="3200" dirty="0">
                <a:latin typeface="Times New Roman" pitchFamily="18" charset="0"/>
                <a:cs typeface="Times New Roman" pitchFamily="18" charset="0"/>
              </a:rPr>
              <a:t> and not by intuition or hit and trial methods</a:t>
            </a:r>
            <a:r>
              <a:rPr lang="en-IN" sz="3200" dirty="0" smtClean="0">
                <a:latin typeface="Times New Roman" pitchFamily="18" charset="0"/>
                <a:cs typeface="Times New Roman" pitchFamily="18" charset="0"/>
              </a:rPr>
              <a:t>. The </a:t>
            </a:r>
            <a:r>
              <a:rPr lang="en-IN" sz="3200" dirty="0">
                <a:latin typeface="Times New Roman" pitchFamily="18" charset="0"/>
                <a:cs typeface="Times New Roman" pitchFamily="18" charset="0"/>
              </a:rPr>
              <a:t>principle says that </a:t>
            </a:r>
            <a:r>
              <a:rPr lang="en-IN" sz="3200" b="1" dirty="0">
                <a:latin typeface="Times New Roman" pitchFamily="18" charset="0"/>
                <a:cs typeface="Times New Roman" pitchFamily="18" charset="0"/>
              </a:rPr>
              <a:t>decisions must rest on scientific analysis</a:t>
            </a:r>
            <a:r>
              <a:rPr lang="en-IN" sz="3200" dirty="0">
                <a:latin typeface="Times New Roman" pitchFamily="18" charset="0"/>
                <a:cs typeface="Times New Roman" pitchFamily="18" charset="0"/>
              </a:rPr>
              <a:t> rather than trial and error. </a:t>
            </a:r>
            <a:endParaRPr lang="en-US" sz="3200" dirty="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a:bodyPr>
          <a:lstStyle/>
          <a:p>
            <a:pPr algn="just">
              <a:buNone/>
            </a:pPr>
            <a:r>
              <a:rPr lang="en-US" sz="4000" dirty="0" smtClean="0">
                <a:latin typeface="Times New Roman" pitchFamily="18" charset="0"/>
                <a:cs typeface="Times New Roman" pitchFamily="18" charset="0"/>
              </a:rPr>
              <a:t>  For keeping books in library proper classification schemes like DDC,UDC etc. should be used rather than any hit and trial method. </a:t>
            </a:r>
            <a:r>
              <a:rPr lang="en-US" sz="4400" dirty="0" smtClean="0">
                <a:latin typeface="Times New Roman" pitchFamily="18" charset="0"/>
                <a:cs typeface="Times New Roman" pitchFamily="18" charset="0"/>
              </a:rPr>
              <a:t>That will help users  to easily locate books and other library materials. </a:t>
            </a:r>
            <a:endParaRPr lang="en-US" sz="4000" dirty="0">
              <a:latin typeface="Times New Roman" pitchFamily="18" charset="0"/>
              <a:cs typeface="Times New Roman" pitchFamily="18" charset="0"/>
            </a:endParaRPr>
          </a:p>
        </p:txBody>
      </p:sp>
      <p:sp>
        <p:nvSpPr>
          <p:cNvPr id="3" name="Title 2"/>
          <p:cNvSpPr>
            <a:spLocks noGrp="1"/>
          </p:cNvSpPr>
          <p:nvPr>
            <p:ph type="title"/>
          </p:nvPr>
        </p:nvSpPr>
        <p:spPr>
          <a:xfrm>
            <a:off x="457200" y="274638"/>
            <a:ext cx="8229600" cy="715962"/>
          </a:xfrm>
        </p:spPr>
        <p:txBody>
          <a:bodyPr>
            <a:normAutofit fontScale="90000"/>
          </a:bodyPr>
          <a:lstStyle/>
          <a:p>
            <a:r>
              <a:rPr lang="en-US" dirty="0" smtClean="0">
                <a:latin typeface="Times New Roman" pitchFamily="18" charset="0"/>
                <a:cs typeface="Times New Roman" pitchFamily="18" charset="0"/>
              </a:rPr>
              <a:t>Example</a:t>
            </a: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86800" cy="5791200"/>
          </a:xfrm>
        </p:spPr>
        <p:txBody>
          <a:bodyPr>
            <a:normAutofit/>
          </a:bodyPr>
          <a:lstStyle/>
          <a:p>
            <a:pPr algn="just"/>
            <a:r>
              <a:rPr lang="en-US" dirty="0" smtClean="0">
                <a:latin typeface="Times New Roman" pitchFamily="18" charset="0"/>
                <a:cs typeface="Times New Roman" pitchFamily="18" charset="0"/>
              </a:rPr>
              <a:t> Under this principle, </a:t>
            </a:r>
            <a:r>
              <a:rPr lang="en-IN" dirty="0" smtClean="0">
                <a:latin typeface="Times New Roman" pitchFamily="18" charset="0"/>
                <a:cs typeface="Times New Roman" pitchFamily="18" charset="0"/>
              </a:rPr>
              <a:t>employees</a:t>
            </a:r>
            <a:r>
              <a:rPr lang="en-US" dirty="0" smtClean="0">
                <a:latin typeface="Times New Roman" pitchFamily="18" charset="0"/>
                <a:cs typeface="Times New Roman" pitchFamily="18" charset="0"/>
              </a:rPr>
              <a:t> and management should work in </a:t>
            </a:r>
            <a:r>
              <a:rPr lang="en-US" b="1" dirty="0" smtClean="0">
                <a:latin typeface="Times New Roman" pitchFamily="18" charset="0"/>
                <a:cs typeface="Times New Roman" pitchFamily="18" charset="0"/>
              </a:rPr>
              <a:t>harmony with mutual cooperation and coordination</a:t>
            </a:r>
            <a:r>
              <a:rPr lang="en-US"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In </a:t>
            </a:r>
            <a:r>
              <a:rPr lang="en-IN" dirty="0">
                <a:latin typeface="Times New Roman" pitchFamily="18" charset="0"/>
                <a:cs typeface="Times New Roman" pitchFamily="18" charset="0"/>
              </a:rPr>
              <a:t>case there are any </a:t>
            </a:r>
            <a:r>
              <a:rPr lang="en-IN" b="1" dirty="0">
                <a:latin typeface="Times New Roman" pitchFamily="18" charset="0"/>
                <a:cs typeface="Times New Roman" pitchFamily="18" charset="0"/>
              </a:rPr>
              <a:t>conflicts </a:t>
            </a:r>
            <a:r>
              <a:rPr lang="en-IN" dirty="0">
                <a:latin typeface="Times New Roman" pitchFamily="18" charset="0"/>
                <a:cs typeface="Times New Roman" pitchFamily="18" charset="0"/>
              </a:rPr>
              <a:t>between the management and the employees, </a:t>
            </a:r>
            <a:r>
              <a:rPr lang="en-IN" b="1" dirty="0">
                <a:latin typeface="Times New Roman" pitchFamily="18" charset="0"/>
                <a:cs typeface="Times New Roman" pitchFamily="18" charset="0"/>
              </a:rPr>
              <a:t>the organization will not be able to run smoothly</a:t>
            </a:r>
            <a:r>
              <a:rPr lang="en-IN" dirty="0">
                <a:latin typeface="Times New Roman" pitchFamily="18" charset="0"/>
                <a:cs typeface="Times New Roman" pitchFamily="18" charset="0"/>
              </a:rPr>
              <a:t>. </a:t>
            </a:r>
            <a:r>
              <a:rPr lang="en-US" dirty="0" smtClean="0">
                <a:latin typeface="Times New Roman" pitchFamily="18" charset="0"/>
                <a:cs typeface="Times New Roman" pitchFamily="18" charset="0"/>
              </a:rPr>
              <a:t>Workers should </a:t>
            </a:r>
            <a:r>
              <a:rPr lang="en-US" b="1" dirty="0" smtClean="0">
                <a:latin typeface="Times New Roman" pitchFamily="18" charset="0"/>
                <a:cs typeface="Times New Roman" pitchFamily="18" charset="0"/>
              </a:rPr>
              <a:t>not be overburdened</a:t>
            </a:r>
            <a:r>
              <a:rPr lang="en-US" dirty="0" smtClean="0">
                <a:latin typeface="Times New Roman" pitchFamily="18" charset="0"/>
                <a:cs typeface="Times New Roman" pitchFamily="18" charset="0"/>
              </a:rPr>
              <a:t> with work, while should </a:t>
            </a:r>
            <a:r>
              <a:rPr lang="en-US" b="1" dirty="0" smtClean="0">
                <a:latin typeface="Times New Roman" pitchFamily="18" charset="0"/>
                <a:cs typeface="Times New Roman" pitchFamily="18" charset="0"/>
              </a:rPr>
              <a:t>not feel dissatisfied </a:t>
            </a:r>
            <a:r>
              <a:rPr lang="en-US" dirty="0" smtClean="0">
                <a:latin typeface="Times New Roman" pitchFamily="18" charset="0"/>
                <a:cs typeface="Times New Roman" pitchFamily="18" charset="0"/>
              </a:rPr>
              <a:t>with their investment of time </a:t>
            </a:r>
            <a:r>
              <a:rPr lang="en-US" dirty="0" smtClean="0">
                <a:latin typeface="Times New Roman" pitchFamily="18" charset="0"/>
                <a:cs typeface="Times New Roman" pitchFamily="18" charset="0"/>
              </a:rPr>
              <a:t>in </a:t>
            </a:r>
            <a:r>
              <a:rPr lang="en-US" dirty="0" smtClean="0">
                <a:latin typeface="Times New Roman" pitchFamily="18" charset="0"/>
                <a:cs typeface="Times New Roman" pitchFamily="18" charset="0"/>
              </a:rPr>
              <a:t>an organisation. </a:t>
            </a:r>
          </a:p>
          <a:p>
            <a:pPr algn="just"/>
            <a:r>
              <a:rPr lang="en-US" dirty="0" smtClean="0">
                <a:latin typeface="Times New Roman" pitchFamily="18" charset="0"/>
                <a:cs typeface="Times New Roman" pitchFamily="18" charset="0"/>
              </a:rPr>
              <a:t>According to Taylor an organisation can achieve maximum prosperity if </a:t>
            </a:r>
            <a:r>
              <a:rPr lang="en-IN" dirty="0" smtClean="0">
                <a:latin typeface="Times New Roman" pitchFamily="18" charset="0"/>
                <a:cs typeface="Times New Roman" pitchFamily="18" charset="0"/>
              </a:rPr>
              <a:t>employees</a:t>
            </a:r>
            <a:r>
              <a:rPr lang="en-US" dirty="0" smtClean="0">
                <a:latin typeface="Times New Roman" pitchFamily="18" charset="0"/>
                <a:cs typeface="Times New Roman" pitchFamily="18" charset="0"/>
              </a:rPr>
              <a:t> and management work with each other leading to development of a </a:t>
            </a:r>
            <a:r>
              <a:rPr lang="en-US" b="1" dirty="0" smtClean="0">
                <a:latin typeface="Times New Roman" pitchFamily="18" charset="0"/>
                <a:cs typeface="Times New Roman" pitchFamily="18" charset="0"/>
              </a:rPr>
              <a:t>cordial relationship </a:t>
            </a:r>
            <a:r>
              <a:rPr lang="en-US" dirty="0" smtClean="0">
                <a:latin typeface="Times New Roman" pitchFamily="18" charset="0"/>
                <a:cs typeface="Times New Roman" pitchFamily="18" charset="0"/>
              </a:rPr>
              <a:t>with each other and </a:t>
            </a:r>
            <a:r>
              <a:rPr lang="en-US" b="1" dirty="0" smtClean="0">
                <a:latin typeface="Times New Roman" pitchFamily="18" charset="0"/>
                <a:cs typeface="Times New Roman" pitchFamily="18" charset="0"/>
              </a:rPr>
              <a:t>team spirit</a:t>
            </a:r>
            <a:r>
              <a:rPr lang="en-US" dirty="0" smtClean="0">
                <a:latin typeface="Times New Roman" pitchFamily="18" charset="0"/>
                <a:cs typeface="Times New Roman" pitchFamily="18" charset="0"/>
              </a:rPr>
              <a:t>, and organisational goals can be achieved easily.</a:t>
            </a:r>
            <a:endParaRPr lang="en-IN" dirty="0" smtClean="0">
              <a:latin typeface="Times New Roman" pitchFamily="18" charset="0"/>
              <a:cs typeface="Times New Roman" pitchFamily="18" charset="0"/>
            </a:endParaRPr>
          </a:p>
        </p:txBody>
      </p:sp>
      <p:sp>
        <p:nvSpPr>
          <p:cNvPr id="2" name="Title 1"/>
          <p:cNvSpPr>
            <a:spLocks noGrp="1"/>
          </p:cNvSpPr>
          <p:nvPr>
            <p:ph type="title"/>
          </p:nvPr>
        </p:nvSpPr>
        <p:spPr>
          <a:xfrm>
            <a:off x="228600" y="0"/>
            <a:ext cx="8915400" cy="1219200"/>
          </a:xfrm>
        </p:spPr>
        <p:txBody>
          <a:bodyPr>
            <a:noAutofit/>
          </a:bodyPr>
          <a:lstStyle/>
          <a:p>
            <a:r>
              <a:rPr lang="en-IN" sz="3000" dirty="0" smtClean="0">
                <a:solidFill>
                  <a:schemeClr val="tx1"/>
                </a:solidFill>
                <a:latin typeface="Times New Roman" pitchFamily="18" charset="0"/>
                <a:cs typeface="Times New Roman" pitchFamily="18" charset="0"/>
              </a:rPr>
              <a:t>Harmony, Not Discord (conflict/disagreement)</a:t>
            </a:r>
            <a:endParaRPr lang="en-US" sz="3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4525963"/>
          </a:xfrm>
        </p:spPr>
        <p:txBody>
          <a:bodyPr>
            <a:normAutofit/>
          </a:bodyPr>
          <a:lstStyle/>
          <a:p>
            <a:pPr algn="just">
              <a:buNone/>
            </a:pPr>
            <a:r>
              <a:rPr lang="en-US" sz="3200" dirty="0" smtClean="0">
                <a:latin typeface="Times New Roman" pitchFamily="18" charset="0"/>
                <a:cs typeface="Times New Roman" pitchFamily="18" charset="0"/>
              </a:rPr>
              <a:t>  </a:t>
            </a:r>
            <a:r>
              <a:rPr lang="en-US" sz="4000" dirty="0" smtClean="0">
                <a:latin typeface="Times New Roman" pitchFamily="18" charset="0"/>
                <a:cs typeface="Times New Roman" pitchFamily="18" charset="0"/>
              </a:rPr>
              <a:t>If there are any disputes between the library staff then it should be dissolve with proper justice to maintain harmony in the organization and for smooth working.</a:t>
            </a:r>
            <a:endParaRPr lang="en-US" sz="32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Example </a:t>
            </a: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9144000" cy="5334000"/>
          </a:xfrm>
        </p:spPr>
        <p:txBody>
          <a:bodyPr>
            <a:normAutofit/>
          </a:bodyPr>
          <a:lstStyle/>
          <a:p>
            <a:pPr algn="just">
              <a:buNone/>
            </a:pPr>
            <a:r>
              <a:rPr lang="en-IN" dirty="0" smtClean="0">
                <a:latin typeface="Times New Roman" pitchFamily="18" charset="0"/>
                <a:cs typeface="Times New Roman" pitchFamily="18" charset="0"/>
              </a:rPr>
              <a:t>  There needs to be a </a:t>
            </a:r>
            <a:r>
              <a:rPr lang="en-IN" b="1" dirty="0" smtClean="0">
                <a:latin typeface="Times New Roman" pitchFamily="18" charset="0"/>
                <a:cs typeface="Times New Roman" pitchFamily="18" charset="0"/>
              </a:rPr>
              <a:t>change in the attitude of the management and employees</a:t>
            </a:r>
            <a:r>
              <a:rPr lang="en-IN" dirty="0" smtClean="0">
                <a:latin typeface="Times New Roman" pitchFamily="18" charset="0"/>
                <a:cs typeface="Times New Roman" pitchFamily="18" charset="0"/>
              </a:rPr>
              <a:t>. Taylor has referred to such a situation as a </a:t>
            </a:r>
            <a:r>
              <a:rPr lang="en-IN" b="1" dirty="0" smtClean="0">
                <a:latin typeface="Times New Roman" pitchFamily="18" charset="0"/>
                <a:cs typeface="Times New Roman" pitchFamily="18" charset="0"/>
              </a:rPr>
              <a:t>‘Mental Revolution</a:t>
            </a:r>
            <a:r>
              <a:rPr lang="en-IN" dirty="0" smtClean="0">
                <a:latin typeface="Times New Roman" pitchFamily="18" charset="0"/>
                <a:cs typeface="Times New Roman" pitchFamily="18" charset="0"/>
              </a:rPr>
              <a:t>’. They should both work with the </a:t>
            </a:r>
            <a:r>
              <a:rPr lang="en-IN" b="1" dirty="0" smtClean="0">
                <a:latin typeface="Times New Roman" pitchFamily="18" charset="0"/>
                <a:cs typeface="Times New Roman" pitchFamily="18" charset="0"/>
              </a:rPr>
              <a:t>collective aim of raising the profits of the organization</a:t>
            </a:r>
            <a:r>
              <a:rPr lang="en-IN" dirty="0" smtClean="0">
                <a:latin typeface="Times New Roman" pitchFamily="18" charset="0"/>
                <a:cs typeface="Times New Roman" pitchFamily="18" charset="0"/>
              </a:rPr>
              <a:t>. And for this, both should work in unison/together. </a:t>
            </a:r>
            <a:r>
              <a:rPr lang="en-US" dirty="0" smtClean="0">
                <a:latin typeface="Times New Roman" pitchFamily="18" charset="0"/>
                <a:cs typeface="Times New Roman" pitchFamily="18" charset="0"/>
              </a:rPr>
              <a:t>The employees and management should have a complete change of </a:t>
            </a:r>
            <a:r>
              <a:rPr lang="en-US" sz="3200" b="1" dirty="0" smtClean="0">
                <a:latin typeface="Times New Roman" pitchFamily="18" charset="0"/>
                <a:cs typeface="Times New Roman" pitchFamily="18" charset="0"/>
              </a:rPr>
              <a:t>outlook towards their mutual relation </a:t>
            </a:r>
            <a:r>
              <a:rPr lang="en-US" dirty="0" smtClean="0">
                <a:latin typeface="Times New Roman" pitchFamily="18" charset="0"/>
                <a:cs typeface="Times New Roman" pitchFamily="18" charset="0"/>
              </a:rPr>
              <a:t>and work efforts. It requires that management should create </a:t>
            </a:r>
            <a:r>
              <a:rPr lang="en-US" b="1" dirty="0" smtClean="0">
                <a:latin typeface="Times New Roman" pitchFamily="18" charset="0"/>
                <a:cs typeface="Times New Roman" pitchFamily="18" charset="0"/>
              </a:rPr>
              <a:t>suitable working condition </a:t>
            </a:r>
            <a:r>
              <a:rPr lang="en-US" dirty="0" smtClean="0">
                <a:latin typeface="Times New Roman" pitchFamily="18" charset="0"/>
                <a:cs typeface="Times New Roman" pitchFamily="18" charset="0"/>
              </a:rPr>
              <a:t>and </a:t>
            </a:r>
            <a:r>
              <a:rPr lang="en-US" b="1" dirty="0" smtClean="0">
                <a:latin typeface="Times New Roman" pitchFamily="18" charset="0"/>
                <a:cs typeface="Times New Roman" pitchFamily="18" charset="0"/>
              </a:rPr>
              <a:t>solve all problems scientifically.</a:t>
            </a:r>
          </a:p>
          <a:p>
            <a:endParaRPr lang="en-US" dirty="0">
              <a:latin typeface="Times New Roman" pitchFamily="18" charset="0"/>
              <a:cs typeface="Times New Roman" pitchFamily="18" charset="0"/>
            </a:endParaRPr>
          </a:p>
        </p:txBody>
      </p:sp>
      <p:sp>
        <p:nvSpPr>
          <p:cNvPr id="3" name="Title 2"/>
          <p:cNvSpPr>
            <a:spLocks noGrp="1"/>
          </p:cNvSpPr>
          <p:nvPr>
            <p:ph type="title"/>
          </p:nvPr>
        </p:nvSpPr>
        <p:spPr>
          <a:xfrm>
            <a:off x="457200" y="274638"/>
            <a:ext cx="8229600" cy="1020762"/>
          </a:xfrm>
        </p:spPr>
        <p:txBody>
          <a:bodyPr>
            <a:normAutofit/>
          </a:bodyPr>
          <a:lstStyle/>
          <a:p>
            <a:pPr algn="ctr"/>
            <a:r>
              <a:rPr lang="en-IN" sz="4800" dirty="0" smtClean="0">
                <a:latin typeface="Times New Roman" pitchFamily="18" charset="0"/>
                <a:cs typeface="Times New Roman" pitchFamily="18" charset="0"/>
              </a:rPr>
              <a:t>Mental Revolution</a:t>
            </a:r>
            <a:endParaRPr lang="en-US" sz="4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686800" cy="5550091"/>
          </a:xfrm>
        </p:spPr>
        <p:txBody>
          <a:bodyPr>
            <a:normAutofit lnSpcReduction="10000"/>
          </a:bodyPr>
          <a:lstStyle/>
          <a:p>
            <a:pPr algn="just">
              <a:buNone/>
            </a:pPr>
            <a:r>
              <a:rPr lang="en-US" sz="28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Similarly </a:t>
            </a:r>
            <a:r>
              <a:rPr lang="en-US" sz="3600" b="1" dirty="0" smtClean="0">
                <a:latin typeface="Times New Roman" pitchFamily="18" charset="0"/>
                <a:cs typeface="Times New Roman" pitchFamily="18" charset="0"/>
              </a:rPr>
              <a:t>workers</a:t>
            </a:r>
            <a:r>
              <a:rPr lang="en-US" sz="3600" dirty="0" smtClean="0">
                <a:latin typeface="Times New Roman" pitchFamily="18" charset="0"/>
                <a:cs typeface="Times New Roman" pitchFamily="18" charset="0"/>
              </a:rPr>
              <a:t> should attend their jobs with utmost </a:t>
            </a:r>
            <a:r>
              <a:rPr lang="en-US" sz="3600" b="1" dirty="0" smtClean="0">
                <a:latin typeface="Times New Roman" pitchFamily="18" charset="0"/>
                <a:cs typeface="Times New Roman" pitchFamily="18" charset="0"/>
              </a:rPr>
              <a:t>attention, devotion and carefulness.</a:t>
            </a:r>
            <a:r>
              <a:rPr lang="en-US" sz="3600" dirty="0" smtClean="0">
                <a:latin typeface="Times New Roman" pitchFamily="18" charset="0"/>
                <a:cs typeface="Times New Roman" pitchFamily="18" charset="0"/>
              </a:rPr>
              <a:t> They should </a:t>
            </a:r>
            <a:r>
              <a:rPr lang="en-US" sz="3600" b="1" dirty="0" smtClean="0">
                <a:latin typeface="Times New Roman" pitchFamily="18" charset="0"/>
                <a:cs typeface="Times New Roman" pitchFamily="18" charset="0"/>
              </a:rPr>
              <a:t>not waste the resources</a:t>
            </a:r>
            <a:r>
              <a:rPr lang="en-US" sz="3600" dirty="0" smtClean="0">
                <a:latin typeface="Times New Roman" pitchFamily="18" charset="0"/>
                <a:cs typeface="Times New Roman" pitchFamily="18" charset="0"/>
              </a:rPr>
              <a:t> of an organisation. </a:t>
            </a:r>
            <a:r>
              <a:rPr lang="en-US" sz="3600" b="1" dirty="0" smtClean="0">
                <a:latin typeface="Times New Roman" pitchFamily="18" charset="0"/>
                <a:cs typeface="Times New Roman" pitchFamily="18" charset="0"/>
              </a:rPr>
              <a:t>Handsome remuneration</a:t>
            </a:r>
            <a:r>
              <a:rPr lang="en-US" sz="3600" dirty="0" smtClean="0">
                <a:latin typeface="Times New Roman" pitchFamily="18" charset="0"/>
                <a:cs typeface="Times New Roman" pitchFamily="18" charset="0"/>
              </a:rPr>
              <a:t> should be provided to employees to boost up their moral.   It will create a sense of belongingness among employees . They will be </a:t>
            </a:r>
            <a:r>
              <a:rPr lang="en-US" sz="3600" b="1" dirty="0" smtClean="0">
                <a:latin typeface="Times New Roman" pitchFamily="18" charset="0"/>
                <a:cs typeface="Times New Roman" pitchFamily="18" charset="0"/>
              </a:rPr>
              <a:t>disciplined, loyal and sincere</a:t>
            </a:r>
            <a:r>
              <a:rPr lang="en-US" sz="3600" dirty="0" smtClean="0">
                <a:latin typeface="Times New Roman" pitchFamily="18" charset="0"/>
                <a:cs typeface="Times New Roman" pitchFamily="18" charset="0"/>
              </a:rPr>
              <a:t> in fulfilling the task assigned to them. </a:t>
            </a:r>
            <a:endParaRPr lang="en-US" sz="28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8686800" cy="4525963"/>
          </a:xfrm>
        </p:spPr>
        <p:txBody>
          <a:bodyPr>
            <a:normAutofit/>
          </a:bodyPr>
          <a:lstStyle/>
          <a:p>
            <a:pPr algn="just">
              <a:buNone/>
            </a:pPr>
            <a:r>
              <a:rPr lang="en-US" sz="28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Head librarian should provide good working environment and divide work between all assistant librarians equally. If work will be distributed equally than employees work with more devotion and honesty and provide better services to users.</a:t>
            </a:r>
            <a:endParaRPr lang="en-US" sz="28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Example </a:t>
            </a:r>
            <a:endParaRPr lang="en-US"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991600" cy="5410200"/>
          </a:xfrm>
        </p:spPr>
        <p:txBody>
          <a:bodyPr>
            <a:normAutofit lnSpcReduction="10000"/>
          </a:bodyPr>
          <a:lstStyle/>
          <a:p>
            <a:pPr lvl="0" algn="just">
              <a:buNone/>
            </a:pPr>
            <a:r>
              <a:rPr lang="en-IN" dirty="0" smtClean="0">
                <a:latin typeface="Times New Roman" pitchFamily="18" charset="0"/>
                <a:cs typeface="Times New Roman" pitchFamily="18" charset="0"/>
              </a:rPr>
              <a:t>   </a:t>
            </a:r>
            <a:r>
              <a:rPr lang="en-IN" sz="3200" dirty="0" smtClean="0">
                <a:latin typeface="Times New Roman" pitchFamily="18" charset="0"/>
                <a:cs typeface="Times New Roman" pitchFamily="18" charset="0"/>
              </a:rPr>
              <a:t>This </a:t>
            </a:r>
            <a:r>
              <a:rPr lang="en-IN" sz="3200" dirty="0">
                <a:latin typeface="Times New Roman" pitchFamily="18" charset="0"/>
                <a:cs typeface="Times New Roman" pitchFamily="18" charset="0"/>
              </a:rPr>
              <a:t>is an extension of the harmony principle. While the former emphasizes the need for harmony between the two, this principle takes it further and talk’s </a:t>
            </a:r>
            <a:r>
              <a:rPr lang="en-IN" sz="3200" b="1" dirty="0">
                <a:latin typeface="Times New Roman" pitchFamily="18" charset="0"/>
                <a:cs typeface="Times New Roman" pitchFamily="18" charset="0"/>
              </a:rPr>
              <a:t>mutual cooperation. </a:t>
            </a:r>
            <a:r>
              <a:rPr lang="en-US" sz="3200" dirty="0" smtClean="0">
                <a:latin typeface="Times New Roman" pitchFamily="18" charset="0"/>
                <a:cs typeface="Times New Roman" pitchFamily="18" charset="0"/>
              </a:rPr>
              <a:t>Cooperation is an action of </a:t>
            </a:r>
            <a:r>
              <a:rPr lang="en-US" sz="3200" b="1" dirty="0" smtClean="0">
                <a:latin typeface="Times New Roman" pitchFamily="18" charset="0"/>
                <a:cs typeface="Times New Roman" pitchFamily="18" charset="0"/>
              </a:rPr>
              <a:t>working together </a:t>
            </a:r>
            <a:r>
              <a:rPr lang="en-US" sz="3200" dirty="0" smtClean="0">
                <a:latin typeface="Times New Roman" pitchFamily="18" charset="0"/>
                <a:cs typeface="Times New Roman" pitchFamily="18" charset="0"/>
              </a:rPr>
              <a:t>and Taylor states employees and management should cooperate with each other that could lead to </a:t>
            </a:r>
            <a:r>
              <a:rPr lang="en-US" sz="3200" b="1" dirty="0" smtClean="0">
                <a:latin typeface="Times New Roman" pitchFamily="18" charset="0"/>
                <a:cs typeface="Times New Roman" pitchFamily="18" charset="0"/>
              </a:rPr>
              <a:t>high morale and team spirit</a:t>
            </a:r>
            <a:r>
              <a:rPr lang="en-US" sz="3200" dirty="0" smtClean="0">
                <a:latin typeface="Times New Roman" pitchFamily="18" charset="0"/>
                <a:cs typeface="Times New Roman" pitchFamily="18" charset="0"/>
              </a:rPr>
              <a:t>. </a:t>
            </a:r>
            <a:r>
              <a:rPr lang="en-IN" sz="3200" dirty="0" smtClean="0">
                <a:latin typeface="Times New Roman" pitchFamily="18" charset="0"/>
                <a:cs typeface="Times New Roman" pitchFamily="18" charset="0"/>
              </a:rPr>
              <a:t>A </a:t>
            </a:r>
            <a:r>
              <a:rPr lang="en-IN" sz="3200" dirty="0">
                <a:latin typeface="Times New Roman" pitchFamily="18" charset="0"/>
                <a:cs typeface="Times New Roman" pitchFamily="18" charset="0"/>
              </a:rPr>
              <a:t>sense of </a:t>
            </a:r>
            <a:r>
              <a:rPr lang="en-IN" sz="3200" b="1" dirty="0">
                <a:latin typeface="Times New Roman" pitchFamily="18" charset="0"/>
                <a:cs typeface="Times New Roman" pitchFamily="18" charset="0"/>
              </a:rPr>
              <a:t>individualism in terms of an organization can lead to diversion </a:t>
            </a:r>
            <a:r>
              <a:rPr lang="en-IN" sz="3200" dirty="0">
                <a:latin typeface="Times New Roman" pitchFamily="18" charset="0"/>
                <a:cs typeface="Times New Roman" pitchFamily="18" charset="0"/>
              </a:rPr>
              <a:t>from the unified goals, ultimately affecting the growth of the entire organization</a:t>
            </a:r>
            <a:r>
              <a:rPr lang="en-IN"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457200" y="0"/>
            <a:ext cx="8229600" cy="1295400"/>
          </a:xfrm>
        </p:spPr>
        <p:txBody>
          <a:bodyPr/>
          <a:lstStyle/>
          <a:p>
            <a:r>
              <a:rPr lang="en-IN" b="1" dirty="0" smtClean="0">
                <a:latin typeface="Times New Roman" pitchFamily="18" charset="0"/>
                <a:cs typeface="Times New Roman" pitchFamily="18" charset="0"/>
              </a:rPr>
              <a:t>Cooperation, Not Individualism</a:t>
            </a:r>
            <a:endParaRPr lang="en-US"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458200" cy="4525963"/>
          </a:xfrm>
        </p:spPr>
        <p:txBody>
          <a:bodyPr>
            <a:normAutofit/>
          </a:bodyPr>
          <a:lstStyle/>
          <a:p>
            <a:pPr algn="just">
              <a:buNone/>
            </a:pPr>
            <a:r>
              <a:rPr lang="en-US" sz="3200" dirty="0" smtClean="0">
                <a:latin typeface="Times New Roman" pitchFamily="18" charset="0"/>
                <a:cs typeface="Times New Roman" pitchFamily="18" charset="0"/>
              </a:rPr>
              <a:t>  </a:t>
            </a:r>
            <a:r>
              <a:rPr lang="en-US" sz="4000" dirty="0" smtClean="0">
                <a:latin typeface="Times New Roman" pitchFamily="18" charset="0"/>
                <a:cs typeface="Times New Roman" pitchFamily="18" charset="0"/>
              </a:rPr>
              <a:t>While selection of books for the library, book selection committee should focus on demands and needs of the users not their individual interest.</a:t>
            </a:r>
            <a:endParaRPr lang="en-US" sz="32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Example </a:t>
            </a: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8686800" cy="5410200"/>
          </a:xfrm>
        </p:spPr>
        <p:txBody>
          <a:bodyPr>
            <a:normAutofit/>
          </a:bodyPr>
          <a:lstStyle/>
          <a:p>
            <a:pPr lvl="0" algn="just">
              <a:buNone/>
            </a:pPr>
            <a:r>
              <a:rPr lang="en-IN" dirty="0" smtClean="0">
                <a:latin typeface="Times New Roman" pitchFamily="18" charset="0"/>
                <a:cs typeface="Times New Roman" pitchFamily="18" charset="0"/>
              </a:rPr>
              <a:t>   According </a:t>
            </a:r>
            <a:r>
              <a:rPr lang="en-IN" dirty="0">
                <a:latin typeface="Times New Roman" pitchFamily="18" charset="0"/>
                <a:cs typeface="Times New Roman" pitchFamily="18" charset="0"/>
              </a:rPr>
              <a:t>to this principle, the efficiency of each and every person should be taken care of right from his selection. A proper arrangement of </a:t>
            </a:r>
            <a:r>
              <a:rPr lang="en-IN" b="1" dirty="0">
                <a:latin typeface="Times New Roman" pitchFamily="18" charset="0"/>
                <a:cs typeface="Times New Roman" pitchFamily="18" charset="0"/>
              </a:rPr>
              <a:t>everybody’s training should be made</a:t>
            </a:r>
            <a:r>
              <a:rPr lang="en-IN" b="1" dirty="0" smtClean="0">
                <a:latin typeface="Times New Roman" pitchFamily="18" charset="0"/>
                <a:cs typeface="Times New Roman" pitchFamily="18" charset="0"/>
              </a:rPr>
              <a:t>.</a:t>
            </a:r>
            <a:r>
              <a:rPr lang="en-IN" dirty="0" smtClean="0">
                <a:latin typeface="Times New Roman" pitchFamily="18" charset="0"/>
                <a:cs typeface="Times New Roman" pitchFamily="18" charset="0"/>
              </a:rPr>
              <a:t> When we develop and </a:t>
            </a:r>
            <a:r>
              <a:rPr lang="en-IN" b="1" dirty="0" smtClean="0">
                <a:latin typeface="Times New Roman" pitchFamily="18" charset="0"/>
                <a:cs typeface="Times New Roman" pitchFamily="18" charset="0"/>
              </a:rPr>
              <a:t>train our employees</a:t>
            </a:r>
            <a:r>
              <a:rPr lang="en-IN" dirty="0" smtClean="0">
                <a:latin typeface="Times New Roman" pitchFamily="18" charset="0"/>
                <a:cs typeface="Times New Roman" pitchFamily="18" charset="0"/>
              </a:rPr>
              <a:t>, we are creating a </a:t>
            </a:r>
            <a:r>
              <a:rPr lang="en-IN" b="1" dirty="0" smtClean="0">
                <a:latin typeface="Times New Roman" pitchFamily="18" charset="0"/>
                <a:cs typeface="Times New Roman" pitchFamily="18" charset="0"/>
              </a:rPr>
              <a:t>better workforce </a:t>
            </a:r>
            <a:r>
              <a:rPr lang="en-IN" dirty="0" smtClean="0">
                <a:latin typeface="Times New Roman" pitchFamily="18" charset="0"/>
                <a:cs typeface="Times New Roman" pitchFamily="18" charset="0"/>
              </a:rPr>
              <a:t>to take our organization to better heights. </a:t>
            </a:r>
            <a:r>
              <a:rPr lang="en-IN" dirty="0">
                <a:latin typeface="Times New Roman" pitchFamily="18" charset="0"/>
                <a:cs typeface="Times New Roman" pitchFamily="18" charset="0"/>
              </a:rPr>
              <a:t>It should also be taken care that each individual should be </a:t>
            </a:r>
            <a:r>
              <a:rPr lang="en-IN" b="1" dirty="0">
                <a:latin typeface="Times New Roman" pitchFamily="18" charset="0"/>
                <a:cs typeface="Times New Roman" pitchFamily="18" charset="0"/>
              </a:rPr>
              <a:t>allotted work according to his ability and interest. </a:t>
            </a:r>
            <a:r>
              <a:rPr lang="en-IN" dirty="0">
                <a:latin typeface="Times New Roman" pitchFamily="18" charset="0"/>
                <a:cs typeface="Times New Roman" pitchFamily="18" charset="0"/>
              </a:rPr>
              <a:t>Such a caring attitude would create a sense of enthusiasm among the employees and a feeling of belongingness </a:t>
            </a:r>
            <a:r>
              <a:rPr lang="en-IN" dirty="0" smtClean="0">
                <a:latin typeface="Times New Roman" pitchFamily="18" charset="0"/>
                <a:cs typeface="Times New Roman" pitchFamily="18" charset="0"/>
              </a:rPr>
              <a:t>too.</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0" y="0"/>
            <a:ext cx="9144000" cy="1295400"/>
          </a:xfrm>
        </p:spPr>
        <p:txBody>
          <a:bodyPr>
            <a:normAutofit fontScale="90000"/>
          </a:bodyPr>
          <a:lstStyle/>
          <a:p>
            <a:pPr algn="ctr"/>
            <a:r>
              <a:rPr lang="en-IN" b="1" dirty="0" smtClean="0">
                <a:latin typeface="Times New Roman" pitchFamily="18" charset="0"/>
                <a:cs typeface="Times New Roman" pitchFamily="18" charset="0"/>
              </a:rPr>
              <a:t>Development of Every Person to his Greatest Efficiency</a:t>
            </a:r>
            <a:endParaRPr lang="en-US"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buNone/>
            </a:pPr>
            <a:r>
              <a:rPr lang="en-US" sz="3600" dirty="0" smtClean="0">
                <a:latin typeface="Times New Roman" pitchFamily="18" charset="0"/>
                <a:cs typeface="Times New Roman" pitchFamily="18" charset="0"/>
              </a:rPr>
              <a:t>  If the library management is planning to have a digital corner in library to provide e-resources to users then proper training should be given to library staff to handle e-resources properly so that they can be properly utilized by the user.</a:t>
            </a:r>
            <a:endParaRPr lang="en-US" sz="36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Example</a:t>
            </a:r>
            <a:endParaRPr lang="en-US"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600200"/>
            <a:ext cx="9144000" cy="4724400"/>
          </a:xfrm>
        </p:spPr>
        <p:txBody>
          <a:bodyPr>
            <a:normAutofit/>
          </a:bodyPr>
          <a:lstStyle/>
          <a:p>
            <a:pPr lvl="0" algn="just">
              <a:buNone/>
            </a:pPr>
            <a:endParaRPr lang="en-US" b="1" dirty="0" smtClean="0">
              <a:latin typeface="Times New Roman" pitchFamily="18" charset="0"/>
              <a:cs typeface="Times New Roman" pitchFamily="18" charset="0"/>
            </a:endParaRPr>
          </a:p>
          <a:p>
            <a:pPr lvl="0" algn="just"/>
            <a:r>
              <a:rPr lang="en-US" sz="2800" b="1" dirty="0" smtClean="0">
                <a:latin typeface="Times New Roman" pitchFamily="18" charset="0"/>
                <a:cs typeface="Times New Roman" pitchFamily="18" charset="0"/>
              </a:rPr>
              <a:t>Better Services</a:t>
            </a:r>
            <a:r>
              <a:rPr lang="en-US" dirty="0" smtClean="0">
                <a:latin typeface="Times New Roman" pitchFamily="18" charset="0"/>
                <a:cs typeface="Times New Roman" pitchFamily="18" charset="0"/>
              </a:rPr>
              <a:t>: The scientific management theory is responsible for enhanced services to users as it concentrates on steady improvements in library operations. There is </a:t>
            </a:r>
            <a:r>
              <a:rPr lang="en-US" b="1" dirty="0" smtClean="0">
                <a:latin typeface="Times New Roman" pitchFamily="18" charset="0"/>
                <a:cs typeface="Times New Roman" pitchFamily="18" charset="0"/>
              </a:rPr>
              <a:t>fruitful cooperation between head librarian and librarian assistants and hence enhanced teamwork achieved. </a:t>
            </a:r>
            <a:r>
              <a:rPr lang="en-US" dirty="0" smtClean="0">
                <a:latin typeface="Times New Roman" pitchFamily="18" charset="0"/>
                <a:cs typeface="Times New Roman" pitchFamily="18" charset="0"/>
              </a:rPr>
              <a:t>The harmonious relationship between the management and staff assists in better services to users.</a:t>
            </a:r>
          </a:p>
          <a:p>
            <a:endParaRPr lang="en-US" dirty="0">
              <a:latin typeface="Times New Roman" pitchFamily="18" charset="0"/>
              <a:cs typeface="Times New Roman" pitchFamily="18" charset="0"/>
            </a:endParaRPr>
          </a:p>
        </p:txBody>
      </p:sp>
      <p:sp>
        <p:nvSpPr>
          <p:cNvPr id="3" name="Title 2"/>
          <p:cNvSpPr>
            <a:spLocks noGrp="1"/>
          </p:cNvSpPr>
          <p:nvPr>
            <p:ph type="title"/>
          </p:nvPr>
        </p:nvSpPr>
        <p:spPr>
          <a:xfrm>
            <a:off x="228600" y="274638"/>
            <a:ext cx="8915400" cy="1143000"/>
          </a:xfrm>
        </p:spPr>
        <p:txBody>
          <a:bodyPr>
            <a:noAutofit/>
          </a:bodyPr>
          <a:lstStyle/>
          <a:p>
            <a:pPr algn="ctr" fontAlgn="base"/>
            <a:r>
              <a:rPr lang="en-US" sz="3600" cap="all" dirty="0" smtClean="0">
                <a:latin typeface="Times New Roman" pitchFamily="18" charset="0"/>
                <a:cs typeface="Times New Roman" pitchFamily="18" charset="0"/>
              </a:rPr>
              <a:t>ADVANTAGES OF SCIENTIFIC MANAGEMENT</a:t>
            </a:r>
            <a:endParaRPr lang="en-US" sz="3600" cap="all"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28600"/>
            <a:ext cx="8991600" cy="6400800"/>
          </a:xfrm>
        </p:spPr>
        <p:txBody>
          <a:bodyPr>
            <a:normAutofit/>
          </a:bodyPr>
          <a:lstStyle/>
          <a:p>
            <a:pPr lvl="0" algn="just"/>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Benefits of Division of work:</a:t>
            </a:r>
            <a:r>
              <a:rPr lang="en-US" dirty="0" smtClean="0">
                <a:latin typeface="Times New Roman" pitchFamily="18" charset="0"/>
                <a:cs typeface="Times New Roman" pitchFamily="18" charset="0"/>
              </a:rPr>
              <a:t> The principle of specialization adopted under scientific management ensures the benefits derived from the division of work. </a:t>
            </a:r>
            <a:r>
              <a:rPr lang="en-US" b="1" dirty="0" smtClean="0">
                <a:latin typeface="Times New Roman" pitchFamily="18" charset="0"/>
                <a:cs typeface="Times New Roman" pitchFamily="18" charset="0"/>
              </a:rPr>
              <a:t>The work is simplified and is carried out in most economical and efficient manner.</a:t>
            </a:r>
          </a:p>
          <a:p>
            <a:pPr lvl="0" algn="just"/>
            <a:r>
              <a:rPr lang="en-US" b="1" dirty="0" smtClean="0">
                <a:latin typeface="Times New Roman" pitchFamily="18" charset="0"/>
                <a:cs typeface="Times New Roman" pitchFamily="18" charset="0"/>
              </a:rPr>
              <a:t>Avoidance of Disputes between staff and Management:</a:t>
            </a:r>
            <a:r>
              <a:rPr lang="en-US" dirty="0" smtClean="0">
                <a:latin typeface="Times New Roman" pitchFamily="18" charset="0"/>
                <a:cs typeface="Times New Roman" pitchFamily="18" charset="0"/>
              </a:rPr>
              <a:t> Scientific management is instrumental in </a:t>
            </a:r>
            <a:r>
              <a:rPr lang="en-US" b="1" dirty="0" smtClean="0">
                <a:latin typeface="Times New Roman" pitchFamily="18" charset="0"/>
                <a:cs typeface="Times New Roman" pitchFamily="18" charset="0"/>
              </a:rPr>
              <a:t>developing healthy cooperation between the management and the staff </a:t>
            </a:r>
            <a:r>
              <a:rPr lang="en-US" dirty="0" smtClean="0">
                <a:latin typeface="Times New Roman" pitchFamily="18" charset="0"/>
                <a:cs typeface="Times New Roman" pitchFamily="18" charset="0"/>
              </a:rPr>
              <a:t>thereby encouraging cordial and harmonious relations between the two. This leads to reduction in disputes and provides peaceful atmosphere. </a:t>
            </a:r>
            <a:r>
              <a:rPr lang="en-US" b="1" dirty="0" smtClean="0">
                <a:latin typeface="Times New Roman" pitchFamily="18" charset="0"/>
                <a:cs typeface="Times New Roman" pitchFamily="18" charset="0"/>
              </a:rPr>
              <a:t>The concept of ‘Mental Revolution’ has been evolved by F.W. Taylor for developing close understanding, </a:t>
            </a:r>
            <a:r>
              <a:rPr lang="en-US" dirty="0" smtClean="0">
                <a:latin typeface="Times New Roman" pitchFamily="18" charset="0"/>
                <a:cs typeface="Times New Roman" pitchFamily="18" charset="0"/>
              </a:rPr>
              <a:t>mutual trust and confidence between the staff and management.</a:t>
            </a:r>
          </a:p>
          <a:p>
            <a:r>
              <a:rPr lang="en-US" dirty="0" smtClean="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28600"/>
            <a:ext cx="8686800" cy="6324600"/>
          </a:xfrm>
        </p:spPr>
        <p:txBody>
          <a:bodyPr>
            <a:normAutofit/>
          </a:bodyPr>
          <a:lstStyle/>
          <a:p>
            <a:pPr lvl="0" algn="just"/>
            <a:r>
              <a:rPr lang="en-US" b="1" dirty="0" smtClean="0">
                <a:latin typeface="Times New Roman" pitchFamily="18" charset="0"/>
                <a:cs typeface="Times New Roman" pitchFamily="18" charset="0"/>
              </a:rPr>
              <a:t>Proper Methods of Selection and Training of staff</a:t>
            </a:r>
            <a:r>
              <a:rPr lang="en-US" dirty="0" smtClean="0">
                <a:latin typeface="Times New Roman" pitchFamily="18" charset="0"/>
                <a:cs typeface="Times New Roman" pitchFamily="18" charset="0"/>
              </a:rPr>
              <a:t>: One of the main principles of scientific management is that it undertakes scientific selection, placement and training of its staff. In this manner, </a:t>
            </a:r>
            <a:r>
              <a:rPr lang="en-US" b="1" dirty="0" smtClean="0">
                <a:latin typeface="Times New Roman" pitchFamily="18" charset="0"/>
                <a:cs typeface="Times New Roman" pitchFamily="18" charset="0"/>
              </a:rPr>
              <a:t>right type of man is selected for the right type of job.</a:t>
            </a:r>
          </a:p>
          <a:p>
            <a:pPr lvl="0" algn="just">
              <a:buNone/>
            </a:pPr>
            <a:endParaRPr lang="en-US" dirty="0" smtClean="0">
              <a:latin typeface="Times New Roman" pitchFamily="18" charset="0"/>
              <a:cs typeface="Times New Roman" pitchFamily="18" charset="0"/>
            </a:endParaRPr>
          </a:p>
          <a:p>
            <a:pPr lvl="0" algn="just"/>
            <a:r>
              <a:rPr lang="en-US" b="1" dirty="0" smtClean="0">
                <a:latin typeface="Times New Roman" pitchFamily="18" charset="0"/>
                <a:cs typeface="Times New Roman" pitchFamily="18" charset="0"/>
              </a:rPr>
              <a:t>Good working conditions</a:t>
            </a:r>
            <a:r>
              <a:rPr lang="en-US" dirty="0" smtClean="0">
                <a:latin typeface="Times New Roman" pitchFamily="18" charset="0"/>
                <a:cs typeface="Times New Roman" pitchFamily="18" charset="0"/>
              </a:rPr>
              <a:t>: A </a:t>
            </a:r>
            <a:r>
              <a:rPr lang="en-US" b="1" dirty="0" smtClean="0">
                <a:latin typeface="Times New Roman" pitchFamily="18" charset="0"/>
                <a:cs typeface="Times New Roman" pitchFamily="18" charset="0"/>
              </a:rPr>
              <a:t>proper atmosphere </a:t>
            </a:r>
            <a:r>
              <a:rPr lang="en-US" dirty="0" smtClean="0">
                <a:latin typeface="Times New Roman" pitchFamily="18" charset="0"/>
                <a:cs typeface="Times New Roman" pitchFamily="18" charset="0"/>
              </a:rPr>
              <a:t>for working  are developed with scientific management theory. Proper working schedules follow with ventilation; adequate lighting, proper </a:t>
            </a:r>
            <a:r>
              <a:rPr lang="en-US" dirty="0" smtClean="0">
                <a:latin typeface="Times New Roman" pitchFamily="18" charset="0"/>
                <a:cs typeface="Times New Roman" pitchFamily="18" charset="0"/>
              </a:rPr>
              <a:t>safety </a:t>
            </a:r>
            <a:r>
              <a:rPr lang="en-US" dirty="0" smtClean="0">
                <a:latin typeface="Times New Roman" pitchFamily="18" charset="0"/>
                <a:cs typeface="Times New Roman" pitchFamily="18" charset="0"/>
              </a:rPr>
              <a:t>and other facilities </a:t>
            </a:r>
            <a:r>
              <a:rPr lang="en-US" b="1" dirty="0" smtClean="0">
                <a:latin typeface="Times New Roman" pitchFamily="18" charset="0"/>
                <a:cs typeface="Times New Roman" pitchFamily="18" charset="0"/>
              </a:rPr>
              <a:t>provided to users. </a:t>
            </a:r>
          </a:p>
          <a:p>
            <a:endParaRPr lang="en-US"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28600"/>
            <a:ext cx="8915400" cy="6400800"/>
          </a:xfrm>
        </p:spPr>
        <p:txBody>
          <a:bodyPr>
            <a:normAutofit/>
          </a:bodyPr>
          <a:lstStyle/>
          <a:p>
            <a:pPr lvl="0" algn="just"/>
            <a:r>
              <a:rPr lang="en-US" b="1" dirty="0" smtClean="0">
                <a:latin typeface="Times New Roman" pitchFamily="18" charset="0"/>
                <a:cs typeface="Times New Roman" pitchFamily="18" charset="0"/>
              </a:rPr>
              <a:t>Efficiency Increased</a:t>
            </a:r>
            <a:r>
              <a:rPr lang="en-US" dirty="0" smtClean="0">
                <a:latin typeface="Times New Roman" pitchFamily="18" charset="0"/>
                <a:cs typeface="Times New Roman" pitchFamily="18" charset="0"/>
              </a:rPr>
              <a:t>: They follow early working methods and control where a management methodology developed </a:t>
            </a:r>
            <a:r>
              <a:rPr lang="en-US" b="1" dirty="0" smtClean="0">
                <a:latin typeface="Times New Roman" pitchFamily="18" charset="0"/>
                <a:cs typeface="Times New Roman" pitchFamily="18" charset="0"/>
              </a:rPr>
              <a:t>for training, selecting and supervising them in a close manner</a:t>
            </a:r>
            <a:r>
              <a:rPr lang="en-US" dirty="0" smtClean="0">
                <a:latin typeface="Times New Roman" pitchFamily="18" charset="0"/>
                <a:cs typeface="Times New Roman" pitchFamily="18" charset="0"/>
              </a:rPr>
              <a:t>. Since </a:t>
            </a:r>
            <a:r>
              <a:rPr lang="en-US" b="1" dirty="0" smtClean="0">
                <a:latin typeface="Times New Roman" pitchFamily="18" charset="0"/>
                <a:cs typeface="Times New Roman" pitchFamily="18" charset="0"/>
              </a:rPr>
              <a:t>scientific selection </a:t>
            </a:r>
            <a:r>
              <a:rPr lang="en-US" dirty="0" smtClean="0">
                <a:latin typeface="Times New Roman" pitchFamily="18" charset="0"/>
                <a:cs typeface="Times New Roman" pitchFamily="18" charset="0"/>
              </a:rPr>
              <a:t>and training methods follow, it leads to a workforce that is best and enhances efficiency.</a:t>
            </a:r>
          </a:p>
          <a:p>
            <a:pPr lvl="0" algn="just"/>
            <a:r>
              <a:rPr lang="en-US" b="1" dirty="0" smtClean="0">
                <a:latin typeface="Times New Roman" pitchFamily="18" charset="0"/>
                <a:cs typeface="Times New Roman" pitchFamily="18" charset="0"/>
              </a:rPr>
              <a:t>Best use of resources and development</a:t>
            </a:r>
            <a:r>
              <a:rPr lang="en-US" dirty="0" smtClean="0">
                <a:latin typeface="Times New Roman" pitchFamily="18" charset="0"/>
                <a:cs typeface="Times New Roman" pitchFamily="18" charset="0"/>
              </a:rPr>
              <a:t>: With the scientific techniques followed, there is better utilization of resources this, in turn, leads to increased productivity. </a:t>
            </a:r>
            <a:r>
              <a:rPr lang="en-US" b="1" dirty="0" smtClean="0">
                <a:latin typeface="Times New Roman" pitchFamily="18" charset="0"/>
                <a:cs typeface="Times New Roman" pitchFamily="18" charset="0"/>
              </a:rPr>
              <a:t>Wastage and inefficiency of all means eradicated with the theory. </a:t>
            </a:r>
            <a:r>
              <a:rPr lang="en-US" dirty="0" smtClean="0">
                <a:latin typeface="Times New Roman" pitchFamily="18" charset="0"/>
                <a:cs typeface="Times New Roman" pitchFamily="18" charset="0"/>
              </a:rPr>
              <a:t>Also with the help of scientific investigation, it leads to technological development. </a:t>
            </a:r>
          </a:p>
          <a:p>
            <a:endParaRPr lang="en-US"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473891"/>
          </a:xfrm>
        </p:spPr>
        <p:txBody>
          <a:bodyPr>
            <a:normAutofit/>
          </a:bodyPr>
          <a:lstStyle/>
          <a:p>
            <a:pPr algn="ctr">
              <a:buNone/>
            </a:pPr>
            <a:r>
              <a:rPr lang="en-US" sz="13800" dirty="0" smtClean="0">
                <a:latin typeface="Times New Roman" pitchFamily="18" charset="0"/>
                <a:cs typeface="Times New Roman" pitchFamily="18" charset="0"/>
              </a:rPr>
              <a:t>THANK YOU</a:t>
            </a:r>
            <a:endParaRPr lang="en-US" sz="138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4902</TotalTime>
  <Words>1092</Words>
  <Application>Microsoft Office PowerPoint</Application>
  <PresentationFormat>On-screen Show (4:3)</PresentationFormat>
  <Paragraphs>52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Concourse</vt:lpstr>
      <vt:lpstr>Topic: Scientific Principles of Management  For B.Ed Ist Semester Students  (Punjabi University)  By  Ms. Sarita Gulati Librarian Shivalik Institute of Education and Research, Mohali</vt:lpstr>
      <vt:lpstr>Slide 2</vt:lpstr>
      <vt:lpstr>Slide 3</vt:lpstr>
      <vt:lpstr>Meaning and Definition of Scientific Management </vt:lpstr>
      <vt:lpstr>Slide 5</vt:lpstr>
      <vt:lpstr>5 Principles of Scientific Management</vt:lpstr>
      <vt:lpstr>Science, Not Rule of Thumb</vt:lpstr>
      <vt:lpstr>Slide 8</vt:lpstr>
      <vt:lpstr>Example</vt:lpstr>
      <vt:lpstr>Harmony, Not Discord (conflict/disagreement)</vt:lpstr>
      <vt:lpstr>Example </vt:lpstr>
      <vt:lpstr>Mental Revolution</vt:lpstr>
      <vt:lpstr>Slide 13</vt:lpstr>
      <vt:lpstr>Example </vt:lpstr>
      <vt:lpstr>Cooperation, Not Individualism</vt:lpstr>
      <vt:lpstr>Example </vt:lpstr>
      <vt:lpstr>Development of Every Person to his Greatest Efficiency</vt:lpstr>
      <vt:lpstr>Example</vt:lpstr>
      <vt:lpstr>ADVANTAGES OF SCIENTIFIC MANAGEMENT</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Principles of Management</dc:title>
  <dc:creator>Sabhya</dc:creator>
  <cp:lastModifiedBy>HP</cp:lastModifiedBy>
  <cp:revision>39</cp:revision>
  <dcterms:created xsi:type="dcterms:W3CDTF">2019-11-26T08:28:14Z</dcterms:created>
  <dcterms:modified xsi:type="dcterms:W3CDTF">2021-02-23T06:38:49Z</dcterms:modified>
</cp:coreProperties>
</file>