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65" r:id="rId2"/>
    <p:sldId id="264" r:id="rId3"/>
    <p:sldId id="258" r:id="rId4"/>
    <p:sldId id="261" r:id="rId5"/>
    <p:sldId id="263" r:id="rId6"/>
    <p:sldId id="267" r:id="rId7"/>
    <p:sldId id="268" r:id="rId8"/>
    <p:sldId id="259" r:id="rId9"/>
    <p:sldId id="262" r:id="rId10"/>
    <p:sldId id="260" r:id="rId11"/>
    <p:sldId id="269" r:id="rId12"/>
    <p:sldId id="270" r:id="rId13"/>
    <p:sldId id="271" r:id="rId14"/>
    <p:sldId id="272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7C8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FF8A89-6B53-483C-8DD4-484A6BA44F50}" type="doc">
      <dgm:prSet loTypeId="urn:microsoft.com/office/officeart/2005/8/layout/default#1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IN"/>
        </a:p>
      </dgm:t>
    </dgm:pt>
    <dgm:pt modelId="{7FD069C8-F3E8-4973-8FCD-CED49CC46AD5}">
      <dgm:prSet phldrT="[Text]"/>
      <dgm:spPr/>
      <dgm:t>
        <a:bodyPr/>
        <a:lstStyle/>
        <a:p>
          <a:r>
            <a:rPr lang="en-IN" dirty="0" smtClean="0"/>
            <a:t>PROTECTION OF TECHNOLOGICAL RESOURCES</a:t>
          </a:r>
          <a:endParaRPr lang="en-IN" dirty="0"/>
        </a:p>
      </dgm:t>
    </dgm:pt>
    <dgm:pt modelId="{3869EE75-517D-4CD7-9386-5FBA9AF99C6A}" type="parTrans" cxnId="{D8578915-0CBE-4927-9E70-C1C43E61B63C}">
      <dgm:prSet/>
      <dgm:spPr/>
      <dgm:t>
        <a:bodyPr/>
        <a:lstStyle/>
        <a:p>
          <a:endParaRPr lang="en-IN"/>
        </a:p>
      </dgm:t>
    </dgm:pt>
    <dgm:pt modelId="{D04F7864-E437-4CB6-8C4E-1395A887264A}" type="sibTrans" cxnId="{D8578915-0CBE-4927-9E70-C1C43E61B63C}">
      <dgm:prSet/>
      <dgm:spPr/>
      <dgm:t>
        <a:bodyPr/>
        <a:lstStyle/>
        <a:p>
          <a:endParaRPr lang="en-IN"/>
        </a:p>
      </dgm:t>
    </dgm:pt>
    <dgm:pt modelId="{554187D4-A62C-463C-94EA-5A936ABC5AD7}">
      <dgm:prSet phldrT="[Text]"/>
      <dgm:spPr/>
      <dgm:t>
        <a:bodyPr/>
        <a:lstStyle/>
        <a:p>
          <a:r>
            <a:rPr lang="en-IN" dirty="0" smtClean="0"/>
            <a:t>PROVISION OF BASIC HUMAN NEEDS</a:t>
          </a:r>
          <a:endParaRPr lang="en-IN" dirty="0"/>
        </a:p>
      </dgm:t>
    </dgm:pt>
    <dgm:pt modelId="{02398A73-9618-4264-8A3E-93A21323BA60}" type="parTrans" cxnId="{3E0FA933-5ED0-4449-A5BB-149338CD9CB8}">
      <dgm:prSet/>
      <dgm:spPr/>
      <dgm:t>
        <a:bodyPr/>
        <a:lstStyle/>
        <a:p>
          <a:endParaRPr lang="en-IN"/>
        </a:p>
      </dgm:t>
    </dgm:pt>
    <dgm:pt modelId="{A0ED2436-1927-4C6F-9569-07A8F8171B0B}" type="sibTrans" cxnId="{3E0FA933-5ED0-4449-A5BB-149338CD9CB8}">
      <dgm:prSet/>
      <dgm:spPr/>
      <dgm:t>
        <a:bodyPr/>
        <a:lstStyle/>
        <a:p>
          <a:endParaRPr lang="en-IN"/>
        </a:p>
      </dgm:t>
    </dgm:pt>
    <dgm:pt modelId="{C34598B8-39E0-4EB8-B4DD-65E58CFCFE9A}">
      <dgm:prSet phldrT="[Text]"/>
      <dgm:spPr/>
      <dgm:t>
        <a:bodyPr/>
        <a:lstStyle/>
        <a:p>
          <a:r>
            <a:rPr lang="en-IN" dirty="0" smtClean="0"/>
            <a:t>IMPORTANCE IN AGRICULTURAL FIELD</a:t>
          </a:r>
          <a:endParaRPr lang="en-IN" dirty="0"/>
        </a:p>
      </dgm:t>
    </dgm:pt>
    <dgm:pt modelId="{E6820C05-AD1B-4495-8DAA-23B5C719390B}" type="parTrans" cxnId="{D4C06E69-F4D7-450C-A93E-E2D692108FAA}">
      <dgm:prSet/>
      <dgm:spPr/>
      <dgm:t>
        <a:bodyPr/>
        <a:lstStyle/>
        <a:p>
          <a:endParaRPr lang="en-IN"/>
        </a:p>
      </dgm:t>
    </dgm:pt>
    <dgm:pt modelId="{AF5A2204-9BAE-4260-97BB-05DF0F1FBDFC}" type="sibTrans" cxnId="{D4C06E69-F4D7-450C-A93E-E2D692108FAA}">
      <dgm:prSet/>
      <dgm:spPr/>
      <dgm:t>
        <a:bodyPr/>
        <a:lstStyle/>
        <a:p>
          <a:endParaRPr lang="en-IN"/>
        </a:p>
      </dgm:t>
    </dgm:pt>
    <dgm:pt modelId="{AE7CABF4-C76A-41FF-9577-0CE77EC474A4}">
      <dgm:prSet phldrT="[Text]"/>
      <dgm:spPr/>
      <dgm:t>
        <a:bodyPr/>
        <a:lstStyle/>
        <a:p>
          <a:r>
            <a:rPr lang="en-IN" dirty="0" smtClean="0"/>
            <a:t>IMPORTANCE IN CITY DEVELOPMENT</a:t>
          </a:r>
          <a:endParaRPr lang="en-IN" dirty="0"/>
        </a:p>
      </dgm:t>
    </dgm:pt>
    <dgm:pt modelId="{C068080B-1254-4364-9C1E-A39B4985B0BC}" type="parTrans" cxnId="{E5A9A06C-7DFC-487B-87F3-714267DB5BA9}">
      <dgm:prSet/>
      <dgm:spPr/>
      <dgm:t>
        <a:bodyPr/>
        <a:lstStyle/>
        <a:p>
          <a:endParaRPr lang="en-IN"/>
        </a:p>
      </dgm:t>
    </dgm:pt>
    <dgm:pt modelId="{4F1E199A-CD75-4B5E-B7DC-F1BA5BB95C6A}" type="sibTrans" cxnId="{E5A9A06C-7DFC-487B-87F3-714267DB5BA9}">
      <dgm:prSet/>
      <dgm:spPr/>
      <dgm:t>
        <a:bodyPr/>
        <a:lstStyle/>
        <a:p>
          <a:endParaRPr lang="en-IN"/>
        </a:p>
      </dgm:t>
    </dgm:pt>
    <dgm:pt modelId="{24367953-E4B4-429B-A7CD-359540D6B4A7}" type="pres">
      <dgm:prSet presAssocID="{8CFF8A89-6B53-483C-8DD4-484A6BA44F5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0E5CFA6F-B84E-41D0-935F-471679ADB5C5}" type="pres">
      <dgm:prSet presAssocID="{7FD069C8-F3E8-4973-8FCD-CED49CC46AD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5A9AE16-1AD4-49C1-89D8-42A7E1502B25}" type="pres">
      <dgm:prSet presAssocID="{D04F7864-E437-4CB6-8C4E-1395A887264A}" presName="sibTrans" presStyleCnt="0"/>
      <dgm:spPr/>
    </dgm:pt>
    <dgm:pt modelId="{A00DA049-CEC3-496F-A876-2FBB17ACAF25}" type="pres">
      <dgm:prSet presAssocID="{554187D4-A62C-463C-94EA-5A936ABC5AD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A83797A-09E6-4384-958E-A37C3E23768D}" type="pres">
      <dgm:prSet presAssocID="{A0ED2436-1927-4C6F-9569-07A8F8171B0B}" presName="sibTrans" presStyleCnt="0"/>
      <dgm:spPr/>
    </dgm:pt>
    <dgm:pt modelId="{0DF814CB-CD51-451E-AF87-ED1DF605B06F}" type="pres">
      <dgm:prSet presAssocID="{C34598B8-39E0-4EB8-B4DD-65E58CFCFE9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E692BCC-75FF-4B26-BA95-F161B4B75675}" type="pres">
      <dgm:prSet presAssocID="{AF5A2204-9BAE-4260-97BB-05DF0F1FBDFC}" presName="sibTrans" presStyleCnt="0"/>
      <dgm:spPr/>
    </dgm:pt>
    <dgm:pt modelId="{F78E2F6B-AC5A-450F-85C1-B60BFEA0227C}" type="pres">
      <dgm:prSet presAssocID="{AE7CABF4-C76A-41FF-9577-0CE77EC474A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E9F797EB-141E-4FAB-91C0-C4CD77D656E0}" type="presOf" srcId="{AE7CABF4-C76A-41FF-9577-0CE77EC474A4}" destId="{F78E2F6B-AC5A-450F-85C1-B60BFEA0227C}" srcOrd="0" destOrd="0" presId="urn:microsoft.com/office/officeart/2005/8/layout/default#1"/>
    <dgm:cxn modelId="{262DCE46-6B86-4649-92D9-D12ED3AC3D99}" type="presOf" srcId="{7FD069C8-F3E8-4973-8FCD-CED49CC46AD5}" destId="{0E5CFA6F-B84E-41D0-935F-471679ADB5C5}" srcOrd="0" destOrd="0" presId="urn:microsoft.com/office/officeart/2005/8/layout/default#1"/>
    <dgm:cxn modelId="{8BDB8392-EF70-4F1F-973C-2876D5E71355}" type="presOf" srcId="{554187D4-A62C-463C-94EA-5A936ABC5AD7}" destId="{A00DA049-CEC3-496F-A876-2FBB17ACAF25}" srcOrd="0" destOrd="0" presId="urn:microsoft.com/office/officeart/2005/8/layout/default#1"/>
    <dgm:cxn modelId="{D8578915-0CBE-4927-9E70-C1C43E61B63C}" srcId="{8CFF8A89-6B53-483C-8DD4-484A6BA44F50}" destId="{7FD069C8-F3E8-4973-8FCD-CED49CC46AD5}" srcOrd="0" destOrd="0" parTransId="{3869EE75-517D-4CD7-9386-5FBA9AF99C6A}" sibTransId="{D04F7864-E437-4CB6-8C4E-1395A887264A}"/>
    <dgm:cxn modelId="{9EB77E2B-1416-4CF2-B778-B771C7AEB99C}" type="presOf" srcId="{C34598B8-39E0-4EB8-B4DD-65E58CFCFE9A}" destId="{0DF814CB-CD51-451E-AF87-ED1DF605B06F}" srcOrd="0" destOrd="0" presId="urn:microsoft.com/office/officeart/2005/8/layout/default#1"/>
    <dgm:cxn modelId="{E5A9A06C-7DFC-487B-87F3-714267DB5BA9}" srcId="{8CFF8A89-6B53-483C-8DD4-484A6BA44F50}" destId="{AE7CABF4-C76A-41FF-9577-0CE77EC474A4}" srcOrd="3" destOrd="0" parTransId="{C068080B-1254-4364-9C1E-A39B4985B0BC}" sibTransId="{4F1E199A-CD75-4B5E-B7DC-F1BA5BB95C6A}"/>
    <dgm:cxn modelId="{D4C06E69-F4D7-450C-A93E-E2D692108FAA}" srcId="{8CFF8A89-6B53-483C-8DD4-484A6BA44F50}" destId="{C34598B8-39E0-4EB8-B4DD-65E58CFCFE9A}" srcOrd="2" destOrd="0" parTransId="{E6820C05-AD1B-4495-8DAA-23B5C719390B}" sibTransId="{AF5A2204-9BAE-4260-97BB-05DF0F1FBDFC}"/>
    <dgm:cxn modelId="{698E811D-0D46-4CAE-A01D-0C0B9DB621BB}" type="presOf" srcId="{8CFF8A89-6B53-483C-8DD4-484A6BA44F50}" destId="{24367953-E4B4-429B-A7CD-359540D6B4A7}" srcOrd="0" destOrd="0" presId="urn:microsoft.com/office/officeart/2005/8/layout/default#1"/>
    <dgm:cxn modelId="{3E0FA933-5ED0-4449-A5BB-149338CD9CB8}" srcId="{8CFF8A89-6B53-483C-8DD4-484A6BA44F50}" destId="{554187D4-A62C-463C-94EA-5A936ABC5AD7}" srcOrd="1" destOrd="0" parTransId="{02398A73-9618-4264-8A3E-93A21323BA60}" sibTransId="{A0ED2436-1927-4C6F-9569-07A8F8171B0B}"/>
    <dgm:cxn modelId="{A6AD4481-B5C8-4BCA-A85A-57F5FBC5BD93}" type="presParOf" srcId="{24367953-E4B4-429B-A7CD-359540D6B4A7}" destId="{0E5CFA6F-B84E-41D0-935F-471679ADB5C5}" srcOrd="0" destOrd="0" presId="urn:microsoft.com/office/officeart/2005/8/layout/default#1"/>
    <dgm:cxn modelId="{84ADF499-1BEC-4987-8F77-5A77E161EDEA}" type="presParOf" srcId="{24367953-E4B4-429B-A7CD-359540D6B4A7}" destId="{65A9AE16-1AD4-49C1-89D8-42A7E1502B25}" srcOrd="1" destOrd="0" presId="urn:microsoft.com/office/officeart/2005/8/layout/default#1"/>
    <dgm:cxn modelId="{59F4D959-7FBA-4C8C-8336-7E65F4D53D73}" type="presParOf" srcId="{24367953-E4B4-429B-A7CD-359540D6B4A7}" destId="{A00DA049-CEC3-496F-A876-2FBB17ACAF25}" srcOrd="2" destOrd="0" presId="urn:microsoft.com/office/officeart/2005/8/layout/default#1"/>
    <dgm:cxn modelId="{B69708BE-21F8-4A83-900A-5DF56BEAEF34}" type="presParOf" srcId="{24367953-E4B4-429B-A7CD-359540D6B4A7}" destId="{4A83797A-09E6-4384-958E-A37C3E23768D}" srcOrd="3" destOrd="0" presId="urn:microsoft.com/office/officeart/2005/8/layout/default#1"/>
    <dgm:cxn modelId="{29710F82-4734-41CF-8073-957C79CB1119}" type="presParOf" srcId="{24367953-E4B4-429B-A7CD-359540D6B4A7}" destId="{0DF814CB-CD51-451E-AF87-ED1DF605B06F}" srcOrd="4" destOrd="0" presId="urn:microsoft.com/office/officeart/2005/8/layout/default#1"/>
    <dgm:cxn modelId="{D35E2D3E-ABF6-40C1-A132-1B230CCFF91A}" type="presParOf" srcId="{24367953-E4B4-429B-A7CD-359540D6B4A7}" destId="{5E692BCC-75FF-4B26-BA95-F161B4B75675}" srcOrd="5" destOrd="0" presId="urn:microsoft.com/office/officeart/2005/8/layout/default#1"/>
    <dgm:cxn modelId="{F70E61EF-CA51-4B93-BF7E-60FDC47759A5}" type="presParOf" srcId="{24367953-E4B4-429B-A7CD-359540D6B4A7}" destId="{F78E2F6B-AC5A-450F-85C1-B60BFEA0227C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A3E423-F465-4E96-AFA3-95D64A6380BB}" type="doc">
      <dgm:prSet loTypeId="urn:microsoft.com/office/officeart/2005/8/layout/default#2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E9AE037C-82FB-4E1E-AFC4-38913EC3B533}">
      <dgm:prSet phldrT="[Text]"/>
      <dgm:spPr/>
      <dgm:t>
        <a:bodyPr/>
        <a:lstStyle/>
        <a:p>
          <a:r>
            <a:rPr lang="en-IN" dirty="0" smtClean="0"/>
            <a:t>CONTROL OVER CLIMATE CHANGE</a:t>
          </a:r>
          <a:endParaRPr lang="en-IN" dirty="0"/>
        </a:p>
      </dgm:t>
    </dgm:pt>
    <dgm:pt modelId="{78EE7B6D-93C6-4C50-A870-2B69D78B25B5}" type="parTrans" cxnId="{9D4EE0AA-C8E8-4E4C-A55B-2BD8AE01D218}">
      <dgm:prSet/>
      <dgm:spPr/>
      <dgm:t>
        <a:bodyPr/>
        <a:lstStyle/>
        <a:p>
          <a:endParaRPr lang="en-IN"/>
        </a:p>
      </dgm:t>
    </dgm:pt>
    <dgm:pt modelId="{080D380B-94D8-42B8-8DF3-CE9C92F6ABD0}" type="sibTrans" cxnId="{9D4EE0AA-C8E8-4E4C-A55B-2BD8AE01D218}">
      <dgm:prSet/>
      <dgm:spPr/>
      <dgm:t>
        <a:bodyPr/>
        <a:lstStyle/>
        <a:p>
          <a:endParaRPr lang="en-IN"/>
        </a:p>
      </dgm:t>
    </dgm:pt>
    <dgm:pt modelId="{32D203B2-38F0-442D-9241-7AE498024FD8}">
      <dgm:prSet phldrT="[Text]"/>
      <dgm:spPr/>
      <dgm:t>
        <a:bodyPr/>
        <a:lstStyle/>
        <a:p>
          <a:r>
            <a:rPr lang="en-IN" dirty="0" smtClean="0"/>
            <a:t>IMPORTANCE FOR SUSTAINING BIO-DIVERSITY </a:t>
          </a:r>
          <a:endParaRPr lang="en-IN" dirty="0"/>
        </a:p>
      </dgm:t>
    </dgm:pt>
    <dgm:pt modelId="{BFCF4EAC-DC7B-4674-BFD6-40090CF42D73}" type="parTrans" cxnId="{4AC595FD-D433-4EEA-B3E1-7BC68C53823E}">
      <dgm:prSet/>
      <dgm:spPr/>
      <dgm:t>
        <a:bodyPr/>
        <a:lstStyle/>
        <a:p>
          <a:endParaRPr lang="en-IN"/>
        </a:p>
      </dgm:t>
    </dgm:pt>
    <dgm:pt modelId="{32C344C0-B0DC-4776-92AE-A85CE178E265}" type="sibTrans" cxnId="{4AC595FD-D433-4EEA-B3E1-7BC68C53823E}">
      <dgm:prSet/>
      <dgm:spPr/>
      <dgm:t>
        <a:bodyPr/>
        <a:lstStyle/>
        <a:p>
          <a:endParaRPr lang="en-IN"/>
        </a:p>
      </dgm:t>
    </dgm:pt>
    <dgm:pt modelId="{6E07924F-AAEE-4456-9A62-2456C294A9A8}">
      <dgm:prSet phldrT="[Text]"/>
      <dgm:spPr/>
      <dgm:t>
        <a:bodyPr/>
        <a:lstStyle/>
        <a:p>
          <a:r>
            <a:rPr lang="en-IN" dirty="0" smtClean="0"/>
            <a:t>CHANGE IN POLICIES</a:t>
          </a:r>
          <a:endParaRPr lang="en-IN" dirty="0"/>
        </a:p>
      </dgm:t>
    </dgm:pt>
    <dgm:pt modelId="{E6E6A97A-9C2C-45E6-BDB6-0A0B2FCB4D34}" type="parTrans" cxnId="{7CB92335-482C-49C2-A5C3-F97BAF65F7C7}">
      <dgm:prSet/>
      <dgm:spPr/>
      <dgm:t>
        <a:bodyPr/>
        <a:lstStyle/>
        <a:p>
          <a:endParaRPr lang="en-IN"/>
        </a:p>
      </dgm:t>
    </dgm:pt>
    <dgm:pt modelId="{6A5139B5-E224-45CF-893B-FD695F87A20B}" type="sibTrans" cxnId="{7CB92335-482C-49C2-A5C3-F97BAF65F7C7}">
      <dgm:prSet/>
      <dgm:spPr/>
      <dgm:t>
        <a:bodyPr/>
        <a:lstStyle/>
        <a:p>
          <a:endParaRPr lang="en-IN"/>
        </a:p>
      </dgm:t>
    </dgm:pt>
    <dgm:pt modelId="{32D5762F-E78B-49F4-8AD0-B29B8CE160FC}">
      <dgm:prSet phldrT="[Text]"/>
      <dgm:spPr/>
      <dgm:t>
        <a:bodyPr/>
        <a:lstStyle/>
        <a:p>
          <a:r>
            <a:rPr lang="en-IN" dirty="0" smtClean="0"/>
            <a:t>IMPORTANCE FOR FINANCIAL STABILITY</a:t>
          </a:r>
          <a:endParaRPr lang="en-IN" dirty="0"/>
        </a:p>
      </dgm:t>
    </dgm:pt>
    <dgm:pt modelId="{1E1E5F34-C733-4ACD-8B9F-284ABB597AC4}" type="parTrans" cxnId="{1A55D55B-9440-4418-8621-B5CE6624CC43}">
      <dgm:prSet/>
      <dgm:spPr/>
      <dgm:t>
        <a:bodyPr/>
        <a:lstStyle/>
        <a:p>
          <a:endParaRPr lang="en-IN"/>
        </a:p>
      </dgm:t>
    </dgm:pt>
    <dgm:pt modelId="{59E013DA-555B-408D-82FF-CACE59401858}" type="sibTrans" cxnId="{1A55D55B-9440-4418-8621-B5CE6624CC43}">
      <dgm:prSet/>
      <dgm:spPr/>
      <dgm:t>
        <a:bodyPr/>
        <a:lstStyle/>
        <a:p>
          <a:endParaRPr lang="en-IN"/>
        </a:p>
      </dgm:t>
    </dgm:pt>
    <dgm:pt modelId="{42DA11B3-1C1F-44FA-8F0B-CD3BF876EF1A}" type="pres">
      <dgm:prSet presAssocID="{9CA3E423-F465-4E96-AFA3-95D64A6380B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1FC00296-0520-486D-987E-BA6168A771AE}" type="pres">
      <dgm:prSet presAssocID="{E9AE037C-82FB-4E1E-AFC4-38913EC3B53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5546FB6-ACFE-42C5-ADC6-02879106F77F}" type="pres">
      <dgm:prSet presAssocID="{080D380B-94D8-42B8-8DF3-CE9C92F6ABD0}" presName="sibTrans" presStyleCnt="0"/>
      <dgm:spPr/>
    </dgm:pt>
    <dgm:pt modelId="{CFD30E35-BD3C-465F-B96C-D2654B1B9B0C}" type="pres">
      <dgm:prSet presAssocID="{32D5762F-E78B-49F4-8AD0-B29B8CE160F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70487EC-0A44-4AB4-994F-A3B5585D4E47}" type="pres">
      <dgm:prSet presAssocID="{59E013DA-555B-408D-82FF-CACE59401858}" presName="sibTrans" presStyleCnt="0"/>
      <dgm:spPr/>
    </dgm:pt>
    <dgm:pt modelId="{7DD557C5-6E38-4011-8F71-DBB681FC7096}" type="pres">
      <dgm:prSet presAssocID="{32D203B2-38F0-442D-9241-7AE498024FD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A8DBC0B-5E6B-4FCF-9A66-6F718CD3CD72}" type="pres">
      <dgm:prSet presAssocID="{32C344C0-B0DC-4776-92AE-A85CE178E265}" presName="sibTrans" presStyleCnt="0"/>
      <dgm:spPr/>
    </dgm:pt>
    <dgm:pt modelId="{2D882511-6A61-4E32-B872-CCE4021F1CF7}" type="pres">
      <dgm:prSet presAssocID="{6E07924F-AAEE-4456-9A62-2456C294A9A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578EB6DE-516E-41E8-B0C9-3B616727D3C4}" type="presOf" srcId="{6E07924F-AAEE-4456-9A62-2456C294A9A8}" destId="{2D882511-6A61-4E32-B872-CCE4021F1CF7}" srcOrd="0" destOrd="0" presId="urn:microsoft.com/office/officeart/2005/8/layout/default#2"/>
    <dgm:cxn modelId="{028C09F9-A6BE-4FFC-8191-342E37531EEA}" type="presOf" srcId="{32D203B2-38F0-442D-9241-7AE498024FD8}" destId="{7DD557C5-6E38-4011-8F71-DBB681FC7096}" srcOrd="0" destOrd="0" presId="urn:microsoft.com/office/officeart/2005/8/layout/default#2"/>
    <dgm:cxn modelId="{43BF3F97-C18B-4F24-A160-29F764FEA70F}" type="presOf" srcId="{9CA3E423-F465-4E96-AFA3-95D64A6380BB}" destId="{42DA11B3-1C1F-44FA-8F0B-CD3BF876EF1A}" srcOrd="0" destOrd="0" presId="urn:microsoft.com/office/officeart/2005/8/layout/default#2"/>
    <dgm:cxn modelId="{4AC595FD-D433-4EEA-B3E1-7BC68C53823E}" srcId="{9CA3E423-F465-4E96-AFA3-95D64A6380BB}" destId="{32D203B2-38F0-442D-9241-7AE498024FD8}" srcOrd="2" destOrd="0" parTransId="{BFCF4EAC-DC7B-4674-BFD6-40090CF42D73}" sibTransId="{32C344C0-B0DC-4776-92AE-A85CE178E265}"/>
    <dgm:cxn modelId="{9D4EE0AA-C8E8-4E4C-A55B-2BD8AE01D218}" srcId="{9CA3E423-F465-4E96-AFA3-95D64A6380BB}" destId="{E9AE037C-82FB-4E1E-AFC4-38913EC3B533}" srcOrd="0" destOrd="0" parTransId="{78EE7B6D-93C6-4C50-A870-2B69D78B25B5}" sibTransId="{080D380B-94D8-42B8-8DF3-CE9C92F6ABD0}"/>
    <dgm:cxn modelId="{1B4A0366-1F53-4250-B7AB-AC292B1B0851}" type="presOf" srcId="{E9AE037C-82FB-4E1E-AFC4-38913EC3B533}" destId="{1FC00296-0520-486D-987E-BA6168A771AE}" srcOrd="0" destOrd="0" presId="urn:microsoft.com/office/officeart/2005/8/layout/default#2"/>
    <dgm:cxn modelId="{1A55D55B-9440-4418-8621-B5CE6624CC43}" srcId="{9CA3E423-F465-4E96-AFA3-95D64A6380BB}" destId="{32D5762F-E78B-49F4-8AD0-B29B8CE160FC}" srcOrd="1" destOrd="0" parTransId="{1E1E5F34-C733-4ACD-8B9F-284ABB597AC4}" sibTransId="{59E013DA-555B-408D-82FF-CACE59401858}"/>
    <dgm:cxn modelId="{40C3B651-7AE6-484D-8DDE-2D9902636823}" type="presOf" srcId="{32D5762F-E78B-49F4-8AD0-B29B8CE160FC}" destId="{CFD30E35-BD3C-465F-B96C-D2654B1B9B0C}" srcOrd="0" destOrd="0" presId="urn:microsoft.com/office/officeart/2005/8/layout/default#2"/>
    <dgm:cxn modelId="{7CB92335-482C-49C2-A5C3-F97BAF65F7C7}" srcId="{9CA3E423-F465-4E96-AFA3-95D64A6380BB}" destId="{6E07924F-AAEE-4456-9A62-2456C294A9A8}" srcOrd="3" destOrd="0" parTransId="{E6E6A97A-9C2C-45E6-BDB6-0A0B2FCB4D34}" sibTransId="{6A5139B5-E224-45CF-893B-FD695F87A20B}"/>
    <dgm:cxn modelId="{A945CD6D-23EE-4D66-A86A-EC0A56502F68}" type="presParOf" srcId="{42DA11B3-1C1F-44FA-8F0B-CD3BF876EF1A}" destId="{1FC00296-0520-486D-987E-BA6168A771AE}" srcOrd="0" destOrd="0" presId="urn:microsoft.com/office/officeart/2005/8/layout/default#2"/>
    <dgm:cxn modelId="{7323D5CE-FE95-487E-88E9-312EDE4B32D5}" type="presParOf" srcId="{42DA11B3-1C1F-44FA-8F0B-CD3BF876EF1A}" destId="{15546FB6-ACFE-42C5-ADC6-02879106F77F}" srcOrd="1" destOrd="0" presId="urn:microsoft.com/office/officeart/2005/8/layout/default#2"/>
    <dgm:cxn modelId="{89AAAB33-BF15-4284-8BD2-B24A823C1FF7}" type="presParOf" srcId="{42DA11B3-1C1F-44FA-8F0B-CD3BF876EF1A}" destId="{CFD30E35-BD3C-465F-B96C-D2654B1B9B0C}" srcOrd="2" destOrd="0" presId="urn:microsoft.com/office/officeart/2005/8/layout/default#2"/>
    <dgm:cxn modelId="{CDD3F8BB-3D7A-4C6D-B96E-3400B6FF8BC3}" type="presParOf" srcId="{42DA11B3-1C1F-44FA-8F0B-CD3BF876EF1A}" destId="{770487EC-0A44-4AB4-994F-A3B5585D4E47}" srcOrd="3" destOrd="0" presId="urn:microsoft.com/office/officeart/2005/8/layout/default#2"/>
    <dgm:cxn modelId="{269F4133-DC35-4ACA-8212-022D9026ED43}" type="presParOf" srcId="{42DA11B3-1C1F-44FA-8F0B-CD3BF876EF1A}" destId="{7DD557C5-6E38-4011-8F71-DBB681FC7096}" srcOrd="4" destOrd="0" presId="urn:microsoft.com/office/officeart/2005/8/layout/default#2"/>
    <dgm:cxn modelId="{6978EA22-3B28-44BB-A7FA-DD04747F9354}" type="presParOf" srcId="{42DA11B3-1C1F-44FA-8F0B-CD3BF876EF1A}" destId="{DA8DBC0B-5E6B-4FCF-9A66-6F718CD3CD72}" srcOrd="5" destOrd="0" presId="urn:microsoft.com/office/officeart/2005/8/layout/default#2"/>
    <dgm:cxn modelId="{37D765E4-F2EC-4D8F-B9FC-F62F78A85A6F}" type="presParOf" srcId="{42DA11B3-1C1F-44FA-8F0B-CD3BF876EF1A}" destId="{2D882511-6A61-4E32-B872-CCE4021F1CF7}" srcOrd="6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E5CFA6F-B84E-41D0-935F-471679ADB5C5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000" kern="1200" dirty="0" smtClean="0"/>
            <a:t>PROTECTION OF TECHNOLOGICAL RESOURCES</a:t>
          </a:r>
          <a:endParaRPr lang="en-IN" sz="3000" kern="1200" dirty="0"/>
        </a:p>
      </dsp:txBody>
      <dsp:txXfrm>
        <a:off x="744" y="145603"/>
        <a:ext cx="2902148" cy="1741289"/>
      </dsp:txXfrm>
    </dsp:sp>
    <dsp:sp modelId="{A00DA049-CEC3-496F-A876-2FBB17ACAF25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shade val="51000"/>
                <a:satMod val="130000"/>
              </a:schemeClr>
            </a:gs>
            <a:gs pos="80000">
              <a:schemeClr val="accent3">
                <a:hueOff val="3750088"/>
                <a:satOff val="-5627"/>
                <a:lumOff val="-915"/>
                <a:alphaOff val="0"/>
                <a:shade val="93000"/>
                <a:satMod val="13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000" kern="1200" dirty="0" smtClean="0"/>
            <a:t>PROVISION OF BASIC HUMAN NEEDS</a:t>
          </a:r>
          <a:endParaRPr lang="en-IN" sz="3000" kern="1200" dirty="0"/>
        </a:p>
      </dsp:txBody>
      <dsp:txXfrm>
        <a:off x="3193107" y="145603"/>
        <a:ext cx="2902148" cy="1741289"/>
      </dsp:txXfrm>
    </dsp:sp>
    <dsp:sp modelId="{0DF814CB-CD51-451E-AF87-ED1DF605B06F}">
      <dsp:nvSpPr>
        <dsp:cNvPr id="0" name=""/>
        <dsp:cNvSpPr/>
      </dsp:nvSpPr>
      <dsp:spPr>
        <a:xfrm>
          <a:off x="744" y="2177107"/>
          <a:ext cx="2902148" cy="1741289"/>
        </a:xfrm>
        <a:prstGeom prst="rect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shade val="51000"/>
                <a:satMod val="130000"/>
              </a:schemeClr>
            </a:gs>
            <a:gs pos="80000">
              <a:schemeClr val="accent3">
                <a:hueOff val="7500176"/>
                <a:satOff val="-11253"/>
                <a:lumOff val="-1830"/>
                <a:alphaOff val="0"/>
                <a:shade val="93000"/>
                <a:satMod val="13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000" kern="1200" dirty="0" smtClean="0"/>
            <a:t>IMPORTANCE IN AGRICULTURAL FIELD</a:t>
          </a:r>
          <a:endParaRPr lang="en-IN" sz="3000" kern="1200" dirty="0"/>
        </a:p>
      </dsp:txBody>
      <dsp:txXfrm>
        <a:off x="744" y="2177107"/>
        <a:ext cx="2902148" cy="1741289"/>
      </dsp:txXfrm>
    </dsp:sp>
    <dsp:sp modelId="{F78E2F6B-AC5A-450F-85C1-B60BFEA0227C}">
      <dsp:nvSpPr>
        <dsp:cNvPr id="0" name=""/>
        <dsp:cNvSpPr/>
      </dsp:nvSpPr>
      <dsp:spPr>
        <a:xfrm>
          <a:off x="3193107" y="2177107"/>
          <a:ext cx="2902148" cy="1741289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000" kern="1200" dirty="0" smtClean="0"/>
            <a:t>IMPORTANCE IN CITY DEVELOPMENT</a:t>
          </a:r>
          <a:endParaRPr lang="en-IN" sz="3000" kern="1200" dirty="0"/>
        </a:p>
      </dsp:txBody>
      <dsp:txXfrm>
        <a:off x="3193107" y="2177107"/>
        <a:ext cx="2902148" cy="174128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5742-D890-455E-A13B-AE2C932B8C97}" type="datetimeFigureOut">
              <a:rPr lang="en-US" smtClean="0"/>
              <a:pPr/>
              <a:t>1/27/2020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567FB-ABA3-4E81-A597-6A0E2BAA8DA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5742-D890-455E-A13B-AE2C932B8C97}" type="datetimeFigureOut">
              <a:rPr lang="en-US" smtClean="0"/>
              <a:pPr/>
              <a:t>1/27/2020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567FB-ABA3-4E81-A597-6A0E2BAA8DA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5742-D890-455E-A13B-AE2C932B8C97}" type="datetimeFigureOut">
              <a:rPr lang="en-US" smtClean="0"/>
              <a:pPr/>
              <a:t>1/27/2020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567FB-ABA3-4E81-A597-6A0E2BAA8DA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5742-D890-455E-A13B-AE2C932B8C97}" type="datetimeFigureOut">
              <a:rPr lang="en-US" smtClean="0"/>
              <a:pPr/>
              <a:t>1/27/2020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567FB-ABA3-4E81-A597-6A0E2BAA8DA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5742-D890-455E-A13B-AE2C932B8C97}" type="datetimeFigureOut">
              <a:rPr lang="en-US" smtClean="0"/>
              <a:pPr/>
              <a:t>1/27/2020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567FB-ABA3-4E81-A597-6A0E2BAA8DA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5742-D890-455E-A13B-AE2C932B8C97}" type="datetimeFigureOut">
              <a:rPr lang="en-US" smtClean="0"/>
              <a:pPr/>
              <a:t>1/27/2020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567FB-ABA3-4E81-A597-6A0E2BAA8DA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5742-D890-455E-A13B-AE2C932B8C97}" type="datetimeFigureOut">
              <a:rPr lang="en-US" smtClean="0"/>
              <a:pPr/>
              <a:t>1/27/2020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567FB-ABA3-4E81-A597-6A0E2BAA8DA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5742-D890-455E-A13B-AE2C932B8C97}" type="datetimeFigureOut">
              <a:rPr lang="en-US" smtClean="0"/>
              <a:pPr/>
              <a:t>1/27/2020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567FB-ABA3-4E81-A597-6A0E2BAA8DA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5742-D890-455E-A13B-AE2C932B8C97}" type="datetimeFigureOut">
              <a:rPr lang="en-US" smtClean="0"/>
              <a:pPr/>
              <a:t>1/27/2020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567FB-ABA3-4E81-A597-6A0E2BAA8DA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5742-D890-455E-A13B-AE2C932B8C97}" type="datetimeFigureOut">
              <a:rPr lang="en-US" smtClean="0"/>
              <a:pPr/>
              <a:t>1/27/2020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567FB-ABA3-4E81-A597-6A0E2BAA8DA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5742-D890-455E-A13B-AE2C932B8C97}" type="datetimeFigureOut">
              <a:rPr lang="en-US" smtClean="0"/>
              <a:pPr/>
              <a:t>1/27/2020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567FB-ABA3-4E81-A597-6A0E2BAA8DA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35742-D890-455E-A13B-AE2C932B8C97}" type="datetimeFigureOut">
              <a:rPr lang="en-US" smtClean="0"/>
              <a:pPr/>
              <a:t>1/27/2020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567FB-ABA3-4E81-A597-6A0E2BAA8DA6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\Desktop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975" y="260648"/>
            <a:ext cx="8542836" cy="4571564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214950"/>
            <a:ext cx="9144000" cy="1643050"/>
          </a:xfrm>
        </p:spPr>
        <p:txBody>
          <a:bodyPr>
            <a:normAutofit/>
          </a:bodyPr>
          <a:lstStyle/>
          <a:p>
            <a:pPr>
              <a:buNone/>
            </a:pPr>
            <a:endParaRPr lang="en-IN" dirty="0"/>
          </a:p>
        </p:txBody>
      </p:sp>
      <p:sp>
        <p:nvSpPr>
          <p:cNvPr id="1026" name="AutoShape 2" descr="https://www.un.org/development/desa/dspd/wp-content/uploads/sites/22/2018/08/E_2018_SDG_Poster_with_UN_emblem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028" name="AutoShape 4" descr="https://www.un.org/development/desa/dspd/wp-content/uploads/sites/22/2018/08/E_2018_SDG_Poster_with_UN_emblem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143000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chemeClr val="accent4">
                    <a:lumMod val="75000"/>
                  </a:schemeClr>
                </a:solidFill>
                <a:latin typeface="Cooper Black" pitchFamily="18" charset="0"/>
              </a:rPr>
              <a:t>SUSTAINABLE DEVELOPMENT </a:t>
            </a:r>
            <a:endParaRPr lang="en-IN" sz="4000" b="1" i="1" dirty="0">
              <a:solidFill>
                <a:schemeClr val="accent4">
                  <a:lumMod val="75000"/>
                </a:schemeClr>
              </a:solidFill>
              <a:latin typeface="Cooper Black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term Sustainable Development first came to prominence in the world conservation strategy in 1980 . </a:t>
            </a:r>
          </a:p>
          <a:p>
            <a:r>
              <a:rPr lang="en-US" dirty="0" smtClean="0"/>
              <a:t>Sustainable Development is the development that meets the needs of the present without compromising the ability of the future generations to meet their own needs. </a:t>
            </a:r>
            <a:endParaRPr lang="en-IN" dirty="0" smtClean="0"/>
          </a:p>
          <a:p>
            <a:endParaRPr lang="en-IN" dirty="0"/>
          </a:p>
        </p:txBody>
      </p:sp>
      <p:pic>
        <p:nvPicPr>
          <p:cNvPr id="2049" name="Picture 1" descr="C:\Users\admin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5143513"/>
            <a:ext cx="4500562" cy="1714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72056" cy="1939916"/>
          </a:xfrm>
        </p:spPr>
        <p:txBody>
          <a:bodyPr/>
          <a:lstStyle/>
          <a:p>
            <a:r>
              <a:rPr lang="en-US" b="1" dirty="0" smtClean="0"/>
              <a:t> 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2714620"/>
            <a:ext cx="8229600" cy="414338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BRUNDTLAN REPORT (1987) – </a:t>
            </a:r>
          </a:p>
          <a:p>
            <a:r>
              <a:rPr lang="en-US" dirty="0" smtClean="0"/>
              <a:t>Sustainable Development is development that meets the needs of the present without compromising the ability of future generation to meet their own needs .</a:t>
            </a:r>
          </a:p>
          <a:p>
            <a:pPr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WIKIPEDIA –</a:t>
            </a:r>
          </a:p>
          <a:p>
            <a:r>
              <a:rPr lang="en-US" dirty="0" smtClean="0"/>
              <a:t>Sustainable Development is a socio-ecological process characterized by the fulfillment of human needs while maintaining the quality of the natural environment in definitely. </a:t>
            </a:r>
            <a:endParaRPr lang="en-IN" dirty="0"/>
          </a:p>
        </p:txBody>
      </p:sp>
      <p:pic>
        <p:nvPicPr>
          <p:cNvPr id="8195" name="Picture 3" descr="C:\Users\admin\Desktop\sustainable-development-ppt-2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0"/>
            <a:ext cx="3428992" cy="314324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14348" y="1071546"/>
            <a:ext cx="4286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u="sng" dirty="0" smtClean="0">
                <a:solidFill>
                  <a:schemeClr val="accent4">
                    <a:lumMod val="75000"/>
                  </a:schemeClr>
                </a:solidFill>
                <a:latin typeface="Cooper Black" pitchFamily="18" charset="0"/>
              </a:rPr>
              <a:t>DEFINITIONS</a:t>
            </a:r>
            <a:endParaRPr lang="en-IN" sz="4400" b="1" i="1" u="sng" dirty="0">
              <a:solidFill>
                <a:schemeClr val="accent4">
                  <a:lumMod val="75000"/>
                </a:schemeClr>
              </a:solidFill>
              <a:latin typeface="Cooper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Cooper Black" pitchFamily="18" charset="0"/>
              </a:rPr>
              <a:t>IMPORTANCE OF</a:t>
            </a:r>
            <a:br>
              <a:rPr lang="en-IN" dirty="0">
                <a:latin typeface="Cooper Black" pitchFamily="18" charset="0"/>
              </a:rPr>
            </a:br>
            <a:r>
              <a:rPr lang="en-IN" dirty="0">
                <a:latin typeface="Cooper Black" pitchFamily="18" charset="0"/>
              </a:rPr>
              <a:t>SUSTAINABLE DEVELOPMENT</a:t>
            </a:r>
            <a:endParaRPr lang="en-IN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85926"/>
            <a:ext cx="9144000" cy="507207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     JUSTIFIABLE DEVELOPMENT –</a:t>
            </a:r>
          </a:p>
          <a:p>
            <a:r>
              <a:rPr lang="en-US" dirty="0" smtClean="0"/>
              <a:t>Sustainable development is the development that meets the needs of the present without compromising the ability of future generations to meet their own needs.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    PROTECTION OF RENEWABLE RESOURCES-</a:t>
            </a:r>
          </a:p>
          <a:p>
            <a:r>
              <a:rPr lang="en-US" dirty="0" smtClean="0"/>
              <a:t>It stresses the protection of natural resources of the world and find its alternatives as renewable energy methods etc.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5728"/>
            <a:ext cx="9144000" cy="65722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     SUSTAINABLE ECONOMIC GROWTH-</a:t>
            </a:r>
          </a:p>
          <a:p>
            <a:r>
              <a:rPr lang="en-US" dirty="0" smtClean="0"/>
              <a:t>It stresses the sustainable economic growth which refers to economic development that meets the need of the present without leaving future generations with fewer natural resources than those we enjoying today.</a:t>
            </a:r>
          </a:p>
          <a:p>
            <a:endParaRPr lang="en-US" dirty="0" smtClean="0"/>
          </a:p>
          <a:p>
            <a:pPr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 WORTHY PRINCIPLE –</a:t>
            </a:r>
          </a:p>
          <a:p>
            <a:r>
              <a:rPr lang="en-US" dirty="0" smtClean="0"/>
              <a:t>It is a worthy principle that can be applied at every level of society as it demands that we meet the needs of our generation without compromising the needs of the next .  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88640"/>
            <a:ext cx="8855852" cy="2232248"/>
          </a:xfrm>
        </p:spPr>
        <p:txBody>
          <a:bodyPr>
            <a:noAutofit/>
          </a:bodyPr>
          <a:lstStyle/>
          <a:p>
            <a:r>
              <a:rPr lang="en-IN" sz="4000" dirty="0" smtClean="0">
                <a:latin typeface="Cooper Black" pitchFamily="18" charset="0"/>
              </a:rPr>
              <a:t>IMPORTANCE OF</a:t>
            </a:r>
            <a:br>
              <a:rPr lang="en-IN" sz="4000" dirty="0" smtClean="0">
                <a:latin typeface="Cooper Black" pitchFamily="18" charset="0"/>
              </a:rPr>
            </a:br>
            <a:r>
              <a:rPr lang="en-IN" sz="4000" dirty="0" smtClean="0">
                <a:latin typeface="Cooper Black" pitchFamily="18" charset="0"/>
              </a:rPr>
              <a:t>SUSTAINABLE DEVELOPMENT</a:t>
            </a:r>
            <a:endParaRPr lang="en-IN" sz="4000" dirty="0">
              <a:latin typeface="Cooper Black" pitchFamily="18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457047204"/>
              </p:ext>
            </p:extLst>
          </p:nvPr>
        </p:nvGraphicFramePr>
        <p:xfrm>
          <a:off x="1475656" y="227687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69411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1748484161"/>
              </p:ext>
            </p:extLst>
          </p:nvPr>
        </p:nvGraphicFramePr>
        <p:xfrm>
          <a:off x="1331640" y="2348880"/>
          <a:ext cx="648072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301608" cy="1440160"/>
          </a:xfrm>
        </p:spPr>
        <p:txBody>
          <a:bodyPr>
            <a:noAutofit/>
          </a:bodyPr>
          <a:lstStyle/>
          <a:p>
            <a:r>
              <a:rPr lang="en-IN" sz="3600" dirty="0" smtClean="0">
                <a:latin typeface="Cooper Black" pitchFamily="18" charset="0"/>
              </a:rPr>
              <a:t>IMPORTANCE OF</a:t>
            </a:r>
            <a:br>
              <a:rPr lang="en-IN" sz="3600" dirty="0" smtClean="0">
                <a:latin typeface="Cooper Black" pitchFamily="18" charset="0"/>
              </a:rPr>
            </a:br>
            <a:r>
              <a:rPr lang="en-IN" sz="3600" dirty="0" smtClean="0">
                <a:latin typeface="Cooper Black" pitchFamily="18" charset="0"/>
              </a:rPr>
              <a:t>SUSTAINABLE DEVELOPMENT</a:t>
            </a:r>
            <a:endParaRPr lang="en-IN" sz="3600" dirty="0"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668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404"/>
            <a:ext cx="8329642" cy="1368412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oper Black" pitchFamily="18" charset="0"/>
              </a:rPr>
              <a:t>AWARENESS OF SUSTAINABLE DEVELOPMENT THROUGH EDUCATION</a:t>
            </a:r>
            <a:b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oper Black" pitchFamily="18" charset="0"/>
              </a:rPr>
            </a:br>
            <a:r>
              <a:rPr lang="en-US" b="1" dirty="0" smtClean="0">
                <a:solidFill>
                  <a:schemeClr val="accent3"/>
                </a:solidFill>
              </a:rPr>
              <a:t> </a:t>
            </a:r>
            <a:endParaRPr lang="en-IN" b="1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56730"/>
            <a:ext cx="9144000" cy="3500462"/>
          </a:xfrm>
        </p:spPr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en-US" dirty="0" smtClean="0">
                <a:solidFill>
                  <a:srgbClr val="FF0000"/>
                </a:solidFill>
              </a:rPr>
              <a:t>1.   MORE KNOWLEDGEABLE PEOPLE –</a:t>
            </a:r>
          </a:p>
          <a:p>
            <a:pPr marL="514350" indent="-514350">
              <a:buNone/>
            </a:pPr>
            <a:r>
              <a:rPr lang="en-US" dirty="0" smtClean="0"/>
              <a:t>      </a:t>
            </a:r>
            <a:r>
              <a:rPr lang="en-US" sz="2800" dirty="0" smtClean="0"/>
              <a:t>The goal of education is to make people more wiser, more knowledgeable, more informed and capable of continuing to learn. </a:t>
            </a:r>
          </a:p>
          <a:p>
            <a:pPr marL="514350" indent="-514350">
              <a:buAutoNum type="arabicPeriod" startAt="2"/>
            </a:pPr>
            <a:r>
              <a:rPr lang="en-US" dirty="0" smtClean="0">
                <a:solidFill>
                  <a:srgbClr val="FF0000"/>
                </a:solidFill>
              </a:rPr>
              <a:t>TEACHING METHODOLOGY IN SCHOOLS –  </a:t>
            </a:r>
          </a:p>
          <a:p>
            <a:pPr marL="514350" indent="-514350">
              <a:buNone/>
            </a:pPr>
            <a:r>
              <a:rPr lang="en-US" sz="2800" dirty="0" smtClean="0"/>
              <a:t>       Students should be taught the methodology of saving energy and creating renewable energy etc in the </a:t>
            </a:r>
            <a:r>
              <a:rPr lang="en-US" sz="2800" dirty="0" err="1" smtClean="0"/>
              <a:t>scools</a:t>
            </a:r>
            <a:r>
              <a:rPr lang="en-US" sz="2800" dirty="0" smtClean="0"/>
              <a:t>. </a:t>
            </a:r>
            <a:endParaRPr lang="en-IN" sz="2800" dirty="0"/>
          </a:p>
        </p:txBody>
      </p:sp>
      <p:pic>
        <p:nvPicPr>
          <p:cNvPr id="7169" name="Picture 1" descr="C:\Users\admin\Desktop\8351D_graphique_devdurable_E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872177"/>
            <a:ext cx="9144000" cy="19858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    3. YOUNG CHILDREN’S IDEAS ABOUT POLLUTION –</a:t>
            </a:r>
          </a:p>
          <a:p>
            <a:pPr>
              <a:buNone/>
            </a:pPr>
            <a:r>
              <a:rPr lang="en-US" dirty="0" smtClean="0"/>
              <a:t>     </a:t>
            </a:r>
            <a:r>
              <a:rPr lang="en-US" sz="3000" dirty="0" smtClean="0"/>
              <a:t>The young minds may be </a:t>
            </a:r>
            <a:r>
              <a:rPr lang="en-US" sz="3000" dirty="0" err="1" smtClean="0"/>
              <a:t>moulded</a:t>
            </a:r>
            <a:r>
              <a:rPr lang="en-US" sz="3000" dirty="0" smtClean="0"/>
              <a:t> accordingly. </a:t>
            </a:r>
          </a:p>
          <a:p>
            <a:pPr>
              <a:buNone/>
            </a:pPr>
            <a:r>
              <a:rPr lang="en-US" sz="3000" dirty="0" smtClean="0"/>
              <a:t>     They will get idea about it 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    4. CLASSROOM ENVIRONMENT –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sz="3000" dirty="0" smtClean="0"/>
              <a:t>A Teacher must during the educational process encourage the students to think and talk about sustainable development –its uses and advantages. It will affect positively on the children’s mind. </a:t>
            </a:r>
            <a:endParaRPr lang="en-IN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 5.  THE INTERNATIONAL CONFERENCE ON ENVIRONMENT AND SOCIETY –</a:t>
            </a:r>
          </a:p>
          <a:p>
            <a:r>
              <a:rPr lang="en-US" sz="2800" dirty="0" smtClean="0"/>
              <a:t>Education and public awareness for sustainability organized by UNESCO in Greece, was designed to highlight the role of education and public awareness by education in spreading awareness about sustainable development .</a:t>
            </a:r>
          </a:p>
          <a:p>
            <a:endParaRPr lang="en-US" sz="2800" dirty="0" smtClean="0"/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  6.  QUALITY OF LIFE –</a:t>
            </a:r>
          </a:p>
          <a:p>
            <a:r>
              <a:rPr lang="en-US" sz="2800" dirty="0" smtClean="0"/>
              <a:t>People should get awareness about renewable energy , lower infant mortality etc.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oper Black" pitchFamily="18" charset="0"/>
              </a:rPr>
              <a:t>AWARENESS OF SUSTAINABLE DEVELOPMENT THROUGH EDUCATION</a:t>
            </a:r>
            <a:r>
              <a:rPr lang="en-US" b="1" dirty="0">
                <a:solidFill>
                  <a:schemeClr val="accent3"/>
                </a:solidFill>
              </a:rPr>
              <a:t/>
            </a:r>
            <a:br>
              <a:rPr lang="en-US" b="1" dirty="0">
                <a:solidFill>
                  <a:schemeClr val="accent3"/>
                </a:solidFill>
              </a:rPr>
            </a:br>
            <a:endParaRPr lang="en-IN" dirty="0">
              <a:latin typeface="Cooper Black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008" y="1656184"/>
            <a:ext cx="3969960" cy="40770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5536" y="1728192"/>
            <a:ext cx="4059936" cy="40770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5536" y="5877272"/>
            <a:ext cx="4104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AWARENESS FOR SUSTAINABLE DEVELOPMENT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4088" y="5877272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BEHAVIOURAL CHANGES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487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764704"/>
            <a:ext cx="3744416" cy="43924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7" y="692696"/>
            <a:ext cx="4235687" cy="44644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552" y="5517232"/>
            <a:ext cx="3384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DEVELOPMENT OF SKILL WORKERS</a:t>
            </a:r>
            <a:endParaRPr lang="en-IN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17634" y="5517232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ENSURES SUSTAINABLE FUTURE</a:t>
            </a:r>
            <a:endParaRPr lang="en-IN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378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476672"/>
            <a:ext cx="4104456" cy="45365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5589240"/>
            <a:ext cx="43924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DEVELOPMENT OF HUMAN RESOURCES FOR ESD</a:t>
            </a:r>
          </a:p>
          <a:p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476672"/>
            <a:ext cx="4312863" cy="45365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16016" y="5589240"/>
            <a:ext cx="4178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INDIVIDUAL &amp; NATIONAL </a:t>
            </a:r>
          </a:p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IMPLICATIONS</a:t>
            </a:r>
            <a:endParaRPr lang="en-IN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234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759" y="476672"/>
            <a:ext cx="3960440" cy="47525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476672"/>
            <a:ext cx="4032448" cy="4680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8081" y="5466937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FOSTERING FUTURE LEADERS</a:t>
            </a:r>
            <a:endParaRPr lang="en-IN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60032" y="5485874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DECISION MAKING ABOUT FUTURE</a:t>
            </a:r>
            <a:endParaRPr lang="en-IN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191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admin\Desktop\Fotolia_188089485_Subscription_Monthly_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90" y="0"/>
            <a:ext cx="909521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</TotalTime>
  <Words>493</Words>
  <Application>Microsoft Office PowerPoint</Application>
  <PresentationFormat>On-screen Show (4:3)</PresentationFormat>
  <Paragraphs>56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SUSTAINABLE DEVELOPMENT </vt:lpstr>
      <vt:lpstr> </vt:lpstr>
      <vt:lpstr>IMPORTANCE OF SUSTAINABLE DEVELOPMENT</vt:lpstr>
      <vt:lpstr>Slide 5</vt:lpstr>
      <vt:lpstr>IMPORTANCE OF SUSTAINABLE DEVELOPMENT</vt:lpstr>
      <vt:lpstr>IMPORTANCE OF SUSTAINABLE DEVELOPMENT</vt:lpstr>
      <vt:lpstr>AWARENESS OF SUSTAINABLE DEVELOPMENT THROUGH EDUCATION  </vt:lpstr>
      <vt:lpstr>Slide 9</vt:lpstr>
      <vt:lpstr>Slide 10</vt:lpstr>
      <vt:lpstr>AWARENESS OF SUSTAINABLE DEVELOPMENT THROUGH EDUCATION 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SUSTAINABLE DEVELOPMENT</dc:title>
  <dc:creator>admin</dc:creator>
  <cp:lastModifiedBy>sunnybrar</cp:lastModifiedBy>
  <cp:revision>41</cp:revision>
  <dcterms:created xsi:type="dcterms:W3CDTF">2019-02-05T14:07:39Z</dcterms:created>
  <dcterms:modified xsi:type="dcterms:W3CDTF">2020-01-27T16:49:06Z</dcterms:modified>
</cp:coreProperties>
</file>