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4795F3-6FB6-4C37-8850-E4EF039D38CE}" type="datetimeFigureOut">
              <a:rPr lang="en-IN" smtClean="0"/>
              <a:pPr/>
              <a:t>04-08-2022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02A479-85C8-4DE4-8748-948D68D9ECA1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Policy Formulation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process</a:t>
            </a:r>
          </a:p>
          <a:p>
            <a:r>
              <a:rPr lang="en-US" dirty="0" smtClean="0"/>
              <a:t>Various stages and levels</a:t>
            </a:r>
          </a:p>
          <a:p>
            <a:r>
              <a:rPr lang="en-US" dirty="0" smtClean="0"/>
              <a:t>It must dialectic process</a:t>
            </a:r>
          </a:p>
          <a:p>
            <a:r>
              <a:rPr lang="en-US" dirty="0" smtClean="0"/>
              <a:t>Not of priorities and whims of government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R. </a:t>
            </a:r>
            <a:r>
              <a:rPr lang="en-US" dirty="0" err="1" smtClean="0"/>
              <a:t>JENNING’S</a:t>
            </a:r>
            <a:r>
              <a:rPr lang="en-US" dirty="0" smtClean="0"/>
              <a:t> linear model of policy formulation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Initiation</a:t>
            </a:r>
          </a:p>
          <a:p>
            <a:r>
              <a:rPr lang="en-US" dirty="0" smtClean="0"/>
              <a:t>Reformulation of opinion</a:t>
            </a:r>
          </a:p>
          <a:p>
            <a:r>
              <a:rPr lang="en-US" dirty="0" smtClean="0"/>
              <a:t>Emergence of alternatives</a:t>
            </a:r>
          </a:p>
          <a:p>
            <a:r>
              <a:rPr lang="en-US" dirty="0" smtClean="0"/>
              <a:t>Discussion and debate</a:t>
            </a:r>
          </a:p>
          <a:p>
            <a:r>
              <a:rPr lang="en-US" dirty="0" smtClean="0"/>
              <a:t>Legitimization</a:t>
            </a:r>
          </a:p>
          <a:p>
            <a:r>
              <a:rPr lang="en-US" dirty="0" smtClean="0"/>
              <a:t>Implementation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Guidelines for changing policies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Preparation</a:t>
            </a:r>
          </a:p>
          <a:p>
            <a:r>
              <a:rPr lang="en-US" dirty="0" smtClean="0"/>
              <a:t>Planning</a:t>
            </a:r>
          </a:p>
          <a:p>
            <a:r>
              <a:rPr lang="en-US" dirty="0" smtClean="0"/>
              <a:t>Personal contact</a:t>
            </a:r>
          </a:p>
          <a:p>
            <a:r>
              <a:rPr lang="en-US" dirty="0" smtClean="0"/>
              <a:t>Pulse of the community</a:t>
            </a:r>
          </a:p>
          <a:p>
            <a:r>
              <a:rPr lang="en-US" dirty="0" smtClean="0"/>
              <a:t>Positivism</a:t>
            </a:r>
          </a:p>
          <a:p>
            <a:r>
              <a:rPr lang="en-US" dirty="0" smtClean="0"/>
              <a:t>Participation</a:t>
            </a:r>
          </a:p>
          <a:p>
            <a:r>
              <a:rPr lang="en-US" dirty="0" smtClean="0"/>
              <a:t>Publicity</a:t>
            </a:r>
          </a:p>
          <a:p>
            <a:r>
              <a:rPr lang="en-US" dirty="0" smtClean="0"/>
              <a:t>Persistence</a:t>
            </a:r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Role of different agencies in policy formation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47800"/>
            <a:ext cx="8186766" cy="4572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Role of </a:t>
            </a:r>
            <a:r>
              <a:rPr lang="en-US" dirty="0" err="1" smtClean="0"/>
              <a:t>MHRD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592933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Main objective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formulation of NPE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Implementation with spirit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Development of higher education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Development of higher education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Prepare suitable policies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Encouraging  international cooperation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Working with UNESCO and foreign government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Enhance educational opportunities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Policy initiation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Policy initiation at central level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Central </a:t>
            </a:r>
            <a:r>
              <a:rPr lang="en-US" dirty="0" err="1" smtClean="0"/>
              <a:t>govt</a:t>
            </a:r>
            <a:r>
              <a:rPr lang="en-US" dirty="0" smtClean="0"/>
              <a:t> will set priorities for planning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NPE 1968 and 1986 were the responses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MHRD frames major policies and provide grant to UGC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7857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Role of MHRD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857232"/>
            <a:ext cx="8229600" cy="600076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Role through central cabinet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democratic form of </a:t>
            </a:r>
            <a:r>
              <a:rPr lang="en-US" dirty="0" err="1" smtClean="0"/>
              <a:t>govt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Constitutional task of the cabinet to decide the policies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place before legislature for sanction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Members of cabinet are immediate and proximate policy makers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Guidance and directives to states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MHRD gives directions to states regarding implementation of policies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state </a:t>
            </a:r>
            <a:r>
              <a:rPr lang="en-US" dirty="0" err="1" smtClean="0"/>
              <a:t>govt</a:t>
            </a:r>
            <a:r>
              <a:rPr lang="en-US" dirty="0" smtClean="0"/>
              <a:t> formulate policies and makes laws.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done by the state legislature.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financial resources, states look to centre.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Hence directions of the MHRD become </a:t>
            </a:r>
            <a:r>
              <a:rPr lang="en-US" dirty="0" err="1" smtClean="0"/>
              <a:t>compulsary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Role through CABE</a:t>
            </a:r>
          </a:p>
          <a:p>
            <a:r>
              <a:rPr lang="en-US" dirty="0" smtClean="0"/>
              <a:t>It is the highest advisory  body to advise the central and state govt.</a:t>
            </a:r>
          </a:p>
          <a:p>
            <a:r>
              <a:rPr lang="en-US" dirty="0" err="1" smtClean="0"/>
              <a:t>Cabe</a:t>
            </a:r>
            <a:r>
              <a:rPr lang="en-US" dirty="0" smtClean="0"/>
              <a:t> first recognised in 1920 and dissolved in 1923, revived in 1935 and continued till1994.</a:t>
            </a:r>
          </a:p>
          <a:p>
            <a:r>
              <a:rPr lang="en-US" dirty="0" smtClean="0"/>
              <a:t>Reconstituted in 2004 by order of </a:t>
            </a:r>
            <a:r>
              <a:rPr lang="en-US" dirty="0" err="1" smtClean="0"/>
              <a:t>mhrd</a:t>
            </a:r>
            <a:endParaRPr lang="en-US" dirty="0" smtClean="0"/>
          </a:p>
          <a:p>
            <a:r>
              <a:rPr lang="en-US" dirty="0" smtClean="0"/>
              <a:t>Membership is drawn from various resources including political org.</a:t>
            </a:r>
          </a:p>
          <a:p>
            <a:r>
              <a:rPr lang="en-US" dirty="0" smtClean="0"/>
              <a:t>The HRD minister serves as chairman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Role through CABE</a:t>
            </a:r>
          </a:p>
          <a:p>
            <a:pPr>
              <a:buNone/>
            </a:pPr>
            <a:r>
              <a:rPr lang="en-US" dirty="0" smtClean="0"/>
              <a:t>The revised functions are: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review the progress of education from time to time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appraise the extent and manner in which </a:t>
            </a:r>
            <a:r>
              <a:rPr lang="en-US" dirty="0" err="1" smtClean="0"/>
              <a:t>edu</a:t>
            </a:r>
            <a:r>
              <a:rPr lang="en-US" dirty="0" smtClean="0"/>
              <a:t> policy is implemented by centre, state and other agencies.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advise regarding co-</a:t>
            </a:r>
            <a:r>
              <a:rPr lang="en-US" dirty="0" err="1" smtClean="0"/>
              <a:t>ordniation</a:t>
            </a:r>
            <a:r>
              <a:rPr lang="en-US" dirty="0" smtClean="0"/>
              <a:t> between centre, state and other agencies.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advise on reference made by centre, state and </a:t>
            </a:r>
            <a:r>
              <a:rPr lang="en-US" smtClean="0"/>
              <a:t>other agencies.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</a:t>
            </a:r>
            <a:r>
              <a:rPr lang="en-US" dirty="0" err="1" smtClean="0"/>
              <a:t>NCERT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Assistance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Suggestions</a:t>
            </a:r>
          </a:p>
          <a:p>
            <a:r>
              <a:rPr lang="en-US" dirty="0" smtClean="0"/>
              <a:t>National curriculum framework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</a:t>
            </a:r>
            <a:r>
              <a:rPr lang="en-US" dirty="0" err="1" smtClean="0"/>
              <a:t>NASSCOM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Aims and objectives</a:t>
            </a:r>
          </a:p>
          <a:p>
            <a:pPr>
              <a:buFont typeface="Wingdings" pitchFamily="2" charset="2"/>
              <a:buChar char="Ø"/>
            </a:pPr>
            <a:endParaRPr lang="en-US" b="1" u="sng" dirty="0" smtClean="0"/>
          </a:p>
          <a:p>
            <a:endParaRPr lang="en-US" b="1" u="sng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Strengthening the brand equity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Partner with </a:t>
            </a:r>
            <a:r>
              <a:rPr lang="en-US" dirty="0" smtClean="0"/>
              <a:t>govt. </a:t>
            </a:r>
            <a:r>
              <a:rPr lang="en-US" dirty="0" smtClean="0"/>
              <a:t>of </a:t>
            </a:r>
            <a:r>
              <a:rPr lang="en-US" dirty="0" smtClean="0"/>
              <a:t>India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Research and strategic inputs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Talent pool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Intellectual property rights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Engagement with all member companies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NASSCOM </a:t>
            </a:r>
            <a:r>
              <a:rPr lang="en-US" dirty="0" smtClean="0"/>
              <a:t>and IT policy formulation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 strategic directions for the industry</a:t>
            </a:r>
          </a:p>
          <a:p>
            <a:r>
              <a:rPr lang="en-US" dirty="0" smtClean="0"/>
              <a:t>Policy advocacy for industrial growth</a:t>
            </a:r>
          </a:p>
          <a:p>
            <a:r>
              <a:rPr lang="en-US" dirty="0" smtClean="0"/>
              <a:t>Best practices, sharing and collaboration</a:t>
            </a:r>
          </a:p>
          <a:p>
            <a:r>
              <a:rPr lang="en-US" dirty="0" smtClean="0"/>
              <a:t>International partnership and affiliation</a:t>
            </a:r>
          </a:p>
          <a:p>
            <a:r>
              <a:rPr lang="en-US" dirty="0" smtClean="0"/>
              <a:t>Workforce development</a:t>
            </a:r>
          </a:p>
          <a:p>
            <a:r>
              <a:rPr lang="en-US" dirty="0" smtClean="0"/>
              <a:t>Sustainability</a:t>
            </a:r>
          </a:p>
          <a:p>
            <a:r>
              <a:rPr lang="en-US" dirty="0" smtClean="0"/>
              <a:t>Engage, </a:t>
            </a:r>
            <a:r>
              <a:rPr lang="en-US" dirty="0" smtClean="0"/>
              <a:t>strategies </a:t>
            </a:r>
            <a:r>
              <a:rPr lang="en-US" dirty="0" smtClean="0"/>
              <a:t>and network</a:t>
            </a:r>
          </a:p>
          <a:p>
            <a:r>
              <a:rPr lang="en-US" dirty="0" smtClean="0"/>
              <a:t>Access research and thought leadership</a:t>
            </a: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Policy issues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Reducing custom duty</a:t>
            </a:r>
          </a:p>
          <a:p>
            <a:r>
              <a:rPr lang="en-US" dirty="0" smtClean="0"/>
              <a:t>Improving telecom connectivity</a:t>
            </a:r>
          </a:p>
          <a:p>
            <a:r>
              <a:rPr lang="en-US" dirty="0" smtClean="0"/>
              <a:t>Supportive and stable tax regime</a:t>
            </a:r>
          </a:p>
          <a:p>
            <a:r>
              <a:rPr lang="en-US" dirty="0" smtClean="0"/>
              <a:t>Quality certificate for IT companies</a:t>
            </a:r>
          </a:p>
          <a:p>
            <a:r>
              <a:rPr lang="en-US" dirty="0" smtClean="0"/>
              <a:t>Reducing bureaucratic hurdles</a:t>
            </a:r>
          </a:p>
          <a:p>
            <a:r>
              <a:rPr lang="en-US" dirty="0" smtClean="0"/>
              <a:t>Marketing </a:t>
            </a:r>
            <a:r>
              <a:rPr lang="en-US" dirty="0" smtClean="0"/>
              <a:t>India's </a:t>
            </a:r>
            <a:r>
              <a:rPr lang="en-US" dirty="0" smtClean="0"/>
              <a:t>IT capacities abroad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policy for sustainability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Tax reduction of IT material</a:t>
            </a:r>
          </a:p>
          <a:p>
            <a:r>
              <a:rPr lang="en-US" dirty="0" smtClean="0"/>
              <a:t>Simple and easy process</a:t>
            </a:r>
          </a:p>
          <a:p>
            <a:r>
              <a:rPr lang="en-US" dirty="0" smtClean="0"/>
              <a:t>Access to risk capital and debt funding</a:t>
            </a:r>
          </a:p>
          <a:p>
            <a:r>
              <a:rPr lang="en-US" dirty="0" smtClean="0"/>
              <a:t>Align </a:t>
            </a:r>
            <a:r>
              <a:rPr lang="en-US" dirty="0"/>
              <a:t>I</a:t>
            </a:r>
            <a:r>
              <a:rPr lang="en-US" dirty="0" smtClean="0"/>
              <a:t>ndia policy framework</a:t>
            </a:r>
          </a:p>
          <a:p>
            <a:r>
              <a:rPr lang="en-US" dirty="0" smtClean="0"/>
              <a:t>Issues relating to on line transactions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NASSCOM</a:t>
            </a:r>
            <a:r>
              <a:rPr lang="en-US" dirty="0" smtClean="0"/>
              <a:t> in implementing policies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NASSCOM</a:t>
            </a:r>
            <a:r>
              <a:rPr lang="en-US" dirty="0" smtClean="0"/>
              <a:t> knowledge network</a:t>
            </a:r>
          </a:p>
          <a:p>
            <a:r>
              <a:rPr lang="en-US" dirty="0" smtClean="0"/>
              <a:t>Skill </a:t>
            </a:r>
            <a:r>
              <a:rPr lang="en-US" smtClean="0"/>
              <a:t>for employment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176</TotalTime>
  <Words>468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Policy Formulation</vt:lpstr>
      <vt:lpstr>Introduction</vt:lpstr>
      <vt:lpstr>R. JENNING’S linear model of policy formulation</vt:lpstr>
      <vt:lpstr>Guidelines for changing policies </vt:lpstr>
      <vt:lpstr> Role of different agencies in policy formation </vt:lpstr>
      <vt:lpstr>Role of MHRD </vt:lpstr>
      <vt:lpstr>Role of MHRD </vt:lpstr>
      <vt:lpstr>Slide 8</vt:lpstr>
      <vt:lpstr>Slide 9</vt:lpstr>
      <vt:lpstr>Role of NCERT</vt:lpstr>
      <vt:lpstr>Role of NASSCOM</vt:lpstr>
      <vt:lpstr>NASSCOM and IT policy formulation </vt:lpstr>
      <vt:lpstr>Policy issues </vt:lpstr>
      <vt:lpstr>New policy for sustainability </vt:lpstr>
      <vt:lpstr>NASSCOM in implementing policies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Policy Formulation</dc:title>
  <dc:creator>Admin</dc:creator>
  <cp:lastModifiedBy>Sabhya</cp:lastModifiedBy>
  <cp:revision>24</cp:revision>
  <dcterms:created xsi:type="dcterms:W3CDTF">2018-02-05T05:06:27Z</dcterms:created>
  <dcterms:modified xsi:type="dcterms:W3CDTF">2022-08-04T05:07:11Z</dcterms:modified>
</cp:coreProperties>
</file>