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94"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C93BD1FC-735B-4950-A020-0B9522115840}" type="datetimeFigureOut">
              <a:rPr lang="en-US" smtClean="0"/>
              <a:pPr/>
              <a:t>1/27/2020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382FE3-C235-4AF9-A99F-8A5CC0A5640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C93BD1FC-735B-4950-A020-0B9522115840}" type="datetimeFigureOut">
              <a:rPr lang="en-US" smtClean="0"/>
              <a:pPr/>
              <a:t>1/27/2020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C93BD1FC-735B-4950-A020-0B9522115840}" type="datetimeFigureOut">
              <a:rPr lang="en-US" smtClean="0"/>
              <a:pPr/>
              <a:t>1/27/2020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382FE3-C235-4AF9-A99F-8A5CC0A5640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3BD1FC-735B-4950-A020-0B9522115840}" type="datetimeFigureOut">
              <a:rPr lang="en-US" smtClean="0"/>
              <a:pPr/>
              <a:t>1/27/2020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382FE3-C235-4AF9-A99F-8A5CC0A5640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C93BD1FC-735B-4950-A020-0B9522115840}" type="datetimeFigureOut">
              <a:rPr lang="en-US" smtClean="0"/>
              <a:pPr/>
              <a:t>1/27/2020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382FE3-C235-4AF9-A99F-8A5CC0A5640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C93BD1FC-735B-4950-A020-0B9522115840}" type="datetimeFigureOut">
              <a:rPr lang="en-US" smtClean="0"/>
              <a:pPr/>
              <a:t>1/27/2020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382FE3-C235-4AF9-A99F-8A5CC0A5640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285728"/>
            <a:ext cx="5105400" cy="2071702"/>
          </a:xfrm>
        </p:spPr>
        <p:txBody>
          <a:bodyPr/>
          <a:lstStyle/>
          <a:p>
            <a:r>
              <a:rPr lang="en-IN" sz="5400" dirty="0" smtClean="0"/>
              <a:t>Polar ice melting </a:t>
            </a:r>
            <a:endParaRPr lang="en-US" sz="5400" dirty="0"/>
          </a:p>
        </p:txBody>
      </p:sp>
      <p:sp>
        <p:nvSpPr>
          <p:cNvPr id="3" name="Subtitle 2"/>
          <p:cNvSpPr>
            <a:spLocks noGrp="1"/>
          </p:cNvSpPr>
          <p:nvPr>
            <p:ph type="subTitle" idx="1"/>
          </p:nvPr>
        </p:nvSpPr>
        <p:spPr>
          <a:xfrm>
            <a:off x="2643174" y="2643182"/>
            <a:ext cx="6500826" cy="4214818"/>
          </a:xfrm>
        </p:spPr>
        <p:txBody>
          <a:bodyPr>
            <a:normAutofit/>
          </a:bodyPr>
          <a:lstStyle/>
          <a:p>
            <a:endParaRPr lang="en-US" sz="2800" dirty="0"/>
          </a:p>
        </p:txBody>
      </p:sp>
      <p:pic>
        <p:nvPicPr>
          <p:cNvPr id="3074" name="Picture 2" descr="C:\Users\SHUCHITA\AppData\Local\Microsoft\Windows\INetCache\IE\3YZY0VIW\glandmelt[1].jpg"/>
          <p:cNvPicPr>
            <a:picLocks noChangeAspect="1" noChangeArrowheads="1"/>
          </p:cNvPicPr>
          <p:nvPr/>
        </p:nvPicPr>
        <p:blipFill>
          <a:blip r:embed="rId2" cstate="print"/>
          <a:srcRect/>
          <a:stretch>
            <a:fillRect/>
          </a:stretch>
        </p:blipFill>
        <p:spPr bwMode="auto">
          <a:xfrm>
            <a:off x="2643174" y="3643314"/>
            <a:ext cx="4143404" cy="3214686"/>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428736"/>
          </a:xfrm>
        </p:spPr>
        <p:txBody>
          <a:bodyPr>
            <a:normAutofit/>
          </a:bodyPr>
          <a:lstStyle/>
          <a:p>
            <a:pPr algn="ctr"/>
            <a:r>
              <a:rPr lang="en-IN" dirty="0" smtClean="0">
                <a:effectLst>
                  <a:outerShdw blurRad="38100" dist="38100" dir="2700000" algn="tl">
                    <a:srgbClr val="000000">
                      <a:alpha val="43137"/>
                    </a:srgbClr>
                  </a:outerShdw>
                </a:effectLst>
              </a:rPr>
              <a:t>POLAR ICE MELTING AND RISING OF SEA LEVEL</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428736"/>
            <a:ext cx="8143900" cy="5429264"/>
          </a:xfrm>
        </p:spPr>
        <p:txBody>
          <a:bodyPr>
            <a:normAutofit/>
          </a:bodyPr>
          <a:lstStyle/>
          <a:p>
            <a:pPr>
              <a:buNone/>
            </a:pPr>
            <a:r>
              <a:rPr lang="en-IN" sz="2800" dirty="0" smtClean="0"/>
              <a:t>According to Wikipedia, a Polar ice cap is a high-latitude region of a planet or natural satellite that is a solid landmass with ice covering it.</a:t>
            </a:r>
          </a:p>
          <a:p>
            <a:pPr>
              <a:buNone/>
            </a:pPr>
            <a:r>
              <a:rPr lang="en-IN" sz="2800" dirty="0" smtClean="0"/>
              <a:t>                 The ice cap are found at the poles due to the angle of sunlight reaching our Earth. At the equator, sunlight hits the earth at a 90 angle, transferring a high level of sun energy. In contract, sunlight hits the polar Regions at a more indirect angle.</a:t>
            </a:r>
            <a:endParaRPr lang="en-US" sz="2800" dirty="0"/>
          </a:p>
        </p:txBody>
      </p:sp>
      <p:pic>
        <p:nvPicPr>
          <p:cNvPr id="7174" name="Picture 6" descr="C:\Users\SHUCHITA\AppData\Local\Microsoft\Windows\INetCache\IE\B9ABTK7Y\melting-ice[1].jpg"/>
          <p:cNvPicPr>
            <a:picLocks noChangeAspect="1" noChangeArrowheads="1"/>
          </p:cNvPicPr>
          <p:nvPr/>
        </p:nvPicPr>
        <p:blipFill>
          <a:blip r:embed="rId2" cstate="print"/>
          <a:srcRect/>
          <a:stretch>
            <a:fillRect/>
          </a:stretch>
        </p:blipFill>
        <p:spPr bwMode="auto">
          <a:xfrm>
            <a:off x="1500166" y="4786322"/>
            <a:ext cx="5143536" cy="2071678"/>
          </a:xfrm>
          <a:prstGeom prst="rect">
            <a:avLst/>
          </a:prstGeom>
          <a:ln>
            <a:noFill/>
          </a:ln>
          <a:effectLst>
            <a:softEdge rad="112500"/>
          </a:effectLst>
        </p:spPr>
      </p:pic>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Cont…</a:t>
            </a:r>
            <a:endParaRPr lang="en-US" dirty="0"/>
          </a:p>
        </p:txBody>
      </p:sp>
      <p:sp>
        <p:nvSpPr>
          <p:cNvPr id="3" name="Content Placeholder 2"/>
          <p:cNvSpPr>
            <a:spLocks noGrp="1"/>
          </p:cNvSpPr>
          <p:nvPr>
            <p:ph idx="1"/>
          </p:nvPr>
        </p:nvSpPr>
        <p:spPr/>
        <p:txBody>
          <a:bodyPr>
            <a:normAutofit/>
          </a:bodyPr>
          <a:lstStyle/>
          <a:p>
            <a:pPr>
              <a:buNone/>
            </a:pPr>
            <a:r>
              <a:rPr lang="en-IN" sz="2800" dirty="0" smtClean="0"/>
              <a:t>   The same amount of sunlight reaches these parte of Earth, but it gets spread out over a larger area, so the area receives less solar energy. This limited solar energy makes for cold temperatures and very little precipitation (either rain or snow) all year round, which helps maintains the polar ice caps. Polar ice caps and glaciers hold more than three- quarters of the earth’s freshwater and provide feeding and resting platforms for polar bears, seals and marine birds.</a:t>
            </a:r>
            <a:endParaRPr lang="en-US" sz="2800" dirty="0"/>
          </a:p>
        </p:txBody>
      </p:sp>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357298"/>
          </a:xfrm>
        </p:spPr>
        <p:txBody>
          <a:bodyPr/>
          <a:lstStyle/>
          <a:p>
            <a:endParaRPr lang="en-US" dirty="0"/>
          </a:p>
        </p:txBody>
      </p:sp>
      <p:sp>
        <p:nvSpPr>
          <p:cNvPr id="3" name="Content Placeholder 2"/>
          <p:cNvSpPr>
            <a:spLocks noGrp="1"/>
          </p:cNvSpPr>
          <p:nvPr>
            <p:ph idx="1"/>
          </p:nvPr>
        </p:nvSpPr>
        <p:spPr>
          <a:xfrm>
            <a:off x="457200" y="1428760"/>
            <a:ext cx="7615262" cy="5500702"/>
          </a:xfrm>
        </p:spPr>
        <p:txBody>
          <a:bodyPr>
            <a:normAutofit/>
          </a:bodyPr>
          <a:lstStyle/>
          <a:p>
            <a:pPr>
              <a:buNone/>
            </a:pPr>
            <a:r>
              <a:rPr lang="en-IN" sz="2800" dirty="0" smtClean="0"/>
              <a:t>Sadly, the Earth’s Polar ice caps have transformed over the past 12,000 years and they are appearing to be melting. The Polar Regions are particularly vulnerable to Global Warming. This polar ice melting can be a dangerous thing for life.</a:t>
            </a:r>
            <a:endParaRPr lang="en-US" sz="2800" dirty="0"/>
          </a:p>
        </p:txBody>
      </p:sp>
      <p:pic>
        <p:nvPicPr>
          <p:cNvPr id="4100" name="Picture 4" descr="C:\Users\SHUCHITA\AppData\Local\Microsoft\Windows\INetCache\IE\B9ABTK7Y\arctic-sea-ice-decline[1].gif"/>
          <p:cNvPicPr>
            <a:picLocks noChangeAspect="1" noChangeArrowheads="1"/>
          </p:cNvPicPr>
          <p:nvPr/>
        </p:nvPicPr>
        <p:blipFill>
          <a:blip r:embed="rId2" cstate="print"/>
          <a:srcRect/>
          <a:stretch>
            <a:fillRect/>
          </a:stretch>
        </p:blipFill>
        <p:spPr bwMode="auto">
          <a:xfrm>
            <a:off x="1357290" y="3500438"/>
            <a:ext cx="6843729" cy="3357562"/>
          </a:xfrm>
          <a:prstGeom prst="rect">
            <a:avLst/>
          </a:prstGeom>
          <a:ln>
            <a:noFill/>
          </a:ln>
          <a:effectLst>
            <a:softEdge rad="112500"/>
          </a:effectLst>
        </p:spPr>
      </p:pic>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285860"/>
          </a:xfrm>
        </p:spPr>
        <p:txBody>
          <a:bodyPr/>
          <a:lstStyle/>
          <a:p>
            <a:endParaRPr lang="en-US" dirty="0"/>
          </a:p>
        </p:txBody>
      </p:sp>
      <p:sp>
        <p:nvSpPr>
          <p:cNvPr id="3" name="Content Placeholder 2"/>
          <p:cNvSpPr>
            <a:spLocks noGrp="1"/>
          </p:cNvSpPr>
          <p:nvPr>
            <p:ph idx="1"/>
          </p:nvPr>
        </p:nvSpPr>
        <p:spPr>
          <a:xfrm>
            <a:off x="0" y="1357298"/>
            <a:ext cx="8143900" cy="5500702"/>
          </a:xfrm>
        </p:spPr>
        <p:txBody>
          <a:bodyPr>
            <a:normAutofit/>
          </a:bodyPr>
          <a:lstStyle/>
          <a:p>
            <a:pPr>
              <a:buNone/>
            </a:pPr>
            <a:r>
              <a:rPr lang="en-IN" sz="3200" dirty="0" smtClean="0"/>
              <a:t>   Antarctica is region where many icebergs come from. Icebergs are formed when ice breaks off from these glaciers and fall into the ocean displacing water, which could cause sea levels to rise at an alarming rate.</a:t>
            </a:r>
            <a:endParaRPr lang="en-US" sz="3200" dirty="0"/>
          </a:p>
        </p:txBody>
      </p:sp>
      <p:pic>
        <p:nvPicPr>
          <p:cNvPr id="5125" name="Picture 5" descr="C:\Users\SHUCHITA\AppData\Local\Microsoft\Windows\INetCache\IE\YFN0T5IE\118132105_9dab209d20_n[1].jpg"/>
          <p:cNvPicPr>
            <a:picLocks noChangeAspect="1" noChangeArrowheads="1"/>
          </p:cNvPicPr>
          <p:nvPr/>
        </p:nvPicPr>
        <p:blipFill>
          <a:blip r:embed="rId2" cstate="print"/>
          <a:srcRect/>
          <a:stretch>
            <a:fillRect/>
          </a:stretch>
        </p:blipFill>
        <p:spPr bwMode="auto">
          <a:xfrm>
            <a:off x="428596" y="3857628"/>
            <a:ext cx="7715304" cy="3000372"/>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071546"/>
          </a:xfrm>
        </p:spPr>
        <p:txBody>
          <a:bodyPr>
            <a:normAutofit fontScale="90000"/>
          </a:bodyPr>
          <a:lstStyle/>
          <a:p>
            <a:pPr algn="ctr"/>
            <a:r>
              <a:rPr lang="en-IN" dirty="0" smtClean="0"/>
              <a:t>Causes of ice melting and rising of sea level</a:t>
            </a:r>
            <a:endParaRPr lang="en-US" dirty="0"/>
          </a:p>
        </p:txBody>
      </p:sp>
      <p:sp>
        <p:nvSpPr>
          <p:cNvPr id="3" name="Content Placeholder 2"/>
          <p:cNvSpPr>
            <a:spLocks noGrp="1"/>
          </p:cNvSpPr>
          <p:nvPr>
            <p:ph idx="1"/>
          </p:nvPr>
        </p:nvSpPr>
        <p:spPr>
          <a:xfrm>
            <a:off x="0" y="1071546"/>
            <a:ext cx="8143900" cy="5786454"/>
          </a:xfrm>
        </p:spPr>
        <p:txBody>
          <a:bodyPr>
            <a:normAutofit/>
          </a:bodyPr>
          <a:lstStyle/>
          <a:p>
            <a:pPr>
              <a:buNone/>
            </a:pPr>
            <a:r>
              <a:rPr lang="en-IN" dirty="0" smtClean="0"/>
              <a:t>   </a:t>
            </a:r>
            <a:r>
              <a:rPr lang="en-IN" sz="2400" dirty="0" smtClean="0"/>
              <a:t>Between 1906 and 2005, Earth’s average temperature at the Earth’s surface increased by about three- fourth of a degree Celsius. For the last half of the period, warming occurred at nearly twice the rate of the first half of the period. NASA estimates that the years between 2005 and 2010 were the warmest since temperatures have been reliably measured in the late 1800’s (Hansen et al.,2010).</a:t>
            </a:r>
          </a:p>
          <a:p>
            <a:pPr>
              <a:buNone/>
            </a:pPr>
            <a:r>
              <a:rPr lang="en-IN" sz="2400" dirty="0" smtClean="0"/>
              <a:t>               Climate change is faster and more sever in the Arctic than in most of the rest world. The Arctic is warming at a rate of almost twice the global average.</a:t>
            </a:r>
            <a:endParaRPr lang="en-US" sz="2400" dirty="0"/>
          </a:p>
        </p:txBody>
      </p:sp>
      <p:pic>
        <p:nvPicPr>
          <p:cNvPr id="8199" name="Picture 7" descr="C:\Users\SHUCHITA\AppData\Local\Microsoft\Windows\INetCache\IE\B9ABTK7Y\image-20150805-11977-ra32zm[1].jpg"/>
          <p:cNvPicPr>
            <a:picLocks noChangeAspect="1" noChangeArrowheads="1"/>
          </p:cNvPicPr>
          <p:nvPr/>
        </p:nvPicPr>
        <p:blipFill>
          <a:blip r:embed="rId2" cstate="print"/>
          <a:srcRect/>
          <a:stretch>
            <a:fillRect/>
          </a:stretch>
        </p:blipFill>
        <p:spPr bwMode="auto">
          <a:xfrm>
            <a:off x="642910" y="4786322"/>
            <a:ext cx="6929486" cy="207167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785926"/>
          </a:xfrm>
        </p:spPr>
        <p:txBody>
          <a:bodyPr>
            <a:normAutofit/>
          </a:bodyPr>
          <a:lstStyle/>
          <a:p>
            <a:pPr algn="ctr"/>
            <a:r>
              <a:rPr lang="en-IN" dirty="0" smtClean="0"/>
              <a:t>Impacts of polar ice melting and rising of sea level</a:t>
            </a:r>
            <a:endParaRPr lang="en-US" dirty="0"/>
          </a:p>
        </p:txBody>
      </p:sp>
      <p:sp>
        <p:nvSpPr>
          <p:cNvPr id="3" name="Content Placeholder 2"/>
          <p:cNvSpPr>
            <a:spLocks noGrp="1"/>
          </p:cNvSpPr>
          <p:nvPr>
            <p:ph idx="1"/>
          </p:nvPr>
        </p:nvSpPr>
        <p:spPr>
          <a:xfrm>
            <a:off x="0" y="1785926"/>
            <a:ext cx="8215338" cy="5072074"/>
          </a:xfrm>
        </p:spPr>
        <p:txBody>
          <a:bodyPr>
            <a:normAutofit/>
          </a:bodyPr>
          <a:lstStyle/>
          <a:p>
            <a:r>
              <a:rPr lang="en-IN" sz="2800" dirty="0" smtClean="0"/>
              <a:t>Melting of ice raises sea levels.</a:t>
            </a:r>
          </a:p>
          <a:p>
            <a:r>
              <a:rPr lang="en-IN" sz="2800" dirty="0" smtClean="0"/>
              <a:t>Melting of ice means more heat is absorbed.</a:t>
            </a:r>
          </a:p>
          <a:p>
            <a:r>
              <a:rPr lang="en-IN" sz="2800" dirty="0" smtClean="0"/>
              <a:t>Melting ‘Permafrost’ increases global warming.</a:t>
            </a:r>
          </a:p>
          <a:p>
            <a:r>
              <a:rPr lang="en-IN" sz="2800" dirty="0" smtClean="0"/>
              <a:t>Melting of sea ice can influence on winter weather.</a:t>
            </a:r>
          </a:p>
          <a:p>
            <a:r>
              <a:rPr lang="en-IN" sz="2800" dirty="0" smtClean="0"/>
              <a:t>Melting of Polar Ice threaten Wildlife.</a:t>
            </a:r>
            <a:endParaRPr lang="en-US" sz="2800" dirty="0"/>
          </a:p>
        </p:txBody>
      </p:sp>
      <p:pic>
        <p:nvPicPr>
          <p:cNvPr id="6151" name="Picture 7" descr="C:\Users\SHUCHITA\AppData\Local\Microsoft\Windows\INetCache\IE\3YZY0VIW\u1_calentamiento_global_deshielo[1].jpg"/>
          <p:cNvPicPr>
            <a:picLocks noChangeAspect="1" noChangeArrowheads="1"/>
          </p:cNvPicPr>
          <p:nvPr/>
        </p:nvPicPr>
        <p:blipFill>
          <a:blip r:embed="rId2" cstate="print"/>
          <a:srcRect/>
          <a:stretch>
            <a:fillRect/>
          </a:stretch>
        </p:blipFill>
        <p:spPr bwMode="auto">
          <a:xfrm>
            <a:off x="5643570" y="3643314"/>
            <a:ext cx="2500330" cy="3214686"/>
          </a:xfrm>
          <a:prstGeom prst="rect">
            <a:avLst/>
          </a:prstGeom>
          <a:ln>
            <a:noFill/>
          </a:ln>
          <a:effectLst>
            <a:softEdge rad="112500"/>
          </a:effectLst>
        </p:spPr>
      </p:pic>
      <p:pic>
        <p:nvPicPr>
          <p:cNvPr id="6166" name="Picture 22" descr="C:\Users\SHUCHITA\AppData\Local\Microsoft\Windows\INetCache\IE\YFN0T5IE\degrading-permafrost-site[1].jpg"/>
          <p:cNvPicPr>
            <a:picLocks noChangeAspect="1" noChangeArrowheads="1"/>
          </p:cNvPicPr>
          <p:nvPr/>
        </p:nvPicPr>
        <p:blipFill>
          <a:blip r:embed="rId3" cstate="print"/>
          <a:srcRect/>
          <a:stretch>
            <a:fillRect/>
          </a:stretch>
        </p:blipFill>
        <p:spPr bwMode="auto">
          <a:xfrm>
            <a:off x="214282" y="4286256"/>
            <a:ext cx="5000660" cy="228601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142984"/>
          </a:xfrm>
        </p:spPr>
        <p:txBody>
          <a:bodyPr>
            <a:normAutofit fontScale="90000"/>
          </a:bodyPr>
          <a:lstStyle/>
          <a:p>
            <a:pPr algn="ctr"/>
            <a:r>
              <a:rPr lang="en-IN" dirty="0" smtClean="0"/>
              <a:t>Prevention of reducing polar ice melting</a:t>
            </a:r>
            <a:endParaRPr lang="en-US" dirty="0"/>
          </a:p>
        </p:txBody>
      </p:sp>
      <p:sp>
        <p:nvSpPr>
          <p:cNvPr id="3" name="Content Placeholder 2"/>
          <p:cNvSpPr>
            <a:spLocks noGrp="1"/>
          </p:cNvSpPr>
          <p:nvPr>
            <p:ph idx="1"/>
          </p:nvPr>
        </p:nvSpPr>
        <p:spPr>
          <a:xfrm>
            <a:off x="0" y="1071546"/>
            <a:ext cx="8143900" cy="5786454"/>
          </a:xfrm>
        </p:spPr>
        <p:txBody>
          <a:bodyPr>
            <a:normAutofit/>
          </a:bodyPr>
          <a:lstStyle/>
          <a:p>
            <a:pPr>
              <a:buFont typeface="Wingdings" pitchFamily="2" charset="2"/>
              <a:buChar char="q"/>
            </a:pPr>
            <a:r>
              <a:rPr lang="en-IN" sz="2400" dirty="0" smtClean="0"/>
              <a:t>Greenhouse gas emission.</a:t>
            </a:r>
          </a:p>
          <a:p>
            <a:pPr>
              <a:buFont typeface="Wingdings" pitchFamily="2" charset="2"/>
              <a:buChar char="q"/>
            </a:pPr>
            <a:r>
              <a:rPr lang="en-IN" sz="2400" dirty="0" smtClean="0"/>
              <a:t>Lowering carbon footprints.</a:t>
            </a:r>
          </a:p>
          <a:p>
            <a:pPr>
              <a:buFont typeface="Wingdings" pitchFamily="2" charset="2"/>
              <a:buChar char="q"/>
            </a:pPr>
            <a:r>
              <a:rPr lang="en-IN" sz="2400" dirty="0" smtClean="0"/>
              <a:t>Reduce toxins released into the atmosphere.</a:t>
            </a:r>
          </a:p>
          <a:p>
            <a:pPr>
              <a:buFont typeface="Wingdings" pitchFamily="2" charset="2"/>
              <a:buChar char="q"/>
            </a:pPr>
            <a:r>
              <a:rPr lang="en-IN" sz="2400" dirty="0" smtClean="0"/>
              <a:t>Reduce, Reuse, Recycle.</a:t>
            </a:r>
          </a:p>
          <a:p>
            <a:pPr>
              <a:buFont typeface="Wingdings" pitchFamily="2" charset="2"/>
              <a:buChar char="q"/>
            </a:pPr>
            <a:r>
              <a:rPr lang="en-IN" sz="2400" dirty="0" smtClean="0"/>
              <a:t>Less use of Heaters and air conditioners.</a:t>
            </a:r>
          </a:p>
          <a:p>
            <a:pPr>
              <a:buFont typeface="Wingdings" pitchFamily="2" charset="2"/>
              <a:buChar char="q"/>
            </a:pPr>
            <a:r>
              <a:rPr lang="en-IN" sz="2400" dirty="0" smtClean="0"/>
              <a:t>Buy energy efficient products.</a:t>
            </a:r>
          </a:p>
          <a:p>
            <a:pPr>
              <a:buFont typeface="Wingdings" pitchFamily="2" charset="2"/>
              <a:buChar char="q"/>
            </a:pPr>
            <a:r>
              <a:rPr lang="en-IN" sz="2400" dirty="0" smtClean="0"/>
              <a:t>Less use of fossil fuels and mining of fossil fuels.</a:t>
            </a:r>
          </a:p>
          <a:p>
            <a:pPr>
              <a:buFont typeface="Wingdings" pitchFamily="2" charset="2"/>
              <a:buChar char="q"/>
            </a:pPr>
            <a:r>
              <a:rPr lang="en-IN" sz="2400" dirty="0" smtClean="0"/>
              <a:t>Planting of more trees.</a:t>
            </a:r>
            <a:endParaRPr lang="en-US" sz="2400" dirty="0"/>
          </a:p>
        </p:txBody>
      </p:sp>
      <p:pic>
        <p:nvPicPr>
          <p:cNvPr id="1027" name="Picture 3" descr="C:\Users\SHUCHITA\AppData\Local\Microsoft\Windows\INetCache\IE\3YZY0VIW\sambutan_hari_kitar_semula_3[1].jpg"/>
          <p:cNvPicPr>
            <a:picLocks noChangeAspect="1" noChangeArrowheads="1"/>
          </p:cNvPicPr>
          <p:nvPr/>
        </p:nvPicPr>
        <p:blipFill>
          <a:blip r:embed="rId2" cstate="print"/>
          <a:srcRect/>
          <a:stretch>
            <a:fillRect/>
          </a:stretch>
        </p:blipFill>
        <p:spPr bwMode="auto">
          <a:xfrm>
            <a:off x="3786182" y="4071943"/>
            <a:ext cx="4357718" cy="2786058"/>
          </a:xfrm>
          <a:prstGeom prst="rect">
            <a:avLst/>
          </a:prstGeom>
          <a:ln>
            <a:noFill/>
          </a:ln>
          <a:effectLst>
            <a:softEdge rad="112500"/>
          </a:effectLst>
        </p:spPr>
      </p:pic>
      <p:pic>
        <p:nvPicPr>
          <p:cNvPr id="1028" name="Picture 4" descr="C:\Users\SHUCHITA\AppData\Local\Microsoft\Windows\INetCache\IE\YFN0T5IE\Carbon_Footprint[1].jpg"/>
          <p:cNvPicPr>
            <a:picLocks noChangeAspect="1" noChangeArrowheads="1"/>
          </p:cNvPicPr>
          <p:nvPr/>
        </p:nvPicPr>
        <p:blipFill>
          <a:blip r:embed="rId3" cstate="print"/>
          <a:srcRect/>
          <a:stretch>
            <a:fillRect/>
          </a:stretch>
        </p:blipFill>
        <p:spPr bwMode="auto">
          <a:xfrm>
            <a:off x="0" y="4500570"/>
            <a:ext cx="3643306" cy="25717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HUCHITA\AppData\Local\Microsoft\Windows\INetCache\IE\3YZY0VIW\thankyou[1].gif"/>
          <p:cNvPicPr>
            <a:picLocks noChangeAspect="1" noChangeArrowheads="1"/>
          </p:cNvPicPr>
          <p:nvPr/>
        </p:nvPicPr>
        <p:blipFill>
          <a:blip r:embed="rId2" cstate="print"/>
          <a:srcRect/>
          <a:stretch>
            <a:fillRect/>
          </a:stretch>
        </p:blipFill>
        <p:spPr bwMode="auto">
          <a:xfrm>
            <a:off x="0" y="0"/>
            <a:ext cx="8143900"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230</TotalTime>
  <Words>492</Words>
  <Application>Microsoft Office PowerPoint</Application>
  <PresentationFormat>On-screen Show (4:3)</PresentationFormat>
  <Paragraphs>26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Opulent</vt:lpstr>
      <vt:lpstr>Polar ice melting </vt:lpstr>
      <vt:lpstr>POLAR ICE MELTING AND RISING OF SEA LEVEL</vt:lpstr>
      <vt:lpstr>Cont…</vt:lpstr>
      <vt:lpstr>Slide 4</vt:lpstr>
      <vt:lpstr>Slide 5</vt:lpstr>
      <vt:lpstr>Causes of ice melting and rising of sea level</vt:lpstr>
      <vt:lpstr>Impacts of polar ice melting and rising of sea level</vt:lpstr>
      <vt:lpstr>Prevention of reducing polar ice melting</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Jhuuh iiiiii iii</dc:title>
  <dc:creator>SHUCHITA</dc:creator>
  <cp:lastModifiedBy>sunnybrar</cp:lastModifiedBy>
  <cp:revision>26</cp:revision>
  <dcterms:created xsi:type="dcterms:W3CDTF">2019-02-08T07:31:21Z</dcterms:created>
  <dcterms:modified xsi:type="dcterms:W3CDTF">2020-01-27T16:50:56Z</dcterms:modified>
</cp:coreProperties>
</file>