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7" r:id="rId4"/>
    <p:sldId id="289" r:id="rId5"/>
    <p:sldId id="290" r:id="rId6"/>
    <p:sldId id="301" r:id="rId7"/>
    <p:sldId id="302" r:id="rId8"/>
    <p:sldId id="303" r:id="rId9"/>
    <p:sldId id="304" r:id="rId10"/>
    <p:sldId id="291" r:id="rId11"/>
    <p:sldId id="292" r:id="rId12"/>
    <p:sldId id="329" r:id="rId13"/>
    <p:sldId id="330" r:id="rId14"/>
    <p:sldId id="331" r:id="rId15"/>
    <p:sldId id="333" r:id="rId16"/>
    <p:sldId id="308" r:id="rId17"/>
    <p:sldId id="293" r:id="rId18"/>
    <p:sldId id="310" r:id="rId19"/>
    <p:sldId id="328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296" r:id="rId28"/>
    <p:sldId id="318" r:id="rId29"/>
    <p:sldId id="319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299" r:id="rId38"/>
    <p:sldId id="300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00"/>
    <a:srgbClr val="EEEDB0"/>
    <a:srgbClr val="BFEDB1"/>
    <a:srgbClr val="FF99FF"/>
    <a:srgbClr val="CC3300"/>
    <a:srgbClr val="FFFF00"/>
    <a:srgbClr val="FFFF66"/>
    <a:srgbClr val="D3A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8" autoAdjust="0"/>
    <p:restoredTop sz="90511" autoAdjust="0"/>
  </p:normalViewPr>
  <p:slideViewPr>
    <p:cSldViewPr>
      <p:cViewPr varScale="1">
        <p:scale>
          <a:sx n="48" d="100"/>
          <a:sy n="48" d="100"/>
        </p:scale>
        <p:origin x="-60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tableStyles" Target="tableStyles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 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A7CBCA-8D9F-4C59-85F4-4D19ADAF9D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E116F-AC1C-4FB0-8A59-B60C4E2632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19BB6E-F98A-440F-A266-8EB0B8078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05F4C-5722-484A-9135-F3D877BF00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70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AAB3CF-1FFF-4FA1-A20E-74A2386C90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0F925-67CB-4446-9B7F-50D5D2E0E0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2B7714-242C-48C4-B2D4-49B8741CFB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A4E3E6-5D47-4DCE-8562-D0FB954DE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388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51DEA7-7C54-4CDC-BECE-15A9C6E56B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52E871-AA5B-4BD8-BE4D-64F2B86F81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D5FD19-E6A6-4FC6-BCC8-312BA84441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8F43C-ADC8-4CA1-A8FC-B255AC4CED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353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15444F-7C04-4BB9-A610-426B8CA509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90CAC5-48C2-42BA-9380-AA156750B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A4C071-78D3-47EA-BE80-7DFD8E6FDE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019331-BD42-4450-A66A-8C9DA8E2E5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017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9E003EF-2AA8-4889-83B3-562663CA2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9ED9D38-EA37-405E-BE79-102F0C552D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DB3E390-1DFA-4537-84F4-97B9F8C7B0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086D1F-CCC3-41A3-836A-AD337C1D80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57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2797BD3-1A8C-4313-87EA-3F1AC0E908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F22DC06-6CD3-4C55-8031-73F71A28FB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086A872-3CEC-4FE1-B353-0335E757E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36C006-7B9C-48B6-A33C-386CB728E4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293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D479737-4EE0-4816-BAC6-4E71F82E0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A66A77F-214B-47C1-B3C1-2BF456A5B0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167E7A-C3B6-4378-A56B-DDCA0670D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111D4-2045-4C9C-91B5-B62BF615E4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27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AAB27F-0CFD-47B4-96FD-0913E725DA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167C08-CF1C-468B-864D-9F82567A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E960A7-EBAF-4E9A-9165-9649F00172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FE2EC-93F2-4ABB-9A72-3AA7EBB9D8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15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F6340A-A09D-4D8B-A16A-B3045F272B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43789E-FFA8-4423-B775-231446154C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2313C7-1EFC-4C84-8AD6-0B2E75B2B5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EE3CC-6063-4A09-9E13-6339C1A26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074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1F6882-8E04-4285-85B7-012B88E73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1F8AD4-7AAB-4A54-B0FF-3A3531FC51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714A4-CFFF-401E-8472-2346C37C54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291FF5-8557-4D53-8E12-4E3C691380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24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C54947-3363-46E1-AD1B-D351BDD70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7C1BF6-7F40-4780-994B-DBBC545648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6CF23E-27BF-4DD9-A020-AB93AB4F06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0D548-E5E4-4254-AFCE-E1094D9EA8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6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69D0390-B8AD-40FE-8427-5B134DD42E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8B8BDBF-C2D3-45FC-AF5A-F88B2A3523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15CDCE7-110A-473F-9EC6-27026F1F6D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A9E1E11-C035-4284-A549-3DDB495E35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FE1A2FC-4B69-4529-A8A9-4F1D6F97DD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1E3FB68-D1E2-416E-9A0E-0AA17991CC0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1.vml" /><Relationship Id="rId4" Type="http://schemas.openxmlformats.org/officeDocument/2006/relationships/image" Target="../media/image6.png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3.wmf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7.jpe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2.vml" /><Relationship Id="rId4" Type="http://schemas.openxmlformats.org/officeDocument/2006/relationships/image" Target="../media/image6.png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8.jpeg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 /><Relationship Id="rId7" Type="http://schemas.openxmlformats.org/officeDocument/2006/relationships/image" Target="../media/image41.jpeg" /><Relationship Id="rId2" Type="http://schemas.openxmlformats.org/officeDocument/2006/relationships/image" Target="../media/image36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0.jpeg" /><Relationship Id="rId5" Type="http://schemas.openxmlformats.org/officeDocument/2006/relationships/image" Target="../media/image39.jpeg" /><Relationship Id="rId4" Type="http://schemas.openxmlformats.org/officeDocument/2006/relationships/image" Target="../media/image38.jpeg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667015F-D7DD-475F-B474-8FE3244AA0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62600" y="533400"/>
            <a:ext cx="3124200" cy="59436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FFFF66"/>
                </a:solidFill>
                <a:latin typeface="Monotype Corsiva" panose="03010101010201010101" pitchFamily="66" charset="0"/>
              </a:rPr>
              <a:t>The contibution of Gandhiji to Education</a:t>
            </a:r>
            <a:br>
              <a:rPr lang="en-US" altLang="en-US" b="1">
                <a:solidFill>
                  <a:srgbClr val="FFFF66"/>
                </a:solidFill>
                <a:latin typeface="Monotype Corsiva" panose="03010101010201010101" pitchFamily="66" charset="0"/>
              </a:rPr>
            </a:br>
            <a:endParaRPr lang="en-US" altLang="en-US" b="1">
              <a:solidFill>
                <a:srgbClr val="FFFF66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099" name="Picture 7" descr="GANDHI1">
            <a:extLst>
              <a:ext uri="{FF2B5EF4-FFF2-40B4-BE49-F238E27FC236}">
                <a16:creationId xmlns:a16="http://schemas.microsoft.com/office/drawing/2014/main" id="{8BF4A086-CCB5-4B4B-8C32-48E44D9DD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38800" cy="6858000"/>
          </a:xfrm>
          <a:prstGeom prst="rect">
            <a:avLst/>
          </a:prstGeom>
          <a:solidFill>
            <a:srgbClr val="99CCFF">
              <a:alpha val="54117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100" name="AutoShape 5" descr="MAHATMA&#10;GANDHI&#10; Born in 1869 in Gujarat&#10; Honoured by the people of india&#10;as the father of our nation&#10; Was a complex and...">
            <a:extLst>
              <a:ext uri="{FF2B5EF4-FFF2-40B4-BE49-F238E27FC236}">
                <a16:creationId xmlns:a16="http://schemas.microsoft.com/office/drawing/2014/main" id="{DE81A76A-0F70-480C-BC2B-4580197FE4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1" name="AutoShape 7" descr="MAHATMA&#10;GANDHI&#10; Born in 1869 in Gujarat&#10; Honoured by the people of india&#10;as the father of our nation&#10; Was a complex and...">
            <a:extLst>
              <a:ext uri="{FF2B5EF4-FFF2-40B4-BE49-F238E27FC236}">
                <a16:creationId xmlns:a16="http://schemas.microsoft.com/office/drawing/2014/main" id="{7EE9235C-F004-4580-AC78-0CDC138F7E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2" name="AutoShape 9" descr="MAHATMA&#10;GANDHI&#10; Born in 1869 in Gujarat&#10; Honoured by the people of india&#10;as the father of our nation&#10; Was a complex and...">
            <a:extLst>
              <a:ext uri="{FF2B5EF4-FFF2-40B4-BE49-F238E27FC236}">
                <a16:creationId xmlns:a16="http://schemas.microsoft.com/office/drawing/2014/main" id="{98FF75ED-9370-4EDB-8878-E2642A3082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D4CD38E-1277-4F85-AC74-4475B7016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Brief Life Sketch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C44DA8A4-119E-4439-8B0E-C3D2D83D3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/>
          <a:lstStyle/>
          <a:p>
            <a:r>
              <a:rPr lang="en-US" alt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Mohandas Karamchand Gandhi was born on October 2, 1869 at Porbander, a small town on the western coast of India.</a:t>
            </a:r>
          </a:p>
          <a:p>
            <a:r>
              <a:rPr lang="en-US" alt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His father's name was Karamchand Gandhi. His mother's name was Putlibai .</a:t>
            </a:r>
          </a:p>
          <a:p>
            <a:r>
              <a:rPr lang="en-US" alt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He completed his high school in India.</a:t>
            </a:r>
          </a:p>
          <a:p>
            <a:r>
              <a:rPr lang="en-US" alt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His father died in 1888.Then in 1888 he sailed from Bombay to England to study law.</a:t>
            </a:r>
          </a:p>
          <a:p>
            <a:r>
              <a:rPr lang="en-US" altLang="en-US" sz="2700">
                <a:latin typeface="Times New Roman" panose="02020603050405020304" pitchFamily="18" charset="0"/>
                <a:cs typeface="Times New Roman" panose="02020603050405020304" pitchFamily="18" charset="0"/>
              </a:rPr>
              <a:t>He became a lawyer. He went to south Africa to file a case . Out there he was ill-treated by the British . So he fought for the South Africans . When he came to India he fought for the Indians.</a:t>
            </a:r>
          </a:p>
          <a:p>
            <a:endParaRPr lang="en-US" altLang="en-US" sz="2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7B241A1-E3BD-4149-B9C7-F66C2B4D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/>
          <a:lstStyle/>
          <a:p>
            <a:br>
              <a:rPr lang="en-US" altLang="en-US" sz="5400">
                <a:solidFill>
                  <a:schemeClr val="tx1"/>
                </a:solidFill>
              </a:rPr>
            </a:br>
            <a:r>
              <a:rPr lang="en-US" altLang="en-US" sz="5400">
                <a:solidFill>
                  <a:schemeClr val="tx1"/>
                </a:solidFill>
              </a:rPr>
              <a:t>Gandhi’s Philosophy of Life </a:t>
            </a:r>
            <a:br>
              <a:rPr lang="en-US" altLang="en-US" sz="6000">
                <a:solidFill>
                  <a:schemeClr val="tx1"/>
                </a:solidFill>
              </a:rPr>
            </a:br>
            <a:endParaRPr lang="en-US" altLang="en-US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5BC51B8F-237E-40CA-944F-4521777BC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/>
              <a:t> </a:t>
            </a:r>
            <a:r>
              <a:rPr lang="en-US" altLang="en-US" sz="2800"/>
              <a:t>His belief in God.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Sense of Human Unity.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Truth.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Non-Violence(Ahinsa).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Love.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Brotherhood of Man.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 Satyagraha.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Service unto Humanity.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Spiritual Nature of individual.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/>
              <a:t> Fearlessness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2F492FDE-AC84-4A34-8DE0-6574E918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171" name="Picture 2" descr="F:\desktop\KNOWING PLANTS\gandhijis-educational-philosophy-2-638.jpg">
            <a:extLst>
              <a:ext uri="{FF2B5EF4-FFF2-40B4-BE49-F238E27FC236}">
                <a16:creationId xmlns:a16="http://schemas.microsoft.com/office/drawing/2014/main" id="{D91A9E1E-F75A-44A2-8D29-318DA37764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C785B238-9E23-41C6-8FCB-378AEF3B7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195" name="Picture 2" descr="F:\desktop\KNOWING PLANTS\gandhijis-educational-philosophy-3-638.jpg">
            <a:extLst>
              <a:ext uri="{FF2B5EF4-FFF2-40B4-BE49-F238E27FC236}">
                <a16:creationId xmlns:a16="http://schemas.microsoft.com/office/drawing/2014/main" id="{8CB5C07F-3785-49A6-AF03-67D51E3EE8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28600"/>
            <a:ext cx="8610600" cy="640080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624BA4D-0ABC-47DD-8D98-21A8B1328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9219" name="Picture 2" descr="F:\desktop\KNOWING PLANTS\gandhijis-educational-philosophy-4-638.jpg">
            <a:extLst>
              <a:ext uri="{FF2B5EF4-FFF2-40B4-BE49-F238E27FC236}">
                <a16:creationId xmlns:a16="http://schemas.microsoft.com/office/drawing/2014/main" id="{F1E147D4-C154-4122-9039-A0661ED274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9050"/>
            <a:ext cx="9109075" cy="6877050"/>
          </a:xfrm>
          <a:noFill/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270B299F-8D08-4FF1-84ED-2FB003FA7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057400"/>
            <a:ext cx="7391400" cy="25908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8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Gandhiji’s</a:t>
            </a: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concept of education includes harmonious development of all aspects of the human personality</a:t>
            </a:r>
            <a:endParaRPr lang="en-US" sz="2800" kern="0" dirty="0">
              <a:solidFill>
                <a:schemeClr val="tx2"/>
              </a:solidFill>
              <a:latin typeface="Kruti Dev 331" pitchFamily="2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8BA8A82-0F05-44DE-9E39-4E3D612D2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76400"/>
          </a:xfrm>
          <a:gradFill rotWithShape="1">
            <a:gsLst>
              <a:gs pos="0">
                <a:schemeClr val="bg1"/>
              </a:gs>
              <a:gs pos="50000">
                <a:srgbClr val="BFEDB1"/>
              </a:gs>
              <a:gs pos="100000">
                <a:schemeClr val="bg1"/>
              </a:gs>
            </a:gsLst>
            <a:lin ang="18900000" scaled="1"/>
          </a:gradFill>
          <a:ln w="73025">
            <a:solidFill>
              <a:srgbClr val="333300"/>
            </a:solidFill>
          </a:ln>
        </p:spPr>
        <p:txBody>
          <a:bodyPr/>
          <a:lstStyle/>
          <a:p>
            <a:pPr algn="l" eaLnBrk="1" hangingPunct="1">
              <a:defRPr/>
            </a:pPr>
            <a:r>
              <a:rPr lang="en-US" sz="2800" dirty="0" err="1"/>
              <a:t>Gandhiji’s</a:t>
            </a:r>
            <a:r>
              <a:rPr lang="en-US" sz="2800" dirty="0"/>
              <a:t> concept of education includes harmonious development of all aspects of the human personality</a:t>
            </a:r>
            <a:endParaRPr lang="en-US" sz="2800" dirty="0">
              <a:latin typeface="Kruti Dev 331" pitchFamily="2" charset="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F71CE56-D72A-407A-83A8-90A31F0C2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2743200"/>
          </a:xfrm>
          <a:solidFill>
            <a:srgbClr val="FFCC99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 b="1">
                <a:latin typeface="Monotype Corsiva" panose="03010101010201010101" pitchFamily="66" charset="0"/>
              </a:rPr>
              <a:t>Physical development</a:t>
            </a:r>
            <a:endParaRPr lang="en-US" altLang="en-US" sz="3600" b="1">
              <a:latin typeface="Kruti Dev 140" pitchFamily="2" charset="0"/>
            </a:endParaRPr>
          </a:p>
          <a:p>
            <a:pPr eaLnBrk="1" hangingPunct="1"/>
            <a:r>
              <a:rPr lang="en-US" altLang="en-US">
                <a:latin typeface="Arial Narrow" panose="020B0606020202030204" pitchFamily="34" charset="0"/>
              </a:rPr>
              <a:t>A sound mind exists in a sound body. Hence Gandhiji attached a lot of importance to physical development through sports , play and productive activities. </a:t>
            </a:r>
          </a:p>
        </p:txBody>
      </p:sp>
      <p:pic>
        <p:nvPicPr>
          <p:cNvPr id="10244" name="Picture 7" descr="Hurdles">
            <a:extLst>
              <a:ext uri="{FF2B5EF4-FFF2-40B4-BE49-F238E27FC236}">
                <a16:creationId xmlns:a16="http://schemas.microsoft.com/office/drawing/2014/main" id="{A45D7AAF-4C47-4B75-A985-83830E616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419600"/>
            <a:ext cx="2590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071D399B-92F7-4407-973C-6FFAEC6BCD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CC99"/>
          </a:solidFill>
          <a:ln w="730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/>
              <a:t>Gandhiji’s concept of education</a:t>
            </a:r>
            <a:br>
              <a:rPr lang="en-US" altLang="en-US" sz="2400"/>
            </a:br>
            <a:r>
              <a:rPr lang="en-US" altLang="en-US" sz="2400"/>
              <a:t>includes harmonious development of all aspects of the human personality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61AD615F-6887-4F58-9091-9E56A5B4E3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  <a:solidFill>
            <a:srgbClr val="CCFFCC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>
                <a:latin typeface="Monotype Corsiva" panose="03010101010201010101" pitchFamily="66" charset="0"/>
              </a:rPr>
              <a:t>Intellectual development</a:t>
            </a:r>
          </a:p>
          <a:p>
            <a:pPr eaLnBrk="1" hangingPunct="1">
              <a:buFontTx/>
              <a:buNone/>
            </a:pPr>
            <a:r>
              <a:rPr lang="en-US" altLang="en-US">
                <a:latin typeface="Arial Narrow" panose="020B0606020202030204" pitchFamily="34" charset="0"/>
              </a:rPr>
              <a:t>Educational experiences must cater to the intellectual development of the person . Personality development is linked with education thro’ work experience , productivity and the process of socialisation.</a:t>
            </a:r>
          </a:p>
          <a:p>
            <a:pPr eaLnBrk="1" hangingPunct="1">
              <a:buFontTx/>
              <a:buNone/>
            </a:pPr>
            <a:endParaRPr lang="en-US" altLang="en-US" sz="2800">
              <a:solidFill>
                <a:srgbClr val="CC3300"/>
              </a:solidFill>
              <a:latin typeface="Kruti Dev 140" pitchFamily="2" charset="0"/>
            </a:endParaRPr>
          </a:p>
          <a:p>
            <a:pPr eaLnBrk="1" hangingPunct="1">
              <a:buFontTx/>
              <a:buNone/>
            </a:pPr>
            <a:endParaRPr lang="en-US" altLang="en-US">
              <a:solidFill>
                <a:srgbClr val="CC3300"/>
              </a:solidFill>
              <a:latin typeface="Arial Narrow" panose="020B0606020202030204" pitchFamily="34" charset="0"/>
            </a:endParaRPr>
          </a:p>
          <a:p>
            <a:pPr eaLnBrk="1" hangingPunct="1">
              <a:buFontTx/>
              <a:buNone/>
            </a:pPr>
            <a:endParaRPr lang="en-US" altLang="en-US">
              <a:latin typeface="Arial Narrow" panose="020B0606020202030204" pitchFamily="34" charset="0"/>
            </a:endParaRPr>
          </a:p>
        </p:txBody>
      </p:sp>
      <p:graphicFrame>
        <p:nvGraphicFramePr>
          <p:cNvPr id="6154" name="Object 10">
            <a:extLst>
              <a:ext uri="{FF2B5EF4-FFF2-40B4-BE49-F238E27FC236}">
                <a16:creationId xmlns:a16="http://schemas.microsoft.com/office/drawing/2014/main" id="{092CAA3A-57E1-4F8B-9D4F-1C3355F07A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4419600"/>
          <a:ext cx="3054350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Image" r:id="rId3" imgW="0" imgH="0" progId="Photoshop.Image.5">
                  <p:embed/>
                </p:oleObj>
              </mc:Choice>
              <mc:Fallback>
                <p:oleObj name="Image" r:id="rId3" imgW="0" imgH="0" progId="Photoshop.Image.5">
                  <p:embed/>
                  <p:pic>
                    <p:nvPicPr>
                      <p:cNvPr id="6154" name="Object 10">
                        <a:extLst>
                          <a:ext uri="{FF2B5EF4-FFF2-40B4-BE49-F238E27FC236}">
                            <a16:creationId xmlns:a16="http://schemas.microsoft.com/office/drawing/2014/main" id="{092CAA3A-57E1-4F8B-9D4F-1C3355F07A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419600"/>
                        <a:ext cx="3054350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E5A8ACD-324E-4558-B21F-EEFA347485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FF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/>
              <a:t>Gandhiji’s concept of education</a:t>
            </a:r>
            <a:br>
              <a:rPr lang="en-US" altLang="en-US" sz="2400"/>
            </a:br>
            <a:r>
              <a:rPr lang="en-US" altLang="en-US" sz="2400"/>
              <a:t>includes harmonious development of all aspects of the human personality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3FFCF3C-7820-4907-915E-F1E8DFBC4B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5410200"/>
          </a:xfrm>
          <a:gradFill rotWithShape="1">
            <a:gsLst>
              <a:gs pos="0">
                <a:srgbClr val="FF99FF"/>
              </a:gs>
              <a:gs pos="100000">
                <a:srgbClr val="EEEDB0"/>
              </a:gs>
            </a:gsLst>
            <a:lin ang="2700000" scaled="1"/>
          </a:gradFill>
          <a:ln w="730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Spiritual development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To Gandhiji education should draw out and stimulate the spiritual aspects of a child as much as intellectual and physical aspects.</a:t>
            </a:r>
          </a:p>
          <a:p>
            <a:pPr eaLnBrk="1" hangingPunct="1"/>
            <a:endParaRPr lang="en-US" altLang="en-US" sz="3600">
              <a:solidFill>
                <a:srgbClr val="CC3300"/>
              </a:solidFill>
              <a:latin typeface="Kruti Dev 140" pitchFamily="2" charset="0"/>
            </a:endParaRPr>
          </a:p>
          <a:p>
            <a:pPr eaLnBrk="1" hangingPunct="1"/>
            <a:endParaRPr lang="en-US" altLang="en-US" sz="3600">
              <a:latin typeface="Kruti Dev 140" pitchFamily="2" charset="0"/>
            </a:endParaRPr>
          </a:p>
          <a:p>
            <a:pPr eaLnBrk="1" hangingPunct="1">
              <a:buFontTx/>
              <a:buNone/>
            </a:pPr>
            <a:r>
              <a:rPr lang="en-US" altLang="en-US" sz="2800"/>
              <a:t>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BCF940C-40E5-4099-89F7-E9B5846E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2291" name="Picture 2" descr="F:\desktop\KNOWING PLANTS\gandhijis-educational-philosophy-5-638.jpg">
            <a:extLst>
              <a:ext uri="{FF2B5EF4-FFF2-40B4-BE49-F238E27FC236}">
                <a16:creationId xmlns:a16="http://schemas.microsoft.com/office/drawing/2014/main" id="{836F0617-D76D-4652-AC22-4D6F03BC57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0"/>
            <a:ext cx="9109075" cy="685800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BCB2B9D-A5EE-43A3-A761-1EC88F3E9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3315" name="Picture 6" descr="F:\desktop\KNOWING PLANTS\gandhijis-educational-philosophy-6-638.jpg">
            <a:extLst>
              <a:ext uri="{FF2B5EF4-FFF2-40B4-BE49-F238E27FC236}">
                <a16:creationId xmlns:a16="http://schemas.microsoft.com/office/drawing/2014/main" id="{66A2CEB5-0CFB-4B8D-8D2A-51233D837D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FB950A2-9CCD-4E21-AB84-AD47E73C0C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CCFFCC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/>
              <a:t>Aims of education according to Gandhiji</a:t>
            </a:r>
            <a:br>
              <a:rPr lang="en-US" altLang="en-US" sz="3200"/>
            </a:br>
            <a:endParaRPr lang="en-US" altLang="en-US" sz="4000">
              <a:latin typeface="Kruti Dev 140" pitchFamily="2" charset="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4152D76-FC1C-4A8D-846D-DA23822DB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953000"/>
            <a:ext cx="8686800" cy="1905000"/>
          </a:xfrm>
          <a:solidFill>
            <a:srgbClr val="FF99CC"/>
          </a:solidFill>
          <a:ln w="730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Education should be </a:t>
            </a:r>
            <a:r>
              <a:rPr lang="en-US" altLang="en-US" b="1" u="sng">
                <a:solidFill>
                  <a:srgbClr val="FFFF00"/>
                </a:solidFill>
              </a:rPr>
              <a:t>self supporting</a:t>
            </a:r>
            <a:r>
              <a:rPr lang="en-US" altLang="en-US"/>
              <a:t>. It must enable one to earn a living and thus cut the root of unemployment. </a:t>
            </a:r>
            <a:endParaRPr lang="en-US" altLang="en-US" b="1">
              <a:solidFill>
                <a:srgbClr val="CC3300"/>
              </a:solidFill>
            </a:endParaRPr>
          </a:p>
        </p:txBody>
      </p:sp>
      <p:pic>
        <p:nvPicPr>
          <p:cNvPr id="10245" name="Picture 5" descr="Secretary_at_Desk_2">
            <a:extLst>
              <a:ext uri="{FF2B5EF4-FFF2-40B4-BE49-F238E27FC236}">
                <a16:creationId xmlns:a16="http://schemas.microsoft.com/office/drawing/2014/main" id="{E45C1D21-9923-4D41-A0EE-EDC952188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71725"/>
            <a:ext cx="261937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AutoShape 6">
            <a:extLst>
              <a:ext uri="{FF2B5EF4-FFF2-40B4-BE49-F238E27FC236}">
                <a16:creationId xmlns:a16="http://schemas.microsoft.com/office/drawing/2014/main" id="{02297E10-B801-47D6-92FB-741A82B24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447800"/>
            <a:ext cx="3352800" cy="1524000"/>
          </a:xfrm>
          <a:prstGeom prst="wedgeEllipseCallout">
            <a:avLst>
              <a:gd name="adj1" fmla="val -67375"/>
              <a:gd name="adj2" fmla="val 403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I have done  a secretarial course and am earning well as a secretary.</a:t>
            </a:r>
          </a:p>
        </p:txBody>
      </p:sp>
      <p:pic>
        <p:nvPicPr>
          <p:cNvPr id="10248" name="Picture 8" descr="Architect__Foreman_1">
            <a:extLst>
              <a:ext uri="{FF2B5EF4-FFF2-40B4-BE49-F238E27FC236}">
                <a16:creationId xmlns:a16="http://schemas.microsoft.com/office/drawing/2014/main" id="{2B459857-406B-486A-970E-79DC95B85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2743200"/>
            <a:ext cx="20034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AutoShape 9">
            <a:extLst>
              <a:ext uri="{FF2B5EF4-FFF2-40B4-BE49-F238E27FC236}">
                <a16:creationId xmlns:a16="http://schemas.microsoft.com/office/drawing/2014/main" id="{ADD7EAD2-3213-445A-9F1C-D08101271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371600"/>
            <a:ext cx="2362200" cy="1295400"/>
          </a:xfrm>
          <a:prstGeom prst="wedgeEllipseCallout">
            <a:avLst>
              <a:gd name="adj1" fmla="val 13912"/>
              <a:gd name="adj2" fmla="val 6409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We architects have a degree in architecture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nimBg="1"/>
      <p:bldP spid="10246" grpId="0" animBg="1"/>
      <p:bldP spid="102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B3C916-1479-486A-BECA-DA0498CA1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FF"/>
          </a:solidFill>
          <a:ln w="730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/>
              <a:t>Aims of education according to Gandhiji</a:t>
            </a:r>
          </a:p>
        </p:txBody>
      </p:sp>
      <p:pic>
        <p:nvPicPr>
          <p:cNvPr id="15363" name="Picture 5" descr="WELCOME">
            <a:extLst>
              <a:ext uri="{FF2B5EF4-FFF2-40B4-BE49-F238E27FC236}">
                <a16:creationId xmlns:a16="http://schemas.microsoft.com/office/drawing/2014/main" id="{E902B194-EB65-4354-8782-3CD31D4C1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19002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7" descr="BAND2">
            <a:extLst>
              <a:ext uri="{FF2B5EF4-FFF2-40B4-BE49-F238E27FC236}">
                <a16:creationId xmlns:a16="http://schemas.microsoft.com/office/drawing/2014/main" id="{FCA1F51D-9BA4-43C3-BD91-9B61B38A0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67000"/>
            <a:ext cx="16970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8" descr="SARSUTI1">
            <a:extLst>
              <a:ext uri="{FF2B5EF4-FFF2-40B4-BE49-F238E27FC236}">
                <a16:creationId xmlns:a16="http://schemas.microsoft.com/office/drawing/2014/main" id="{3AF30A7B-8E6A-4CB3-8B31-7CE14BAE4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227513"/>
            <a:ext cx="2062163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9">
            <a:extLst>
              <a:ext uri="{FF2B5EF4-FFF2-40B4-BE49-F238E27FC236}">
                <a16:creationId xmlns:a16="http://schemas.microsoft.com/office/drawing/2014/main" id="{1075CCA1-E04F-4DD1-BF24-4EB144A69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447800"/>
            <a:ext cx="5029200" cy="2300288"/>
          </a:xfrm>
          <a:prstGeom prst="rect">
            <a:avLst/>
          </a:prstGeom>
          <a:solidFill>
            <a:srgbClr val="EEEDB0"/>
          </a:solidFill>
          <a:ln w="730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CC3300"/>
                </a:solidFill>
              </a:rPr>
              <a:t>Preservation of our culture</a:t>
            </a:r>
            <a:r>
              <a:rPr lang="en-US" altLang="en-US" sz="2800"/>
              <a:t> should be an important aim of education. Culture must pervade all aspects of human behaviour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441B157-CAB4-4194-8ADC-862BE76F7C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99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/>
              <a:t>Aims of education according to Gandhiji</a:t>
            </a:r>
          </a:p>
        </p:txBody>
      </p:sp>
      <p:pic>
        <p:nvPicPr>
          <p:cNvPr id="9220" name="Picture 4" descr="GANDHI1">
            <a:extLst>
              <a:ext uri="{FF2B5EF4-FFF2-40B4-BE49-F238E27FC236}">
                <a16:creationId xmlns:a16="http://schemas.microsoft.com/office/drawing/2014/main" id="{A5604126-EDE7-4359-AF7E-E32F28C1C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2881313" cy="3505200"/>
          </a:xfrm>
          <a:prstGeom prst="rect">
            <a:avLst/>
          </a:prstGeom>
          <a:solidFill>
            <a:srgbClr val="99CCFF">
              <a:alpha val="54117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6388" name="AutoShape 5">
            <a:extLst>
              <a:ext uri="{FF2B5EF4-FFF2-40B4-BE49-F238E27FC236}">
                <a16:creationId xmlns:a16="http://schemas.microsoft.com/office/drawing/2014/main" id="{787A2D43-F7C7-4EF1-A2EA-F832A35AD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447800"/>
            <a:ext cx="6400800" cy="3200400"/>
          </a:xfrm>
          <a:prstGeom prst="wedgeEllipseCallout">
            <a:avLst>
              <a:gd name="adj1" fmla="val -50991"/>
              <a:gd name="adj2" fmla="val 42458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CC3300"/>
                </a:solidFill>
              </a:rPr>
              <a:t>Character building</a:t>
            </a:r>
            <a:r>
              <a:rPr lang="en-US" altLang="en-US" sz="2400"/>
              <a:t> must be an important aim of education. Strength, courage , virtues and the ability to be selfless are all aspects of  character. Character building is more important than literacy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397CE8F-69CA-4E84-88C4-36F4330F9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143000"/>
          </a:xfrm>
          <a:gradFill rotWithShape="1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18900000" scaled="1"/>
          </a:gradFill>
          <a:ln w="730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/>
              <a:t>Aims of education according to Gandhiji</a:t>
            </a:r>
          </a:p>
        </p:txBody>
      </p:sp>
      <p:pic>
        <p:nvPicPr>
          <p:cNvPr id="12295" name="Picture 7" descr="BUDHA">
            <a:extLst>
              <a:ext uri="{FF2B5EF4-FFF2-40B4-BE49-F238E27FC236}">
                <a16:creationId xmlns:a16="http://schemas.microsoft.com/office/drawing/2014/main" id="{B548A0A3-9B3E-4F3F-B82E-8EFC6453C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288766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ext Box 8">
            <a:extLst>
              <a:ext uri="{FF2B5EF4-FFF2-40B4-BE49-F238E27FC236}">
                <a16:creationId xmlns:a16="http://schemas.microsoft.com/office/drawing/2014/main" id="{C7936BE9-D21F-4325-9029-60D074277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143000"/>
            <a:ext cx="6477000" cy="2727325"/>
          </a:xfrm>
          <a:prstGeom prst="rect">
            <a:avLst/>
          </a:prstGeom>
          <a:solidFill>
            <a:srgbClr val="FFFFFF"/>
          </a:solidFill>
          <a:ln w="730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Education should help to </a:t>
            </a:r>
            <a:r>
              <a:rPr lang="en-US" altLang="en-US" sz="2800" b="1">
                <a:solidFill>
                  <a:srgbClr val="006600"/>
                </a:solidFill>
              </a:rPr>
              <a:t>cultivate higher values in life</a:t>
            </a:r>
            <a:r>
              <a:rPr lang="en-US" altLang="en-US" sz="2800"/>
              <a:t>  such as moral , aesthetic, social and spiritual values and to  practise self restraint , self realisation , self insight and self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B788B36E-9E28-4024-9E03-97488D852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2133600"/>
          </a:xfrm>
          <a:solidFill>
            <a:srgbClr val="CCFFCC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Gandhiji emphasised on the </a:t>
            </a:r>
            <a:r>
              <a:rPr lang="en-US" altLang="en-US" b="1">
                <a:solidFill>
                  <a:srgbClr val="CC3300"/>
                </a:solidFill>
              </a:rPr>
              <a:t>all round development</a:t>
            </a:r>
            <a:r>
              <a:rPr lang="en-US" altLang="en-US"/>
              <a:t> of the three H’s ---- Head , Heart and Hand</a:t>
            </a:r>
            <a:endParaRPr lang="en-US" altLang="en-US" b="1">
              <a:solidFill>
                <a:srgbClr val="CC3300"/>
              </a:solidFill>
            </a:endParaRPr>
          </a:p>
        </p:txBody>
      </p:sp>
      <p:sp>
        <p:nvSpPr>
          <p:cNvPr id="18435" name="Rectangle 5">
            <a:extLst>
              <a:ext uri="{FF2B5EF4-FFF2-40B4-BE49-F238E27FC236}">
                <a16:creationId xmlns:a16="http://schemas.microsoft.com/office/drawing/2014/main" id="{0444AC0E-C970-48DA-88CA-49DA0741DC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03D4A8"/>
              </a:gs>
              <a:gs pos="12500">
                <a:srgbClr val="21D6E0"/>
              </a:gs>
              <a:gs pos="37500">
                <a:srgbClr val="0087E6"/>
              </a:gs>
              <a:gs pos="50000">
                <a:srgbClr val="005CBF"/>
              </a:gs>
              <a:gs pos="62500">
                <a:srgbClr val="0087E6"/>
              </a:gs>
              <a:gs pos="87500">
                <a:srgbClr val="21D6E0"/>
              </a:gs>
              <a:gs pos="100000">
                <a:srgbClr val="03D4A8"/>
              </a:gs>
            </a:gsLst>
            <a:lin ang="18900000" scaled="1"/>
          </a:gra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/>
              <a:t>Aims of education according to Gandhiji</a:t>
            </a:r>
          </a:p>
        </p:txBody>
      </p:sp>
      <p:pic>
        <p:nvPicPr>
          <p:cNvPr id="18436" name="Picture 7" descr="Boy_Reading_-_Cartoon_2">
            <a:extLst>
              <a:ext uri="{FF2B5EF4-FFF2-40B4-BE49-F238E27FC236}">
                <a16:creationId xmlns:a16="http://schemas.microsoft.com/office/drawing/2014/main" id="{FAA05A1B-5DF9-41A6-8D9C-FBC06C771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14875"/>
            <a:ext cx="1714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9" descr="Edu6">
            <a:extLst>
              <a:ext uri="{FF2B5EF4-FFF2-40B4-BE49-F238E27FC236}">
                <a16:creationId xmlns:a16="http://schemas.microsoft.com/office/drawing/2014/main" id="{A90F6B09-411C-4EA5-8DB6-254C47C23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76800"/>
            <a:ext cx="18383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1" descr="Were_Here_For_You">
            <a:extLst>
              <a:ext uri="{FF2B5EF4-FFF2-40B4-BE49-F238E27FC236}">
                <a16:creationId xmlns:a16="http://schemas.microsoft.com/office/drawing/2014/main" id="{F2E6321D-DCD4-4F06-8834-CC30F7C6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4191000"/>
            <a:ext cx="18383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3C3F0B34-3933-4654-A2D7-734DE7AC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496F93CF-4DEA-4F02-8FC4-D0C932030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9460" name="Picture 2" descr="F:\desktop\KNOWING PLANTS\gandhijis-educational-philosophy-7-638.jpg">
            <a:extLst>
              <a:ext uri="{FF2B5EF4-FFF2-40B4-BE49-F238E27FC236}">
                <a16:creationId xmlns:a16="http://schemas.microsoft.com/office/drawing/2014/main" id="{636563FD-C183-476E-92AD-8B0129202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1C3D5B3-C1E7-4477-A513-3E1C0928D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99FF"/>
          </a:solidFill>
          <a:ln w="73025"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/>
              <a:t>Curriculum suggested by Gandhiji</a:t>
            </a:r>
            <a:br>
              <a:rPr lang="en-US" altLang="en-US" sz="4000"/>
            </a:br>
            <a:endParaRPr lang="en-US" altLang="en-US" sz="4000">
              <a:latin typeface="Kruti Dev 140" pitchFamily="2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4B75DE8-94F6-4E04-8DF7-44011433A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2438400"/>
          </a:xfrm>
          <a:solidFill>
            <a:srgbClr val="FFFF99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/>
              <a:t>Gandhiji advocated </a:t>
            </a:r>
            <a:r>
              <a:rPr lang="en-US" altLang="en-US" sz="2800">
                <a:solidFill>
                  <a:srgbClr val="006600"/>
                </a:solidFill>
              </a:rPr>
              <a:t>craft centered curriculum</a:t>
            </a:r>
            <a:r>
              <a:rPr lang="en-US" altLang="en-US" sz="2800"/>
              <a:t> to train man by development of his soul.</a:t>
            </a:r>
          </a:p>
          <a:p>
            <a:pPr eaLnBrk="1" hangingPunct="1"/>
            <a:r>
              <a:rPr lang="en-US" altLang="en-US" sz="2800"/>
              <a:t>Craft was to be the starting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 point of all subjects.</a:t>
            </a:r>
            <a:r>
              <a:rPr lang="en-US" altLang="en-US"/>
              <a:t> </a:t>
            </a:r>
            <a:endParaRPr lang="en-US" altLang="en-US">
              <a:solidFill>
                <a:srgbClr val="CC3300"/>
              </a:solidFill>
            </a:endParaRPr>
          </a:p>
        </p:txBody>
      </p:sp>
      <p:pic>
        <p:nvPicPr>
          <p:cNvPr id="20484" name="Picture 6" descr="Girl_Painting_1">
            <a:extLst>
              <a:ext uri="{FF2B5EF4-FFF2-40B4-BE49-F238E27FC236}">
                <a16:creationId xmlns:a16="http://schemas.microsoft.com/office/drawing/2014/main" id="{40EB16EA-B877-420A-8678-FE58EB50C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99000"/>
            <a:ext cx="27432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8" descr="Girl_Painting_2">
            <a:extLst>
              <a:ext uri="{FF2B5EF4-FFF2-40B4-BE49-F238E27FC236}">
                <a16:creationId xmlns:a16="http://schemas.microsoft.com/office/drawing/2014/main" id="{2268C5A5-6188-49F1-9EC3-20DF302F3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4724400"/>
            <a:ext cx="14700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D140153-1417-45C0-A86F-1ACAB0D87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C2080517-04FB-445B-959B-09DD58E17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1508" name="Picture 2" descr="F:\desktop\KNOWING PLANTS\gandhijis-educational-philosophy-8-638.jpg">
            <a:extLst>
              <a:ext uri="{FF2B5EF4-FFF2-40B4-BE49-F238E27FC236}">
                <a16:creationId xmlns:a16="http://schemas.microsoft.com/office/drawing/2014/main" id="{E8050698-3F9C-42CE-88C8-FAD1BB548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291637" cy="697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>
            <a:extLst>
              <a:ext uri="{FF2B5EF4-FFF2-40B4-BE49-F238E27FC236}">
                <a16:creationId xmlns:a16="http://schemas.microsoft.com/office/drawing/2014/main" id="{379FAFC2-0E64-448E-BEC6-F0AAE8BE8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rgbClr val="CCFFCC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/>
              <a:t>Characteristics of craft centred curriculum</a:t>
            </a:r>
            <a:endParaRPr lang="en-US" altLang="en-US" sz="4000">
              <a:latin typeface="Kruti Dev 140" pitchFamily="2" charset="0"/>
            </a:endParaRP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526661F0-C7E1-44E5-A3F9-FDB845593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1905000"/>
          </a:xfrm>
          <a:solidFill>
            <a:srgbClr val="CCFFCC"/>
          </a:solidFill>
          <a:ln w="73025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Stress on co operative activity , accuracy of planning and individual responsibility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A336C9B2-7D76-422D-9D2F-0D3737BDDD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3494088"/>
          <a:ext cx="4724400" cy="336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Image" r:id="rId3" imgW="0" imgH="0" progId="Photoshop.Image.5">
                  <p:embed/>
                </p:oleObj>
              </mc:Choice>
              <mc:Fallback>
                <p:oleObj name="Image" r:id="rId3" imgW="0" imgH="0" progId="Photoshop.Image.5">
                  <p:embed/>
                  <p:pic>
                    <p:nvPicPr>
                      <p:cNvPr id="2050" name="Object 4">
                        <a:extLst>
                          <a:ext uri="{FF2B5EF4-FFF2-40B4-BE49-F238E27FC236}">
                            <a16:creationId xmlns:a16="http://schemas.microsoft.com/office/drawing/2014/main" id="{A336C9B2-7D76-422D-9D2F-0D3737BDDD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494088"/>
                        <a:ext cx="4724400" cy="336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6EE5850-6FA9-4516-AFED-2A91D03AE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  <a:solidFill>
            <a:srgbClr val="99CC00"/>
          </a:solidFill>
          <a:ln w="730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/>
              <a:t>Characteristics of craft centred curriculum</a:t>
            </a:r>
            <a:endParaRPr lang="en-US" altLang="en-US" sz="4000">
              <a:latin typeface="Kruti Dev 140" pitchFamily="2" charset="0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7A4026C-9DC9-419A-BAF1-7281CE38A1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2057400"/>
          </a:xfrm>
          <a:solidFill>
            <a:srgbClr val="EEEDB0"/>
          </a:soli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Providing useful activities and experiences and stressing on </a:t>
            </a:r>
            <a:r>
              <a:rPr lang="en-US" altLang="en-US">
                <a:solidFill>
                  <a:srgbClr val="CC3300"/>
                </a:solidFill>
              </a:rPr>
              <a:t>co relation of subjects</a:t>
            </a:r>
          </a:p>
          <a:p>
            <a:pPr eaLnBrk="1" hangingPunct="1"/>
            <a:endParaRPr lang="en-US" altLang="en-US">
              <a:solidFill>
                <a:srgbClr val="CC3300"/>
              </a:solidFill>
            </a:endParaRPr>
          </a:p>
        </p:txBody>
      </p:sp>
      <p:pic>
        <p:nvPicPr>
          <p:cNvPr id="22532" name="Picture 5" descr="Edu5">
            <a:extLst>
              <a:ext uri="{FF2B5EF4-FFF2-40B4-BE49-F238E27FC236}">
                <a16:creationId xmlns:a16="http://schemas.microsoft.com/office/drawing/2014/main" id="{253CA0B8-C6BD-4BC6-A452-596A13142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681413"/>
            <a:ext cx="365760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AutoShape 6">
            <a:extLst>
              <a:ext uri="{FF2B5EF4-FFF2-40B4-BE49-F238E27FC236}">
                <a16:creationId xmlns:a16="http://schemas.microsoft.com/office/drawing/2014/main" id="{D44600C6-23A6-4C85-A8AC-E27ED825C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67200"/>
            <a:ext cx="3429000" cy="1600200"/>
          </a:xfrm>
          <a:prstGeom prst="wedgeEllipseCallout">
            <a:avLst>
              <a:gd name="adj1" fmla="val 97685"/>
              <a:gd name="adj2" fmla="val -1031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Never realised how Maths , Art and geography were so closely related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8ABD80A-E310-4974-8C42-F53711548B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1143000"/>
          </a:xfr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18900000" scaled="1"/>
          </a:gradFill>
        </p:spPr>
        <p:txBody>
          <a:bodyPr/>
          <a:lstStyle/>
          <a:p>
            <a:pPr eaLnBrk="1" hangingPunct="1"/>
            <a:r>
              <a:rPr lang="en-US" altLang="en-US" sz="2800"/>
              <a:t>Characteristics of craft centred curriculum</a:t>
            </a:r>
            <a:br>
              <a:rPr lang="en-US" altLang="en-US" sz="2800"/>
            </a:br>
            <a:endParaRPr lang="en-US" altLang="en-US" sz="3600">
              <a:latin typeface="Kruti Dev 140" pitchFamily="2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4775393-8819-40D7-8740-E0E3B50A6B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1981200"/>
          </a:xfrm>
          <a:solidFill>
            <a:srgbClr val="BFEDB1"/>
          </a:solidFill>
          <a:ln w="730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Craft centred education leads to fullness of culture. It </a:t>
            </a:r>
            <a:r>
              <a:rPr lang="en-US" altLang="en-US">
                <a:solidFill>
                  <a:srgbClr val="CC3300"/>
                </a:solidFill>
              </a:rPr>
              <a:t>saves people from exploitation</a:t>
            </a:r>
            <a:r>
              <a:rPr lang="en-US" altLang="en-US">
                <a:solidFill>
                  <a:srgbClr val="FFFF66"/>
                </a:solidFill>
              </a:rPr>
              <a:t>.</a:t>
            </a:r>
          </a:p>
          <a:p>
            <a:pPr eaLnBrk="1" hangingPunct="1"/>
            <a:endParaRPr lang="en-US" altLang="en-US">
              <a:solidFill>
                <a:srgbClr val="FFFF66"/>
              </a:solidFill>
            </a:endParaRPr>
          </a:p>
        </p:txBody>
      </p:sp>
      <p:pic>
        <p:nvPicPr>
          <p:cNvPr id="23556" name="Picture 5" descr="Edu6">
            <a:extLst>
              <a:ext uri="{FF2B5EF4-FFF2-40B4-BE49-F238E27FC236}">
                <a16:creationId xmlns:a16="http://schemas.microsoft.com/office/drawing/2014/main" id="{191D53B5-838C-42A2-B040-58BD40109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05200"/>
            <a:ext cx="23336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AutoShape 6">
            <a:extLst>
              <a:ext uri="{FF2B5EF4-FFF2-40B4-BE49-F238E27FC236}">
                <a16:creationId xmlns:a16="http://schemas.microsoft.com/office/drawing/2014/main" id="{C5126655-4ACB-4BC5-BBFB-2FEEE9D1B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191000"/>
            <a:ext cx="2971800" cy="1143000"/>
          </a:xfrm>
          <a:prstGeom prst="cloudCallout">
            <a:avLst>
              <a:gd name="adj1" fmla="val -77403"/>
              <a:gd name="adj2" fmla="val -4805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I can use my art to earn a living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3530A9B-B431-4598-8921-C5CECE83E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1143000"/>
          </a:xfrm>
          <a:solidFill>
            <a:srgbClr val="BFEDB1"/>
          </a:solidFill>
          <a:ln w="730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/>
              <a:t>Characteristics of craft centred curriculum</a:t>
            </a:r>
            <a:br>
              <a:rPr lang="en-US" altLang="en-US" sz="2800"/>
            </a:br>
            <a:endParaRPr lang="en-US" altLang="en-US" sz="3600">
              <a:latin typeface="Kruti Dev 140" pitchFamily="2" charset="0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6A120D9-0D8A-4855-A0FD-6CCE558407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1752600"/>
          </a:xfr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18900000" scaled="1"/>
          </a:gradFill>
          <a:ln w="730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Craft selected should be that of the locality so that education becomes </a:t>
            </a:r>
            <a:r>
              <a:rPr lang="en-US" altLang="en-US">
                <a:solidFill>
                  <a:srgbClr val="CC3300"/>
                </a:solidFill>
              </a:rPr>
              <a:t>life oriented</a:t>
            </a:r>
          </a:p>
        </p:txBody>
      </p:sp>
      <p:pic>
        <p:nvPicPr>
          <p:cNvPr id="24580" name="Picture 6">
            <a:extLst>
              <a:ext uri="{FF2B5EF4-FFF2-40B4-BE49-F238E27FC236}">
                <a16:creationId xmlns:a16="http://schemas.microsoft.com/office/drawing/2014/main" id="{028AC61F-83E3-4342-A681-2FA2F2A75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448B1F1-027D-41A0-A050-3E721F56C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solidFill>
            <a:srgbClr val="800080"/>
          </a:solidFill>
          <a:ln w="857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/>
              <a:t>Characteristics of craft centred curriculum</a:t>
            </a:r>
            <a:endParaRPr lang="en-US" altLang="en-US" sz="3600">
              <a:latin typeface="Kruti Dev 140" pitchFamily="2" charset="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02C1BA6-CE91-47CB-AFBB-76CB69C20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990600"/>
          </a:xfrm>
          <a:solidFill>
            <a:srgbClr val="FF99CC"/>
          </a:solidFill>
          <a:ln w="857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Craft centred education instills  </a:t>
            </a:r>
            <a:r>
              <a:rPr lang="en-US" altLang="en-US" sz="2800">
                <a:solidFill>
                  <a:srgbClr val="FFFF66"/>
                </a:solidFill>
              </a:rPr>
              <a:t>dignity of labour</a:t>
            </a:r>
            <a:r>
              <a:rPr lang="en-US" altLang="en-US" sz="2800"/>
              <a:t> in the learner.</a:t>
            </a:r>
          </a:p>
        </p:txBody>
      </p:sp>
      <p:pic>
        <p:nvPicPr>
          <p:cNvPr id="25604" name="Picture 5" descr="Building_a_House_3">
            <a:extLst>
              <a:ext uri="{FF2B5EF4-FFF2-40B4-BE49-F238E27FC236}">
                <a16:creationId xmlns:a16="http://schemas.microsoft.com/office/drawing/2014/main" id="{F9C40A4B-4B30-407C-9091-51A980751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71800"/>
            <a:ext cx="24669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AutoShape 6">
            <a:extLst>
              <a:ext uri="{FF2B5EF4-FFF2-40B4-BE49-F238E27FC236}">
                <a16:creationId xmlns:a16="http://schemas.microsoft.com/office/drawing/2014/main" id="{2611B2BC-2A68-488C-8883-FEC04826C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105400"/>
            <a:ext cx="3429000" cy="1295400"/>
          </a:xfrm>
          <a:prstGeom prst="cloudCallout">
            <a:avLst>
              <a:gd name="adj1" fmla="val -93796"/>
              <a:gd name="adj2" fmla="val -9988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I am not ashamed of physical work.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C11C8D0-AF63-4F9B-ADCE-E2F6D9FE2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BFEDB1"/>
          </a:solidFill>
          <a:ln w="73025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/>
              <a:t>Characteristics of craft centred curriculum</a:t>
            </a:r>
            <a:br>
              <a:rPr lang="en-US" altLang="en-US" sz="3200"/>
            </a:br>
            <a:endParaRPr lang="en-US" altLang="en-US" sz="3600">
              <a:latin typeface="Kruti Dev 140" pitchFamily="2" charset="0"/>
            </a:endParaRPr>
          </a:p>
        </p:txBody>
      </p:sp>
      <p:pic>
        <p:nvPicPr>
          <p:cNvPr id="26627" name="Picture 6" descr="Edu8">
            <a:extLst>
              <a:ext uri="{FF2B5EF4-FFF2-40B4-BE49-F238E27FC236}">
                <a16:creationId xmlns:a16="http://schemas.microsoft.com/office/drawing/2014/main" id="{AE918C55-9B56-47D9-959C-96A04404E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1938"/>
            <a:ext cx="3171825" cy="405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AutoShape 7">
            <a:extLst>
              <a:ext uri="{FF2B5EF4-FFF2-40B4-BE49-F238E27FC236}">
                <a16:creationId xmlns:a16="http://schemas.microsoft.com/office/drawing/2014/main" id="{F7AEC8BF-8B85-4F6C-A9D2-9D8163A56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752600"/>
            <a:ext cx="4800600" cy="1447800"/>
          </a:xfrm>
          <a:prstGeom prst="cloudCallout">
            <a:avLst>
              <a:gd name="adj1" fmla="val -43750"/>
              <a:gd name="adj2" fmla="val 678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We have made a profit of Rs 20, 000 from our craft department . We can furnish our library</a:t>
            </a:r>
          </a:p>
        </p:txBody>
      </p:sp>
      <p:sp>
        <p:nvSpPr>
          <p:cNvPr id="26629" name="Text Box 8">
            <a:extLst>
              <a:ext uri="{FF2B5EF4-FFF2-40B4-BE49-F238E27FC236}">
                <a16:creationId xmlns:a16="http://schemas.microsoft.com/office/drawing/2014/main" id="{767892B0-147E-4E07-A59F-1740F53B1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276600"/>
            <a:ext cx="5867400" cy="1373188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chemeClr val="bg1"/>
                </a:solidFill>
              </a:rPr>
              <a:t>Craft centred education makes the schools self sustaining to a certain extent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11F9FFB-1F7D-4AB6-B99C-5F9783EF06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  <a:ln w="730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/>
              <a:t>Subjects in the curriculum 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075DA51-39A8-4714-BE55-8A59B36B7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705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Craft according to local conditions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Mother tongue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Arithmetic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Social sciences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Art and music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Domestic science for girls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Spinning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FFFF66"/>
                </a:solidFill>
              </a:rPr>
              <a:t>All subjects to be taught with craft as centre of co relation</a:t>
            </a:r>
          </a:p>
        </p:txBody>
      </p:sp>
      <p:pic>
        <p:nvPicPr>
          <p:cNvPr id="27652" name="Picture 7" descr="Globe_3">
            <a:extLst>
              <a:ext uri="{FF2B5EF4-FFF2-40B4-BE49-F238E27FC236}">
                <a16:creationId xmlns:a16="http://schemas.microsoft.com/office/drawing/2014/main" id="{0D5BE776-4B89-42BD-A684-B972D9596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066800"/>
            <a:ext cx="993775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12" descr="Music1">
            <a:extLst>
              <a:ext uri="{FF2B5EF4-FFF2-40B4-BE49-F238E27FC236}">
                <a16:creationId xmlns:a16="http://schemas.microsoft.com/office/drawing/2014/main" id="{F7417F56-90F7-4D49-A212-8D7720E98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62400"/>
            <a:ext cx="11430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9" descr="Math_Symbols">
            <a:extLst>
              <a:ext uri="{FF2B5EF4-FFF2-40B4-BE49-F238E27FC236}">
                <a16:creationId xmlns:a16="http://schemas.microsoft.com/office/drawing/2014/main" id="{B3DD3470-8277-47E3-9623-E221FC95A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86000"/>
            <a:ext cx="1300163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B4908911-7DE9-4FD9-893D-93BDA1C79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48193C53-72E0-4C69-8615-CFA8212DD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8676" name="Picture 2" descr="F:\desktop\KNOWING PLANTS\gandhijis-educational-philosophy-10-638.jpg">
            <a:extLst>
              <a:ext uri="{FF2B5EF4-FFF2-40B4-BE49-F238E27FC236}">
                <a16:creationId xmlns:a16="http://schemas.microsoft.com/office/drawing/2014/main" id="{516B5DAF-C074-46B4-B045-55E13ADA7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AG044">
            <a:extLst>
              <a:ext uri="{FF2B5EF4-FFF2-40B4-BE49-F238E27FC236}">
                <a16:creationId xmlns:a16="http://schemas.microsoft.com/office/drawing/2014/main" id="{08E6EF6F-DB10-4D45-8B4D-3152AA162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2">
            <a:extLst>
              <a:ext uri="{FF2B5EF4-FFF2-40B4-BE49-F238E27FC236}">
                <a16:creationId xmlns:a16="http://schemas.microsoft.com/office/drawing/2014/main" id="{9866590C-81BD-410C-AA1E-A4DBDAC527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Concept of discipline</a:t>
            </a:r>
            <a:r>
              <a:rPr lang="en-US" altLang="en-US" sz="4000"/>
              <a:t> </a:t>
            </a:r>
            <a:br>
              <a:rPr lang="en-US" altLang="en-US" sz="4000"/>
            </a:br>
            <a:endParaRPr lang="en-US" altLang="en-US" sz="4000">
              <a:latin typeface="Kruti Dev 140" pitchFamily="2" charset="0"/>
            </a:endParaRP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81A7847-BEFE-4516-B57D-0DFA9FB62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CC3300"/>
                </a:solidFill>
              </a:rPr>
              <a:t>Self discipline that is not imposed from outside sources.</a:t>
            </a:r>
          </a:p>
          <a:p>
            <a:pPr eaLnBrk="1" hangingPunct="1"/>
            <a:r>
              <a:rPr lang="en-US" altLang="en-US" b="1">
                <a:solidFill>
                  <a:srgbClr val="CC3300"/>
                </a:solidFill>
              </a:rPr>
              <a:t>Self discipline emerges from a life of self restraint , fearlessness , utility and self sacrifice</a:t>
            </a:r>
          </a:p>
          <a:p>
            <a:pPr eaLnBrk="1" hangingPunct="1"/>
            <a:r>
              <a:rPr lang="en-US" altLang="en-US" b="1">
                <a:solidFill>
                  <a:srgbClr val="CC3300"/>
                </a:solidFill>
              </a:rPr>
              <a:t>Social discipline will come from craft activities</a:t>
            </a:r>
          </a:p>
          <a:p>
            <a:pPr eaLnBrk="1" hangingPunct="1"/>
            <a:endParaRPr lang="en-US" altLang="en-US" b="1">
              <a:solidFill>
                <a:srgbClr val="CC33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desktop\KNOWING PLANTS\gandhijis-educational-philosophy-12-638.jpg">
            <a:extLst>
              <a:ext uri="{FF2B5EF4-FFF2-40B4-BE49-F238E27FC236}">
                <a16:creationId xmlns:a16="http://schemas.microsoft.com/office/drawing/2014/main" id="{5BDF9AF9-0012-4D49-833C-87F6AE4C6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45298" t="23491" b="13879"/>
          <a:stretch>
            <a:fillRect/>
          </a:stretch>
        </p:blipFill>
        <p:spPr bwMode="auto">
          <a:xfrm>
            <a:off x="3276600" y="1676400"/>
            <a:ext cx="3276600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723" name="Rectangle 2">
            <a:extLst>
              <a:ext uri="{FF2B5EF4-FFF2-40B4-BE49-F238E27FC236}">
                <a16:creationId xmlns:a16="http://schemas.microsoft.com/office/drawing/2014/main" id="{D4E54CFE-2F3B-4035-9F54-A5121D28A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304800"/>
            <a:ext cx="2971800" cy="685800"/>
          </a:xfrm>
        </p:spPr>
        <p:txBody>
          <a:bodyPr/>
          <a:lstStyle/>
          <a:p>
            <a:pPr eaLnBrk="1" hangingPunct="1"/>
            <a:r>
              <a:rPr lang="en-US" altLang="en-US" sz="4000"/>
              <a:t>Teacher</a:t>
            </a:r>
          </a:p>
        </p:txBody>
      </p:sp>
      <p:sp>
        <p:nvSpPr>
          <p:cNvPr id="30724" name="Text Box 7">
            <a:extLst>
              <a:ext uri="{FF2B5EF4-FFF2-40B4-BE49-F238E27FC236}">
                <a16:creationId xmlns:a16="http://schemas.microsoft.com/office/drawing/2014/main" id="{C80FCFA2-261F-487C-A202-2F2744B50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3810000" cy="1744663"/>
          </a:xfrm>
          <a:prstGeom prst="rect">
            <a:avLst/>
          </a:prstGeom>
          <a:solidFill>
            <a:srgbClr val="99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The teacher is an </a:t>
            </a:r>
            <a:r>
              <a:rPr lang="en-US" altLang="en-US" sz="2400" b="1">
                <a:solidFill>
                  <a:srgbClr val="CC3300"/>
                </a:solidFill>
              </a:rPr>
              <a:t>example</a:t>
            </a:r>
            <a:r>
              <a:rPr lang="en-US" altLang="en-US" sz="2400"/>
              <a:t> by his or her attitudes and values</a:t>
            </a:r>
            <a:endParaRPr lang="en-US" altLang="en-US" sz="2400">
              <a:latin typeface="Kruti Dev 140" pitchFamily="2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2400">
              <a:latin typeface="Kruti Dev 140" pitchFamily="2" charset="0"/>
            </a:endParaRPr>
          </a:p>
        </p:txBody>
      </p:sp>
      <p:sp>
        <p:nvSpPr>
          <p:cNvPr id="30725" name="Text Box 9">
            <a:extLst>
              <a:ext uri="{FF2B5EF4-FFF2-40B4-BE49-F238E27FC236}">
                <a16:creationId xmlns:a16="http://schemas.microsoft.com/office/drawing/2014/main" id="{752795CD-D0C4-43A0-9996-D957E4B26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00600"/>
            <a:ext cx="3657600" cy="1562100"/>
          </a:xfrm>
          <a:prstGeom prst="rect">
            <a:avLst/>
          </a:prstGeom>
          <a:solidFill>
            <a:srgbClr val="FF99CC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The teacher should help the pupil to distinguish between truth and false, good and bad</a:t>
            </a:r>
            <a:endParaRPr lang="en-US" altLang="en-US" sz="2400">
              <a:latin typeface="Kruti Dev 140" pitchFamily="2" charset="0"/>
            </a:endParaRPr>
          </a:p>
        </p:txBody>
      </p:sp>
      <p:sp>
        <p:nvSpPr>
          <p:cNvPr id="30726" name="Text Box 10">
            <a:extLst>
              <a:ext uri="{FF2B5EF4-FFF2-40B4-BE49-F238E27FC236}">
                <a16:creationId xmlns:a16="http://schemas.microsoft.com/office/drawing/2014/main" id="{8D137A70-332A-422D-AA5A-31A961EE2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04800"/>
            <a:ext cx="3124200" cy="1570038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The teacher should possess the qualities he wishes to inculcate in the pupils</a:t>
            </a:r>
            <a:endParaRPr lang="en-US" altLang="en-US" sz="2400">
              <a:latin typeface="Kruti Dev 140" pitchFamily="2" charset="0"/>
            </a:endParaRPr>
          </a:p>
        </p:txBody>
      </p:sp>
      <p:sp>
        <p:nvSpPr>
          <p:cNvPr id="30727" name="Text Box 11">
            <a:extLst>
              <a:ext uri="{FF2B5EF4-FFF2-40B4-BE49-F238E27FC236}">
                <a16:creationId xmlns:a16="http://schemas.microsoft.com/office/drawing/2014/main" id="{346BA868-78E8-417A-9368-13556312B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876800"/>
            <a:ext cx="3200400" cy="1562100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The teacher should provide a free  &amp; fearless learning environment</a:t>
            </a:r>
            <a:endParaRPr lang="en-US" altLang="en-US" sz="2400">
              <a:latin typeface="Kruti Dev 14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C3362F-7F33-4127-8F2E-2897F01BA940}"/>
              </a:ext>
            </a:extLst>
          </p:cNvPr>
          <p:cNvSpPr/>
          <p:nvPr/>
        </p:nvSpPr>
        <p:spPr>
          <a:xfrm>
            <a:off x="3810000" y="38862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</a:rPr>
              <a:t>Energetic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 descr="018">
            <a:extLst>
              <a:ext uri="{FF2B5EF4-FFF2-40B4-BE49-F238E27FC236}">
                <a16:creationId xmlns:a16="http://schemas.microsoft.com/office/drawing/2014/main" id="{FE61E44D-9AE6-4512-B667-8736247F0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>
            <a:extLst>
              <a:ext uri="{FF2B5EF4-FFF2-40B4-BE49-F238E27FC236}">
                <a16:creationId xmlns:a16="http://schemas.microsoft.com/office/drawing/2014/main" id="{FF2D286E-FFCE-45DA-A84F-0510FA4159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CCFFCC"/>
          </a:solidFill>
        </p:spPr>
        <p:txBody>
          <a:bodyPr/>
          <a:lstStyle/>
          <a:p>
            <a:pPr eaLnBrk="1" hangingPunct="1"/>
            <a:r>
              <a:rPr lang="en-US" altLang="en-US"/>
              <a:t>Text books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F73993C-0F12-42F0-AD75-981A05D8F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gradFill rotWithShape="1">
            <a:gsLst>
              <a:gs pos="0">
                <a:schemeClr val="bg1"/>
              </a:gs>
              <a:gs pos="50000">
                <a:srgbClr val="D3A0FE"/>
              </a:gs>
              <a:gs pos="100000">
                <a:schemeClr val="bg1"/>
              </a:gs>
            </a:gsLst>
            <a:lin ang="18900000" scaled="1"/>
          </a:gradFill>
          <a:ln w="85725">
            <a:solidFill>
              <a:srgbClr val="00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b="1"/>
              <a:t>Do not load the child with books</a:t>
            </a:r>
          </a:p>
          <a:p>
            <a:pPr eaLnBrk="1" hangingPunct="1">
              <a:defRPr/>
            </a:pPr>
            <a:r>
              <a:rPr lang="en-US" b="1"/>
              <a:t>The teacher is the real text book</a:t>
            </a:r>
          </a:p>
          <a:p>
            <a:pPr eaLnBrk="1" hangingPunct="1">
              <a:defRPr/>
            </a:pPr>
            <a:r>
              <a:rPr lang="en-US" b="1"/>
              <a:t>Text books should be suitable for Indian context</a:t>
            </a:r>
          </a:p>
          <a:p>
            <a:pPr eaLnBrk="1" hangingPunct="1">
              <a:defRPr/>
            </a:pPr>
            <a:r>
              <a:rPr lang="en-US" b="1"/>
              <a:t>For primary oral education is enough as the child learns more by observation</a:t>
            </a:r>
          </a:p>
          <a:p>
            <a:pPr eaLnBrk="1" hangingPunct="1">
              <a:defRPr/>
            </a:pPr>
            <a:endParaRPr lang="en-US" b="1">
              <a:solidFill>
                <a:srgbClr val="CC3300"/>
              </a:solidFill>
            </a:endParaRPr>
          </a:p>
        </p:txBody>
      </p:sp>
      <p:pic>
        <p:nvPicPr>
          <p:cNvPr id="31749" name="Picture 5" descr="Reading_Book_1">
            <a:extLst>
              <a:ext uri="{FF2B5EF4-FFF2-40B4-BE49-F238E27FC236}">
                <a16:creationId xmlns:a16="http://schemas.microsoft.com/office/drawing/2014/main" id="{E5AC25CC-5565-4B29-BC67-1B5CC5EFA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1066800"/>
            <a:ext cx="1320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AG027">
            <a:extLst>
              <a:ext uri="{FF2B5EF4-FFF2-40B4-BE49-F238E27FC236}">
                <a16:creationId xmlns:a16="http://schemas.microsoft.com/office/drawing/2014/main" id="{1552E335-11AB-479E-A5F9-3BD190EEB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2">
            <a:extLst>
              <a:ext uri="{FF2B5EF4-FFF2-40B4-BE49-F238E27FC236}">
                <a16:creationId xmlns:a16="http://schemas.microsoft.com/office/drawing/2014/main" id="{4307F090-2DF4-4AEF-8AF1-1DBB881832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3600" b="1">
                <a:solidFill>
                  <a:srgbClr val="CC3300"/>
                </a:solidFill>
              </a:rPr>
              <a:t>Gandhiji’s Wardha Scheme of education</a:t>
            </a:r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BA84CFF1-5A65-433A-9E2C-FAC9588369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99FF"/>
                </a:solidFill>
              </a:rPr>
              <a:t>Free and compulsory education</a:t>
            </a:r>
            <a:r>
              <a:rPr lang="en-US" altLang="en-US"/>
              <a:t> upto the age of fourteen years. Primary and secondary education to be combined . Higher education to private enterprises.</a:t>
            </a:r>
          </a:p>
          <a:p>
            <a:pPr eaLnBrk="1" hangingPunct="1"/>
            <a:r>
              <a:rPr lang="en-US" altLang="en-US"/>
              <a:t>At the age of fourteen the child is equipped with effective literacy and control over senses</a:t>
            </a:r>
          </a:p>
          <a:p>
            <a:pPr eaLnBrk="1" hangingPunct="1"/>
            <a:endParaRPr lang="en-US" altLang="en-US" b="1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67744C9-BFE5-4356-8581-EE9F577967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3469C71-F0E2-4DA7-B4C0-AFF78CE7A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3796" name="Picture 4" descr="006">
            <a:extLst>
              <a:ext uri="{FF2B5EF4-FFF2-40B4-BE49-F238E27FC236}">
                <a16:creationId xmlns:a16="http://schemas.microsoft.com/office/drawing/2014/main" id="{A85C5596-6825-4B5A-8FF2-23EA1F213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76CE6B03-90A5-438D-9B2B-1BD8471DA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990600"/>
            <a:ext cx="594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845D0D1E-A319-4FE7-8FED-1698E1DD7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143000"/>
            <a:ext cx="67056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CC3300"/>
                </a:solidFill>
              </a:rPr>
              <a:t>Self reliance</a:t>
            </a:r>
            <a:r>
              <a:rPr lang="en-US" altLang="en-US" sz="2400" b="1"/>
              <a:t> will be the aim of education. After seven years of education the child is a productive member of society. Unemployment will be eradicated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>
            <a:extLst>
              <a:ext uri="{FF2B5EF4-FFF2-40B4-BE49-F238E27FC236}">
                <a16:creationId xmlns:a16="http://schemas.microsoft.com/office/drawing/2014/main" id="{CC6F3AF8-7688-4916-B0F0-453366A881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828800"/>
            <a:ext cx="3352800" cy="3429000"/>
          </a:xfrm>
          <a:gradFill rotWithShape="1">
            <a:gsLst>
              <a:gs pos="0">
                <a:srgbClr val="BFEDB1"/>
              </a:gs>
              <a:gs pos="50000">
                <a:srgbClr val="FF99CC"/>
              </a:gs>
              <a:gs pos="100000">
                <a:srgbClr val="BFEDB1"/>
              </a:gs>
            </a:gsLst>
            <a:lin ang="0" scaled="1"/>
          </a:gradFill>
          <a:ln w="857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Productive work as spinning , weaving , pottery , basket making will be the centre around which all subjects are centred. Emphasis will be on co operation , planning and accuracy</a:t>
            </a:r>
          </a:p>
        </p:txBody>
      </p:sp>
      <p:pic>
        <p:nvPicPr>
          <p:cNvPr id="34819" name="Picture 5" descr="AT106">
            <a:extLst>
              <a:ext uri="{FF2B5EF4-FFF2-40B4-BE49-F238E27FC236}">
                <a16:creationId xmlns:a16="http://schemas.microsoft.com/office/drawing/2014/main" id="{DA05F8D8-466A-4680-9F85-E903879CF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91245">
            <a:off x="377825" y="855663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6" descr="PATT2065">
            <a:extLst>
              <a:ext uri="{FF2B5EF4-FFF2-40B4-BE49-F238E27FC236}">
                <a16:creationId xmlns:a16="http://schemas.microsoft.com/office/drawing/2014/main" id="{AE1E12C6-D0E6-4D74-936D-215F3F06A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8821">
            <a:off x="6019800" y="609600"/>
            <a:ext cx="28194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7" descr="PATT2056">
            <a:extLst>
              <a:ext uri="{FF2B5EF4-FFF2-40B4-BE49-F238E27FC236}">
                <a16:creationId xmlns:a16="http://schemas.microsoft.com/office/drawing/2014/main" id="{499C36C4-06D3-4BA0-97DB-C5580B064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25908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8" descr="GBJD60">
            <a:extLst>
              <a:ext uri="{FF2B5EF4-FFF2-40B4-BE49-F238E27FC236}">
                <a16:creationId xmlns:a16="http://schemas.microsoft.com/office/drawing/2014/main" id="{C619AD8E-D3A1-4C73-9893-1DAFCA763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988521">
            <a:off x="304800" y="3505200"/>
            <a:ext cx="2405063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9" descr="PATT2061">
            <a:extLst>
              <a:ext uri="{FF2B5EF4-FFF2-40B4-BE49-F238E27FC236}">
                <a16:creationId xmlns:a16="http://schemas.microsoft.com/office/drawing/2014/main" id="{16072DB3-8831-4367-838A-3EF7F651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4776">
            <a:off x="6384925" y="3276600"/>
            <a:ext cx="275907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0" descr="JAPAN085">
            <a:extLst>
              <a:ext uri="{FF2B5EF4-FFF2-40B4-BE49-F238E27FC236}">
                <a16:creationId xmlns:a16="http://schemas.microsoft.com/office/drawing/2014/main" id="{71CAEA6F-0C87-490B-B454-D2BBE997B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30800"/>
            <a:ext cx="25908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Smokey Light">
            <a:extLst>
              <a:ext uri="{FF2B5EF4-FFF2-40B4-BE49-F238E27FC236}">
                <a16:creationId xmlns:a16="http://schemas.microsoft.com/office/drawing/2014/main" id="{465417B4-DA64-4993-AEDB-3616D5E3D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>
            <a:extLst>
              <a:ext uri="{FF2B5EF4-FFF2-40B4-BE49-F238E27FC236}">
                <a16:creationId xmlns:a16="http://schemas.microsoft.com/office/drawing/2014/main" id="{D79D5980-93EC-4C94-8352-038470638F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828800"/>
          </a:xfrm>
          <a:solidFill>
            <a:srgbClr val="CCFFFF"/>
          </a:solidFill>
          <a:ln w="730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/>
              <a:t>Mother tongue to be the medium of instruction</a:t>
            </a:r>
            <a:endParaRPr lang="en-US" altLang="en-US" sz="3200">
              <a:latin typeface="Kruti Dev 140" pitchFamily="2" charset="0"/>
            </a:endParaRPr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7B813BE4-7E55-4567-8859-DC90DB8E3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667000"/>
            <a:ext cx="8229600" cy="1981200"/>
          </a:xfrm>
          <a:solidFill>
            <a:srgbClr val="CCFFCC"/>
          </a:solidFill>
          <a:ln w="857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/>
              <a:t>Only mother tongue facilitates natural expression</a:t>
            </a:r>
          </a:p>
          <a:p>
            <a:pPr eaLnBrk="1" hangingPunct="1"/>
            <a:r>
              <a:rPr lang="en-US" altLang="en-US" sz="2800" b="1"/>
              <a:t>Forcing a foreign language leads to waste of time and energy and is un psychological</a:t>
            </a:r>
          </a:p>
          <a:p>
            <a:pPr eaLnBrk="1" hangingPunct="1"/>
            <a:endParaRPr lang="en-US" altLang="en-US" sz="2800"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45A74EB-74A0-4E0B-8EF9-7215803FC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Psychological principles of Basic Education</a:t>
            </a:r>
            <a:br>
              <a:rPr lang="en-US" altLang="en-US" sz="3200"/>
            </a:br>
            <a:endParaRPr lang="en-US" altLang="en-US" sz="4000">
              <a:latin typeface="Kruti Dev 140" pitchFamily="2" charset="0"/>
            </a:endParaRP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864B89BC-E657-4C99-BA8B-F968B220A258}"/>
              </a:ext>
            </a:extLst>
          </p:cNvPr>
          <p:cNvGrpSpPr>
            <a:grpSpLocks/>
          </p:cNvGrpSpPr>
          <p:nvPr/>
        </p:nvGrpSpPr>
        <p:grpSpPr bwMode="auto">
          <a:xfrm rot="-2008880">
            <a:off x="68263" y="1533525"/>
            <a:ext cx="3954462" cy="1436688"/>
            <a:chOff x="187" y="1104"/>
            <a:chExt cx="1296" cy="912"/>
          </a:xfrm>
        </p:grpSpPr>
        <p:sp>
          <p:nvSpPr>
            <p:cNvPr id="36874" name="Rectangle 6">
              <a:extLst>
                <a:ext uri="{FF2B5EF4-FFF2-40B4-BE49-F238E27FC236}">
                  <a16:creationId xmlns:a16="http://schemas.microsoft.com/office/drawing/2014/main" id="{2056C7BE-AF1E-4E9D-B11C-B6F730B55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104"/>
              <a:ext cx="1152" cy="91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75" name="Text Box 4">
              <a:extLst>
                <a:ext uri="{FF2B5EF4-FFF2-40B4-BE49-F238E27FC236}">
                  <a16:creationId xmlns:a16="http://schemas.microsoft.com/office/drawing/2014/main" id="{3E6FF153-D605-4069-A29A-0263DA65D5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" y="1341"/>
              <a:ext cx="1296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/>
                <a:t>  Child centred education</a:t>
              </a:r>
            </a:p>
          </p:txBody>
        </p:sp>
      </p:grpSp>
      <p:sp>
        <p:nvSpPr>
          <p:cNvPr id="29704" name="Text Box 8">
            <a:extLst>
              <a:ext uri="{FF2B5EF4-FFF2-40B4-BE49-F238E27FC236}">
                <a16:creationId xmlns:a16="http://schemas.microsoft.com/office/drawing/2014/main" id="{CBE401D0-D679-49F9-8423-0382FF529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62400"/>
            <a:ext cx="3276600" cy="1384300"/>
          </a:xfrm>
          <a:prstGeom prst="rect">
            <a:avLst/>
          </a:prstGeom>
          <a:solidFill>
            <a:srgbClr val="FF6600"/>
          </a:solidFill>
          <a:ln w="57150" cap="rnd" cmpd="thinThick">
            <a:solidFill>
              <a:srgbClr val="FF99FF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 b="1"/>
              <a:t>Learning by doing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400">
              <a:latin typeface="Kruti Dev 140" pitchFamily="2" charset="0"/>
            </a:endParaRPr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6C0D1504-ED0F-4B9B-A94B-B17A7972D4E8}"/>
              </a:ext>
            </a:extLst>
          </p:cNvPr>
          <p:cNvSpPr txBox="1">
            <a:spLocks noChangeArrowheads="1"/>
          </p:cNvSpPr>
          <p:nvPr/>
        </p:nvSpPr>
        <p:spPr bwMode="auto">
          <a:xfrm rot="1010096">
            <a:off x="2971800" y="2208213"/>
            <a:ext cx="2667000" cy="89852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99FF"/>
              </a:gs>
              <a:gs pos="100000">
                <a:srgbClr val="FFFF00"/>
              </a:gs>
            </a:gsLst>
            <a:lin ang="2700000" scaled="1"/>
          </a:gradFill>
          <a:ln w="76200" cmpd="tri">
            <a:solidFill>
              <a:srgbClr val="008000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Play and creative work</a:t>
            </a: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7ED4F74A-9DA4-4A5D-A844-D87F3CE9F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181600"/>
            <a:ext cx="3352800" cy="466725"/>
          </a:xfrm>
          <a:prstGeom prst="rect">
            <a:avLst/>
          </a:prstGeom>
          <a:solidFill>
            <a:srgbClr val="99CC00"/>
          </a:solidFill>
          <a:ln w="9525">
            <a:pattFill prst="sphere">
              <a:fgClr>
                <a:srgbClr val="FF99FF"/>
              </a:fgClr>
              <a:bgClr>
                <a:srgbClr val="FFFF00"/>
              </a:bgClr>
            </a:patt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Utilisation of instincts</a:t>
            </a:r>
          </a:p>
        </p:txBody>
      </p:sp>
      <p:sp>
        <p:nvSpPr>
          <p:cNvPr id="29707" name="Text Box 11">
            <a:extLst>
              <a:ext uri="{FF2B5EF4-FFF2-40B4-BE49-F238E27FC236}">
                <a16:creationId xmlns:a16="http://schemas.microsoft.com/office/drawing/2014/main" id="{F6C712A8-0E5D-44C2-B965-43144AB87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810000"/>
            <a:ext cx="1828800" cy="466725"/>
          </a:xfrm>
          <a:prstGeom prst="rect">
            <a:avLst/>
          </a:prstGeom>
          <a:gradFill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</a:gradFill>
          <a:ln w="9525">
            <a:solidFill>
              <a:srgbClr val="993300"/>
            </a:solidFill>
            <a:prstDash val="lgDashDotDot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Co relation</a:t>
            </a:r>
          </a:p>
        </p:txBody>
      </p:sp>
      <p:sp>
        <p:nvSpPr>
          <p:cNvPr id="29708" name="Oval 12">
            <a:hlinkClick r:id="" action="ppaction://noaction">
              <a:snd r:embed="rId2" name="bomb.wav"/>
            </a:hlinkClick>
            <a:extLst>
              <a:ext uri="{FF2B5EF4-FFF2-40B4-BE49-F238E27FC236}">
                <a16:creationId xmlns:a16="http://schemas.microsoft.com/office/drawing/2014/main" id="{17E26257-FC69-4727-A30B-A145C2D3D612}"/>
              </a:ext>
            </a:extLst>
          </p:cNvPr>
          <p:cNvSpPr>
            <a:spLocks noChangeArrowheads="1"/>
          </p:cNvSpPr>
          <p:nvPr/>
        </p:nvSpPr>
        <p:spPr bwMode="auto">
          <a:xfrm rot="-1900096">
            <a:off x="5734050" y="1627188"/>
            <a:ext cx="2895600" cy="1371600"/>
          </a:xfrm>
          <a:prstGeom prst="ellipse">
            <a:avLst/>
          </a:prstGeom>
          <a:gradFill rotWithShape="1">
            <a:gsLst>
              <a:gs pos="0">
                <a:srgbClr val="BFEDB1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76200" cap="rnd" cmpd="tri">
            <a:solidFill>
              <a:srgbClr val="FF00FF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/>
              <a:t>Life centred education</a:t>
            </a:r>
          </a:p>
        </p:txBody>
      </p:sp>
      <p:sp>
        <p:nvSpPr>
          <p:cNvPr id="29709" name="Oval 13">
            <a:extLst>
              <a:ext uri="{FF2B5EF4-FFF2-40B4-BE49-F238E27FC236}">
                <a16:creationId xmlns:a16="http://schemas.microsoft.com/office/drawing/2014/main" id="{B7C64181-2DE6-4825-95EC-316034B1B0FF}"/>
              </a:ext>
            </a:extLst>
          </p:cNvPr>
          <p:cNvSpPr>
            <a:spLocks noChangeArrowheads="1"/>
          </p:cNvSpPr>
          <p:nvPr/>
        </p:nvSpPr>
        <p:spPr bwMode="auto">
          <a:xfrm rot="3471612">
            <a:off x="5556250" y="3863975"/>
            <a:ext cx="2209800" cy="2819400"/>
          </a:xfrm>
          <a:prstGeom prst="ellipse">
            <a:avLst/>
          </a:prstGeom>
          <a:solidFill>
            <a:srgbClr val="FF99CC">
              <a:alpha val="72940"/>
            </a:srgbClr>
          </a:solidFill>
          <a:ln w="76200" cmpd="tri">
            <a:solidFill>
              <a:srgbClr val="008000"/>
            </a:solidFill>
            <a:round/>
            <a:headEnd/>
            <a:tailEnd/>
          </a:ln>
        </p:spPr>
        <p:txBody>
          <a:bodyPr rot="10800000"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/>
              <a:t>Love and sympathy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297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 animBg="1"/>
      <p:bldP spid="29705" grpId="0" animBg="1"/>
      <p:bldP spid="29706" grpId="0" animBg="1"/>
      <p:bldP spid="29707" grpId="0" animBg="1"/>
      <p:bldP spid="2970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>
            <a:extLst>
              <a:ext uri="{FF2B5EF4-FFF2-40B4-BE49-F238E27FC236}">
                <a16:creationId xmlns:a16="http://schemas.microsoft.com/office/drawing/2014/main" id="{201C264C-E0F0-40A1-9499-08179C90F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6858000"/>
          </a:xfrm>
        </p:spPr>
        <p:txBody>
          <a:bodyPr/>
          <a:lstStyle/>
          <a:p>
            <a:pPr eaLnBrk="1" hangingPunct="1"/>
            <a:r>
              <a:rPr lang="en-US" altLang="en-US"/>
              <a:t>“Gandhiji’s philosophy of education is naturalistic in its setting, idealistic in its aim, pragmatic in its methods and programmes.” ….. Dr Patel.</a:t>
            </a:r>
          </a:p>
          <a:p>
            <a:pPr eaLnBrk="1" hangingPunct="1"/>
            <a:r>
              <a:rPr lang="en-US" altLang="en-US"/>
              <a:t>In the present day this system should help HRD , enhance productivity and combat unemployment and poverty. Basic Education thus is the foundation of techno pedagogy and vocationalisation of education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D3166A86-8EDA-400F-B161-794731BC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8915" name="Picture 2" descr="F:\desktop\KNOWING PLANTS\gandhijis-educational-philosophy-13-638.jpg">
            <a:extLst>
              <a:ext uri="{FF2B5EF4-FFF2-40B4-BE49-F238E27FC236}">
                <a16:creationId xmlns:a16="http://schemas.microsoft.com/office/drawing/2014/main" id="{2F688654-FA3E-4179-BCE7-D0AB482B44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0"/>
            <a:ext cx="9109075" cy="6858000"/>
          </a:xfr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44221CA1-CD47-4E5E-80A3-CC6E40F5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9939" name="Picture 2" descr="F:\desktop\KNOWING PLANTS\gandhijis-educational-philosophy-14-638.jpg">
            <a:extLst>
              <a:ext uri="{FF2B5EF4-FFF2-40B4-BE49-F238E27FC236}">
                <a16:creationId xmlns:a16="http://schemas.microsoft.com/office/drawing/2014/main" id="{8E1CDA06-D940-4D14-B8AB-7F1A500FDD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0638"/>
            <a:ext cx="9144000" cy="687863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</TotalTime>
  <Words>1018</Words>
  <Application>Microsoft Office PowerPoint</Application>
  <PresentationFormat>On-screen Show (4:3)</PresentationFormat>
  <Paragraphs>112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Default Design</vt:lpstr>
      <vt:lpstr>The contibution of Gandhiji to Education </vt:lpstr>
      <vt:lpstr>Brief Life Sketch</vt:lpstr>
      <vt:lpstr> Gandhi’s Philosophy of Life  </vt:lpstr>
      <vt:lpstr>PowerPoint Presentation</vt:lpstr>
      <vt:lpstr>PowerPoint Presentation</vt:lpstr>
      <vt:lpstr>PowerPoint Presentation</vt:lpstr>
      <vt:lpstr>Gandhiji’s concept of education includes harmonious development of all aspects of the human personality</vt:lpstr>
      <vt:lpstr>Gandhiji’s concept of education includes harmonious development of all aspects of the human personality</vt:lpstr>
      <vt:lpstr>Gandhiji’s concept of education includes harmonious development of all aspects of the human personality</vt:lpstr>
      <vt:lpstr>PowerPoint Presentation</vt:lpstr>
      <vt:lpstr>PowerPoint Presentation</vt:lpstr>
      <vt:lpstr>Aims of education according to Gandhiji </vt:lpstr>
      <vt:lpstr>Aims of education according to Gandhiji</vt:lpstr>
      <vt:lpstr>Aims of education according to Gandhiji</vt:lpstr>
      <vt:lpstr>Aims of education according to Gandhiji</vt:lpstr>
      <vt:lpstr>Aims of education according to Gandhiji</vt:lpstr>
      <vt:lpstr>PowerPoint Presentation</vt:lpstr>
      <vt:lpstr>Curriculum suggested by Gandhiji </vt:lpstr>
      <vt:lpstr>PowerPoint Presentation</vt:lpstr>
      <vt:lpstr>Characteristics of craft centred curriculum</vt:lpstr>
      <vt:lpstr>Characteristics of craft centred curriculum</vt:lpstr>
      <vt:lpstr>Characteristics of craft centred curriculum </vt:lpstr>
      <vt:lpstr>Characteristics of craft centred curriculum </vt:lpstr>
      <vt:lpstr>Characteristics of craft centred curriculum</vt:lpstr>
      <vt:lpstr>Characteristics of craft centred curriculum </vt:lpstr>
      <vt:lpstr>Subjects in the curriculum  </vt:lpstr>
      <vt:lpstr>PowerPoint Presentation</vt:lpstr>
      <vt:lpstr>Concept of discipline  </vt:lpstr>
      <vt:lpstr>Teacher</vt:lpstr>
      <vt:lpstr>Text books</vt:lpstr>
      <vt:lpstr>Gandhiji’s Wardha Scheme of education</vt:lpstr>
      <vt:lpstr>PowerPoint Presentation</vt:lpstr>
      <vt:lpstr>PowerPoint Presentation</vt:lpstr>
      <vt:lpstr>Mother tongue to be the medium of instruction</vt:lpstr>
      <vt:lpstr>Psychological principles of Basic Education </vt:lpstr>
      <vt:lpstr>PowerPoint Presentation</vt:lpstr>
      <vt:lpstr>PowerPoint Presentation</vt:lpstr>
      <vt:lpstr>PowerPoint Presentation</vt:lpstr>
    </vt:vector>
  </TitlesOfParts>
  <Company>xyz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Unknown User</cp:lastModifiedBy>
  <cp:revision>57</cp:revision>
  <dcterms:created xsi:type="dcterms:W3CDTF">2004-08-18T02:05:52Z</dcterms:created>
  <dcterms:modified xsi:type="dcterms:W3CDTF">2021-02-14T13:01:59Z</dcterms:modified>
</cp:coreProperties>
</file>