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4" r:id="rId14"/>
    <p:sldId id="295" r:id="rId15"/>
    <p:sldId id="268" r:id="rId16"/>
    <p:sldId id="269" r:id="rId17"/>
    <p:sldId id="297" r:id="rId18"/>
    <p:sldId id="298" r:id="rId19"/>
    <p:sldId id="299" r:id="rId20"/>
    <p:sldId id="300" r:id="rId21"/>
    <p:sldId id="301" r:id="rId22"/>
    <p:sldId id="302" r:id="rId23"/>
    <p:sldId id="270" r:id="rId24"/>
    <p:sldId id="282" r:id="rId25"/>
    <p:sldId id="271" r:id="rId26"/>
    <p:sldId id="284" r:id="rId27"/>
    <p:sldId id="283" r:id="rId28"/>
    <p:sldId id="272" r:id="rId29"/>
    <p:sldId id="289" r:id="rId30"/>
    <p:sldId id="304" r:id="rId31"/>
    <p:sldId id="273" r:id="rId32"/>
    <p:sldId id="303" r:id="rId33"/>
    <p:sldId id="285" r:id="rId34"/>
    <p:sldId id="286" r:id="rId35"/>
    <p:sldId id="287" r:id="rId36"/>
    <p:sldId id="288" r:id="rId37"/>
    <p:sldId id="308" r:id="rId38"/>
    <p:sldId id="309" r:id="rId39"/>
    <p:sldId id="310" r:id="rId40"/>
    <p:sldId id="311" r:id="rId41"/>
    <p:sldId id="312" r:id="rId42"/>
    <p:sldId id="313" r:id="rId43"/>
    <p:sldId id="314" r:id="rId44"/>
    <p:sldId id="315" r:id="rId45"/>
    <p:sldId id="316" r:id="rId46"/>
    <p:sldId id="317" r:id="rId47"/>
    <p:sldId id="318" r:id="rId48"/>
    <p:sldId id="274" r:id="rId49"/>
    <p:sldId id="290" r:id="rId50"/>
    <p:sldId id="306" r:id="rId51"/>
    <p:sldId id="319" r:id="rId52"/>
    <p:sldId id="307" r:id="rId53"/>
    <p:sldId id="291" r:id="rId54"/>
    <p:sldId id="292" r:id="rId55"/>
    <p:sldId id="29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4" autoAdjust="0"/>
    <p:restoredTop sz="94660"/>
  </p:normalViewPr>
  <p:slideViewPr>
    <p:cSldViewPr snapToGrid="0">
      <p:cViewPr varScale="1">
        <p:scale>
          <a:sx n="73" d="100"/>
          <a:sy n="73" d="100"/>
        </p:scale>
        <p:origin x="-54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svg"/><Relationship Id="rId1" Type="http://schemas.openxmlformats.org/officeDocument/2006/relationships/image" Target="../media/image9.png"/><Relationship Id="rId6" Type="http://schemas.openxmlformats.org/officeDocument/2006/relationships/image" Target="../media/image15.svg"/><Relationship Id="rId5" Type="http://schemas.openxmlformats.org/officeDocument/2006/relationships/image" Target="../media/image11.png"/><Relationship Id="rId4" Type="http://schemas.openxmlformats.org/officeDocument/2006/relationships/image" Target="../media/image1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1.svg"/><Relationship Id="rId1" Type="http://schemas.openxmlformats.org/officeDocument/2006/relationships/image" Target="../media/image91.png"/><Relationship Id="rId6" Type="http://schemas.openxmlformats.org/officeDocument/2006/relationships/image" Target="../media/image15.svg"/><Relationship Id="rId5" Type="http://schemas.openxmlformats.org/officeDocument/2006/relationships/image" Target="../media/image111.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C05480-4BA4-4018-88E6-F5208CC66E7B}"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5ADC36F6-744B-449C-BA78-E823B16027F8}">
      <dgm:prSet/>
      <dgm:spPr/>
      <dgm:t>
        <a:bodyPr/>
        <a:lstStyle/>
        <a:p>
          <a:r>
            <a:rPr lang="en-US"/>
            <a:t>Educational Psychology consists of two words  Psychology and Education. </a:t>
          </a:r>
        </a:p>
      </dgm:t>
    </dgm:pt>
    <dgm:pt modelId="{CDD83B70-4205-4970-A173-E0E82D93F4A3}" type="parTrans" cxnId="{F32AFA8F-A891-444D-90DF-2073AA6CF39D}">
      <dgm:prSet/>
      <dgm:spPr/>
      <dgm:t>
        <a:bodyPr/>
        <a:lstStyle/>
        <a:p>
          <a:endParaRPr lang="en-US"/>
        </a:p>
      </dgm:t>
    </dgm:pt>
    <dgm:pt modelId="{0B204C6A-E61B-4B92-B017-C4ED28ED2E3D}" type="sibTrans" cxnId="{F32AFA8F-A891-444D-90DF-2073AA6CF39D}">
      <dgm:prSet/>
      <dgm:spPr/>
      <dgm:t>
        <a:bodyPr/>
        <a:lstStyle/>
        <a:p>
          <a:endParaRPr lang="en-US"/>
        </a:p>
      </dgm:t>
    </dgm:pt>
    <dgm:pt modelId="{54FB8CA1-CCD1-442D-91C7-89C8440B5CEA}">
      <dgm:prSet/>
      <dgm:spPr/>
      <dgm:t>
        <a:bodyPr/>
        <a:lstStyle/>
        <a:p>
          <a:r>
            <a:rPr lang="en-US"/>
            <a:t>While General Psychology is a pure science, Educational Psychology is its application in the field of education with the aim of socializing human beings  and modifying their behavior</a:t>
          </a:r>
        </a:p>
      </dgm:t>
    </dgm:pt>
    <dgm:pt modelId="{D1270C0C-1446-4AE6-B552-033C8FDFCA54}" type="parTrans" cxnId="{0876D4F6-A3FA-483E-9BD3-DFAA9AF10E54}">
      <dgm:prSet/>
      <dgm:spPr/>
      <dgm:t>
        <a:bodyPr/>
        <a:lstStyle/>
        <a:p>
          <a:endParaRPr lang="en-US"/>
        </a:p>
      </dgm:t>
    </dgm:pt>
    <dgm:pt modelId="{94986815-D36A-45EC-ADAA-04347F4AA028}" type="sibTrans" cxnId="{0876D4F6-A3FA-483E-9BD3-DFAA9AF10E54}">
      <dgm:prSet/>
      <dgm:spPr/>
      <dgm:t>
        <a:bodyPr/>
        <a:lstStyle/>
        <a:p>
          <a:endParaRPr lang="en-US"/>
        </a:p>
      </dgm:t>
    </dgm:pt>
    <dgm:pt modelId="{41E5B0ED-0501-43F9-BBC8-93BFF4C3DB32}" type="pres">
      <dgm:prSet presAssocID="{7EC05480-4BA4-4018-88E6-F5208CC66E7B}" presName="hierChild1" presStyleCnt="0">
        <dgm:presLayoutVars>
          <dgm:chPref val="1"/>
          <dgm:dir/>
          <dgm:animOne val="branch"/>
          <dgm:animLvl val="lvl"/>
          <dgm:resizeHandles/>
        </dgm:presLayoutVars>
      </dgm:prSet>
      <dgm:spPr/>
      <dgm:t>
        <a:bodyPr/>
        <a:lstStyle/>
        <a:p>
          <a:endParaRPr lang="en-US"/>
        </a:p>
      </dgm:t>
    </dgm:pt>
    <dgm:pt modelId="{5087BB4F-2F8A-4732-9820-D6B9D24C07B2}" type="pres">
      <dgm:prSet presAssocID="{5ADC36F6-744B-449C-BA78-E823B16027F8}" presName="hierRoot1" presStyleCnt="0"/>
      <dgm:spPr/>
    </dgm:pt>
    <dgm:pt modelId="{83A2AC16-EE0A-4606-8F6C-F129F75F3DDE}" type="pres">
      <dgm:prSet presAssocID="{5ADC36F6-744B-449C-BA78-E823B16027F8}" presName="composite" presStyleCnt="0"/>
      <dgm:spPr/>
    </dgm:pt>
    <dgm:pt modelId="{E8781311-0CB4-434A-80E8-AAE2A60B62FA}" type="pres">
      <dgm:prSet presAssocID="{5ADC36F6-744B-449C-BA78-E823B16027F8}" presName="background" presStyleLbl="node0" presStyleIdx="0" presStyleCnt="2"/>
      <dgm:spPr/>
    </dgm:pt>
    <dgm:pt modelId="{01CB27E8-C10C-41C6-AE24-8B568081CDC2}" type="pres">
      <dgm:prSet presAssocID="{5ADC36F6-744B-449C-BA78-E823B16027F8}" presName="text" presStyleLbl="fgAcc0" presStyleIdx="0" presStyleCnt="2">
        <dgm:presLayoutVars>
          <dgm:chPref val="3"/>
        </dgm:presLayoutVars>
      </dgm:prSet>
      <dgm:spPr/>
      <dgm:t>
        <a:bodyPr/>
        <a:lstStyle/>
        <a:p>
          <a:endParaRPr lang="en-US"/>
        </a:p>
      </dgm:t>
    </dgm:pt>
    <dgm:pt modelId="{2B8249CD-FEC3-4B5C-BEDF-914BCACBF04E}" type="pres">
      <dgm:prSet presAssocID="{5ADC36F6-744B-449C-BA78-E823B16027F8}" presName="hierChild2" presStyleCnt="0"/>
      <dgm:spPr/>
    </dgm:pt>
    <dgm:pt modelId="{018BBAF8-2640-4492-A53D-4836BDE1F25D}" type="pres">
      <dgm:prSet presAssocID="{54FB8CA1-CCD1-442D-91C7-89C8440B5CEA}" presName="hierRoot1" presStyleCnt="0"/>
      <dgm:spPr/>
    </dgm:pt>
    <dgm:pt modelId="{279831FA-0BA1-455A-BF85-C4D015CF2629}" type="pres">
      <dgm:prSet presAssocID="{54FB8CA1-CCD1-442D-91C7-89C8440B5CEA}" presName="composite" presStyleCnt="0"/>
      <dgm:spPr/>
    </dgm:pt>
    <dgm:pt modelId="{2C1BE0BD-F71B-469C-A952-82B53D7ADB8E}" type="pres">
      <dgm:prSet presAssocID="{54FB8CA1-CCD1-442D-91C7-89C8440B5CEA}" presName="background" presStyleLbl="node0" presStyleIdx="1" presStyleCnt="2"/>
      <dgm:spPr/>
    </dgm:pt>
    <dgm:pt modelId="{BCD74597-371C-49FA-B6B0-2D336996529D}" type="pres">
      <dgm:prSet presAssocID="{54FB8CA1-CCD1-442D-91C7-89C8440B5CEA}" presName="text" presStyleLbl="fgAcc0" presStyleIdx="1" presStyleCnt="2">
        <dgm:presLayoutVars>
          <dgm:chPref val="3"/>
        </dgm:presLayoutVars>
      </dgm:prSet>
      <dgm:spPr/>
      <dgm:t>
        <a:bodyPr/>
        <a:lstStyle/>
        <a:p>
          <a:endParaRPr lang="en-US"/>
        </a:p>
      </dgm:t>
    </dgm:pt>
    <dgm:pt modelId="{DA814ED7-3395-41EF-9F77-B7AC8DEA80B9}" type="pres">
      <dgm:prSet presAssocID="{54FB8CA1-CCD1-442D-91C7-89C8440B5CEA}" presName="hierChild2" presStyleCnt="0"/>
      <dgm:spPr/>
    </dgm:pt>
  </dgm:ptLst>
  <dgm:cxnLst>
    <dgm:cxn modelId="{62FF83AC-9121-4338-B7DF-09281DB53E17}" type="presOf" srcId="{54FB8CA1-CCD1-442D-91C7-89C8440B5CEA}" destId="{BCD74597-371C-49FA-B6B0-2D336996529D}" srcOrd="0" destOrd="0" presId="urn:microsoft.com/office/officeart/2005/8/layout/hierarchy1"/>
    <dgm:cxn modelId="{0E95F32E-883C-492B-A1C2-855030B9A0AF}" type="presOf" srcId="{5ADC36F6-744B-449C-BA78-E823B16027F8}" destId="{01CB27E8-C10C-41C6-AE24-8B568081CDC2}" srcOrd="0" destOrd="0" presId="urn:microsoft.com/office/officeart/2005/8/layout/hierarchy1"/>
    <dgm:cxn modelId="{F32AFA8F-A891-444D-90DF-2073AA6CF39D}" srcId="{7EC05480-4BA4-4018-88E6-F5208CC66E7B}" destId="{5ADC36F6-744B-449C-BA78-E823B16027F8}" srcOrd="0" destOrd="0" parTransId="{CDD83B70-4205-4970-A173-E0E82D93F4A3}" sibTransId="{0B204C6A-E61B-4B92-B017-C4ED28ED2E3D}"/>
    <dgm:cxn modelId="{0876D4F6-A3FA-483E-9BD3-DFAA9AF10E54}" srcId="{7EC05480-4BA4-4018-88E6-F5208CC66E7B}" destId="{54FB8CA1-CCD1-442D-91C7-89C8440B5CEA}" srcOrd="1" destOrd="0" parTransId="{D1270C0C-1446-4AE6-B552-033C8FDFCA54}" sibTransId="{94986815-D36A-45EC-ADAA-04347F4AA028}"/>
    <dgm:cxn modelId="{A7E69D20-FF1E-41EF-B1AB-6AE098E9C30C}" type="presOf" srcId="{7EC05480-4BA4-4018-88E6-F5208CC66E7B}" destId="{41E5B0ED-0501-43F9-BBC8-93BFF4C3DB32}" srcOrd="0" destOrd="0" presId="urn:microsoft.com/office/officeart/2005/8/layout/hierarchy1"/>
    <dgm:cxn modelId="{A9EF07D9-0C45-47F4-BB08-56E7C0169553}" type="presParOf" srcId="{41E5B0ED-0501-43F9-BBC8-93BFF4C3DB32}" destId="{5087BB4F-2F8A-4732-9820-D6B9D24C07B2}" srcOrd="0" destOrd="0" presId="urn:microsoft.com/office/officeart/2005/8/layout/hierarchy1"/>
    <dgm:cxn modelId="{06D63227-9450-41DF-94CD-D1E1C88EED0E}" type="presParOf" srcId="{5087BB4F-2F8A-4732-9820-D6B9D24C07B2}" destId="{83A2AC16-EE0A-4606-8F6C-F129F75F3DDE}" srcOrd="0" destOrd="0" presId="urn:microsoft.com/office/officeart/2005/8/layout/hierarchy1"/>
    <dgm:cxn modelId="{5F53B0B3-056F-4518-93B9-3987EBFC6C50}" type="presParOf" srcId="{83A2AC16-EE0A-4606-8F6C-F129F75F3DDE}" destId="{E8781311-0CB4-434A-80E8-AAE2A60B62FA}" srcOrd="0" destOrd="0" presId="urn:microsoft.com/office/officeart/2005/8/layout/hierarchy1"/>
    <dgm:cxn modelId="{BAE6EC7F-397C-4D25-B843-2635C3171038}" type="presParOf" srcId="{83A2AC16-EE0A-4606-8F6C-F129F75F3DDE}" destId="{01CB27E8-C10C-41C6-AE24-8B568081CDC2}" srcOrd="1" destOrd="0" presId="urn:microsoft.com/office/officeart/2005/8/layout/hierarchy1"/>
    <dgm:cxn modelId="{894E2D02-BEB6-4B1D-AC04-F5CA6251453D}" type="presParOf" srcId="{5087BB4F-2F8A-4732-9820-D6B9D24C07B2}" destId="{2B8249CD-FEC3-4B5C-BEDF-914BCACBF04E}" srcOrd="1" destOrd="0" presId="urn:microsoft.com/office/officeart/2005/8/layout/hierarchy1"/>
    <dgm:cxn modelId="{A20E74FA-2025-4D48-BBBC-DEE6F2C87CDF}" type="presParOf" srcId="{41E5B0ED-0501-43F9-BBC8-93BFF4C3DB32}" destId="{018BBAF8-2640-4492-A53D-4836BDE1F25D}" srcOrd="1" destOrd="0" presId="urn:microsoft.com/office/officeart/2005/8/layout/hierarchy1"/>
    <dgm:cxn modelId="{5C9469E3-B8EA-4D6D-9343-2E0A447D93BE}" type="presParOf" srcId="{018BBAF8-2640-4492-A53D-4836BDE1F25D}" destId="{279831FA-0BA1-455A-BF85-C4D015CF2629}" srcOrd="0" destOrd="0" presId="urn:microsoft.com/office/officeart/2005/8/layout/hierarchy1"/>
    <dgm:cxn modelId="{866F17B1-799B-4007-BDF5-B8F0AD52A8D2}" type="presParOf" srcId="{279831FA-0BA1-455A-BF85-C4D015CF2629}" destId="{2C1BE0BD-F71B-469C-A952-82B53D7ADB8E}" srcOrd="0" destOrd="0" presId="urn:microsoft.com/office/officeart/2005/8/layout/hierarchy1"/>
    <dgm:cxn modelId="{AA161E73-B157-4E3A-85C3-96F35B310087}" type="presParOf" srcId="{279831FA-0BA1-455A-BF85-C4D015CF2629}" destId="{BCD74597-371C-49FA-B6B0-2D336996529D}" srcOrd="1" destOrd="0" presId="urn:microsoft.com/office/officeart/2005/8/layout/hierarchy1"/>
    <dgm:cxn modelId="{67B6F7C8-F75F-4A72-AB06-6C3CA543DA62}" type="presParOf" srcId="{018BBAF8-2640-4492-A53D-4836BDE1F25D}" destId="{DA814ED7-3395-41EF-9F77-B7AC8DEA80B9}"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07D46E-A983-428B-A6C6-08EF0BD5B008}"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1C33677D-C53A-4829-9B71-1888629C5B70}">
      <dgm:prSet/>
      <dgm:spPr/>
      <dgm:t>
        <a:bodyPr/>
        <a:lstStyle/>
        <a:p>
          <a:r>
            <a:rPr lang="en-US" dirty="0"/>
            <a:t>Educational psychology is one of the branches of applied psychology concerned with the application of the principles, and other resource of psychology to the solution of the problems confronting the teacher attempting to direct the growth of children toward defined objectives. Stated differently, the Central theme of Educational Psychology is Psychology of learning</a:t>
          </a:r>
        </a:p>
        <a:p>
          <a:endParaRPr lang="en-US" dirty="0"/>
        </a:p>
      </dgm:t>
    </dgm:pt>
    <dgm:pt modelId="{DA6E526D-9099-49CA-B153-BBC2A413DF4E}" type="parTrans" cxnId="{49E0BC51-BB43-4CFE-BAE1-8ECC4FB4CCBD}">
      <dgm:prSet/>
      <dgm:spPr/>
      <dgm:t>
        <a:bodyPr/>
        <a:lstStyle/>
        <a:p>
          <a:endParaRPr lang="en-US"/>
        </a:p>
      </dgm:t>
    </dgm:pt>
    <dgm:pt modelId="{CE852E5B-E166-464D-BB13-82ADCA9C8458}" type="sibTrans" cxnId="{49E0BC51-BB43-4CFE-BAE1-8ECC4FB4CCBD}">
      <dgm:prSet/>
      <dgm:spPr/>
      <dgm:t>
        <a:bodyPr/>
        <a:lstStyle/>
        <a:p>
          <a:endParaRPr lang="en-US"/>
        </a:p>
      </dgm:t>
    </dgm:pt>
    <dgm:pt modelId="{38CEB5B8-96CC-4C48-8EF4-DD465586E702}">
      <dgm:prSet/>
      <dgm:spPr/>
      <dgm:t>
        <a:bodyPr/>
        <a:lstStyle/>
        <a:p>
          <a:r>
            <a:rPr lang="en-US"/>
            <a:t>Educational psychology is concerned with an understanding of:</a:t>
          </a:r>
        </a:p>
      </dgm:t>
    </dgm:pt>
    <dgm:pt modelId="{4782DFE9-B65F-468B-888E-74FBA2F872D0}" type="parTrans" cxnId="{FC3EBA76-D3CD-41BF-9F03-DE35CD4B490F}">
      <dgm:prSet/>
      <dgm:spPr/>
      <dgm:t>
        <a:bodyPr/>
        <a:lstStyle/>
        <a:p>
          <a:endParaRPr lang="en-US"/>
        </a:p>
      </dgm:t>
    </dgm:pt>
    <dgm:pt modelId="{D6A716C1-AFDC-4B38-B129-4279FD5B20E0}" type="sibTrans" cxnId="{FC3EBA76-D3CD-41BF-9F03-DE35CD4B490F}">
      <dgm:prSet/>
      <dgm:spPr/>
      <dgm:t>
        <a:bodyPr/>
        <a:lstStyle/>
        <a:p>
          <a:endParaRPr lang="en-US"/>
        </a:p>
      </dgm:t>
    </dgm:pt>
    <dgm:pt modelId="{DFCF8C83-A8C1-437C-A6FE-E7090704EDBA}">
      <dgm:prSet/>
      <dgm:spPr/>
      <dgm:t>
        <a:bodyPr/>
        <a:lstStyle/>
        <a:p>
          <a:r>
            <a:rPr lang="en-US"/>
            <a:t>The child - his development, his need and his potentialities</a:t>
          </a:r>
        </a:p>
      </dgm:t>
    </dgm:pt>
    <dgm:pt modelId="{984D0C9C-01C6-4BEF-9A65-E71C84F51AA2}" type="parTrans" cxnId="{E135ECD1-04DD-46ED-BFC3-6C0A10677865}">
      <dgm:prSet/>
      <dgm:spPr/>
      <dgm:t>
        <a:bodyPr/>
        <a:lstStyle/>
        <a:p>
          <a:endParaRPr lang="en-US"/>
        </a:p>
      </dgm:t>
    </dgm:pt>
    <dgm:pt modelId="{99CFC957-79A1-44A5-99D7-C646940E4620}" type="sibTrans" cxnId="{E135ECD1-04DD-46ED-BFC3-6C0A10677865}">
      <dgm:prSet/>
      <dgm:spPr/>
      <dgm:t>
        <a:bodyPr/>
        <a:lstStyle/>
        <a:p>
          <a:endParaRPr lang="en-US"/>
        </a:p>
      </dgm:t>
    </dgm:pt>
    <dgm:pt modelId="{6149FA63-A83B-4C54-9E3C-C253E54F820C}">
      <dgm:prSet/>
      <dgm:spPr/>
      <dgm:t>
        <a:bodyPr/>
        <a:lstStyle/>
        <a:p>
          <a:r>
            <a:rPr lang="en-US" dirty="0"/>
            <a:t>The learning situation including group dynamics and its effect on learning </a:t>
          </a:r>
        </a:p>
      </dgm:t>
    </dgm:pt>
    <dgm:pt modelId="{DD9776FB-489A-4D4A-83BD-6A544A15C832}" type="parTrans" cxnId="{58B9E276-E6F6-4AEC-BFC1-19031A0221A4}">
      <dgm:prSet/>
      <dgm:spPr/>
      <dgm:t>
        <a:bodyPr/>
        <a:lstStyle/>
        <a:p>
          <a:endParaRPr lang="en-US"/>
        </a:p>
      </dgm:t>
    </dgm:pt>
    <dgm:pt modelId="{C59ED310-EC5D-4AA4-A9B8-E5373CA50BC5}" type="sibTrans" cxnId="{58B9E276-E6F6-4AEC-BFC1-19031A0221A4}">
      <dgm:prSet/>
      <dgm:spPr/>
      <dgm:t>
        <a:bodyPr/>
        <a:lstStyle/>
        <a:p>
          <a:endParaRPr lang="en-US"/>
        </a:p>
      </dgm:t>
    </dgm:pt>
    <dgm:pt modelId="{604A1772-90B2-454A-ABD6-0D3A488F55E0}">
      <dgm:prSet/>
      <dgm:spPr/>
      <dgm:t>
        <a:bodyPr/>
        <a:lstStyle/>
        <a:p>
          <a:r>
            <a:rPr lang="en-US" dirty="0"/>
            <a:t>The learning process-its nature and the ways to make it effective </a:t>
          </a:r>
        </a:p>
      </dgm:t>
    </dgm:pt>
    <dgm:pt modelId="{9914B776-DF47-40B2-983F-57494998BACC}" type="parTrans" cxnId="{84CD027E-697F-45FC-B304-0BA30589F692}">
      <dgm:prSet/>
      <dgm:spPr/>
      <dgm:t>
        <a:bodyPr/>
        <a:lstStyle/>
        <a:p>
          <a:endParaRPr lang="en-US"/>
        </a:p>
      </dgm:t>
    </dgm:pt>
    <dgm:pt modelId="{0B82525E-1185-4AD1-AFB1-ED3CF6BB8D01}" type="sibTrans" cxnId="{84CD027E-697F-45FC-B304-0BA30589F692}">
      <dgm:prSet/>
      <dgm:spPr/>
      <dgm:t>
        <a:bodyPr/>
        <a:lstStyle/>
        <a:p>
          <a:endParaRPr lang="en-US"/>
        </a:p>
      </dgm:t>
    </dgm:pt>
    <dgm:pt modelId="{9386F597-6E6D-4DCB-AE59-7E9F37665942}" type="pres">
      <dgm:prSet presAssocID="{D407D46E-A983-428B-A6C6-08EF0BD5B008}" presName="Name0" presStyleCnt="0">
        <dgm:presLayoutVars>
          <dgm:dir/>
          <dgm:animLvl val="lvl"/>
          <dgm:resizeHandles val="exact"/>
        </dgm:presLayoutVars>
      </dgm:prSet>
      <dgm:spPr/>
      <dgm:t>
        <a:bodyPr/>
        <a:lstStyle/>
        <a:p>
          <a:endParaRPr lang="en-US"/>
        </a:p>
      </dgm:t>
    </dgm:pt>
    <dgm:pt modelId="{EFFD60E9-BBF6-4D40-B0E5-D48610E4B6F0}" type="pres">
      <dgm:prSet presAssocID="{38CEB5B8-96CC-4C48-8EF4-DD465586E702}" presName="boxAndChildren" presStyleCnt="0"/>
      <dgm:spPr/>
    </dgm:pt>
    <dgm:pt modelId="{58610A98-16B8-49F2-ADA4-B13CB6D83B0F}" type="pres">
      <dgm:prSet presAssocID="{38CEB5B8-96CC-4C48-8EF4-DD465586E702}" presName="parentTextBox" presStyleLbl="node1" presStyleIdx="0" presStyleCnt="2"/>
      <dgm:spPr/>
      <dgm:t>
        <a:bodyPr/>
        <a:lstStyle/>
        <a:p>
          <a:endParaRPr lang="en-US"/>
        </a:p>
      </dgm:t>
    </dgm:pt>
    <dgm:pt modelId="{1905E6CF-7172-4981-B632-58790F475BBF}" type="pres">
      <dgm:prSet presAssocID="{38CEB5B8-96CC-4C48-8EF4-DD465586E702}" presName="entireBox" presStyleLbl="node1" presStyleIdx="0" presStyleCnt="2"/>
      <dgm:spPr/>
      <dgm:t>
        <a:bodyPr/>
        <a:lstStyle/>
        <a:p>
          <a:endParaRPr lang="en-US"/>
        </a:p>
      </dgm:t>
    </dgm:pt>
    <dgm:pt modelId="{C563CFB3-2C85-43BD-9172-50120B941870}" type="pres">
      <dgm:prSet presAssocID="{38CEB5B8-96CC-4C48-8EF4-DD465586E702}" presName="descendantBox" presStyleCnt="0"/>
      <dgm:spPr/>
    </dgm:pt>
    <dgm:pt modelId="{143BD7BE-775F-425E-AC27-D5E475D0BF7B}" type="pres">
      <dgm:prSet presAssocID="{DFCF8C83-A8C1-437C-A6FE-E7090704EDBA}" presName="childTextBox" presStyleLbl="fgAccFollowNode1" presStyleIdx="0" presStyleCnt="3">
        <dgm:presLayoutVars>
          <dgm:bulletEnabled val="1"/>
        </dgm:presLayoutVars>
      </dgm:prSet>
      <dgm:spPr/>
      <dgm:t>
        <a:bodyPr/>
        <a:lstStyle/>
        <a:p>
          <a:endParaRPr lang="en-US"/>
        </a:p>
      </dgm:t>
    </dgm:pt>
    <dgm:pt modelId="{626C0356-515B-4291-8756-2163AB71D94A}" type="pres">
      <dgm:prSet presAssocID="{6149FA63-A83B-4C54-9E3C-C253E54F820C}" presName="childTextBox" presStyleLbl="fgAccFollowNode1" presStyleIdx="1" presStyleCnt="3">
        <dgm:presLayoutVars>
          <dgm:bulletEnabled val="1"/>
        </dgm:presLayoutVars>
      </dgm:prSet>
      <dgm:spPr/>
      <dgm:t>
        <a:bodyPr/>
        <a:lstStyle/>
        <a:p>
          <a:endParaRPr lang="en-US"/>
        </a:p>
      </dgm:t>
    </dgm:pt>
    <dgm:pt modelId="{80B08134-257B-44CA-95E4-7454DAC845EC}" type="pres">
      <dgm:prSet presAssocID="{604A1772-90B2-454A-ABD6-0D3A488F55E0}" presName="childTextBox" presStyleLbl="fgAccFollowNode1" presStyleIdx="2" presStyleCnt="3">
        <dgm:presLayoutVars>
          <dgm:bulletEnabled val="1"/>
        </dgm:presLayoutVars>
      </dgm:prSet>
      <dgm:spPr/>
      <dgm:t>
        <a:bodyPr/>
        <a:lstStyle/>
        <a:p>
          <a:endParaRPr lang="en-US"/>
        </a:p>
      </dgm:t>
    </dgm:pt>
    <dgm:pt modelId="{807F8D88-EA7F-4EF7-AC04-0FED7A3876AD}" type="pres">
      <dgm:prSet presAssocID="{CE852E5B-E166-464D-BB13-82ADCA9C8458}" presName="sp" presStyleCnt="0"/>
      <dgm:spPr/>
    </dgm:pt>
    <dgm:pt modelId="{A18292D1-845D-44AF-8E79-82B63BF70614}" type="pres">
      <dgm:prSet presAssocID="{1C33677D-C53A-4829-9B71-1888629C5B70}" presName="arrowAndChildren" presStyleCnt="0"/>
      <dgm:spPr/>
    </dgm:pt>
    <dgm:pt modelId="{EA3E6779-96DF-412B-9C4B-135F256005B7}" type="pres">
      <dgm:prSet presAssocID="{1C33677D-C53A-4829-9B71-1888629C5B70}" presName="parentTextArrow" presStyleLbl="node1" presStyleIdx="1" presStyleCnt="2"/>
      <dgm:spPr/>
      <dgm:t>
        <a:bodyPr/>
        <a:lstStyle/>
        <a:p>
          <a:endParaRPr lang="en-US"/>
        </a:p>
      </dgm:t>
    </dgm:pt>
  </dgm:ptLst>
  <dgm:cxnLst>
    <dgm:cxn modelId="{AE29C643-9637-4BA0-892D-E6EF8AE6A86C}" type="presOf" srcId="{604A1772-90B2-454A-ABD6-0D3A488F55E0}" destId="{80B08134-257B-44CA-95E4-7454DAC845EC}" srcOrd="0" destOrd="0" presId="urn:microsoft.com/office/officeart/2005/8/layout/process4"/>
    <dgm:cxn modelId="{F5073AC0-E5F6-4B3C-B51A-2B50E40595AF}" type="presOf" srcId="{DFCF8C83-A8C1-437C-A6FE-E7090704EDBA}" destId="{143BD7BE-775F-425E-AC27-D5E475D0BF7B}" srcOrd="0" destOrd="0" presId="urn:microsoft.com/office/officeart/2005/8/layout/process4"/>
    <dgm:cxn modelId="{58B9E276-E6F6-4AEC-BFC1-19031A0221A4}" srcId="{38CEB5B8-96CC-4C48-8EF4-DD465586E702}" destId="{6149FA63-A83B-4C54-9E3C-C253E54F820C}" srcOrd="1" destOrd="0" parTransId="{DD9776FB-489A-4D4A-83BD-6A544A15C832}" sibTransId="{C59ED310-EC5D-4AA4-A9B8-E5373CA50BC5}"/>
    <dgm:cxn modelId="{282C7B49-5B17-44F7-A8E9-CCCD15029B34}" type="presOf" srcId="{1C33677D-C53A-4829-9B71-1888629C5B70}" destId="{EA3E6779-96DF-412B-9C4B-135F256005B7}" srcOrd="0" destOrd="0" presId="urn:microsoft.com/office/officeart/2005/8/layout/process4"/>
    <dgm:cxn modelId="{49E0BC51-BB43-4CFE-BAE1-8ECC4FB4CCBD}" srcId="{D407D46E-A983-428B-A6C6-08EF0BD5B008}" destId="{1C33677D-C53A-4829-9B71-1888629C5B70}" srcOrd="0" destOrd="0" parTransId="{DA6E526D-9099-49CA-B153-BBC2A413DF4E}" sibTransId="{CE852E5B-E166-464D-BB13-82ADCA9C8458}"/>
    <dgm:cxn modelId="{FC3EBA76-D3CD-41BF-9F03-DE35CD4B490F}" srcId="{D407D46E-A983-428B-A6C6-08EF0BD5B008}" destId="{38CEB5B8-96CC-4C48-8EF4-DD465586E702}" srcOrd="1" destOrd="0" parTransId="{4782DFE9-B65F-468B-888E-74FBA2F872D0}" sibTransId="{D6A716C1-AFDC-4B38-B129-4279FD5B20E0}"/>
    <dgm:cxn modelId="{E6E4160B-5755-4976-B7C1-3C67F2A415F4}" type="presOf" srcId="{D407D46E-A983-428B-A6C6-08EF0BD5B008}" destId="{9386F597-6E6D-4DCB-AE59-7E9F37665942}" srcOrd="0" destOrd="0" presId="urn:microsoft.com/office/officeart/2005/8/layout/process4"/>
    <dgm:cxn modelId="{E135ECD1-04DD-46ED-BFC3-6C0A10677865}" srcId="{38CEB5B8-96CC-4C48-8EF4-DD465586E702}" destId="{DFCF8C83-A8C1-437C-A6FE-E7090704EDBA}" srcOrd="0" destOrd="0" parTransId="{984D0C9C-01C6-4BEF-9A65-E71C84F51AA2}" sibTransId="{99CFC957-79A1-44A5-99D7-C646940E4620}"/>
    <dgm:cxn modelId="{D92A1BD0-7306-4E46-A4B2-5E2135F449EF}" type="presOf" srcId="{38CEB5B8-96CC-4C48-8EF4-DD465586E702}" destId="{58610A98-16B8-49F2-ADA4-B13CB6D83B0F}" srcOrd="0" destOrd="0" presId="urn:microsoft.com/office/officeart/2005/8/layout/process4"/>
    <dgm:cxn modelId="{44ED9F3A-EE5F-46F8-8D45-46D77B8FE5E3}" type="presOf" srcId="{6149FA63-A83B-4C54-9E3C-C253E54F820C}" destId="{626C0356-515B-4291-8756-2163AB71D94A}" srcOrd="0" destOrd="0" presId="urn:microsoft.com/office/officeart/2005/8/layout/process4"/>
    <dgm:cxn modelId="{E2A27BBB-6000-4009-953E-224EFE106872}" type="presOf" srcId="{38CEB5B8-96CC-4C48-8EF4-DD465586E702}" destId="{1905E6CF-7172-4981-B632-58790F475BBF}" srcOrd="1" destOrd="0" presId="urn:microsoft.com/office/officeart/2005/8/layout/process4"/>
    <dgm:cxn modelId="{84CD027E-697F-45FC-B304-0BA30589F692}" srcId="{38CEB5B8-96CC-4C48-8EF4-DD465586E702}" destId="{604A1772-90B2-454A-ABD6-0D3A488F55E0}" srcOrd="2" destOrd="0" parTransId="{9914B776-DF47-40B2-983F-57494998BACC}" sibTransId="{0B82525E-1185-4AD1-AFB1-ED3CF6BB8D01}"/>
    <dgm:cxn modelId="{61F48D44-C0AC-48EA-AE01-EE2BB2BA749B}" type="presParOf" srcId="{9386F597-6E6D-4DCB-AE59-7E9F37665942}" destId="{EFFD60E9-BBF6-4D40-B0E5-D48610E4B6F0}" srcOrd="0" destOrd="0" presId="urn:microsoft.com/office/officeart/2005/8/layout/process4"/>
    <dgm:cxn modelId="{4EC9092C-8557-41F6-A158-FE9C4DDEA871}" type="presParOf" srcId="{EFFD60E9-BBF6-4D40-B0E5-D48610E4B6F0}" destId="{58610A98-16B8-49F2-ADA4-B13CB6D83B0F}" srcOrd="0" destOrd="0" presId="urn:microsoft.com/office/officeart/2005/8/layout/process4"/>
    <dgm:cxn modelId="{B24265B9-970A-43EE-B1F7-E4F06D7BE747}" type="presParOf" srcId="{EFFD60E9-BBF6-4D40-B0E5-D48610E4B6F0}" destId="{1905E6CF-7172-4981-B632-58790F475BBF}" srcOrd="1" destOrd="0" presId="urn:microsoft.com/office/officeart/2005/8/layout/process4"/>
    <dgm:cxn modelId="{414E9753-BB21-4C05-955F-DACF5F4C9658}" type="presParOf" srcId="{EFFD60E9-BBF6-4D40-B0E5-D48610E4B6F0}" destId="{C563CFB3-2C85-43BD-9172-50120B941870}" srcOrd="2" destOrd="0" presId="urn:microsoft.com/office/officeart/2005/8/layout/process4"/>
    <dgm:cxn modelId="{EEB2DA07-9AEC-4A0D-896E-10EA1516E6E0}" type="presParOf" srcId="{C563CFB3-2C85-43BD-9172-50120B941870}" destId="{143BD7BE-775F-425E-AC27-D5E475D0BF7B}" srcOrd="0" destOrd="0" presId="urn:microsoft.com/office/officeart/2005/8/layout/process4"/>
    <dgm:cxn modelId="{C070CE34-2D61-4F70-BAA2-48BD3FF3850F}" type="presParOf" srcId="{C563CFB3-2C85-43BD-9172-50120B941870}" destId="{626C0356-515B-4291-8756-2163AB71D94A}" srcOrd="1" destOrd="0" presId="urn:microsoft.com/office/officeart/2005/8/layout/process4"/>
    <dgm:cxn modelId="{2179EFA3-2016-4193-BB6F-60D616BB3AFD}" type="presParOf" srcId="{C563CFB3-2C85-43BD-9172-50120B941870}" destId="{80B08134-257B-44CA-95E4-7454DAC845EC}" srcOrd="2" destOrd="0" presId="urn:microsoft.com/office/officeart/2005/8/layout/process4"/>
    <dgm:cxn modelId="{A53907EE-1C15-48E3-8080-5569431A1E58}" type="presParOf" srcId="{9386F597-6E6D-4DCB-AE59-7E9F37665942}" destId="{807F8D88-EA7F-4EF7-AC04-0FED7A3876AD}" srcOrd="1" destOrd="0" presId="urn:microsoft.com/office/officeart/2005/8/layout/process4"/>
    <dgm:cxn modelId="{77CFDECB-C4ED-4D83-BC70-3D3AAE1687BE}" type="presParOf" srcId="{9386F597-6E6D-4DCB-AE59-7E9F37665942}" destId="{A18292D1-845D-44AF-8E79-82B63BF70614}" srcOrd="2" destOrd="0" presId="urn:microsoft.com/office/officeart/2005/8/layout/process4"/>
    <dgm:cxn modelId="{1AF8F734-C891-4842-ADF4-1A842FE5F0BE}" type="presParOf" srcId="{A18292D1-845D-44AF-8E79-82B63BF70614}" destId="{EA3E6779-96DF-412B-9C4B-135F256005B7}"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9DAC24-640B-4228-8188-9827FA5C9E5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9B02396-BC4D-4E8E-B522-720B48157469}">
      <dgm:prSet/>
      <dgm:spPr/>
      <dgm:t>
        <a:bodyPr/>
        <a:lstStyle/>
        <a:p>
          <a:r>
            <a:rPr lang="en-US" dirty="0">
              <a:highlight>
                <a:srgbClr val="000000"/>
              </a:highlight>
            </a:rPr>
            <a:t> S</a:t>
          </a:r>
          <a:r>
            <a:rPr lang="en-US" dirty="0">
              <a:solidFill>
                <a:srgbClr val="FFFF00"/>
              </a:solidFill>
              <a:highlight>
                <a:srgbClr val="000000"/>
              </a:highlight>
            </a:rPr>
            <a:t>cience of education </a:t>
          </a:r>
        </a:p>
        <a:p>
          <a:r>
            <a:rPr lang="en-US" dirty="0"/>
            <a:t>:Educational Psychology is a science of education dealing primarily with how, when and what of education.</a:t>
          </a:r>
        </a:p>
      </dgm:t>
    </dgm:pt>
    <dgm:pt modelId="{3757CF90-821B-4B3D-94E6-6C1D5CF9D465}" type="parTrans" cxnId="{06D3C750-08B3-4094-9DC6-B14C17D07C90}">
      <dgm:prSet/>
      <dgm:spPr/>
      <dgm:t>
        <a:bodyPr/>
        <a:lstStyle/>
        <a:p>
          <a:endParaRPr lang="en-US"/>
        </a:p>
      </dgm:t>
    </dgm:pt>
    <dgm:pt modelId="{9ACB0356-D15E-4DC2-8685-DBB20A1F8EC6}" type="sibTrans" cxnId="{06D3C750-08B3-4094-9DC6-B14C17D07C90}">
      <dgm:prSet/>
      <dgm:spPr/>
      <dgm:t>
        <a:bodyPr/>
        <a:lstStyle/>
        <a:p>
          <a:endParaRPr lang="en-US"/>
        </a:p>
      </dgm:t>
    </dgm:pt>
    <dgm:pt modelId="{8DB66DC1-FD66-4923-8E38-276B371F52CA}">
      <dgm:prSet/>
      <dgm:spPr/>
      <dgm:t>
        <a:bodyPr/>
        <a:lstStyle/>
        <a:p>
          <a:r>
            <a:rPr lang="en-US" dirty="0">
              <a:highlight>
                <a:srgbClr val="000000"/>
              </a:highlight>
            </a:rPr>
            <a:t>Applied positive science</a:t>
          </a:r>
        </a:p>
        <a:p>
          <a:r>
            <a:rPr lang="en-US" dirty="0"/>
            <a:t>It is not a normative a science as it is not concerned with the value of education and does not concern itself with ‗What ought to be‘. It only describes what it is, it is an applied positive science.</a:t>
          </a:r>
        </a:p>
      </dgm:t>
    </dgm:pt>
    <dgm:pt modelId="{7C901D75-7019-44C7-B38A-8493521C34FF}" type="parTrans" cxnId="{C064FA0D-D5DD-4E73-9A76-1B5A48097274}">
      <dgm:prSet/>
      <dgm:spPr/>
      <dgm:t>
        <a:bodyPr/>
        <a:lstStyle/>
        <a:p>
          <a:endParaRPr lang="en-US"/>
        </a:p>
      </dgm:t>
    </dgm:pt>
    <dgm:pt modelId="{B1AC3FE8-7F00-4413-801A-9849A17DD881}" type="sibTrans" cxnId="{C064FA0D-D5DD-4E73-9A76-1B5A48097274}">
      <dgm:prSet/>
      <dgm:spPr/>
      <dgm:t>
        <a:bodyPr/>
        <a:lstStyle/>
        <a:p>
          <a:endParaRPr lang="en-US"/>
        </a:p>
      </dgm:t>
    </dgm:pt>
    <dgm:pt modelId="{82D869A1-63D7-4F06-A6ED-480B7D6CF2B8}">
      <dgm:prSet/>
      <dgm:spPr/>
      <dgm:t>
        <a:bodyPr/>
        <a:lstStyle/>
        <a:p>
          <a:r>
            <a:rPr lang="en-US" dirty="0">
              <a:solidFill>
                <a:srgbClr val="FFFF00"/>
              </a:solidFill>
              <a:highlight>
                <a:srgbClr val="000000"/>
              </a:highlight>
            </a:rPr>
            <a:t> limited to educational environment </a:t>
          </a:r>
        </a:p>
        <a:p>
          <a:r>
            <a:rPr lang="en-US" dirty="0"/>
            <a:t>While psychology deals with the </a:t>
          </a:r>
          <a:r>
            <a:rPr lang="en-US" dirty="0" err="1"/>
            <a:t>behaviour</a:t>
          </a:r>
          <a:r>
            <a:rPr lang="en-US" dirty="0"/>
            <a:t> of all individuals in all walks of life, Educational Psychology limits its dealing with the </a:t>
          </a:r>
          <a:r>
            <a:rPr lang="en-US" dirty="0" err="1"/>
            <a:t>behaviour</a:t>
          </a:r>
          <a:r>
            <a:rPr lang="en-US" dirty="0"/>
            <a:t> of the pupil in relation to educational environment.</a:t>
          </a:r>
        </a:p>
      </dgm:t>
    </dgm:pt>
    <dgm:pt modelId="{5511DF9C-F74A-4993-A142-624E54E607A2}" type="parTrans" cxnId="{AAA8469C-6DC9-4E5D-B5AF-3985DF3B5EC1}">
      <dgm:prSet/>
      <dgm:spPr/>
      <dgm:t>
        <a:bodyPr/>
        <a:lstStyle/>
        <a:p>
          <a:endParaRPr lang="en-US"/>
        </a:p>
      </dgm:t>
    </dgm:pt>
    <dgm:pt modelId="{AFDDBDEE-B5D2-4061-A911-F5DFD58273AF}" type="sibTrans" cxnId="{AAA8469C-6DC9-4E5D-B5AF-3985DF3B5EC1}">
      <dgm:prSet/>
      <dgm:spPr/>
      <dgm:t>
        <a:bodyPr/>
        <a:lstStyle/>
        <a:p>
          <a:endParaRPr lang="en-US"/>
        </a:p>
      </dgm:t>
    </dgm:pt>
    <dgm:pt modelId="{FFF66FFE-1A0A-4816-A00F-66F2D9E99476}">
      <dgm:prSet/>
      <dgm:spPr/>
      <dgm:t>
        <a:bodyPr/>
        <a:lstStyle/>
        <a:p>
          <a:r>
            <a:rPr lang="en-US" dirty="0"/>
            <a:t> </a:t>
          </a:r>
          <a:r>
            <a:rPr lang="en-US" dirty="0">
              <a:solidFill>
                <a:schemeClr val="accent4"/>
              </a:solidFill>
              <a:highlight>
                <a:srgbClr val="000000"/>
              </a:highlight>
            </a:rPr>
            <a:t>Technical Guidance </a:t>
          </a:r>
          <a:r>
            <a:rPr lang="en-US" dirty="0"/>
            <a:t>It does not concern with the what and why of education. It gives the necessary knowledge and skill (Technical Guidance) for giving education to the pupil in a satisfactory way</a:t>
          </a:r>
        </a:p>
      </dgm:t>
    </dgm:pt>
    <dgm:pt modelId="{6C1FF443-3C88-46D6-B088-4258B198988C}" type="parTrans" cxnId="{62120E64-92CB-4C25-8024-A2EC6F8026CE}">
      <dgm:prSet/>
      <dgm:spPr/>
      <dgm:t>
        <a:bodyPr/>
        <a:lstStyle/>
        <a:p>
          <a:endParaRPr lang="en-US"/>
        </a:p>
      </dgm:t>
    </dgm:pt>
    <dgm:pt modelId="{478EED8A-E70F-4823-9CE1-CBBE895321FD}" type="sibTrans" cxnId="{62120E64-92CB-4C25-8024-A2EC6F8026CE}">
      <dgm:prSet/>
      <dgm:spPr/>
      <dgm:t>
        <a:bodyPr/>
        <a:lstStyle/>
        <a:p>
          <a:endParaRPr lang="en-US"/>
        </a:p>
      </dgm:t>
    </dgm:pt>
    <dgm:pt modelId="{4123E503-9FDD-4390-A0BD-19E06FBCAB20}" type="pres">
      <dgm:prSet presAssocID="{689DAC24-640B-4228-8188-9827FA5C9E5B}" presName="linear" presStyleCnt="0">
        <dgm:presLayoutVars>
          <dgm:animLvl val="lvl"/>
          <dgm:resizeHandles val="exact"/>
        </dgm:presLayoutVars>
      </dgm:prSet>
      <dgm:spPr/>
      <dgm:t>
        <a:bodyPr/>
        <a:lstStyle/>
        <a:p>
          <a:endParaRPr lang="en-US"/>
        </a:p>
      </dgm:t>
    </dgm:pt>
    <dgm:pt modelId="{1DBE57B4-36C5-4798-80E5-0DAA043EEC0E}" type="pres">
      <dgm:prSet presAssocID="{69B02396-BC4D-4E8E-B522-720B48157469}" presName="parentText" presStyleLbl="node1" presStyleIdx="0" presStyleCnt="4">
        <dgm:presLayoutVars>
          <dgm:chMax val="0"/>
          <dgm:bulletEnabled val="1"/>
        </dgm:presLayoutVars>
      </dgm:prSet>
      <dgm:spPr/>
      <dgm:t>
        <a:bodyPr/>
        <a:lstStyle/>
        <a:p>
          <a:endParaRPr lang="en-US"/>
        </a:p>
      </dgm:t>
    </dgm:pt>
    <dgm:pt modelId="{A5EADEC7-6729-4872-BD2A-8D0F1FC1908C}" type="pres">
      <dgm:prSet presAssocID="{9ACB0356-D15E-4DC2-8685-DBB20A1F8EC6}" presName="spacer" presStyleCnt="0"/>
      <dgm:spPr/>
    </dgm:pt>
    <dgm:pt modelId="{672A190E-7D75-421E-A5C2-A503A10D5666}" type="pres">
      <dgm:prSet presAssocID="{8DB66DC1-FD66-4923-8E38-276B371F52CA}" presName="parentText" presStyleLbl="node1" presStyleIdx="1" presStyleCnt="4">
        <dgm:presLayoutVars>
          <dgm:chMax val="0"/>
          <dgm:bulletEnabled val="1"/>
        </dgm:presLayoutVars>
      </dgm:prSet>
      <dgm:spPr/>
      <dgm:t>
        <a:bodyPr/>
        <a:lstStyle/>
        <a:p>
          <a:endParaRPr lang="en-US"/>
        </a:p>
      </dgm:t>
    </dgm:pt>
    <dgm:pt modelId="{0790F7A0-6D00-4387-AF58-53AA2B701FB5}" type="pres">
      <dgm:prSet presAssocID="{B1AC3FE8-7F00-4413-801A-9849A17DD881}" presName="spacer" presStyleCnt="0"/>
      <dgm:spPr/>
    </dgm:pt>
    <dgm:pt modelId="{5037B5E5-A913-4141-8ED0-DD55B99E23CC}" type="pres">
      <dgm:prSet presAssocID="{82D869A1-63D7-4F06-A6ED-480B7D6CF2B8}" presName="parentText" presStyleLbl="node1" presStyleIdx="2" presStyleCnt="4">
        <dgm:presLayoutVars>
          <dgm:chMax val="0"/>
          <dgm:bulletEnabled val="1"/>
        </dgm:presLayoutVars>
      </dgm:prSet>
      <dgm:spPr/>
      <dgm:t>
        <a:bodyPr/>
        <a:lstStyle/>
        <a:p>
          <a:endParaRPr lang="en-US"/>
        </a:p>
      </dgm:t>
    </dgm:pt>
    <dgm:pt modelId="{06A227B4-FF62-4376-AFB0-8217C3E19B18}" type="pres">
      <dgm:prSet presAssocID="{AFDDBDEE-B5D2-4061-A911-F5DFD58273AF}" presName="spacer" presStyleCnt="0"/>
      <dgm:spPr/>
    </dgm:pt>
    <dgm:pt modelId="{487234DB-2281-4F7A-8FD5-90AEF614B49C}" type="pres">
      <dgm:prSet presAssocID="{FFF66FFE-1A0A-4816-A00F-66F2D9E99476}" presName="parentText" presStyleLbl="node1" presStyleIdx="3" presStyleCnt="4">
        <dgm:presLayoutVars>
          <dgm:chMax val="0"/>
          <dgm:bulletEnabled val="1"/>
        </dgm:presLayoutVars>
      </dgm:prSet>
      <dgm:spPr/>
      <dgm:t>
        <a:bodyPr/>
        <a:lstStyle/>
        <a:p>
          <a:endParaRPr lang="en-US"/>
        </a:p>
      </dgm:t>
    </dgm:pt>
  </dgm:ptLst>
  <dgm:cxnLst>
    <dgm:cxn modelId="{06D3C750-08B3-4094-9DC6-B14C17D07C90}" srcId="{689DAC24-640B-4228-8188-9827FA5C9E5B}" destId="{69B02396-BC4D-4E8E-B522-720B48157469}" srcOrd="0" destOrd="0" parTransId="{3757CF90-821B-4B3D-94E6-6C1D5CF9D465}" sibTransId="{9ACB0356-D15E-4DC2-8685-DBB20A1F8EC6}"/>
    <dgm:cxn modelId="{C328CEDD-6E75-417B-9B18-8C296D9C30D3}" type="presOf" srcId="{689DAC24-640B-4228-8188-9827FA5C9E5B}" destId="{4123E503-9FDD-4390-A0BD-19E06FBCAB20}" srcOrd="0" destOrd="0" presId="urn:microsoft.com/office/officeart/2005/8/layout/vList2"/>
    <dgm:cxn modelId="{AAA8469C-6DC9-4E5D-B5AF-3985DF3B5EC1}" srcId="{689DAC24-640B-4228-8188-9827FA5C9E5B}" destId="{82D869A1-63D7-4F06-A6ED-480B7D6CF2B8}" srcOrd="2" destOrd="0" parTransId="{5511DF9C-F74A-4993-A142-624E54E607A2}" sibTransId="{AFDDBDEE-B5D2-4061-A911-F5DFD58273AF}"/>
    <dgm:cxn modelId="{62120E64-92CB-4C25-8024-A2EC6F8026CE}" srcId="{689DAC24-640B-4228-8188-9827FA5C9E5B}" destId="{FFF66FFE-1A0A-4816-A00F-66F2D9E99476}" srcOrd="3" destOrd="0" parTransId="{6C1FF443-3C88-46D6-B088-4258B198988C}" sibTransId="{478EED8A-E70F-4823-9CE1-CBBE895321FD}"/>
    <dgm:cxn modelId="{3E1536D5-1CC0-4B9A-AB3F-ADB24D92BE1E}" type="presOf" srcId="{69B02396-BC4D-4E8E-B522-720B48157469}" destId="{1DBE57B4-36C5-4798-80E5-0DAA043EEC0E}" srcOrd="0" destOrd="0" presId="urn:microsoft.com/office/officeart/2005/8/layout/vList2"/>
    <dgm:cxn modelId="{9A5AF1E8-3C3F-4B5C-9908-AAF36683B4D1}" type="presOf" srcId="{FFF66FFE-1A0A-4816-A00F-66F2D9E99476}" destId="{487234DB-2281-4F7A-8FD5-90AEF614B49C}" srcOrd="0" destOrd="0" presId="urn:microsoft.com/office/officeart/2005/8/layout/vList2"/>
    <dgm:cxn modelId="{CFB5F2BC-61A7-4811-983B-44A0CE2054E9}" type="presOf" srcId="{8DB66DC1-FD66-4923-8E38-276B371F52CA}" destId="{672A190E-7D75-421E-A5C2-A503A10D5666}" srcOrd="0" destOrd="0" presId="urn:microsoft.com/office/officeart/2005/8/layout/vList2"/>
    <dgm:cxn modelId="{18CBB915-1219-4D57-82F3-384A3267764F}" type="presOf" srcId="{82D869A1-63D7-4F06-A6ED-480B7D6CF2B8}" destId="{5037B5E5-A913-4141-8ED0-DD55B99E23CC}" srcOrd="0" destOrd="0" presId="urn:microsoft.com/office/officeart/2005/8/layout/vList2"/>
    <dgm:cxn modelId="{C064FA0D-D5DD-4E73-9A76-1B5A48097274}" srcId="{689DAC24-640B-4228-8188-9827FA5C9E5B}" destId="{8DB66DC1-FD66-4923-8E38-276B371F52CA}" srcOrd="1" destOrd="0" parTransId="{7C901D75-7019-44C7-B38A-8493521C34FF}" sibTransId="{B1AC3FE8-7F00-4413-801A-9849A17DD881}"/>
    <dgm:cxn modelId="{9CD6DAE5-2ECE-474D-A32B-F1AC3B03DCEB}" type="presParOf" srcId="{4123E503-9FDD-4390-A0BD-19E06FBCAB20}" destId="{1DBE57B4-36C5-4798-80E5-0DAA043EEC0E}" srcOrd="0" destOrd="0" presId="urn:microsoft.com/office/officeart/2005/8/layout/vList2"/>
    <dgm:cxn modelId="{2F66C72C-993C-4157-ADB3-155BE6B4F224}" type="presParOf" srcId="{4123E503-9FDD-4390-A0BD-19E06FBCAB20}" destId="{A5EADEC7-6729-4872-BD2A-8D0F1FC1908C}" srcOrd="1" destOrd="0" presId="urn:microsoft.com/office/officeart/2005/8/layout/vList2"/>
    <dgm:cxn modelId="{8B9C2DC5-F706-4AEE-BCD1-E47FC59C2D3F}" type="presParOf" srcId="{4123E503-9FDD-4390-A0BD-19E06FBCAB20}" destId="{672A190E-7D75-421E-A5C2-A503A10D5666}" srcOrd="2" destOrd="0" presId="urn:microsoft.com/office/officeart/2005/8/layout/vList2"/>
    <dgm:cxn modelId="{D96910F9-F675-4E59-9D4A-288CFFA09AD2}" type="presParOf" srcId="{4123E503-9FDD-4390-A0BD-19E06FBCAB20}" destId="{0790F7A0-6D00-4387-AF58-53AA2B701FB5}" srcOrd="3" destOrd="0" presId="urn:microsoft.com/office/officeart/2005/8/layout/vList2"/>
    <dgm:cxn modelId="{DA2E5BC2-11C1-4836-A2EB-429273089E69}" type="presParOf" srcId="{4123E503-9FDD-4390-A0BD-19E06FBCAB20}" destId="{5037B5E5-A913-4141-8ED0-DD55B99E23CC}" srcOrd="4" destOrd="0" presId="urn:microsoft.com/office/officeart/2005/8/layout/vList2"/>
    <dgm:cxn modelId="{E5BB3A6E-ED08-4191-B23D-F12D5E3B6B34}" type="presParOf" srcId="{4123E503-9FDD-4390-A0BD-19E06FBCAB20}" destId="{06A227B4-FF62-4376-AFB0-8217C3E19B18}" srcOrd="5" destOrd="0" presId="urn:microsoft.com/office/officeart/2005/8/layout/vList2"/>
    <dgm:cxn modelId="{3538B0C2-AC84-4E00-AAA7-5340D245A65D}" type="presParOf" srcId="{4123E503-9FDD-4390-A0BD-19E06FBCAB20}" destId="{487234DB-2281-4F7A-8FD5-90AEF614B49C}"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F8944C-D8B4-46E6-8E41-8899D4917D0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C5ADFC31-1C9D-4A5C-912A-395F04C4A64F}">
      <dgm:prSet/>
      <dgm:spPr/>
      <dgm:t>
        <a:bodyPr/>
        <a:lstStyle/>
        <a:p>
          <a:r>
            <a:rPr lang="en-US"/>
            <a:t>The Learner</a:t>
          </a:r>
        </a:p>
      </dgm:t>
    </dgm:pt>
    <dgm:pt modelId="{BD9FC89E-02D8-44F6-978A-21D7FE9E5943}" type="parTrans" cxnId="{AD7820D0-83AB-41ED-9C4A-83E2BA2C1720}">
      <dgm:prSet/>
      <dgm:spPr/>
      <dgm:t>
        <a:bodyPr/>
        <a:lstStyle/>
        <a:p>
          <a:endParaRPr lang="en-US"/>
        </a:p>
      </dgm:t>
    </dgm:pt>
    <dgm:pt modelId="{4F347BA0-6BB0-4113-8384-90A7C7D43318}" type="sibTrans" cxnId="{AD7820D0-83AB-41ED-9C4A-83E2BA2C1720}">
      <dgm:prSet/>
      <dgm:spPr/>
      <dgm:t>
        <a:bodyPr/>
        <a:lstStyle/>
        <a:p>
          <a:endParaRPr lang="en-US"/>
        </a:p>
      </dgm:t>
    </dgm:pt>
    <dgm:pt modelId="{357EB528-3A69-4AB1-88C0-1DE6BEF56258}">
      <dgm:prSet/>
      <dgm:spPr/>
      <dgm:t>
        <a:bodyPr/>
        <a:lstStyle/>
        <a:p>
          <a:r>
            <a:rPr lang="en-US"/>
            <a:t>The Learning Process</a:t>
          </a:r>
        </a:p>
      </dgm:t>
    </dgm:pt>
    <dgm:pt modelId="{DE83F981-F9D6-4631-86B7-2130E12A5A31}" type="parTrans" cxnId="{448F9D39-65A0-4C21-981C-8E715DDD1A04}">
      <dgm:prSet/>
      <dgm:spPr/>
      <dgm:t>
        <a:bodyPr/>
        <a:lstStyle/>
        <a:p>
          <a:endParaRPr lang="en-US"/>
        </a:p>
      </dgm:t>
    </dgm:pt>
    <dgm:pt modelId="{111B6C28-9C28-4A6E-812A-4D1944BD378C}" type="sibTrans" cxnId="{448F9D39-65A0-4C21-981C-8E715DDD1A04}">
      <dgm:prSet/>
      <dgm:spPr/>
      <dgm:t>
        <a:bodyPr/>
        <a:lstStyle/>
        <a:p>
          <a:endParaRPr lang="en-US"/>
        </a:p>
      </dgm:t>
    </dgm:pt>
    <dgm:pt modelId="{0799A081-C9BE-422E-8193-8FD91D8F090A}">
      <dgm:prSet/>
      <dgm:spPr/>
      <dgm:t>
        <a:bodyPr/>
        <a:lstStyle/>
        <a:p>
          <a:r>
            <a:rPr lang="en-US"/>
            <a:t>The Learning Situation</a:t>
          </a:r>
        </a:p>
      </dgm:t>
    </dgm:pt>
    <dgm:pt modelId="{A5C809FA-82C9-4EF9-B461-CA27A3D0B9C2}" type="parTrans" cxnId="{7116ECA1-D9ED-4134-AD26-DD412634FBAD}">
      <dgm:prSet/>
      <dgm:spPr/>
      <dgm:t>
        <a:bodyPr/>
        <a:lstStyle/>
        <a:p>
          <a:endParaRPr lang="en-US"/>
        </a:p>
      </dgm:t>
    </dgm:pt>
    <dgm:pt modelId="{B6547AEE-A016-4F60-8A27-01C3F5D57B68}" type="sibTrans" cxnId="{7116ECA1-D9ED-4134-AD26-DD412634FBAD}">
      <dgm:prSet/>
      <dgm:spPr/>
      <dgm:t>
        <a:bodyPr/>
        <a:lstStyle/>
        <a:p>
          <a:endParaRPr lang="en-US"/>
        </a:p>
      </dgm:t>
    </dgm:pt>
    <dgm:pt modelId="{A35A16B5-DCD9-4D7D-B049-93B156DF6684}">
      <dgm:prSet/>
      <dgm:spPr/>
      <dgm:t>
        <a:bodyPr/>
        <a:lstStyle/>
        <a:p>
          <a:r>
            <a:rPr lang="en-US"/>
            <a:t>The Teaching Situation</a:t>
          </a:r>
        </a:p>
      </dgm:t>
    </dgm:pt>
    <dgm:pt modelId="{A4FAF2C5-4E58-472B-85A1-F97DFAD05CEB}" type="parTrans" cxnId="{1A1E3984-6B70-4436-8CB6-AAE3C0A1CF57}">
      <dgm:prSet/>
      <dgm:spPr/>
      <dgm:t>
        <a:bodyPr/>
        <a:lstStyle/>
        <a:p>
          <a:endParaRPr lang="en-US"/>
        </a:p>
      </dgm:t>
    </dgm:pt>
    <dgm:pt modelId="{3F4E573F-C16B-497B-8233-C6C61A50A682}" type="sibTrans" cxnId="{1A1E3984-6B70-4436-8CB6-AAE3C0A1CF57}">
      <dgm:prSet/>
      <dgm:spPr/>
      <dgm:t>
        <a:bodyPr/>
        <a:lstStyle/>
        <a:p>
          <a:endParaRPr lang="en-US"/>
        </a:p>
      </dgm:t>
    </dgm:pt>
    <dgm:pt modelId="{FB726984-8886-44C1-9641-4F60DB592440}">
      <dgm:prSet/>
      <dgm:spPr/>
      <dgm:t>
        <a:bodyPr/>
        <a:lstStyle/>
        <a:p>
          <a:r>
            <a:rPr lang="en-US"/>
            <a:t>Evaluation of Learning Performance</a:t>
          </a:r>
        </a:p>
      </dgm:t>
    </dgm:pt>
    <dgm:pt modelId="{6BB43D85-C561-4D33-BBF9-4667CC10495B}" type="parTrans" cxnId="{9142E0A5-1003-4D5A-BDA1-579765AC1DF0}">
      <dgm:prSet/>
      <dgm:spPr/>
      <dgm:t>
        <a:bodyPr/>
        <a:lstStyle/>
        <a:p>
          <a:endParaRPr lang="en-US"/>
        </a:p>
      </dgm:t>
    </dgm:pt>
    <dgm:pt modelId="{3943BBEB-A67A-4D42-944D-A9D68A1584C5}" type="sibTrans" cxnId="{9142E0A5-1003-4D5A-BDA1-579765AC1DF0}">
      <dgm:prSet/>
      <dgm:spPr/>
      <dgm:t>
        <a:bodyPr/>
        <a:lstStyle/>
        <a:p>
          <a:endParaRPr lang="en-US"/>
        </a:p>
      </dgm:t>
    </dgm:pt>
    <dgm:pt modelId="{FB94763F-31A6-42A5-B947-31579F3EC2A7}">
      <dgm:prSet/>
      <dgm:spPr/>
      <dgm:t>
        <a:bodyPr/>
        <a:lstStyle/>
        <a:p>
          <a:r>
            <a:rPr lang="en-US"/>
            <a:t>The Teacher</a:t>
          </a:r>
        </a:p>
      </dgm:t>
    </dgm:pt>
    <dgm:pt modelId="{9AD529FC-DC48-4381-96EE-0A436685740A}" type="parTrans" cxnId="{F113852E-E28E-4355-9712-B9A27B3FCCA4}">
      <dgm:prSet/>
      <dgm:spPr/>
      <dgm:t>
        <a:bodyPr/>
        <a:lstStyle/>
        <a:p>
          <a:endParaRPr lang="en-US"/>
        </a:p>
      </dgm:t>
    </dgm:pt>
    <dgm:pt modelId="{7B5038D5-7DD2-4FCD-9B3E-CDC52F91D761}" type="sibTrans" cxnId="{F113852E-E28E-4355-9712-B9A27B3FCCA4}">
      <dgm:prSet/>
      <dgm:spPr/>
      <dgm:t>
        <a:bodyPr/>
        <a:lstStyle/>
        <a:p>
          <a:endParaRPr lang="en-US"/>
        </a:p>
      </dgm:t>
    </dgm:pt>
    <dgm:pt modelId="{DCA85CB2-7A7F-4005-8F60-4BB264BF5E53}" type="pres">
      <dgm:prSet presAssocID="{69F8944C-D8B4-46E6-8E41-8899D4917D0F}" presName="linear" presStyleCnt="0">
        <dgm:presLayoutVars>
          <dgm:animLvl val="lvl"/>
          <dgm:resizeHandles val="exact"/>
        </dgm:presLayoutVars>
      </dgm:prSet>
      <dgm:spPr/>
      <dgm:t>
        <a:bodyPr/>
        <a:lstStyle/>
        <a:p>
          <a:endParaRPr lang="en-US"/>
        </a:p>
      </dgm:t>
    </dgm:pt>
    <dgm:pt modelId="{F2F44F8D-D450-4AB8-BFD3-90317459A069}" type="pres">
      <dgm:prSet presAssocID="{C5ADFC31-1C9D-4A5C-912A-395F04C4A64F}" presName="parentText" presStyleLbl="node1" presStyleIdx="0" presStyleCnt="6">
        <dgm:presLayoutVars>
          <dgm:chMax val="0"/>
          <dgm:bulletEnabled val="1"/>
        </dgm:presLayoutVars>
      </dgm:prSet>
      <dgm:spPr/>
      <dgm:t>
        <a:bodyPr/>
        <a:lstStyle/>
        <a:p>
          <a:endParaRPr lang="en-US"/>
        </a:p>
      </dgm:t>
    </dgm:pt>
    <dgm:pt modelId="{B78784E3-5852-4630-B828-435968B964F3}" type="pres">
      <dgm:prSet presAssocID="{4F347BA0-6BB0-4113-8384-90A7C7D43318}" presName="spacer" presStyleCnt="0"/>
      <dgm:spPr/>
    </dgm:pt>
    <dgm:pt modelId="{8FF65460-DBFE-46EC-A370-B97B2FE194F3}" type="pres">
      <dgm:prSet presAssocID="{357EB528-3A69-4AB1-88C0-1DE6BEF56258}" presName="parentText" presStyleLbl="node1" presStyleIdx="1" presStyleCnt="6">
        <dgm:presLayoutVars>
          <dgm:chMax val="0"/>
          <dgm:bulletEnabled val="1"/>
        </dgm:presLayoutVars>
      </dgm:prSet>
      <dgm:spPr/>
      <dgm:t>
        <a:bodyPr/>
        <a:lstStyle/>
        <a:p>
          <a:endParaRPr lang="en-US"/>
        </a:p>
      </dgm:t>
    </dgm:pt>
    <dgm:pt modelId="{194E510D-D1AE-4FAC-BB29-7423B6BF44F3}" type="pres">
      <dgm:prSet presAssocID="{111B6C28-9C28-4A6E-812A-4D1944BD378C}" presName="spacer" presStyleCnt="0"/>
      <dgm:spPr/>
    </dgm:pt>
    <dgm:pt modelId="{BC3BD794-C168-4909-B4C6-C8A9F323EEB3}" type="pres">
      <dgm:prSet presAssocID="{0799A081-C9BE-422E-8193-8FD91D8F090A}" presName="parentText" presStyleLbl="node1" presStyleIdx="2" presStyleCnt="6">
        <dgm:presLayoutVars>
          <dgm:chMax val="0"/>
          <dgm:bulletEnabled val="1"/>
        </dgm:presLayoutVars>
      </dgm:prSet>
      <dgm:spPr/>
      <dgm:t>
        <a:bodyPr/>
        <a:lstStyle/>
        <a:p>
          <a:endParaRPr lang="en-US"/>
        </a:p>
      </dgm:t>
    </dgm:pt>
    <dgm:pt modelId="{51CCBC4F-4DE2-4CDC-99A5-25B8B3AF34D5}" type="pres">
      <dgm:prSet presAssocID="{B6547AEE-A016-4F60-8A27-01C3F5D57B68}" presName="spacer" presStyleCnt="0"/>
      <dgm:spPr/>
    </dgm:pt>
    <dgm:pt modelId="{FE620A02-5534-4D3B-A04F-AEBCFB47FF50}" type="pres">
      <dgm:prSet presAssocID="{A35A16B5-DCD9-4D7D-B049-93B156DF6684}" presName="parentText" presStyleLbl="node1" presStyleIdx="3" presStyleCnt="6">
        <dgm:presLayoutVars>
          <dgm:chMax val="0"/>
          <dgm:bulletEnabled val="1"/>
        </dgm:presLayoutVars>
      </dgm:prSet>
      <dgm:spPr/>
      <dgm:t>
        <a:bodyPr/>
        <a:lstStyle/>
        <a:p>
          <a:endParaRPr lang="en-US"/>
        </a:p>
      </dgm:t>
    </dgm:pt>
    <dgm:pt modelId="{68166953-50CB-4300-A227-49E93DF51765}" type="pres">
      <dgm:prSet presAssocID="{3F4E573F-C16B-497B-8233-C6C61A50A682}" presName="spacer" presStyleCnt="0"/>
      <dgm:spPr/>
    </dgm:pt>
    <dgm:pt modelId="{AEE8B3CB-1C0E-45AA-96B0-1E0170A1E703}" type="pres">
      <dgm:prSet presAssocID="{FB726984-8886-44C1-9641-4F60DB592440}" presName="parentText" presStyleLbl="node1" presStyleIdx="4" presStyleCnt="6">
        <dgm:presLayoutVars>
          <dgm:chMax val="0"/>
          <dgm:bulletEnabled val="1"/>
        </dgm:presLayoutVars>
      </dgm:prSet>
      <dgm:spPr/>
      <dgm:t>
        <a:bodyPr/>
        <a:lstStyle/>
        <a:p>
          <a:endParaRPr lang="en-US"/>
        </a:p>
      </dgm:t>
    </dgm:pt>
    <dgm:pt modelId="{5890C4AE-2D7B-4E44-81A5-FCAA8E6AFD4A}" type="pres">
      <dgm:prSet presAssocID="{3943BBEB-A67A-4D42-944D-A9D68A1584C5}" presName="spacer" presStyleCnt="0"/>
      <dgm:spPr/>
    </dgm:pt>
    <dgm:pt modelId="{94D372F7-B813-4AF6-8D18-0A9B14C68E64}" type="pres">
      <dgm:prSet presAssocID="{FB94763F-31A6-42A5-B947-31579F3EC2A7}" presName="parentText" presStyleLbl="node1" presStyleIdx="5" presStyleCnt="6">
        <dgm:presLayoutVars>
          <dgm:chMax val="0"/>
          <dgm:bulletEnabled val="1"/>
        </dgm:presLayoutVars>
      </dgm:prSet>
      <dgm:spPr/>
      <dgm:t>
        <a:bodyPr/>
        <a:lstStyle/>
        <a:p>
          <a:endParaRPr lang="en-US"/>
        </a:p>
      </dgm:t>
    </dgm:pt>
  </dgm:ptLst>
  <dgm:cxnLst>
    <dgm:cxn modelId="{914A4894-D4A2-4918-B029-91A0C733AA17}" type="presOf" srcId="{FB94763F-31A6-42A5-B947-31579F3EC2A7}" destId="{94D372F7-B813-4AF6-8D18-0A9B14C68E64}" srcOrd="0" destOrd="0" presId="urn:microsoft.com/office/officeart/2005/8/layout/vList2"/>
    <dgm:cxn modelId="{7116ECA1-D9ED-4134-AD26-DD412634FBAD}" srcId="{69F8944C-D8B4-46E6-8E41-8899D4917D0F}" destId="{0799A081-C9BE-422E-8193-8FD91D8F090A}" srcOrd="2" destOrd="0" parTransId="{A5C809FA-82C9-4EF9-B461-CA27A3D0B9C2}" sibTransId="{B6547AEE-A016-4F60-8A27-01C3F5D57B68}"/>
    <dgm:cxn modelId="{AD7820D0-83AB-41ED-9C4A-83E2BA2C1720}" srcId="{69F8944C-D8B4-46E6-8E41-8899D4917D0F}" destId="{C5ADFC31-1C9D-4A5C-912A-395F04C4A64F}" srcOrd="0" destOrd="0" parTransId="{BD9FC89E-02D8-44F6-978A-21D7FE9E5943}" sibTransId="{4F347BA0-6BB0-4113-8384-90A7C7D43318}"/>
    <dgm:cxn modelId="{2B800B4C-CF3D-4500-8462-C4EF2DB4D43D}" type="presOf" srcId="{A35A16B5-DCD9-4D7D-B049-93B156DF6684}" destId="{FE620A02-5534-4D3B-A04F-AEBCFB47FF50}" srcOrd="0" destOrd="0" presId="urn:microsoft.com/office/officeart/2005/8/layout/vList2"/>
    <dgm:cxn modelId="{9142E0A5-1003-4D5A-BDA1-579765AC1DF0}" srcId="{69F8944C-D8B4-46E6-8E41-8899D4917D0F}" destId="{FB726984-8886-44C1-9641-4F60DB592440}" srcOrd="4" destOrd="0" parTransId="{6BB43D85-C561-4D33-BBF9-4667CC10495B}" sibTransId="{3943BBEB-A67A-4D42-944D-A9D68A1584C5}"/>
    <dgm:cxn modelId="{1A1E3984-6B70-4436-8CB6-AAE3C0A1CF57}" srcId="{69F8944C-D8B4-46E6-8E41-8899D4917D0F}" destId="{A35A16B5-DCD9-4D7D-B049-93B156DF6684}" srcOrd="3" destOrd="0" parTransId="{A4FAF2C5-4E58-472B-85A1-F97DFAD05CEB}" sibTransId="{3F4E573F-C16B-497B-8233-C6C61A50A682}"/>
    <dgm:cxn modelId="{011B179C-EB57-4BF8-BF16-DAEE8A8C2BF3}" type="presOf" srcId="{69F8944C-D8B4-46E6-8E41-8899D4917D0F}" destId="{DCA85CB2-7A7F-4005-8F60-4BB264BF5E53}" srcOrd="0" destOrd="0" presId="urn:microsoft.com/office/officeart/2005/8/layout/vList2"/>
    <dgm:cxn modelId="{793CE54B-2502-452F-8429-2635E96E3C19}" type="presOf" srcId="{0799A081-C9BE-422E-8193-8FD91D8F090A}" destId="{BC3BD794-C168-4909-B4C6-C8A9F323EEB3}" srcOrd="0" destOrd="0" presId="urn:microsoft.com/office/officeart/2005/8/layout/vList2"/>
    <dgm:cxn modelId="{F113852E-E28E-4355-9712-B9A27B3FCCA4}" srcId="{69F8944C-D8B4-46E6-8E41-8899D4917D0F}" destId="{FB94763F-31A6-42A5-B947-31579F3EC2A7}" srcOrd="5" destOrd="0" parTransId="{9AD529FC-DC48-4381-96EE-0A436685740A}" sibTransId="{7B5038D5-7DD2-4FCD-9B3E-CDC52F91D761}"/>
    <dgm:cxn modelId="{8424AEFD-2BB1-4EA5-A94C-64FB9B414E79}" type="presOf" srcId="{FB726984-8886-44C1-9641-4F60DB592440}" destId="{AEE8B3CB-1C0E-45AA-96B0-1E0170A1E703}" srcOrd="0" destOrd="0" presId="urn:microsoft.com/office/officeart/2005/8/layout/vList2"/>
    <dgm:cxn modelId="{448F9D39-65A0-4C21-981C-8E715DDD1A04}" srcId="{69F8944C-D8B4-46E6-8E41-8899D4917D0F}" destId="{357EB528-3A69-4AB1-88C0-1DE6BEF56258}" srcOrd="1" destOrd="0" parTransId="{DE83F981-F9D6-4631-86B7-2130E12A5A31}" sibTransId="{111B6C28-9C28-4A6E-812A-4D1944BD378C}"/>
    <dgm:cxn modelId="{D2003B6C-989F-4E3A-AAA4-1E985F69162F}" type="presOf" srcId="{C5ADFC31-1C9D-4A5C-912A-395F04C4A64F}" destId="{F2F44F8D-D450-4AB8-BFD3-90317459A069}" srcOrd="0" destOrd="0" presId="urn:microsoft.com/office/officeart/2005/8/layout/vList2"/>
    <dgm:cxn modelId="{8C628684-12FE-4D0F-82BC-D2DAC28CBB2F}" type="presOf" srcId="{357EB528-3A69-4AB1-88C0-1DE6BEF56258}" destId="{8FF65460-DBFE-46EC-A370-B97B2FE194F3}" srcOrd="0" destOrd="0" presId="urn:microsoft.com/office/officeart/2005/8/layout/vList2"/>
    <dgm:cxn modelId="{80D3AA19-5E8E-4B1A-8397-4D932C9D7883}" type="presParOf" srcId="{DCA85CB2-7A7F-4005-8F60-4BB264BF5E53}" destId="{F2F44F8D-D450-4AB8-BFD3-90317459A069}" srcOrd="0" destOrd="0" presId="urn:microsoft.com/office/officeart/2005/8/layout/vList2"/>
    <dgm:cxn modelId="{DFC586A0-FCE4-4A57-B533-442042ADC174}" type="presParOf" srcId="{DCA85CB2-7A7F-4005-8F60-4BB264BF5E53}" destId="{B78784E3-5852-4630-B828-435968B964F3}" srcOrd="1" destOrd="0" presId="urn:microsoft.com/office/officeart/2005/8/layout/vList2"/>
    <dgm:cxn modelId="{D0CCB839-08EA-4FEC-8120-D4D6BD28B404}" type="presParOf" srcId="{DCA85CB2-7A7F-4005-8F60-4BB264BF5E53}" destId="{8FF65460-DBFE-46EC-A370-B97B2FE194F3}" srcOrd="2" destOrd="0" presId="urn:microsoft.com/office/officeart/2005/8/layout/vList2"/>
    <dgm:cxn modelId="{C3A420A1-93D6-4C55-BA95-AF7A4ACC86BD}" type="presParOf" srcId="{DCA85CB2-7A7F-4005-8F60-4BB264BF5E53}" destId="{194E510D-D1AE-4FAC-BB29-7423B6BF44F3}" srcOrd="3" destOrd="0" presId="urn:microsoft.com/office/officeart/2005/8/layout/vList2"/>
    <dgm:cxn modelId="{D47CDC0E-6F44-452A-AADE-58D6D0CAADAB}" type="presParOf" srcId="{DCA85CB2-7A7F-4005-8F60-4BB264BF5E53}" destId="{BC3BD794-C168-4909-B4C6-C8A9F323EEB3}" srcOrd="4" destOrd="0" presId="urn:microsoft.com/office/officeart/2005/8/layout/vList2"/>
    <dgm:cxn modelId="{8B5F168B-E899-44EB-8BC5-55DBD10FE4E6}" type="presParOf" srcId="{DCA85CB2-7A7F-4005-8F60-4BB264BF5E53}" destId="{51CCBC4F-4DE2-4CDC-99A5-25B8B3AF34D5}" srcOrd="5" destOrd="0" presId="urn:microsoft.com/office/officeart/2005/8/layout/vList2"/>
    <dgm:cxn modelId="{8000F308-F25F-4C62-A3D4-F3E0CD9AEF82}" type="presParOf" srcId="{DCA85CB2-7A7F-4005-8F60-4BB264BF5E53}" destId="{FE620A02-5534-4D3B-A04F-AEBCFB47FF50}" srcOrd="6" destOrd="0" presId="urn:microsoft.com/office/officeart/2005/8/layout/vList2"/>
    <dgm:cxn modelId="{7271E608-6627-44D4-8587-6ABDA93B1F27}" type="presParOf" srcId="{DCA85CB2-7A7F-4005-8F60-4BB264BF5E53}" destId="{68166953-50CB-4300-A227-49E93DF51765}" srcOrd="7" destOrd="0" presId="urn:microsoft.com/office/officeart/2005/8/layout/vList2"/>
    <dgm:cxn modelId="{A2E297D1-7DC0-4D49-9834-A9151C9B0DBB}" type="presParOf" srcId="{DCA85CB2-7A7F-4005-8F60-4BB264BF5E53}" destId="{AEE8B3CB-1C0E-45AA-96B0-1E0170A1E703}" srcOrd="8" destOrd="0" presId="urn:microsoft.com/office/officeart/2005/8/layout/vList2"/>
    <dgm:cxn modelId="{7F65AB61-18BE-497B-8784-5EAC49798E26}" type="presParOf" srcId="{DCA85CB2-7A7F-4005-8F60-4BB264BF5E53}" destId="{5890C4AE-2D7B-4E44-81A5-FCAA8E6AFD4A}" srcOrd="9" destOrd="0" presId="urn:microsoft.com/office/officeart/2005/8/layout/vList2"/>
    <dgm:cxn modelId="{AFEF9828-D79F-49E6-99DD-B75A707FE004}" type="presParOf" srcId="{DCA85CB2-7A7F-4005-8F60-4BB264BF5E53}" destId="{94D372F7-B813-4AF6-8D18-0A9B14C68E64}"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6CDB8B-8E14-433B-9033-2D5276AD20C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73396AD-F480-41CA-AB6E-69490C6CFF2A}">
      <dgm:prSet/>
      <dgm:spPr/>
      <dgm:t>
        <a:bodyPr/>
        <a:lstStyle/>
        <a:p>
          <a:r>
            <a:rPr lang="en-US"/>
            <a:t>To provide a thorough knowledge of the nature of the child to provide an understanding of the nature, aims and purposes of education. </a:t>
          </a:r>
        </a:p>
      </dgm:t>
    </dgm:pt>
    <dgm:pt modelId="{F2A1E510-2C1B-48D3-A71E-38E896EC5AB2}" type="parTrans" cxnId="{13EF08A3-D20C-410A-BC1C-35DDE6292964}">
      <dgm:prSet/>
      <dgm:spPr/>
      <dgm:t>
        <a:bodyPr/>
        <a:lstStyle/>
        <a:p>
          <a:endParaRPr lang="en-US"/>
        </a:p>
      </dgm:t>
    </dgm:pt>
    <dgm:pt modelId="{65338D67-966A-41D3-BEFC-0720D204BD7B}" type="sibTrans" cxnId="{13EF08A3-D20C-410A-BC1C-35DDE6292964}">
      <dgm:prSet/>
      <dgm:spPr/>
      <dgm:t>
        <a:bodyPr/>
        <a:lstStyle/>
        <a:p>
          <a:endParaRPr lang="en-US"/>
        </a:p>
      </dgm:t>
    </dgm:pt>
    <dgm:pt modelId="{9F6F06C6-B9DF-44D6-9038-42FF5BB672A8}">
      <dgm:prSet/>
      <dgm:spPr/>
      <dgm:t>
        <a:bodyPr/>
        <a:lstStyle/>
        <a:p>
          <a:r>
            <a:rPr lang="en-US"/>
            <a:t>To acquire familiarity with the technical vocabulary and to further an understanding and an appreciation of the scientific procedures by which the data of educational psychology are obtained</a:t>
          </a:r>
        </a:p>
      </dgm:t>
    </dgm:pt>
    <dgm:pt modelId="{091C6350-F448-4999-9036-196E2042608C}" type="parTrans" cxnId="{B63A671A-CFFF-4053-B4F1-DD65D4F59FF2}">
      <dgm:prSet/>
      <dgm:spPr/>
      <dgm:t>
        <a:bodyPr/>
        <a:lstStyle/>
        <a:p>
          <a:endParaRPr lang="en-US"/>
        </a:p>
      </dgm:t>
    </dgm:pt>
    <dgm:pt modelId="{34A33757-4E9E-4C90-933C-D7DE80E26A11}" type="sibTrans" cxnId="{B63A671A-CFFF-4053-B4F1-DD65D4F59FF2}">
      <dgm:prSet/>
      <dgm:spPr/>
      <dgm:t>
        <a:bodyPr/>
        <a:lstStyle/>
        <a:p>
          <a:endParaRPr lang="en-US"/>
        </a:p>
      </dgm:t>
    </dgm:pt>
    <dgm:pt modelId="{BBCEE5E8-9EDC-48BD-8C15-C07812992D71}">
      <dgm:prSet/>
      <dgm:spPr/>
      <dgm:t>
        <a:bodyPr/>
        <a:lstStyle/>
        <a:p>
          <a:r>
            <a:rPr lang="en-US"/>
            <a:t>To provide a significant knowledge of developmental process with particular emphasis upon the promotion, guidance and control of mental and moral aspects. </a:t>
          </a:r>
        </a:p>
      </dgm:t>
    </dgm:pt>
    <dgm:pt modelId="{244F5525-BC5A-4B5D-86D2-9EB0C70E2199}" type="parTrans" cxnId="{C3AE0F69-1C53-4C89-B5EE-9DB24A863712}">
      <dgm:prSet/>
      <dgm:spPr/>
      <dgm:t>
        <a:bodyPr/>
        <a:lstStyle/>
        <a:p>
          <a:endParaRPr lang="en-US"/>
        </a:p>
      </dgm:t>
    </dgm:pt>
    <dgm:pt modelId="{3A93A8FE-5AC3-487D-B086-005D12F613CB}" type="sibTrans" cxnId="{C3AE0F69-1C53-4C89-B5EE-9DB24A863712}">
      <dgm:prSet/>
      <dgm:spPr/>
      <dgm:t>
        <a:bodyPr/>
        <a:lstStyle/>
        <a:p>
          <a:endParaRPr lang="en-US"/>
        </a:p>
      </dgm:t>
    </dgm:pt>
    <dgm:pt modelId="{4ADFA5D3-482B-4866-9BB3-5CE2A4B551E2}" type="pres">
      <dgm:prSet presAssocID="{3D6CDB8B-8E14-433B-9033-2D5276AD20CA}" presName="root" presStyleCnt="0">
        <dgm:presLayoutVars>
          <dgm:dir/>
          <dgm:resizeHandles val="exact"/>
        </dgm:presLayoutVars>
      </dgm:prSet>
      <dgm:spPr/>
      <dgm:t>
        <a:bodyPr/>
        <a:lstStyle/>
        <a:p>
          <a:endParaRPr lang="en-US"/>
        </a:p>
      </dgm:t>
    </dgm:pt>
    <dgm:pt modelId="{BCDB680D-C9C7-4FDA-B4A8-0367FBE02D5C}" type="pres">
      <dgm:prSet presAssocID="{E73396AD-F480-41CA-AB6E-69490C6CFF2A}" presName="compNode" presStyleCnt="0"/>
      <dgm:spPr/>
    </dgm:pt>
    <dgm:pt modelId="{031267C4-2D52-4F45-AA59-7DE88F2ACC81}" type="pres">
      <dgm:prSet presAssocID="{E73396AD-F480-41CA-AB6E-69490C6CFF2A}" presName="bgRect" presStyleLbl="bgShp" presStyleIdx="0" presStyleCnt="3"/>
      <dgm:spPr/>
    </dgm:pt>
    <dgm:pt modelId="{92F64E56-5C51-4063-8BC6-D56CFBD3C6E5}" type="pres">
      <dgm:prSet presAssocID="{E73396AD-F480-41CA-AB6E-69490C6CFF2A}"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xmlns=""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xmlns="" id="0" name="" descr="Parent and Child"/>
        </a:ext>
      </dgm:extLst>
    </dgm:pt>
    <dgm:pt modelId="{2FCE45E9-ADB1-4044-9FE7-55C93BB7C2DC}" type="pres">
      <dgm:prSet presAssocID="{E73396AD-F480-41CA-AB6E-69490C6CFF2A}" presName="spaceRect" presStyleCnt="0"/>
      <dgm:spPr/>
    </dgm:pt>
    <dgm:pt modelId="{1FE88BB8-502C-4DCE-9BF4-1B31F8AD1997}" type="pres">
      <dgm:prSet presAssocID="{E73396AD-F480-41CA-AB6E-69490C6CFF2A}" presName="parTx" presStyleLbl="revTx" presStyleIdx="0" presStyleCnt="3">
        <dgm:presLayoutVars>
          <dgm:chMax val="0"/>
          <dgm:chPref val="0"/>
        </dgm:presLayoutVars>
      </dgm:prSet>
      <dgm:spPr/>
      <dgm:t>
        <a:bodyPr/>
        <a:lstStyle/>
        <a:p>
          <a:endParaRPr lang="en-US"/>
        </a:p>
      </dgm:t>
    </dgm:pt>
    <dgm:pt modelId="{103192F5-6989-49BE-9036-3B564B010138}" type="pres">
      <dgm:prSet presAssocID="{65338D67-966A-41D3-BEFC-0720D204BD7B}" presName="sibTrans" presStyleCnt="0"/>
      <dgm:spPr/>
    </dgm:pt>
    <dgm:pt modelId="{55429C93-ADA0-4A68-863F-4716437ABA0B}" type="pres">
      <dgm:prSet presAssocID="{9F6F06C6-B9DF-44D6-9038-42FF5BB672A8}" presName="compNode" presStyleCnt="0"/>
      <dgm:spPr/>
    </dgm:pt>
    <dgm:pt modelId="{082CFCCE-7475-43E0-83C4-83880F2435FC}" type="pres">
      <dgm:prSet presAssocID="{9F6F06C6-B9DF-44D6-9038-42FF5BB672A8}" presName="bgRect" presStyleLbl="bgShp" presStyleIdx="1" presStyleCnt="3"/>
      <dgm:spPr/>
    </dgm:pt>
    <dgm:pt modelId="{80626F3D-A804-42EF-AE33-E1A7347EBBAE}" type="pres">
      <dgm:prSet presAssocID="{9F6F06C6-B9DF-44D6-9038-42FF5BB672A8}"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xmlns=""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dgm14="http://schemas.microsoft.com/office/drawing/2010/diagram" xmlns="" id="0" name="" descr="Classroom"/>
        </a:ext>
      </dgm:extLst>
    </dgm:pt>
    <dgm:pt modelId="{A8A63564-29BB-4C3F-9783-852147EBF72F}" type="pres">
      <dgm:prSet presAssocID="{9F6F06C6-B9DF-44D6-9038-42FF5BB672A8}" presName="spaceRect" presStyleCnt="0"/>
      <dgm:spPr/>
    </dgm:pt>
    <dgm:pt modelId="{0D1D2866-A5FF-4E38-BEBB-CA9995B5F2C2}" type="pres">
      <dgm:prSet presAssocID="{9F6F06C6-B9DF-44D6-9038-42FF5BB672A8}" presName="parTx" presStyleLbl="revTx" presStyleIdx="1" presStyleCnt="3">
        <dgm:presLayoutVars>
          <dgm:chMax val="0"/>
          <dgm:chPref val="0"/>
        </dgm:presLayoutVars>
      </dgm:prSet>
      <dgm:spPr/>
      <dgm:t>
        <a:bodyPr/>
        <a:lstStyle/>
        <a:p>
          <a:endParaRPr lang="en-US"/>
        </a:p>
      </dgm:t>
    </dgm:pt>
    <dgm:pt modelId="{EF843997-A019-4AFE-9CA5-3B76372A7294}" type="pres">
      <dgm:prSet presAssocID="{34A33757-4E9E-4C90-933C-D7DE80E26A11}" presName="sibTrans" presStyleCnt="0"/>
      <dgm:spPr/>
    </dgm:pt>
    <dgm:pt modelId="{1B08F3CA-2666-49C9-86B7-A1283CC07005}" type="pres">
      <dgm:prSet presAssocID="{BBCEE5E8-9EDC-48BD-8C15-C07812992D71}" presName="compNode" presStyleCnt="0"/>
      <dgm:spPr/>
    </dgm:pt>
    <dgm:pt modelId="{2450769D-A344-4FE4-85A0-F163C5B23581}" type="pres">
      <dgm:prSet presAssocID="{BBCEE5E8-9EDC-48BD-8C15-C07812992D71}" presName="bgRect" presStyleLbl="bgShp" presStyleIdx="2" presStyleCnt="3"/>
      <dgm:spPr/>
    </dgm:pt>
    <dgm:pt modelId="{6430205E-60E7-4789-A450-347182369A5B}" type="pres">
      <dgm:prSet presAssocID="{BBCEE5E8-9EDC-48BD-8C15-C07812992D71}"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xmlns="" val="0"/>
              </a:ext>
              <a:ext uri="{96DAC541-7B7A-43D3-8B79-37D633B846F1}">
                <asvg:svgBlip xmlns="" xmlns:asvg="http://schemas.microsoft.com/office/drawing/2016/SVG/main" r:embed="rId6"/>
              </a:ext>
            </a:extLst>
          </a:blip>
          <a:stretch>
            <a:fillRect/>
          </a:stretch>
        </a:blipFill>
        <a:ln>
          <a:noFill/>
        </a:ln>
      </dgm:spPr>
      <dgm:extLst>
        <a:ext uri="{E40237B7-FDA0-4F09-8148-C483321AD2D9}">
          <dgm14:cNvPr xmlns:dgm14="http://schemas.microsoft.com/office/drawing/2010/diagram" xmlns="" id="0" name="" descr="Person with Idea"/>
        </a:ext>
      </dgm:extLst>
    </dgm:pt>
    <dgm:pt modelId="{4C93F955-6505-44CA-ABAB-3A5C8B6BB3DD}" type="pres">
      <dgm:prSet presAssocID="{BBCEE5E8-9EDC-48BD-8C15-C07812992D71}" presName="spaceRect" presStyleCnt="0"/>
      <dgm:spPr/>
    </dgm:pt>
    <dgm:pt modelId="{D10F9C29-B3E1-4511-8995-C3A4B3CCAF72}" type="pres">
      <dgm:prSet presAssocID="{BBCEE5E8-9EDC-48BD-8C15-C07812992D71}" presName="parTx" presStyleLbl="revTx" presStyleIdx="2" presStyleCnt="3">
        <dgm:presLayoutVars>
          <dgm:chMax val="0"/>
          <dgm:chPref val="0"/>
        </dgm:presLayoutVars>
      </dgm:prSet>
      <dgm:spPr/>
      <dgm:t>
        <a:bodyPr/>
        <a:lstStyle/>
        <a:p>
          <a:endParaRPr lang="en-US"/>
        </a:p>
      </dgm:t>
    </dgm:pt>
  </dgm:ptLst>
  <dgm:cxnLst>
    <dgm:cxn modelId="{D9FC3E55-088D-4AE3-BDEC-BD27CEE84676}" type="presOf" srcId="{E73396AD-F480-41CA-AB6E-69490C6CFF2A}" destId="{1FE88BB8-502C-4DCE-9BF4-1B31F8AD1997}" srcOrd="0" destOrd="0" presId="urn:microsoft.com/office/officeart/2018/2/layout/IconVerticalSolidList"/>
    <dgm:cxn modelId="{1EA7200A-5257-45A9-9F80-70C770380617}" type="presOf" srcId="{BBCEE5E8-9EDC-48BD-8C15-C07812992D71}" destId="{D10F9C29-B3E1-4511-8995-C3A4B3CCAF72}" srcOrd="0" destOrd="0" presId="urn:microsoft.com/office/officeart/2018/2/layout/IconVerticalSolidList"/>
    <dgm:cxn modelId="{C3AE0F69-1C53-4C89-B5EE-9DB24A863712}" srcId="{3D6CDB8B-8E14-433B-9033-2D5276AD20CA}" destId="{BBCEE5E8-9EDC-48BD-8C15-C07812992D71}" srcOrd="2" destOrd="0" parTransId="{244F5525-BC5A-4B5D-86D2-9EB0C70E2199}" sibTransId="{3A93A8FE-5AC3-487D-B086-005D12F613CB}"/>
    <dgm:cxn modelId="{1C610F6F-FC2D-48D6-905E-201FF401F709}" type="presOf" srcId="{9F6F06C6-B9DF-44D6-9038-42FF5BB672A8}" destId="{0D1D2866-A5FF-4E38-BEBB-CA9995B5F2C2}" srcOrd="0" destOrd="0" presId="urn:microsoft.com/office/officeart/2018/2/layout/IconVerticalSolidList"/>
    <dgm:cxn modelId="{B63A671A-CFFF-4053-B4F1-DD65D4F59FF2}" srcId="{3D6CDB8B-8E14-433B-9033-2D5276AD20CA}" destId="{9F6F06C6-B9DF-44D6-9038-42FF5BB672A8}" srcOrd="1" destOrd="0" parTransId="{091C6350-F448-4999-9036-196E2042608C}" sibTransId="{34A33757-4E9E-4C90-933C-D7DE80E26A11}"/>
    <dgm:cxn modelId="{721C2CD9-EF24-41B3-8960-CD7A23902B9C}" type="presOf" srcId="{3D6CDB8B-8E14-433B-9033-2D5276AD20CA}" destId="{4ADFA5D3-482B-4866-9BB3-5CE2A4B551E2}" srcOrd="0" destOrd="0" presId="urn:microsoft.com/office/officeart/2018/2/layout/IconVerticalSolidList"/>
    <dgm:cxn modelId="{13EF08A3-D20C-410A-BC1C-35DDE6292964}" srcId="{3D6CDB8B-8E14-433B-9033-2D5276AD20CA}" destId="{E73396AD-F480-41CA-AB6E-69490C6CFF2A}" srcOrd="0" destOrd="0" parTransId="{F2A1E510-2C1B-48D3-A71E-38E896EC5AB2}" sibTransId="{65338D67-966A-41D3-BEFC-0720D204BD7B}"/>
    <dgm:cxn modelId="{0888ECBC-439D-421A-96DA-03234B8CC9B1}" type="presParOf" srcId="{4ADFA5D3-482B-4866-9BB3-5CE2A4B551E2}" destId="{BCDB680D-C9C7-4FDA-B4A8-0367FBE02D5C}" srcOrd="0" destOrd="0" presId="urn:microsoft.com/office/officeart/2018/2/layout/IconVerticalSolidList"/>
    <dgm:cxn modelId="{990BC345-355F-4A32-95B3-01123685E355}" type="presParOf" srcId="{BCDB680D-C9C7-4FDA-B4A8-0367FBE02D5C}" destId="{031267C4-2D52-4F45-AA59-7DE88F2ACC81}" srcOrd="0" destOrd="0" presId="urn:microsoft.com/office/officeart/2018/2/layout/IconVerticalSolidList"/>
    <dgm:cxn modelId="{DA77BF7B-FA25-468A-950C-697BE2D66F10}" type="presParOf" srcId="{BCDB680D-C9C7-4FDA-B4A8-0367FBE02D5C}" destId="{92F64E56-5C51-4063-8BC6-D56CFBD3C6E5}" srcOrd="1" destOrd="0" presId="urn:microsoft.com/office/officeart/2018/2/layout/IconVerticalSolidList"/>
    <dgm:cxn modelId="{5F8F2E86-6BA3-4802-84B5-3C24EC0BB8F5}" type="presParOf" srcId="{BCDB680D-C9C7-4FDA-B4A8-0367FBE02D5C}" destId="{2FCE45E9-ADB1-4044-9FE7-55C93BB7C2DC}" srcOrd="2" destOrd="0" presId="urn:microsoft.com/office/officeart/2018/2/layout/IconVerticalSolidList"/>
    <dgm:cxn modelId="{98E7CE35-992E-4BE5-A0C8-7D4B83FCB157}" type="presParOf" srcId="{BCDB680D-C9C7-4FDA-B4A8-0367FBE02D5C}" destId="{1FE88BB8-502C-4DCE-9BF4-1B31F8AD1997}" srcOrd="3" destOrd="0" presId="urn:microsoft.com/office/officeart/2018/2/layout/IconVerticalSolidList"/>
    <dgm:cxn modelId="{172029F2-F357-487E-95AB-F1F3C7367ACC}" type="presParOf" srcId="{4ADFA5D3-482B-4866-9BB3-5CE2A4B551E2}" destId="{103192F5-6989-49BE-9036-3B564B010138}" srcOrd="1" destOrd="0" presId="urn:microsoft.com/office/officeart/2018/2/layout/IconVerticalSolidList"/>
    <dgm:cxn modelId="{809C76A5-3AAE-4A80-BE8A-360C8EDB9DB4}" type="presParOf" srcId="{4ADFA5D3-482B-4866-9BB3-5CE2A4B551E2}" destId="{55429C93-ADA0-4A68-863F-4716437ABA0B}" srcOrd="2" destOrd="0" presId="urn:microsoft.com/office/officeart/2018/2/layout/IconVerticalSolidList"/>
    <dgm:cxn modelId="{AF314238-526D-457C-A98E-3C65A193587E}" type="presParOf" srcId="{55429C93-ADA0-4A68-863F-4716437ABA0B}" destId="{082CFCCE-7475-43E0-83C4-83880F2435FC}" srcOrd="0" destOrd="0" presId="urn:microsoft.com/office/officeart/2018/2/layout/IconVerticalSolidList"/>
    <dgm:cxn modelId="{35D65300-1374-4BE3-99E3-A2BE24BE64C0}" type="presParOf" srcId="{55429C93-ADA0-4A68-863F-4716437ABA0B}" destId="{80626F3D-A804-42EF-AE33-E1A7347EBBAE}" srcOrd="1" destOrd="0" presId="urn:microsoft.com/office/officeart/2018/2/layout/IconVerticalSolidList"/>
    <dgm:cxn modelId="{9A6105F2-081C-4EFE-8890-0D78DA9A3D4F}" type="presParOf" srcId="{55429C93-ADA0-4A68-863F-4716437ABA0B}" destId="{A8A63564-29BB-4C3F-9783-852147EBF72F}" srcOrd="2" destOrd="0" presId="urn:microsoft.com/office/officeart/2018/2/layout/IconVerticalSolidList"/>
    <dgm:cxn modelId="{36AC511D-C88D-4350-968F-AF7E7629EC99}" type="presParOf" srcId="{55429C93-ADA0-4A68-863F-4716437ABA0B}" destId="{0D1D2866-A5FF-4E38-BEBB-CA9995B5F2C2}" srcOrd="3" destOrd="0" presId="urn:microsoft.com/office/officeart/2018/2/layout/IconVerticalSolidList"/>
    <dgm:cxn modelId="{2BB13797-2841-41FD-864B-780CE2047166}" type="presParOf" srcId="{4ADFA5D3-482B-4866-9BB3-5CE2A4B551E2}" destId="{EF843997-A019-4AFE-9CA5-3B76372A7294}" srcOrd="3" destOrd="0" presId="urn:microsoft.com/office/officeart/2018/2/layout/IconVerticalSolidList"/>
    <dgm:cxn modelId="{4FABF568-16E2-43A2-A611-936BA51AD43A}" type="presParOf" srcId="{4ADFA5D3-482B-4866-9BB3-5CE2A4B551E2}" destId="{1B08F3CA-2666-49C9-86B7-A1283CC07005}" srcOrd="4" destOrd="0" presId="urn:microsoft.com/office/officeart/2018/2/layout/IconVerticalSolidList"/>
    <dgm:cxn modelId="{6BE705E1-168E-4DA1-9CE9-80B6AA65327B}" type="presParOf" srcId="{1B08F3CA-2666-49C9-86B7-A1283CC07005}" destId="{2450769D-A344-4FE4-85A0-F163C5B23581}" srcOrd="0" destOrd="0" presId="urn:microsoft.com/office/officeart/2018/2/layout/IconVerticalSolidList"/>
    <dgm:cxn modelId="{6D3FF113-DF36-4F76-9BD2-681F67370132}" type="presParOf" srcId="{1B08F3CA-2666-49C9-86B7-A1283CC07005}" destId="{6430205E-60E7-4789-A450-347182369A5B}" srcOrd="1" destOrd="0" presId="urn:microsoft.com/office/officeart/2018/2/layout/IconVerticalSolidList"/>
    <dgm:cxn modelId="{084581CD-0A3B-437A-8086-4902545AF78E}" type="presParOf" srcId="{1B08F3CA-2666-49C9-86B7-A1283CC07005}" destId="{4C93F955-6505-44CA-ABAB-3A5C8B6BB3DD}" srcOrd="2" destOrd="0" presId="urn:microsoft.com/office/officeart/2018/2/layout/IconVerticalSolidList"/>
    <dgm:cxn modelId="{43077541-CEEA-4D94-BBD3-7CCCC4347C1E}" type="presParOf" srcId="{1B08F3CA-2666-49C9-86B7-A1283CC07005}" destId="{D10F9C29-B3E1-4511-8995-C3A4B3CCAF72}" srcOrd="3" destOrd="0" presId="urn:microsoft.com/office/officeart/2018/2/layout/IconVerticalSoli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F3AC40-5334-4536-8531-C7732A901609}"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9790EC22-FF3A-457C-A191-E5A9DD7BC59C}">
      <dgm:prSet/>
      <dgm:spPr/>
      <dgm:t>
        <a:bodyPr/>
        <a:lstStyle/>
        <a:p>
          <a:pPr>
            <a:lnSpc>
              <a:spcPct val="100000"/>
            </a:lnSpc>
          </a:pPr>
          <a:r>
            <a:rPr lang="en-US"/>
            <a:t>to provide an understanding of the principles governing learning, together with knowledge of the techniques for guiding improvement in learning and their application to the practical problems in the classroom.</a:t>
          </a:r>
        </a:p>
      </dgm:t>
    </dgm:pt>
    <dgm:pt modelId="{85BDEF99-8D58-4B2D-8E18-3C4161B3AC41}" type="parTrans" cxnId="{5740EA75-E40A-4DF3-97E3-479E997C0402}">
      <dgm:prSet/>
      <dgm:spPr/>
      <dgm:t>
        <a:bodyPr/>
        <a:lstStyle/>
        <a:p>
          <a:endParaRPr lang="en-US"/>
        </a:p>
      </dgm:t>
    </dgm:pt>
    <dgm:pt modelId="{B31E8096-CDE8-4B00-8BFF-FEEA12D4B964}" type="sibTrans" cxnId="{5740EA75-E40A-4DF3-97E3-479E997C0402}">
      <dgm:prSet/>
      <dgm:spPr/>
      <dgm:t>
        <a:bodyPr/>
        <a:lstStyle/>
        <a:p>
          <a:endParaRPr lang="en-US"/>
        </a:p>
      </dgm:t>
    </dgm:pt>
    <dgm:pt modelId="{D91F26C3-F62B-45F0-A0CC-FD4B52305744}">
      <dgm:prSet/>
      <dgm:spPr/>
      <dgm:t>
        <a:bodyPr/>
        <a:lstStyle/>
        <a:p>
          <a:pPr>
            <a:lnSpc>
              <a:spcPct val="100000"/>
            </a:lnSpc>
          </a:pPr>
          <a:r>
            <a:rPr lang="en-US"/>
            <a:t>to present the theories underlying the measurement and evaluation of mental abilities, aptitudes, achievements, interest and personality organization.</a:t>
          </a:r>
        </a:p>
      </dgm:t>
    </dgm:pt>
    <dgm:pt modelId="{396D9B59-2AEF-4B5A-8C4F-D95967EF3F0B}" type="parTrans" cxnId="{80EC2C14-EB85-43DE-8647-54A80F961936}">
      <dgm:prSet/>
      <dgm:spPr/>
      <dgm:t>
        <a:bodyPr/>
        <a:lstStyle/>
        <a:p>
          <a:endParaRPr lang="en-US"/>
        </a:p>
      </dgm:t>
    </dgm:pt>
    <dgm:pt modelId="{23B58280-D33D-4B65-91A1-FEA88D4DBA66}" type="sibTrans" cxnId="{80EC2C14-EB85-43DE-8647-54A80F961936}">
      <dgm:prSet/>
      <dgm:spPr/>
      <dgm:t>
        <a:bodyPr/>
        <a:lstStyle/>
        <a:p>
          <a:endParaRPr lang="en-US"/>
        </a:p>
      </dgm:t>
    </dgm:pt>
    <dgm:pt modelId="{756F7F0E-60DE-4CC1-A133-1205E90747EB}">
      <dgm:prSet/>
      <dgm:spPr/>
      <dgm:t>
        <a:bodyPr/>
        <a:lstStyle/>
        <a:p>
          <a:pPr>
            <a:lnSpc>
              <a:spcPct val="100000"/>
            </a:lnSpc>
          </a:pPr>
          <a:r>
            <a:rPr lang="en-US"/>
            <a:t>to present the principles and conclusions regarding the prevention of all types of maladjustments together with the approved practices for achieving satisfactory adjustmentsthe ―Culminating Function</a:t>
          </a:r>
        </a:p>
      </dgm:t>
    </dgm:pt>
    <dgm:pt modelId="{C5A54328-CA01-4E3D-911D-52CF53F2EF4B}" type="parTrans" cxnId="{ADD6DE98-2FF1-4B65-B0AE-A3D5FC4BDDF1}">
      <dgm:prSet/>
      <dgm:spPr/>
      <dgm:t>
        <a:bodyPr/>
        <a:lstStyle/>
        <a:p>
          <a:endParaRPr lang="en-US"/>
        </a:p>
      </dgm:t>
    </dgm:pt>
    <dgm:pt modelId="{8F4F96E6-E98F-4CB7-8C35-C9EB87434E12}" type="sibTrans" cxnId="{ADD6DE98-2FF1-4B65-B0AE-A3D5FC4BDDF1}">
      <dgm:prSet/>
      <dgm:spPr/>
      <dgm:t>
        <a:bodyPr/>
        <a:lstStyle/>
        <a:p>
          <a:endParaRPr lang="en-US"/>
        </a:p>
      </dgm:t>
    </dgm:pt>
    <dgm:pt modelId="{3464080E-9586-4020-87B2-E671AE577D23}">
      <dgm:prSet/>
      <dgm:spPr/>
      <dgm:t>
        <a:bodyPr/>
        <a:lstStyle/>
        <a:p>
          <a:pPr>
            <a:lnSpc>
              <a:spcPct val="100000"/>
            </a:lnSpc>
          </a:pPr>
          <a:r>
            <a:rPr lang="en-US"/>
            <a:t>to inculcate in the prospectiveteacher the realization that the most essential purpose of teaching is that the student learn.</a:t>
          </a:r>
        </a:p>
      </dgm:t>
    </dgm:pt>
    <dgm:pt modelId="{7DBD04C4-C128-4E5A-A069-C56F3B1773ED}" type="parTrans" cxnId="{B079A647-0F31-4B02-969F-9B4BEFDF0B8E}">
      <dgm:prSet/>
      <dgm:spPr/>
      <dgm:t>
        <a:bodyPr/>
        <a:lstStyle/>
        <a:p>
          <a:endParaRPr lang="en-US"/>
        </a:p>
      </dgm:t>
    </dgm:pt>
    <dgm:pt modelId="{609F16BB-0EDE-429E-99C8-E4B5FE8D5F65}" type="sibTrans" cxnId="{B079A647-0F31-4B02-969F-9B4BEFDF0B8E}">
      <dgm:prSet/>
      <dgm:spPr/>
      <dgm:t>
        <a:bodyPr/>
        <a:lstStyle/>
        <a:p>
          <a:endParaRPr lang="en-US"/>
        </a:p>
      </dgm:t>
    </dgm:pt>
    <dgm:pt modelId="{1BFC8A3B-9439-42DC-ABFA-F424366E6101}" type="pres">
      <dgm:prSet presAssocID="{65F3AC40-5334-4536-8531-C7732A901609}" presName="vert0" presStyleCnt="0">
        <dgm:presLayoutVars>
          <dgm:dir/>
          <dgm:animOne val="branch"/>
          <dgm:animLvl val="lvl"/>
        </dgm:presLayoutVars>
      </dgm:prSet>
      <dgm:spPr/>
      <dgm:t>
        <a:bodyPr/>
        <a:lstStyle/>
        <a:p>
          <a:endParaRPr lang="en-US"/>
        </a:p>
      </dgm:t>
    </dgm:pt>
    <dgm:pt modelId="{BE5505D4-E866-43F4-A77C-A52F2D95F0E4}" type="pres">
      <dgm:prSet presAssocID="{9790EC22-FF3A-457C-A191-E5A9DD7BC59C}" presName="thickLine" presStyleLbl="alignNode1" presStyleIdx="0" presStyleCnt="4"/>
      <dgm:spPr/>
    </dgm:pt>
    <dgm:pt modelId="{3DB7739D-DCE5-4465-93E6-D764F2C71BAC}" type="pres">
      <dgm:prSet presAssocID="{9790EC22-FF3A-457C-A191-E5A9DD7BC59C}" presName="horz1" presStyleCnt="0"/>
      <dgm:spPr/>
    </dgm:pt>
    <dgm:pt modelId="{32ADC3EA-AE38-4C1E-9E4C-C9A5C034B090}" type="pres">
      <dgm:prSet presAssocID="{9790EC22-FF3A-457C-A191-E5A9DD7BC59C}" presName="tx1" presStyleLbl="revTx" presStyleIdx="0" presStyleCnt="4"/>
      <dgm:spPr/>
      <dgm:t>
        <a:bodyPr/>
        <a:lstStyle/>
        <a:p>
          <a:endParaRPr lang="en-US"/>
        </a:p>
      </dgm:t>
    </dgm:pt>
    <dgm:pt modelId="{BE3CC443-1704-4D8E-82FB-CFA2AFA981AF}" type="pres">
      <dgm:prSet presAssocID="{9790EC22-FF3A-457C-A191-E5A9DD7BC59C}" presName="vert1" presStyleCnt="0"/>
      <dgm:spPr/>
    </dgm:pt>
    <dgm:pt modelId="{175ED2C8-B217-4160-BF18-75493B4933A4}" type="pres">
      <dgm:prSet presAssocID="{D91F26C3-F62B-45F0-A0CC-FD4B52305744}" presName="thickLine" presStyleLbl="alignNode1" presStyleIdx="1" presStyleCnt="4"/>
      <dgm:spPr/>
    </dgm:pt>
    <dgm:pt modelId="{3285BE36-EA5D-41C5-A020-47E6B46C5F6D}" type="pres">
      <dgm:prSet presAssocID="{D91F26C3-F62B-45F0-A0CC-FD4B52305744}" presName="horz1" presStyleCnt="0"/>
      <dgm:spPr/>
    </dgm:pt>
    <dgm:pt modelId="{773F29EC-D0E5-48FD-B4EF-618D5006D600}" type="pres">
      <dgm:prSet presAssocID="{D91F26C3-F62B-45F0-A0CC-FD4B52305744}" presName="tx1" presStyleLbl="revTx" presStyleIdx="1" presStyleCnt="4"/>
      <dgm:spPr/>
      <dgm:t>
        <a:bodyPr/>
        <a:lstStyle/>
        <a:p>
          <a:endParaRPr lang="en-US"/>
        </a:p>
      </dgm:t>
    </dgm:pt>
    <dgm:pt modelId="{DB443679-169F-4B0A-B5AC-F87DF42141EA}" type="pres">
      <dgm:prSet presAssocID="{D91F26C3-F62B-45F0-A0CC-FD4B52305744}" presName="vert1" presStyleCnt="0"/>
      <dgm:spPr/>
    </dgm:pt>
    <dgm:pt modelId="{C17556A1-74A9-4079-96F8-4D81C62C211B}" type="pres">
      <dgm:prSet presAssocID="{756F7F0E-60DE-4CC1-A133-1205E90747EB}" presName="thickLine" presStyleLbl="alignNode1" presStyleIdx="2" presStyleCnt="4"/>
      <dgm:spPr/>
    </dgm:pt>
    <dgm:pt modelId="{7F388AC5-4D26-484A-8837-D11351676DCD}" type="pres">
      <dgm:prSet presAssocID="{756F7F0E-60DE-4CC1-A133-1205E90747EB}" presName="horz1" presStyleCnt="0"/>
      <dgm:spPr/>
    </dgm:pt>
    <dgm:pt modelId="{7FEE9646-94E7-4BDE-A419-825BA7B777FF}" type="pres">
      <dgm:prSet presAssocID="{756F7F0E-60DE-4CC1-A133-1205E90747EB}" presName="tx1" presStyleLbl="revTx" presStyleIdx="2" presStyleCnt="4"/>
      <dgm:spPr/>
      <dgm:t>
        <a:bodyPr/>
        <a:lstStyle/>
        <a:p>
          <a:endParaRPr lang="en-US"/>
        </a:p>
      </dgm:t>
    </dgm:pt>
    <dgm:pt modelId="{D20544D7-2C78-4919-9B0C-7D00C9436C65}" type="pres">
      <dgm:prSet presAssocID="{756F7F0E-60DE-4CC1-A133-1205E90747EB}" presName="vert1" presStyleCnt="0"/>
      <dgm:spPr/>
    </dgm:pt>
    <dgm:pt modelId="{F8E77BA2-29F3-4D59-82E8-F1632FF988DF}" type="pres">
      <dgm:prSet presAssocID="{3464080E-9586-4020-87B2-E671AE577D23}" presName="thickLine" presStyleLbl="alignNode1" presStyleIdx="3" presStyleCnt="4"/>
      <dgm:spPr/>
    </dgm:pt>
    <dgm:pt modelId="{43F7B6E1-9359-4FD6-9574-EDD79ED810E8}" type="pres">
      <dgm:prSet presAssocID="{3464080E-9586-4020-87B2-E671AE577D23}" presName="horz1" presStyleCnt="0"/>
      <dgm:spPr/>
    </dgm:pt>
    <dgm:pt modelId="{B76011F0-2254-40BC-800E-01A13A5DFAE8}" type="pres">
      <dgm:prSet presAssocID="{3464080E-9586-4020-87B2-E671AE577D23}" presName="tx1" presStyleLbl="revTx" presStyleIdx="3" presStyleCnt="4"/>
      <dgm:spPr/>
      <dgm:t>
        <a:bodyPr/>
        <a:lstStyle/>
        <a:p>
          <a:endParaRPr lang="en-US"/>
        </a:p>
      </dgm:t>
    </dgm:pt>
    <dgm:pt modelId="{134781BE-E71D-4C0D-A5CD-9205B33A1E3A}" type="pres">
      <dgm:prSet presAssocID="{3464080E-9586-4020-87B2-E671AE577D23}" presName="vert1" presStyleCnt="0"/>
      <dgm:spPr/>
    </dgm:pt>
  </dgm:ptLst>
  <dgm:cxnLst>
    <dgm:cxn modelId="{B079A647-0F31-4B02-969F-9B4BEFDF0B8E}" srcId="{65F3AC40-5334-4536-8531-C7732A901609}" destId="{3464080E-9586-4020-87B2-E671AE577D23}" srcOrd="3" destOrd="0" parTransId="{7DBD04C4-C128-4E5A-A069-C56F3B1773ED}" sibTransId="{609F16BB-0EDE-429E-99C8-E4B5FE8D5F65}"/>
    <dgm:cxn modelId="{A5571A82-1D9D-43D5-9416-1CDC2D7D6C21}" type="presOf" srcId="{756F7F0E-60DE-4CC1-A133-1205E90747EB}" destId="{7FEE9646-94E7-4BDE-A419-825BA7B777FF}" srcOrd="0" destOrd="0" presId="urn:microsoft.com/office/officeart/2008/layout/LinedList"/>
    <dgm:cxn modelId="{EA9A1581-51AC-4007-B0CB-5BC3705F0309}" type="presOf" srcId="{65F3AC40-5334-4536-8531-C7732A901609}" destId="{1BFC8A3B-9439-42DC-ABFA-F424366E6101}" srcOrd="0" destOrd="0" presId="urn:microsoft.com/office/officeart/2008/layout/LinedList"/>
    <dgm:cxn modelId="{ADD6DE98-2FF1-4B65-B0AE-A3D5FC4BDDF1}" srcId="{65F3AC40-5334-4536-8531-C7732A901609}" destId="{756F7F0E-60DE-4CC1-A133-1205E90747EB}" srcOrd="2" destOrd="0" parTransId="{C5A54328-CA01-4E3D-911D-52CF53F2EF4B}" sibTransId="{8F4F96E6-E98F-4CB7-8C35-C9EB87434E12}"/>
    <dgm:cxn modelId="{E337BF29-24C8-42C1-9D60-5597F25BD7B6}" type="presOf" srcId="{D91F26C3-F62B-45F0-A0CC-FD4B52305744}" destId="{773F29EC-D0E5-48FD-B4EF-618D5006D600}" srcOrd="0" destOrd="0" presId="urn:microsoft.com/office/officeart/2008/layout/LinedList"/>
    <dgm:cxn modelId="{E8E80A6B-19FD-4FEB-A14B-B530203A3CF3}" type="presOf" srcId="{3464080E-9586-4020-87B2-E671AE577D23}" destId="{B76011F0-2254-40BC-800E-01A13A5DFAE8}" srcOrd="0" destOrd="0" presId="urn:microsoft.com/office/officeart/2008/layout/LinedList"/>
    <dgm:cxn modelId="{80EC2C14-EB85-43DE-8647-54A80F961936}" srcId="{65F3AC40-5334-4536-8531-C7732A901609}" destId="{D91F26C3-F62B-45F0-A0CC-FD4B52305744}" srcOrd="1" destOrd="0" parTransId="{396D9B59-2AEF-4B5A-8C4F-D95967EF3F0B}" sibTransId="{23B58280-D33D-4B65-91A1-FEA88D4DBA66}"/>
    <dgm:cxn modelId="{B5BE9FFA-49BE-407F-A9A8-20778F7B5B7B}" type="presOf" srcId="{9790EC22-FF3A-457C-A191-E5A9DD7BC59C}" destId="{32ADC3EA-AE38-4C1E-9E4C-C9A5C034B090}" srcOrd="0" destOrd="0" presId="urn:microsoft.com/office/officeart/2008/layout/LinedList"/>
    <dgm:cxn modelId="{5740EA75-E40A-4DF3-97E3-479E997C0402}" srcId="{65F3AC40-5334-4536-8531-C7732A901609}" destId="{9790EC22-FF3A-457C-A191-E5A9DD7BC59C}" srcOrd="0" destOrd="0" parTransId="{85BDEF99-8D58-4B2D-8E18-3C4161B3AC41}" sibTransId="{B31E8096-CDE8-4B00-8BFF-FEEA12D4B964}"/>
    <dgm:cxn modelId="{7BACB777-F300-45A1-9B30-A1AE157A65FE}" type="presParOf" srcId="{1BFC8A3B-9439-42DC-ABFA-F424366E6101}" destId="{BE5505D4-E866-43F4-A77C-A52F2D95F0E4}" srcOrd="0" destOrd="0" presId="urn:microsoft.com/office/officeart/2008/layout/LinedList"/>
    <dgm:cxn modelId="{84EA4E09-CA0F-49E2-AAAE-0D329939DB87}" type="presParOf" srcId="{1BFC8A3B-9439-42DC-ABFA-F424366E6101}" destId="{3DB7739D-DCE5-4465-93E6-D764F2C71BAC}" srcOrd="1" destOrd="0" presId="urn:microsoft.com/office/officeart/2008/layout/LinedList"/>
    <dgm:cxn modelId="{481D28F5-785E-4272-81F1-CFF3C2D73A5F}" type="presParOf" srcId="{3DB7739D-DCE5-4465-93E6-D764F2C71BAC}" destId="{32ADC3EA-AE38-4C1E-9E4C-C9A5C034B090}" srcOrd="0" destOrd="0" presId="urn:microsoft.com/office/officeart/2008/layout/LinedList"/>
    <dgm:cxn modelId="{5724BBC5-04FB-4D54-BE2B-89CBAB718079}" type="presParOf" srcId="{3DB7739D-DCE5-4465-93E6-D764F2C71BAC}" destId="{BE3CC443-1704-4D8E-82FB-CFA2AFA981AF}" srcOrd="1" destOrd="0" presId="urn:microsoft.com/office/officeart/2008/layout/LinedList"/>
    <dgm:cxn modelId="{543ED0DC-EE28-436F-BBB2-57B611F60FD1}" type="presParOf" srcId="{1BFC8A3B-9439-42DC-ABFA-F424366E6101}" destId="{175ED2C8-B217-4160-BF18-75493B4933A4}" srcOrd="2" destOrd="0" presId="urn:microsoft.com/office/officeart/2008/layout/LinedList"/>
    <dgm:cxn modelId="{59664CE1-2D47-47D9-B61F-955FD04F1F4C}" type="presParOf" srcId="{1BFC8A3B-9439-42DC-ABFA-F424366E6101}" destId="{3285BE36-EA5D-41C5-A020-47E6B46C5F6D}" srcOrd="3" destOrd="0" presId="urn:microsoft.com/office/officeart/2008/layout/LinedList"/>
    <dgm:cxn modelId="{A9319414-6B5A-4731-A48D-E9E35B26BB50}" type="presParOf" srcId="{3285BE36-EA5D-41C5-A020-47E6B46C5F6D}" destId="{773F29EC-D0E5-48FD-B4EF-618D5006D600}" srcOrd="0" destOrd="0" presId="urn:microsoft.com/office/officeart/2008/layout/LinedList"/>
    <dgm:cxn modelId="{5B847BD8-47ED-4720-BA2E-0CC5043E8CA7}" type="presParOf" srcId="{3285BE36-EA5D-41C5-A020-47E6B46C5F6D}" destId="{DB443679-169F-4B0A-B5AC-F87DF42141EA}" srcOrd="1" destOrd="0" presId="urn:microsoft.com/office/officeart/2008/layout/LinedList"/>
    <dgm:cxn modelId="{3BAE8669-4196-470B-A1DD-43DE3EA632BB}" type="presParOf" srcId="{1BFC8A3B-9439-42DC-ABFA-F424366E6101}" destId="{C17556A1-74A9-4079-96F8-4D81C62C211B}" srcOrd="4" destOrd="0" presId="urn:microsoft.com/office/officeart/2008/layout/LinedList"/>
    <dgm:cxn modelId="{4D62224F-361B-428E-99FD-5603DAF9A4A6}" type="presParOf" srcId="{1BFC8A3B-9439-42DC-ABFA-F424366E6101}" destId="{7F388AC5-4D26-484A-8837-D11351676DCD}" srcOrd="5" destOrd="0" presId="urn:microsoft.com/office/officeart/2008/layout/LinedList"/>
    <dgm:cxn modelId="{D2B017A1-BFD4-4EC6-AACD-EEB50CC5AEDF}" type="presParOf" srcId="{7F388AC5-4D26-484A-8837-D11351676DCD}" destId="{7FEE9646-94E7-4BDE-A419-825BA7B777FF}" srcOrd="0" destOrd="0" presId="urn:microsoft.com/office/officeart/2008/layout/LinedList"/>
    <dgm:cxn modelId="{B071FBE6-2429-4B72-A03D-90EF19AE0F57}" type="presParOf" srcId="{7F388AC5-4D26-484A-8837-D11351676DCD}" destId="{D20544D7-2C78-4919-9B0C-7D00C9436C65}" srcOrd="1" destOrd="0" presId="urn:microsoft.com/office/officeart/2008/layout/LinedList"/>
    <dgm:cxn modelId="{7AAC53A9-13CB-4A2D-838A-831F156B84D9}" type="presParOf" srcId="{1BFC8A3B-9439-42DC-ABFA-F424366E6101}" destId="{F8E77BA2-29F3-4D59-82E8-F1632FF988DF}" srcOrd="6" destOrd="0" presId="urn:microsoft.com/office/officeart/2008/layout/LinedList"/>
    <dgm:cxn modelId="{0D4A7628-580A-4EA6-A245-C40136620A38}" type="presParOf" srcId="{1BFC8A3B-9439-42DC-ABFA-F424366E6101}" destId="{43F7B6E1-9359-4FD6-9574-EDD79ED810E8}" srcOrd="7" destOrd="0" presId="urn:microsoft.com/office/officeart/2008/layout/LinedList"/>
    <dgm:cxn modelId="{37FF33BB-1B74-410C-9B26-8E771973BEF7}" type="presParOf" srcId="{43F7B6E1-9359-4FD6-9574-EDD79ED810E8}" destId="{B76011F0-2254-40BC-800E-01A13A5DFAE8}" srcOrd="0" destOrd="0" presId="urn:microsoft.com/office/officeart/2008/layout/LinedList"/>
    <dgm:cxn modelId="{CA7041F7-AC16-493D-86A0-71D72291DB27}" type="presParOf" srcId="{43F7B6E1-9359-4FD6-9574-EDD79ED810E8}" destId="{134781BE-E71D-4C0D-A5CD-9205B33A1E3A}" srcOrd="1"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6DD6A77-B187-4D3F-9CFF-18E0CEA625D5}"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DC5D37D6-3BAB-4870-9B5B-920D66A2F114}">
      <dgm:prSet/>
      <dgm:spPr/>
      <dgm:t>
        <a:bodyPr/>
        <a:lstStyle/>
        <a:p>
          <a:r>
            <a:rPr lang="en-US" dirty="0"/>
            <a:t>To enrich the teacher with the laws and fundamentals of the theories that explain the educational process and control them, in order to apply them scientifically and objectively in the school environment and classroom  and provide these theories possible suggestions for some problems that may be exposed to the teacher or student during different educational situations.</a:t>
          </a:r>
        </a:p>
      </dgm:t>
    </dgm:pt>
    <dgm:pt modelId="{90543C89-4FA3-4502-8ECE-BEE72E84DDC9}" type="parTrans" cxnId="{093F2D47-6C5F-4542-A61C-CC0F300F86F8}">
      <dgm:prSet/>
      <dgm:spPr/>
      <dgm:t>
        <a:bodyPr/>
        <a:lstStyle/>
        <a:p>
          <a:endParaRPr lang="en-US"/>
        </a:p>
      </dgm:t>
    </dgm:pt>
    <dgm:pt modelId="{34576966-B9EE-40FB-9138-F7F9BBE23E34}" type="sibTrans" cxnId="{093F2D47-6C5F-4542-A61C-CC0F300F86F8}">
      <dgm:prSet/>
      <dgm:spPr/>
      <dgm:t>
        <a:bodyPr/>
        <a:lstStyle/>
        <a:p>
          <a:endParaRPr lang="en-US"/>
        </a:p>
      </dgm:t>
    </dgm:pt>
    <dgm:pt modelId="{AFFEF4ED-E5D7-470B-990A-69F6821822DC}">
      <dgm:prSet/>
      <dgm:spPr/>
      <dgm:t>
        <a:bodyPr/>
        <a:lstStyle/>
        <a:p>
          <a:r>
            <a:rPr lang="en-US" dirty="0"/>
            <a:t>The most important information and skills provided by educational psychology to the educational staff; exclusion and exclusion of educational theories and opinions based on personal impressions and inaccurate and subjective observations. Some of these opinions were based on personal experiences and subjective viewpoints and often contradict the foundations of facts and theories Scientific,  and evaluate these theories by subjecting them to scientific research organized educational and thoughtful.</a:t>
          </a:r>
        </a:p>
      </dgm:t>
    </dgm:pt>
    <dgm:pt modelId="{CA5098B2-66F6-4E41-82C0-6EF1F5C2E8E3}" type="parTrans" cxnId="{84054562-C6AC-4C69-AC69-BC841A0BAEC3}">
      <dgm:prSet/>
      <dgm:spPr/>
      <dgm:t>
        <a:bodyPr/>
        <a:lstStyle/>
        <a:p>
          <a:endParaRPr lang="en-US"/>
        </a:p>
      </dgm:t>
    </dgm:pt>
    <dgm:pt modelId="{415A95B8-EE9D-4364-B554-DB12C6F73D96}" type="sibTrans" cxnId="{84054562-C6AC-4C69-AC69-BC841A0BAEC3}">
      <dgm:prSet/>
      <dgm:spPr/>
      <dgm:t>
        <a:bodyPr/>
        <a:lstStyle/>
        <a:p>
          <a:endParaRPr lang="en-US"/>
        </a:p>
      </dgm:t>
    </dgm:pt>
    <dgm:pt modelId="{7F0AA568-8E78-4530-8D98-8036CF410DD9}" type="pres">
      <dgm:prSet presAssocID="{46DD6A77-B187-4D3F-9CFF-18E0CEA625D5}" presName="hierChild1" presStyleCnt="0">
        <dgm:presLayoutVars>
          <dgm:chPref val="1"/>
          <dgm:dir/>
          <dgm:animOne val="branch"/>
          <dgm:animLvl val="lvl"/>
          <dgm:resizeHandles/>
        </dgm:presLayoutVars>
      </dgm:prSet>
      <dgm:spPr/>
      <dgm:t>
        <a:bodyPr/>
        <a:lstStyle/>
        <a:p>
          <a:endParaRPr lang="en-US"/>
        </a:p>
      </dgm:t>
    </dgm:pt>
    <dgm:pt modelId="{39FD2B46-26C9-487E-AA05-485964932139}" type="pres">
      <dgm:prSet presAssocID="{DC5D37D6-3BAB-4870-9B5B-920D66A2F114}" presName="hierRoot1" presStyleCnt="0"/>
      <dgm:spPr/>
    </dgm:pt>
    <dgm:pt modelId="{737EEC1D-DD67-4D5A-BAB7-887973EA198E}" type="pres">
      <dgm:prSet presAssocID="{DC5D37D6-3BAB-4870-9B5B-920D66A2F114}" presName="composite" presStyleCnt="0"/>
      <dgm:spPr/>
    </dgm:pt>
    <dgm:pt modelId="{A0B575F6-BF44-46AB-8A33-5DDCAFA1CAF8}" type="pres">
      <dgm:prSet presAssocID="{DC5D37D6-3BAB-4870-9B5B-920D66A2F114}" presName="background" presStyleLbl="node0" presStyleIdx="0" presStyleCnt="2"/>
      <dgm:spPr/>
    </dgm:pt>
    <dgm:pt modelId="{B2BC61C8-FF2C-42E2-A496-E65A90B89A6C}" type="pres">
      <dgm:prSet presAssocID="{DC5D37D6-3BAB-4870-9B5B-920D66A2F114}" presName="text" presStyleLbl="fgAcc0" presStyleIdx="0" presStyleCnt="2">
        <dgm:presLayoutVars>
          <dgm:chPref val="3"/>
        </dgm:presLayoutVars>
      </dgm:prSet>
      <dgm:spPr/>
      <dgm:t>
        <a:bodyPr/>
        <a:lstStyle/>
        <a:p>
          <a:endParaRPr lang="en-US"/>
        </a:p>
      </dgm:t>
    </dgm:pt>
    <dgm:pt modelId="{E57883C2-9482-4C05-AD71-D566D1541124}" type="pres">
      <dgm:prSet presAssocID="{DC5D37D6-3BAB-4870-9B5B-920D66A2F114}" presName="hierChild2" presStyleCnt="0"/>
      <dgm:spPr/>
    </dgm:pt>
    <dgm:pt modelId="{5AAD3ADC-0E5D-4635-85B8-407B167AF4A9}" type="pres">
      <dgm:prSet presAssocID="{AFFEF4ED-E5D7-470B-990A-69F6821822DC}" presName="hierRoot1" presStyleCnt="0"/>
      <dgm:spPr/>
    </dgm:pt>
    <dgm:pt modelId="{DAA1033C-CE29-4303-B625-631C21450BFB}" type="pres">
      <dgm:prSet presAssocID="{AFFEF4ED-E5D7-470B-990A-69F6821822DC}" presName="composite" presStyleCnt="0"/>
      <dgm:spPr/>
    </dgm:pt>
    <dgm:pt modelId="{14A69C3A-1A5B-443A-AA34-E9676F6D7CA8}" type="pres">
      <dgm:prSet presAssocID="{AFFEF4ED-E5D7-470B-990A-69F6821822DC}" presName="background" presStyleLbl="node0" presStyleIdx="1" presStyleCnt="2"/>
      <dgm:spPr/>
    </dgm:pt>
    <dgm:pt modelId="{10CBA531-4E47-4FC6-B4BD-ED066E4AE9BE}" type="pres">
      <dgm:prSet presAssocID="{AFFEF4ED-E5D7-470B-990A-69F6821822DC}" presName="text" presStyleLbl="fgAcc0" presStyleIdx="1" presStyleCnt="2">
        <dgm:presLayoutVars>
          <dgm:chPref val="3"/>
        </dgm:presLayoutVars>
      </dgm:prSet>
      <dgm:spPr/>
      <dgm:t>
        <a:bodyPr/>
        <a:lstStyle/>
        <a:p>
          <a:endParaRPr lang="en-US"/>
        </a:p>
      </dgm:t>
    </dgm:pt>
    <dgm:pt modelId="{4F2BFFC8-9001-4CBE-9E7C-B80BC76ED373}" type="pres">
      <dgm:prSet presAssocID="{AFFEF4ED-E5D7-470B-990A-69F6821822DC}" presName="hierChild2" presStyleCnt="0"/>
      <dgm:spPr/>
    </dgm:pt>
  </dgm:ptLst>
  <dgm:cxnLst>
    <dgm:cxn modelId="{4276087A-77BB-4E1C-A913-52FABDD482D6}" type="presOf" srcId="{46DD6A77-B187-4D3F-9CFF-18E0CEA625D5}" destId="{7F0AA568-8E78-4530-8D98-8036CF410DD9}" srcOrd="0" destOrd="0" presId="urn:microsoft.com/office/officeart/2005/8/layout/hierarchy1"/>
    <dgm:cxn modelId="{093F2D47-6C5F-4542-A61C-CC0F300F86F8}" srcId="{46DD6A77-B187-4D3F-9CFF-18E0CEA625D5}" destId="{DC5D37D6-3BAB-4870-9B5B-920D66A2F114}" srcOrd="0" destOrd="0" parTransId="{90543C89-4FA3-4502-8ECE-BEE72E84DDC9}" sibTransId="{34576966-B9EE-40FB-9138-F7F9BBE23E34}"/>
    <dgm:cxn modelId="{84054562-C6AC-4C69-AC69-BC841A0BAEC3}" srcId="{46DD6A77-B187-4D3F-9CFF-18E0CEA625D5}" destId="{AFFEF4ED-E5D7-470B-990A-69F6821822DC}" srcOrd="1" destOrd="0" parTransId="{CA5098B2-66F6-4E41-82C0-6EF1F5C2E8E3}" sibTransId="{415A95B8-EE9D-4364-B554-DB12C6F73D96}"/>
    <dgm:cxn modelId="{891B6278-3BA9-4759-B01D-6D6D9AEB8078}" type="presOf" srcId="{AFFEF4ED-E5D7-470B-990A-69F6821822DC}" destId="{10CBA531-4E47-4FC6-B4BD-ED066E4AE9BE}" srcOrd="0" destOrd="0" presId="urn:microsoft.com/office/officeart/2005/8/layout/hierarchy1"/>
    <dgm:cxn modelId="{0A7845D0-F361-4F72-8CB2-CA9B7A5590B5}" type="presOf" srcId="{DC5D37D6-3BAB-4870-9B5B-920D66A2F114}" destId="{B2BC61C8-FF2C-42E2-A496-E65A90B89A6C}" srcOrd="0" destOrd="0" presId="urn:microsoft.com/office/officeart/2005/8/layout/hierarchy1"/>
    <dgm:cxn modelId="{9A069151-7716-43BC-AEEB-7E68A25614AA}" type="presParOf" srcId="{7F0AA568-8E78-4530-8D98-8036CF410DD9}" destId="{39FD2B46-26C9-487E-AA05-485964932139}" srcOrd="0" destOrd="0" presId="urn:microsoft.com/office/officeart/2005/8/layout/hierarchy1"/>
    <dgm:cxn modelId="{A1406B16-CA16-40D0-A5D0-C0A7F5361347}" type="presParOf" srcId="{39FD2B46-26C9-487E-AA05-485964932139}" destId="{737EEC1D-DD67-4D5A-BAB7-887973EA198E}" srcOrd="0" destOrd="0" presId="urn:microsoft.com/office/officeart/2005/8/layout/hierarchy1"/>
    <dgm:cxn modelId="{D0138A8A-7D56-4969-841E-652D4FB1FE0F}" type="presParOf" srcId="{737EEC1D-DD67-4D5A-BAB7-887973EA198E}" destId="{A0B575F6-BF44-46AB-8A33-5DDCAFA1CAF8}" srcOrd="0" destOrd="0" presId="urn:microsoft.com/office/officeart/2005/8/layout/hierarchy1"/>
    <dgm:cxn modelId="{6182E159-E319-441A-812F-22380C52B507}" type="presParOf" srcId="{737EEC1D-DD67-4D5A-BAB7-887973EA198E}" destId="{B2BC61C8-FF2C-42E2-A496-E65A90B89A6C}" srcOrd="1" destOrd="0" presId="urn:microsoft.com/office/officeart/2005/8/layout/hierarchy1"/>
    <dgm:cxn modelId="{64159F86-4333-4255-849B-3D80C8DC6822}" type="presParOf" srcId="{39FD2B46-26C9-487E-AA05-485964932139}" destId="{E57883C2-9482-4C05-AD71-D566D1541124}" srcOrd="1" destOrd="0" presId="urn:microsoft.com/office/officeart/2005/8/layout/hierarchy1"/>
    <dgm:cxn modelId="{643D06BF-3C78-4A7F-9149-254E9D0CE2E1}" type="presParOf" srcId="{7F0AA568-8E78-4530-8D98-8036CF410DD9}" destId="{5AAD3ADC-0E5D-4635-85B8-407B167AF4A9}" srcOrd="1" destOrd="0" presId="urn:microsoft.com/office/officeart/2005/8/layout/hierarchy1"/>
    <dgm:cxn modelId="{75C72BAD-6AB9-403F-A06B-DBE4AF9EB23F}" type="presParOf" srcId="{5AAD3ADC-0E5D-4635-85B8-407B167AF4A9}" destId="{DAA1033C-CE29-4303-B625-631C21450BFB}" srcOrd="0" destOrd="0" presId="urn:microsoft.com/office/officeart/2005/8/layout/hierarchy1"/>
    <dgm:cxn modelId="{65436883-7759-4393-A0EC-2B407E6D4B62}" type="presParOf" srcId="{DAA1033C-CE29-4303-B625-631C21450BFB}" destId="{14A69C3A-1A5B-443A-AA34-E9676F6D7CA8}" srcOrd="0" destOrd="0" presId="urn:microsoft.com/office/officeart/2005/8/layout/hierarchy1"/>
    <dgm:cxn modelId="{17EEB3B5-AFFD-46AD-9D0A-E68F4C8B4393}" type="presParOf" srcId="{DAA1033C-CE29-4303-B625-631C21450BFB}" destId="{10CBA531-4E47-4FC6-B4BD-ED066E4AE9BE}" srcOrd="1" destOrd="0" presId="urn:microsoft.com/office/officeart/2005/8/layout/hierarchy1"/>
    <dgm:cxn modelId="{7443C02F-0056-4325-AEC1-B981C874A598}" type="presParOf" srcId="{5AAD3ADC-0E5D-4635-85B8-407B167AF4A9}" destId="{4F2BFFC8-9001-4CBE-9E7C-B80BC76ED373}"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A77FA9-24E1-4099-9E8C-1E81324C317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36CE73B-EF70-466D-B4B3-4469AC2EC45D}">
      <dgm:prSet/>
      <dgm:spPr/>
      <dgm:t>
        <a:bodyPr/>
        <a:lstStyle/>
        <a:p>
          <a:r>
            <a:rPr lang="en-US"/>
            <a:t>Human beings keep changing. During their lives, they change in size, appearance and psychological makeup. The way they change differs from individual to individual. However, the fundamental underlying patterns of growth and development remain more  or less the same and take place in an orderly way. Each individual, with his unique heredity and the way he is nurtured, determines the way he traverses the broad highway of his life at his rate of progress. He will attain the size, shape, capacities and developmental status in a way, which is peculiar to him at each stages of life.</a:t>
          </a:r>
        </a:p>
      </dgm:t>
    </dgm:pt>
    <dgm:pt modelId="{3CB839E1-ED9A-48B2-B10F-B939C81A5478}" type="parTrans" cxnId="{A1767963-B508-48B3-B11B-74F90CAD19A4}">
      <dgm:prSet/>
      <dgm:spPr/>
      <dgm:t>
        <a:bodyPr/>
        <a:lstStyle/>
        <a:p>
          <a:endParaRPr lang="en-US"/>
        </a:p>
      </dgm:t>
    </dgm:pt>
    <dgm:pt modelId="{BEBC67D9-EA7B-4686-A878-9183EDF18D2D}" type="sibTrans" cxnId="{A1767963-B508-48B3-B11B-74F90CAD19A4}">
      <dgm:prSet/>
      <dgm:spPr/>
      <dgm:t>
        <a:bodyPr/>
        <a:lstStyle/>
        <a:p>
          <a:endParaRPr lang="en-US"/>
        </a:p>
      </dgm:t>
    </dgm:pt>
    <dgm:pt modelId="{C90A91CE-C060-4EA0-A1C7-33E7F2561E3F}">
      <dgm:prSet/>
      <dgm:spPr/>
      <dgm:t>
        <a:bodyPr/>
        <a:lstStyle/>
        <a:p>
          <a:r>
            <a:rPr lang="en-US"/>
            <a:t>In this chapter ,we shall discuss the concept, principles and various stages of growth &amp; development. Children differ in physical, cognitive, social, and emotional growth patterns. They also differ in the ways they interact with and respond to their environment as well as play with affection. Having an understanding  of the sequence of growth and development prepares teachers to help and give attention to all the children.</a:t>
          </a:r>
        </a:p>
      </dgm:t>
    </dgm:pt>
    <dgm:pt modelId="{D703B925-C8D8-4603-BA54-F6BC3896473B}" type="parTrans" cxnId="{8D0FC21B-2234-4170-B7A5-2F8A7863D18E}">
      <dgm:prSet/>
      <dgm:spPr/>
      <dgm:t>
        <a:bodyPr/>
        <a:lstStyle/>
        <a:p>
          <a:endParaRPr lang="en-US"/>
        </a:p>
      </dgm:t>
    </dgm:pt>
    <dgm:pt modelId="{BFF77D7B-2E35-461E-B653-522F283B184A}" type="sibTrans" cxnId="{8D0FC21B-2234-4170-B7A5-2F8A7863D18E}">
      <dgm:prSet/>
      <dgm:spPr/>
      <dgm:t>
        <a:bodyPr/>
        <a:lstStyle/>
        <a:p>
          <a:endParaRPr lang="en-US"/>
        </a:p>
      </dgm:t>
    </dgm:pt>
    <dgm:pt modelId="{29E4C108-DDDB-48CC-B00A-B39A382B2920}" type="pres">
      <dgm:prSet presAssocID="{7DA77FA9-24E1-4099-9E8C-1E81324C3178}" presName="linear" presStyleCnt="0">
        <dgm:presLayoutVars>
          <dgm:animLvl val="lvl"/>
          <dgm:resizeHandles val="exact"/>
        </dgm:presLayoutVars>
      </dgm:prSet>
      <dgm:spPr/>
      <dgm:t>
        <a:bodyPr/>
        <a:lstStyle/>
        <a:p>
          <a:endParaRPr lang="en-US"/>
        </a:p>
      </dgm:t>
    </dgm:pt>
    <dgm:pt modelId="{9459AB9C-11A1-407C-A434-7512702C609F}" type="pres">
      <dgm:prSet presAssocID="{D36CE73B-EF70-466D-B4B3-4469AC2EC45D}" presName="parentText" presStyleLbl="node1" presStyleIdx="0" presStyleCnt="2">
        <dgm:presLayoutVars>
          <dgm:chMax val="0"/>
          <dgm:bulletEnabled val="1"/>
        </dgm:presLayoutVars>
      </dgm:prSet>
      <dgm:spPr/>
      <dgm:t>
        <a:bodyPr/>
        <a:lstStyle/>
        <a:p>
          <a:endParaRPr lang="en-US"/>
        </a:p>
      </dgm:t>
    </dgm:pt>
    <dgm:pt modelId="{2BE879A0-0DBE-4C47-9228-921961982043}" type="pres">
      <dgm:prSet presAssocID="{BEBC67D9-EA7B-4686-A878-9183EDF18D2D}" presName="spacer" presStyleCnt="0"/>
      <dgm:spPr/>
    </dgm:pt>
    <dgm:pt modelId="{B4D6E3B8-DD70-4392-922A-FFF6CE097AC5}" type="pres">
      <dgm:prSet presAssocID="{C90A91CE-C060-4EA0-A1C7-33E7F2561E3F}" presName="parentText" presStyleLbl="node1" presStyleIdx="1" presStyleCnt="2">
        <dgm:presLayoutVars>
          <dgm:chMax val="0"/>
          <dgm:bulletEnabled val="1"/>
        </dgm:presLayoutVars>
      </dgm:prSet>
      <dgm:spPr/>
      <dgm:t>
        <a:bodyPr/>
        <a:lstStyle/>
        <a:p>
          <a:endParaRPr lang="en-US"/>
        </a:p>
      </dgm:t>
    </dgm:pt>
  </dgm:ptLst>
  <dgm:cxnLst>
    <dgm:cxn modelId="{A1767963-B508-48B3-B11B-74F90CAD19A4}" srcId="{7DA77FA9-24E1-4099-9E8C-1E81324C3178}" destId="{D36CE73B-EF70-466D-B4B3-4469AC2EC45D}" srcOrd="0" destOrd="0" parTransId="{3CB839E1-ED9A-48B2-B10F-B939C81A5478}" sibTransId="{BEBC67D9-EA7B-4686-A878-9183EDF18D2D}"/>
    <dgm:cxn modelId="{8D0FC21B-2234-4170-B7A5-2F8A7863D18E}" srcId="{7DA77FA9-24E1-4099-9E8C-1E81324C3178}" destId="{C90A91CE-C060-4EA0-A1C7-33E7F2561E3F}" srcOrd="1" destOrd="0" parTransId="{D703B925-C8D8-4603-BA54-F6BC3896473B}" sibTransId="{BFF77D7B-2E35-461E-B653-522F283B184A}"/>
    <dgm:cxn modelId="{98D33F89-5362-4F7E-9114-7945AF917421}" type="presOf" srcId="{C90A91CE-C060-4EA0-A1C7-33E7F2561E3F}" destId="{B4D6E3B8-DD70-4392-922A-FFF6CE097AC5}" srcOrd="0" destOrd="0" presId="urn:microsoft.com/office/officeart/2005/8/layout/vList2"/>
    <dgm:cxn modelId="{F9251616-E4F5-4A40-B028-F54D2DCE67F6}" type="presOf" srcId="{D36CE73B-EF70-466D-B4B3-4469AC2EC45D}" destId="{9459AB9C-11A1-407C-A434-7512702C609F}" srcOrd="0" destOrd="0" presId="urn:microsoft.com/office/officeart/2005/8/layout/vList2"/>
    <dgm:cxn modelId="{FBF2F990-8A4E-4B5E-9893-45667AE4E00E}" type="presOf" srcId="{7DA77FA9-24E1-4099-9E8C-1E81324C3178}" destId="{29E4C108-DDDB-48CC-B00A-B39A382B2920}" srcOrd="0" destOrd="0" presId="urn:microsoft.com/office/officeart/2005/8/layout/vList2"/>
    <dgm:cxn modelId="{EC7E94F5-B44E-4804-BCD3-593B5B62C551}" type="presParOf" srcId="{29E4C108-DDDB-48CC-B00A-B39A382B2920}" destId="{9459AB9C-11A1-407C-A434-7512702C609F}" srcOrd="0" destOrd="0" presId="urn:microsoft.com/office/officeart/2005/8/layout/vList2"/>
    <dgm:cxn modelId="{A84C7985-DE34-43D8-A158-61BE23EE6BA7}" type="presParOf" srcId="{29E4C108-DDDB-48CC-B00A-B39A382B2920}" destId="{2BE879A0-0DBE-4C47-9228-921961982043}" srcOrd="1" destOrd="0" presId="urn:microsoft.com/office/officeart/2005/8/layout/vList2"/>
    <dgm:cxn modelId="{200691DC-11CA-4004-B9B4-6F4822D785A5}" type="presParOf" srcId="{29E4C108-DDDB-48CC-B00A-B39A382B2920}" destId="{B4D6E3B8-DD70-4392-922A-FFF6CE097AC5}" srcOrd="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5F23114-1C5A-4D91-857F-A6FD2BEC0630}"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E4514164-4705-4490-A9C1-F3ADF2D603D9}">
      <dgm:prSet/>
      <dgm:spPr/>
      <dgm:t>
        <a:bodyPr/>
        <a:lstStyle/>
        <a:p>
          <a:r>
            <a:rPr lang="en-US"/>
            <a:t>Physical factors: Physical and geographical conditions influences a childs behavior, responses, and attitudes. For examples, a person born in Chennai would be more tolerant to hot, humid environment, as compared to someone born in Himachal Pradesh.</a:t>
          </a:r>
        </a:p>
      </dgm:t>
    </dgm:pt>
    <dgm:pt modelId="{D49A9E28-13FC-4B04-89B4-6A6832C550D8}" type="parTrans" cxnId="{377AAA7B-8FAC-48C0-811D-8B4502DE1B1A}">
      <dgm:prSet/>
      <dgm:spPr/>
      <dgm:t>
        <a:bodyPr/>
        <a:lstStyle/>
        <a:p>
          <a:endParaRPr lang="en-US"/>
        </a:p>
      </dgm:t>
    </dgm:pt>
    <dgm:pt modelId="{A77A77B9-2080-4F61-B02A-89E770F0B6DA}" type="sibTrans" cxnId="{377AAA7B-8FAC-48C0-811D-8B4502DE1B1A}">
      <dgm:prSet/>
      <dgm:spPr/>
      <dgm:t>
        <a:bodyPr/>
        <a:lstStyle/>
        <a:p>
          <a:endParaRPr lang="en-US"/>
        </a:p>
      </dgm:t>
    </dgm:pt>
    <dgm:pt modelId="{15D576C3-4E16-4F18-8A27-FEC6DEA39EB4}">
      <dgm:prSet/>
      <dgm:spPr/>
      <dgm:t>
        <a:bodyPr/>
        <a:lstStyle/>
        <a:p>
          <a:r>
            <a:rPr lang="en-US"/>
            <a:t>Family: Family plays an important role in a childs development since the first interaction a child has, is with his/ her family. The behaviors that a child observers, the values she or he is taught are all through this initial interactions.</a:t>
          </a:r>
        </a:p>
      </dgm:t>
    </dgm:pt>
    <dgm:pt modelId="{428A14E4-7335-4167-A167-9C53AB931B91}" type="parTrans" cxnId="{E9B8A7A2-7651-468D-9B59-2B11B4FBFF89}">
      <dgm:prSet/>
      <dgm:spPr/>
      <dgm:t>
        <a:bodyPr/>
        <a:lstStyle/>
        <a:p>
          <a:endParaRPr lang="en-US"/>
        </a:p>
      </dgm:t>
    </dgm:pt>
    <dgm:pt modelId="{AC7471D0-548D-4ABE-A871-AD7810A95548}" type="sibTrans" cxnId="{E9B8A7A2-7651-468D-9B59-2B11B4FBFF89}">
      <dgm:prSet/>
      <dgm:spPr/>
      <dgm:t>
        <a:bodyPr/>
        <a:lstStyle/>
        <a:p>
          <a:endParaRPr lang="en-US"/>
        </a:p>
      </dgm:t>
    </dgm:pt>
    <dgm:pt modelId="{65253FD2-E370-485B-95B9-63B67DD93BE9}" type="pres">
      <dgm:prSet presAssocID="{65F23114-1C5A-4D91-857F-A6FD2BEC0630}" presName="diagram" presStyleCnt="0">
        <dgm:presLayoutVars>
          <dgm:dir/>
          <dgm:resizeHandles val="exact"/>
        </dgm:presLayoutVars>
      </dgm:prSet>
      <dgm:spPr/>
      <dgm:t>
        <a:bodyPr/>
        <a:lstStyle/>
        <a:p>
          <a:endParaRPr lang="en-US"/>
        </a:p>
      </dgm:t>
    </dgm:pt>
    <dgm:pt modelId="{019664A9-3386-43EB-86FE-3E9C8BE4EDA7}" type="pres">
      <dgm:prSet presAssocID="{E4514164-4705-4490-A9C1-F3ADF2D603D9}" presName="arrow" presStyleLbl="node1" presStyleIdx="0" presStyleCnt="2">
        <dgm:presLayoutVars>
          <dgm:bulletEnabled val="1"/>
        </dgm:presLayoutVars>
      </dgm:prSet>
      <dgm:spPr/>
      <dgm:t>
        <a:bodyPr/>
        <a:lstStyle/>
        <a:p>
          <a:endParaRPr lang="en-US"/>
        </a:p>
      </dgm:t>
    </dgm:pt>
    <dgm:pt modelId="{72515857-C5B9-461D-98A0-722703A6349A}" type="pres">
      <dgm:prSet presAssocID="{15D576C3-4E16-4F18-8A27-FEC6DEA39EB4}" presName="arrow" presStyleLbl="node1" presStyleIdx="1" presStyleCnt="2">
        <dgm:presLayoutVars>
          <dgm:bulletEnabled val="1"/>
        </dgm:presLayoutVars>
      </dgm:prSet>
      <dgm:spPr/>
      <dgm:t>
        <a:bodyPr/>
        <a:lstStyle/>
        <a:p>
          <a:endParaRPr lang="en-US"/>
        </a:p>
      </dgm:t>
    </dgm:pt>
  </dgm:ptLst>
  <dgm:cxnLst>
    <dgm:cxn modelId="{C95AE46C-9E82-43FB-B123-59B5025DB29A}" type="presOf" srcId="{65F23114-1C5A-4D91-857F-A6FD2BEC0630}" destId="{65253FD2-E370-485B-95B9-63B67DD93BE9}" srcOrd="0" destOrd="0" presId="urn:microsoft.com/office/officeart/2005/8/layout/arrow5"/>
    <dgm:cxn modelId="{D6D8ED89-97FC-4241-8859-BBAB1ECBF7FE}" type="presOf" srcId="{15D576C3-4E16-4F18-8A27-FEC6DEA39EB4}" destId="{72515857-C5B9-461D-98A0-722703A6349A}" srcOrd="0" destOrd="0" presId="urn:microsoft.com/office/officeart/2005/8/layout/arrow5"/>
    <dgm:cxn modelId="{377AAA7B-8FAC-48C0-811D-8B4502DE1B1A}" srcId="{65F23114-1C5A-4D91-857F-A6FD2BEC0630}" destId="{E4514164-4705-4490-A9C1-F3ADF2D603D9}" srcOrd="0" destOrd="0" parTransId="{D49A9E28-13FC-4B04-89B4-6A6832C550D8}" sibTransId="{A77A77B9-2080-4F61-B02A-89E770F0B6DA}"/>
    <dgm:cxn modelId="{E9B8A7A2-7651-468D-9B59-2B11B4FBFF89}" srcId="{65F23114-1C5A-4D91-857F-A6FD2BEC0630}" destId="{15D576C3-4E16-4F18-8A27-FEC6DEA39EB4}" srcOrd="1" destOrd="0" parTransId="{428A14E4-7335-4167-A167-9C53AB931B91}" sibTransId="{AC7471D0-548D-4ABE-A871-AD7810A95548}"/>
    <dgm:cxn modelId="{A5B44454-EE9F-4EB0-B751-E1F74C3795C6}" type="presOf" srcId="{E4514164-4705-4490-A9C1-F3ADF2D603D9}" destId="{019664A9-3386-43EB-86FE-3E9C8BE4EDA7}" srcOrd="0" destOrd="0" presId="urn:microsoft.com/office/officeart/2005/8/layout/arrow5"/>
    <dgm:cxn modelId="{F0249231-4E08-496C-9341-A5B8B0161E97}" type="presParOf" srcId="{65253FD2-E370-485B-95B9-63B67DD93BE9}" destId="{019664A9-3386-43EB-86FE-3E9C8BE4EDA7}" srcOrd="0" destOrd="0" presId="urn:microsoft.com/office/officeart/2005/8/layout/arrow5"/>
    <dgm:cxn modelId="{4265BBDD-904E-4417-BC53-280B04231AB9}" type="presParOf" srcId="{65253FD2-E370-485B-95B9-63B67DD93BE9}" destId="{72515857-C5B9-461D-98A0-722703A6349A}" srcOrd="1" destOrd="0" presId="urn:microsoft.com/office/officeart/2005/8/layout/arrow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81311-0CB4-434A-80E8-AAE2A60B62FA}">
      <dsp:nvSpPr>
        <dsp:cNvPr id="0" name=""/>
        <dsp:cNvSpPr/>
      </dsp:nvSpPr>
      <dsp:spPr>
        <a:xfrm>
          <a:off x="973" y="627915"/>
          <a:ext cx="3415797" cy="21690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CB27E8-C10C-41C6-AE24-8B568081CDC2}">
      <dsp:nvSpPr>
        <dsp:cNvPr id="0" name=""/>
        <dsp:cNvSpPr/>
      </dsp:nvSpPr>
      <dsp:spPr>
        <a:xfrm>
          <a:off x="380506" y="988471"/>
          <a:ext cx="3415797" cy="21690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a:t>Educational Psychology consists of two words  Psychology and Education. </a:t>
          </a:r>
        </a:p>
      </dsp:txBody>
      <dsp:txXfrm>
        <a:off x="444035" y="1052000"/>
        <a:ext cx="3288739" cy="2041973"/>
      </dsp:txXfrm>
    </dsp:sp>
    <dsp:sp modelId="{2C1BE0BD-F71B-469C-A952-82B53D7ADB8E}">
      <dsp:nvSpPr>
        <dsp:cNvPr id="0" name=""/>
        <dsp:cNvSpPr/>
      </dsp:nvSpPr>
      <dsp:spPr>
        <a:xfrm>
          <a:off x="4175837" y="627915"/>
          <a:ext cx="3415797" cy="21690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D74597-371C-49FA-B6B0-2D336996529D}">
      <dsp:nvSpPr>
        <dsp:cNvPr id="0" name=""/>
        <dsp:cNvSpPr/>
      </dsp:nvSpPr>
      <dsp:spPr>
        <a:xfrm>
          <a:off x="4555370" y="988471"/>
          <a:ext cx="3415797" cy="21690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a:t>While General Psychology is a pure science, Educational Psychology is its application in the field of education with the aim of socializing human beings  and modifying their behavior</a:t>
          </a:r>
        </a:p>
      </dsp:txBody>
      <dsp:txXfrm>
        <a:off x="4618899" y="1052000"/>
        <a:ext cx="3288739" cy="20419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5E6CF-7172-4981-B632-58790F475BBF}">
      <dsp:nvSpPr>
        <dsp:cNvPr id="0" name=""/>
        <dsp:cNvSpPr/>
      </dsp:nvSpPr>
      <dsp:spPr>
        <a:xfrm>
          <a:off x="0" y="3341354"/>
          <a:ext cx="6900512" cy="21922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a:t>Educational psychology is concerned with an understanding of:</a:t>
          </a:r>
        </a:p>
      </dsp:txBody>
      <dsp:txXfrm>
        <a:off x="0" y="3341354"/>
        <a:ext cx="6900512" cy="1183836"/>
      </dsp:txXfrm>
    </dsp:sp>
    <dsp:sp modelId="{143BD7BE-775F-425E-AC27-D5E475D0BF7B}">
      <dsp:nvSpPr>
        <dsp:cNvPr id="0" name=""/>
        <dsp:cNvSpPr/>
      </dsp:nvSpPr>
      <dsp:spPr>
        <a:xfrm>
          <a:off x="3369" y="4481345"/>
          <a:ext cx="2297924" cy="100845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kern="1200"/>
            <a:t>The child - his development, his need and his potentialities</a:t>
          </a:r>
        </a:p>
      </dsp:txBody>
      <dsp:txXfrm>
        <a:off x="3369" y="4481345"/>
        <a:ext cx="2297924" cy="1008453"/>
      </dsp:txXfrm>
    </dsp:sp>
    <dsp:sp modelId="{626C0356-515B-4291-8756-2163AB71D94A}">
      <dsp:nvSpPr>
        <dsp:cNvPr id="0" name=""/>
        <dsp:cNvSpPr/>
      </dsp:nvSpPr>
      <dsp:spPr>
        <a:xfrm>
          <a:off x="2301293" y="4481345"/>
          <a:ext cx="2297924" cy="1008453"/>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kern="1200" dirty="0"/>
            <a:t>The learning situation including group dynamics and its effect on learning </a:t>
          </a:r>
        </a:p>
      </dsp:txBody>
      <dsp:txXfrm>
        <a:off x="2301293" y="4481345"/>
        <a:ext cx="2297924" cy="1008453"/>
      </dsp:txXfrm>
    </dsp:sp>
    <dsp:sp modelId="{80B08134-257B-44CA-95E4-7454DAC845EC}">
      <dsp:nvSpPr>
        <dsp:cNvPr id="0" name=""/>
        <dsp:cNvSpPr/>
      </dsp:nvSpPr>
      <dsp:spPr>
        <a:xfrm>
          <a:off x="4599218" y="4481345"/>
          <a:ext cx="2297924" cy="1008453"/>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a:lnSpc>
              <a:spcPct val="90000"/>
            </a:lnSpc>
            <a:spcBef>
              <a:spcPct val="0"/>
            </a:spcBef>
            <a:spcAft>
              <a:spcPct val="35000"/>
            </a:spcAft>
          </a:pPr>
          <a:r>
            <a:rPr lang="en-US" sz="1700" kern="1200" dirty="0"/>
            <a:t>The learning process-its nature and the ways to make it effective </a:t>
          </a:r>
        </a:p>
      </dsp:txBody>
      <dsp:txXfrm>
        <a:off x="4599218" y="4481345"/>
        <a:ext cx="2297924" cy="1008453"/>
      </dsp:txXfrm>
    </dsp:sp>
    <dsp:sp modelId="{EA3E6779-96DF-412B-9C4B-135F256005B7}">
      <dsp:nvSpPr>
        <dsp:cNvPr id="0" name=""/>
        <dsp:cNvSpPr/>
      </dsp:nvSpPr>
      <dsp:spPr>
        <a:xfrm rot="10800000">
          <a:off x="0" y="2496"/>
          <a:ext cx="6900512" cy="3371742"/>
        </a:xfrm>
        <a:prstGeom prst="upArrowCallou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a:t>Educational psychology is one of the branches of applied psychology concerned with the application of the principles, and other resource of psychology to the solution of the problems confronting the teacher attempting to direct the growth of children toward defined objectives. Stated differently, the Central theme of Educational Psychology is Psychology of learning</a:t>
          </a:r>
        </a:p>
        <a:p>
          <a:pPr lvl="0" algn="ctr" defTabSz="800100">
            <a:lnSpc>
              <a:spcPct val="90000"/>
            </a:lnSpc>
            <a:spcBef>
              <a:spcPct val="0"/>
            </a:spcBef>
            <a:spcAft>
              <a:spcPct val="35000"/>
            </a:spcAft>
          </a:pPr>
          <a:endParaRPr lang="en-US" sz="1800" kern="1200" dirty="0"/>
        </a:p>
      </dsp:txBody>
      <dsp:txXfrm rot="10800000">
        <a:off x="0" y="2496"/>
        <a:ext cx="6900512" cy="21908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E57B4-36C5-4798-80E5-0DAA043EEC0E}">
      <dsp:nvSpPr>
        <dsp:cNvPr id="0" name=""/>
        <dsp:cNvSpPr/>
      </dsp:nvSpPr>
      <dsp:spPr>
        <a:xfrm>
          <a:off x="0" y="17508"/>
          <a:ext cx="10515600" cy="1042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a:highlight>
                <a:srgbClr val="000000"/>
              </a:highlight>
            </a:rPr>
            <a:t> S</a:t>
          </a:r>
          <a:r>
            <a:rPr lang="en-US" sz="1700" kern="1200" dirty="0">
              <a:solidFill>
                <a:srgbClr val="FFFF00"/>
              </a:solidFill>
              <a:highlight>
                <a:srgbClr val="000000"/>
              </a:highlight>
            </a:rPr>
            <a:t>cience of education </a:t>
          </a:r>
        </a:p>
        <a:p>
          <a:pPr lvl="0" algn="l" defTabSz="755650">
            <a:lnSpc>
              <a:spcPct val="90000"/>
            </a:lnSpc>
            <a:spcBef>
              <a:spcPct val="0"/>
            </a:spcBef>
            <a:spcAft>
              <a:spcPct val="35000"/>
            </a:spcAft>
          </a:pPr>
          <a:r>
            <a:rPr lang="en-US" sz="1700" kern="1200" dirty="0"/>
            <a:t>:Educational Psychology is a science of education dealing primarily with how, when and what of education.</a:t>
          </a:r>
        </a:p>
      </dsp:txBody>
      <dsp:txXfrm>
        <a:off x="50884" y="68392"/>
        <a:ext cx="10413832" cy="940592"/>
      </dsp:txXfrm>
    </dsp:sp>
    <dsp:sp modelId="{672A190E-7D75-421E-A5C2-A503A10D5666}">
      <dsp:nvSpPr>
        <dsp:cNvPr id="0" name=""/>
        <dsp:cNvSpPr/>
      </dsp:nvSpPr>
      <dsp:spPr>
        <a:xfrm>
          <a:off x="0" y="1108828"/>
          <a:ext cx="10515600" cy="1042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a:highlight>
                <a:srgbClr val="000000"/>
              </a:highlight>
            </a:rPr>
            <a:t>Applied positive science</a:t>
          </a:r>
        </a:p>
        <a:p>
          <a:pPr lvl="0" algn="l" defTabSz="755650">
            <a:lnSpc>
              <a:spcPct val="90000"/>
            </a:lnSpc>
            <a:spcBef>
              <a:spcPct val="0"/>
            </a:spcBef>
            <a:spcAft>
              <a:spcPct val="35000"/>
            </a:spcAft>
          </a:pPr>
          <a:r>
            <a:rPr lang="en-US" sz="1700" kern="1200" dirty="0"/>
            <a:t>It is not a normative a science as it is not concerned with the value of education and does not concern itself with ‗What ought to be‘. It only describes what it is, it is an applied positive science.</a:t>
          </a:r>
        </a:p>
      </dsp:txBody>
      <dsp:txXfrm>
        <a:off x="50884" y="1159712"/>
        <a:ext cx="10413832" cy="940592"/>
      </dsp:txXfrm>
    </dsp:sp>
    <dsp:sp modelId="{5037B5E5-A913-4141-8ED0-DD55B99E23CC}">
      <dsp:nvSpPr>
        <dsp:cNvPr id="0" name=""/>
        <dsp:cNvSpPr/>
      </dsp:nvSpPr>
      <dsp:spPr>
        <a:xfrm>
          <a:off x="0" y="2200149"/>
          <a:ext cx="10515600" cy="1042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a:solidFill>
                <a:srgbClr val="FFFF00"/>
              </a:solidFill>
              <a:highlight>
                <a:srgbClr val="000000"/>
              </a:highlight>
            </a:rPr>
            <a:t> limited to educational environment </a:t>
          </a:r>
        </a:p>
        <a:p>
          <a:pPr lvl="0" algn="l" defTabSz="755650">
            <a:lnSpc>
              <a:spcPct val="90000"/>
            </a:lnSpc>
            <a:spcBef>
              <a:spcPct val="0"/>
            </a:spcBef>
            <a:spcAft>
              <a:spcPct val="35000"/>
            </a:spcAft>
          </a:pPr>
          <a:r>
            <a:rPr lang="en-US" sz="1700" kern="1200" dirty="0"/>
            <a:t>While psychology deals with the </a:t>
          </a:r>
          <a:r>
            <a:rPr lang="en-US" sz="1700" kern="1200" dirty="0" err="1"/>
            <a:t>behaviour</a:t>
          </a:r>
          <a:r>
            <a:rPr lang="en-US" sz="1700" kern="1200" dirty="0"/>
            <a:t> of all individuals in all walks of life, Educational Psychology limits its dealing with the </a:t>
          </a:r>
          <a:r>
            <a:rPr lang="en-US" sz="1700" kern="1200" dirty="0" err="1"/>
            <a:t>behaviour</a:t>
          </a:r>
          <a:r>
            <a:rPr lang="en-US" sz="1700" kern="1200" dirty="0"/>
            <a:t> of the pupil in relation to educational environment.</a:t>
          </a:r>
        </a:p>
      </dsp:txBody>
      <dsp:txXfrm>
        <a:off x="50884" y="2251033"/>
        <a:ext cx="10413832" cy="940592"/>
      </dsp:txXfrm>
    </dsp:sp>
    <dsp:sp modelId="{487234DB-2281-4F7A-8FD5-90AEF614B49C}">
      <dsp:nvSpPr>
        <dsp:cNvPr id="0" name=""/>
        <dsp:cNvSpPr/>
      </dsp:nvSpPr>
      <dsp:spPr>
        <a:xfrm>
          <a:off x="0" y="3291469"/>
          <a:ext cx="10515600" cy="1042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a:t> </a:t>
          </a:r>
          <a:r>
            <a:rPr lang="en-US" sz="1700" kern="1200" dirty="0">
              <a:solidFill>
                <a:schemeClr val="accent4"/>
              </a:solidFill>
              <a:highlight>
                <a:srgbClr val="000000"/>
              </a:highlight>
            </a:rPr>
            <a:t>Technical Guidance </a:t>
          </a:r>
          <a:r>
            <a:rPr lang="en-US" sz="1700" kern="1200" dirty="0"/>
            <a:t>It does not concern with the what and why of education. It gives the necessary knowledge and skill (Technical Guidance) for giving education to the pupil in a satisfactory way</a:t>
          </a:r>
        </a:p>
      </dsp:txBody>
      <dsp:txXfrm>
        <a:off x="50884" y="3342353"/>
        <a:ext cx="10413832" cy="9405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44F8D-D450-4AB8-BFD3-90317459A069}">
      <dsp:nvSpPr>
        <dsp:cNvPr id="0" name=""/>
        <dsp:cNvSpPr/>
      </dsp:nvSpPr>
      <dsp:spPr>
        <a:xfrm>
          <a:off x="0" y="669846"/>
          <a:ext cx="6367912" cy="7675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a:t>The Learner</a:t>
          </a:r>
        </a:p>
      </dsp:txBody>
      <dsp:txXfrm>
        <a:off x="37467" y="707313"/>
        <a:ext cx="6292978" cy="692586"/>
      </dsp:txXfrm>
    </dsp:sp>
    <dsp:sp modelId="{8FF65460-DBFE-46EC-A370-B97B2FE194F3}">
      <dsp:nvSpPr>
        <dsp:cNvPr id="0" name=""/>
        <dsp:cNvSpPr/>
      </dsp:nvSpPr>
      <dsp:spPr>
        <a:xfrm>
          <a:off x="0" y="1529526"/>
          <a:ext cx="6367912" cy="76752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a:t>The Learning Process</a:t>
          </a:r>
        </a:p>
      </dsp:txBody>
      <dsp:txXfrm>
        <a:off x="37467" y="1566993"/>
        <a:ext cx="6292978" cy="692586"/>
      </dsp:txXfrm>
    </dsp:sp>
    <dsp:sp modelId="{BC3BD794-C168-4909-B4C6-C8A9F323EEB3}">
      <dsp:nvSpPr>
        <dsp:cNvPr id="0" name=""/>
        <dsp:cNvSpPr/>
      </dsp:nvSpPr>
      <dsp:spPr>
        <a:xfrm>
          <a:off x="0" y="2389206"/>
          <a:ext cx="6367912" cy="76752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a:t>The Learning Situation</a:t>
          </a:r>
        </a:p>
      </dsp:txBody>
      <dsp:txXfrm>
        <a:off x="37467" y="2426673"/>
        <a:ext cx="6292978" cy="692586"/>
      </dsp:txXfrm>
    </dsp:sp>
    <dsp:sp modelId="{FE620A02-5534-4D3B-A04F-AEBCFB47FF50}">
      <dsp:nvSpPr>
        <dsp:cNvPr id="0" name=""/>
        <dsp:cNvSpPr/>
      </dsp:nvSpPr>
      <dsp:spPr>
        <a:xfrm>
          <a:off x="0" y="3248886"/>
          <a:ext cx="6367912" cy="76752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a:t>The Teaching Situation</a:t>
          </a:r>
        </a:p>
      </dsp:txBody>
      <dsp:txXfrm>
        <a:off x="37467" y="3286353"/>
        <a:ext cx="6292978" cy="692586"/>
      </dsp:txXfrm>
    </dsp:sp>
    <dsp:sp modelId="{AEE8B3CB-1C0E-45AA-96B0-1E0170A1E703}">
      <dsp:nvSpPr>
        <dsp:cNvPr id="0" name=""/>
        <dsp:cNvSpPr/>
      </dsp:nvSpPr>
      <dsp:spPr>
        <a:xfrm>
          <a:off x="0" y="4108566"/>
          <a:ext cx="6367912" cy="76752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a:t>Evaluation of Learning Performance</a:t>
          </a:r>
        </a:p>
      </dsp:txBody>
      <dsp:txXfrm>
        <a:off x="37467" y="4146033"/>
        <a:ext cx="6292978" cy="692586"/>
      </dsp:txXfrm>
    </dsp:sp>
    <dsp:sp modelId="{94D372F7-B813-4AF6-8D18-0A9B14C68E64}">
      <dsp:nvSpPr>
        <dsp:cNvPr id="0" name=""/>
        <dsp:cNvSpPr/>
      </dsp:nvSpPr>
      <dsp:spPr>
        <a:xfrm>
          <a:off x="0" y="4968246"/>
          <a:ext cx="6367912" cy="7675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a:t>The Teacher</a:t>
          </a:r>
        </a:p>
      </dsp:txBody>
      <dsp:txXfrm>
        <a:off x="37467" y="5005713"/>
        <a:ext cx="6292978" cy="6925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1267C4-2D52-4F45-AA59-7DE88F2ACC81}">
      <dsp:nvSpPr>
        <dsp:cNvPr id="0" name=""/>
        <dsp:cNvSpPr/>
      </dsp:nvSpPr>
      <dsp:spPr>
        <a:xfrm>
          <a:off x="0" y="553"/>
          <a:ext cx="10506456" cy="129551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F64E56-5C51-4063-8BC6-D56CFBD3C6E5}">
      <dsp:nvSpPr>
        <dsp:cNvPr id="0" name=""/>
        <dsp:cNvSpPr/>
      </dsp:nvSpPr>
      <dsp:spPr>
        <a:xfrm>
          <a:off x="391894" y="292045"/>
          <a:ext cx="712535" cy="71253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E88BB8-502C-4DCE-9BF4-1B31F8AD1997}">
      <dsp:nvSpPr>
        <dsp:cNvPr id="0" name=""/>
        <dsp:cNvSpPr/>
      </dsp:nvSpPr>
      <dsp:spPr>
        <a:xfrm>
          <a:off x="1496324" y="553"/>
          <a:ext cx="9010131" cy="1295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09" tIns="137109" rIns="137109" bIns="137109" numCol="1" spcCol="1270" anchor="ctr" anchorCtr="0">
          <a:noAutofit/>
        </a:bodyPr>
        <a:lstStyle/>
        <a:p>
          <a:pPr lvl="0" algn="l" defTabSz="1066800">
            <a:lnSpc>
              <a:spcPct val="90000"/>
            </a:lnSpc>
            <a:spcBef>
              <a:spcPct val="0"/>
            </a:spcBef>
            <a:spcAft>
              <a:spcPct val="35000"/>
            </a:spcAft>
          </a:pPr>
          <a:r>
            <a:rPr lang="en-US" sz="2400" kern="1200"/>
            <a:t>To provide a thorough knowledge of the nature of the child to provide an understanding of the nature, aims and purposes of education. </a:t>
          </a:r>
        </a:p>
      </dsp:txBody>
      <dsp:txXfrm>
        <a:off x="1496324" y="553"/>
        <a:ext cx="9010131" cy="1295519"/>
      </dsp:txXfrm>
    </dsp:sp>
    <dsp:sp modelId="{082CFCCE-7475-43E0-83C4-83880F2435FC}">
      <dsp:nvSpPr>
        <dsp:cNvPr id="0" name=""/>
        <dsp:cNvSpPr/>
      </dsp:nvSpPr>
      <dsp:spPr>
        <a:xfrm>
          <a:off x="0" y="1619952"/>
          <a:ext cx="10506456" cy="129551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626F3D-A804-42EF-AE33-E1A7347EBBAE}">
      <dsp:nvSpPr>
        <dsp:cNvPr id="0" name=""/>
        <dsp:cNvSpPr/>
      </dsp:nvSpPr>
      <dsp:spPr>
        <a:xfrm>
          <a:off x="391894" y="1911444"/>
          <a:ext cx="712535" cy="71253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1D2866-A5FF-4E38-BEBB-CA9995B5F2C2}">
      <dsp:nvSpPr>
        <dsp:cNvPr id="0" name=""/>
        <dsp:cNvSpPr/>
      </dsp:nvSpPr>
      <dsp:spPr>
        <a:xfrm>
          <a:off x="1496324" y="1619952"/>
          <a:ext cx="9010131" cy="1295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09" tIns="137109" rIns="137109" bIns="137109" numCol="1" spcCol="1270" anchor="ctr" anchorCtr="0">
          <a:noAutofit/>
        </a:bodyPr>
        <a:lstStyle/>
        <a:p>
          <a:pPr lvl="0" algn="l" defTabSz="1066800">
            <a:lnSpc>
              <a:spcPct val="90000"/>
            </a:lnSpc>
            <a:spcBef>
              <a:spcPct val="0"/>
            </a:spcBef>
            <a:spcAft>
              <a:spcPct val="35000"/>
            </a:spcAft>
          </a:pPr>
          <a:r>
            <a:rPr lang="en-US" sz="2400" kern="1200"/>
            <a:t>To acquire familiarity with the technical vocabulary and to further an understanding and an appreciation of the scientific procedures by which the data of educational psychology are obtained</a:t>
          </a:r>
        </a:p>
      </dsp:txBody>
      <dsp:txXfrm>
        <a:off x="1496324" y="1619952"/>
        <a:ext cx="9010131" cy="1295519"/>
      </dsp:txXfrm>
    </dsp:sp>
    <dsp:sp modelId="{2450769D-A344-4FE4-85A0-F163C5B23581}">
      <dsp:nvSpPr>
        <dsp:cNvPr id="0" name=""/>
        <dsp:cNvSpPr/>
      </dsp:nvSpPr>
      <dsp:spPr>
        <a:xfrm>
          <a:off x="0" y="3239351"/>
          <a:ext cx="10506456" cy="129551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30205E-60E7-4789-A450-347182369A5B}">
      <dsp:nvSpPr>
        <dsp:cNvPr id="0" name=""/>
        <dsp:cNvSpPr/>
      </dsp:nvSpPr>
      <dsp:spPr>
        <a:xfrm>
          <a:off x="391894" y="3530843"/>
          <a:ext cx="712535" cy="712535"/>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0F9C29-B3E1-4511-8995-C3A4B3CCAF72}">
      <dsp:nvSpPr>
        <dsp:cNvPr id="0" name=""/>
        <dsp:cNvSpPr/>
      </dsp:nvSpPr>
      <dsp:spPr>
        <a:xfrm>
          <a:off x="1496324" y="3239351"/>
          <a:ext cx="9010131" cy="1295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09" tIns="137109" rIns="137109" bIns="137109" numCol="1" spcCol="1270" anchor="ctr" anchorCtr="0">
          <a:noAutofit/>
        </a:bodyPr>
        <a:lstStyle/>
        <a:p>
          <a:pPr lvl="0" algn="l" defTabSz="1066800">
            <a:lnSpc>
              <a:spcPct val="90000"/>
            </a:lnSpc>
            <a:spcBef>
              <a:spcPct val="0"/>
            </a:spcBef>
            <a:spcAft>
              <a:spcPct val="35000"/>
            </a:spcAft>
          </a:pPr>
          <a:r>
            <a:rPr lang="en-US" sz="2400" kern="1200"/>
            <a:t>To provide a significant knowledge of developmental process with particular emphasis upon the promotion, guidance and control of mental and moral aspects. </a:t>
          </a:r>
        </a:p>
      </dsp:txBody>
      <dsp:txXfrm>
        <a:off x="1496324" y="3239351"/>
        <a:ext cx="9010131" cy="12955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5505D4-E866-43F4-A77C-A52F2D95F0E4}">
      <dsp:nvSpPr>
        <dsp:cNvPr id="0" name=""/>
        <dsp:cNvSpPr/>
      </dsp:nvSpPr>
      <dsp:spPr>
        <a:xfrm>
          <a:off x="0" y="0"/>
          <a:ext cx="6492875"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ADC3EA-AE38-4C1E-9E4C-C9A5C034B090}">
      <dsp:nvSpPr>
        <dsp:cNvPr id="0" name=""/>
        <dsp:cNvSpPr/>
      </dsp:nvSpPr>
      <dsp:spPr>
        <a:xfrm>
          <a:off x="0" y="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100000"/>
            </a:lnSpc>
            <a:spcBef>
              <a:spcPct val="0"/>
            </a:spcBef>
            <a:spcAft>
              <a:spcPct val="35000"/>
            </a:spcAft>
          </a:pPr>
          <a:r>
            <a:rPr lang="en-US" sz="1800" kern="1200"/>
            <a:t>to provide an understanding of the principles governing learning, together with knowledge of the techniques for guiding improvement in learning and their application to the practical problems in the classroom.</a:t>
          </a:r>
        </a:p>
      </dsp:txBody>
      <dsp:txXfrm>
        <a:off x="0" y="0"/>
        <a:ext cx="6492875" cy="1276350"/>
      </dsp:txXfrm>
    </dsp:sp>
    <dsp:sp modelId="{175ED2C8-B217-4160-BF18-75493B4933A4}">
      <dsp:nvSpPr>
        <dsp:cNvPr id="0" name=""/>
        <dsp:cNvSpPr/>
      </dsp:nvSpPr>
      <dsp:spPr>
        <a:xfrm>
          <a:off x="0" y="1276350"/>
          <a:ext cx="6492875"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F29EC-D0E5-48FD-B4EF-618D5006D600}">
      <dsp:nvSpPr>
        <dsp:cNvPr id="0" name=""/>
        <dsp:cNvSpPr/>
      </dsp:nvSpPr>
      <dsp:spPr>
        <a:xfrm>
          <a:off x="0" y="12763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100000"/>
            </a:lnSpc>
            <a:spcBef>
              <a:spcPct val="0"/>
            </a:spcBef>
            <a:spcAft>
              <a:spcPct val="35000"/>
            </a:spcAft>
          </a:pPr>
          <a:r>
            <a:rPr lang="en-US" sz="1800" kern="1200"/>
            <a:t>to present the theories underlying the measurement and evaluation of mental abilities, aptitudes, achievements, interest and personality organization.</a:t>
          </a:r>
        </a:p>
      </dsp:txBody>
      <dsp:txXfrm>
        <a:off x="0" y="1276350"/>
        <a:ext cx="6492875" cy="1276350"/>
      </dsp:txXfrm>
    </dsp:sp>
    <dsp:sp modelId="{C17556A1-74A9-4079-96F8-4D81C62C211B}">
      <dsp:nvSpPr>
        <dsp:cNvPr id="0" name=""/>
        <dsp:cNvSpPr/>
      </dsp:nvSpPr>
      <dsp:spPr>
        <a:xfrm>
          <a:off x="0" y="2552700"/>
          <a:ext cx="6492875"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EE9646-94E7-4BDE-A419-825BA7B777FF}">
      <dsp:nvSpPr>
        <dsp:cNvPr id="0" name=""/>
        <dsp:cNvSpPr/>
      </dsp:nvSpPr>
      <dsp:spPr>
        <a:xfrm>
          <a:off x="0" y="255270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100000"/>
            </a:lnSpc>
            <a:spcBef>
              <a:spcPct val="0"/>
            </a:spcBef>
            <a:spcAft>
              <a:spcPct val="35000"/>
            </a:spcAft>
          </a:pPr>
          <a:r>
            <a:rPr lang="en-US" sz="1800" kern="1200"/>
            <a:t>to present the principles and conclusions regarding the prevention of all types of maladjustments together with the approved practices for achieving satisfactory adjustmentsthe ―Culminating Function</a:t>
          </a:r>
        </a:p>
      </dsp:txBody>
      <dsp:txXfrm>
        <a:off x="0" y="2552700"/>
        <a:ext cx="6492875" cy="1276350"/>
      </dsp:txXfrm>
    </dsp:sp>
    <dsp:sp modelId="{F8E77BA2-29F3-4D59-82E8-F1632FF988DF}">
      <dsp:nvSpPr>
        <dsp:cNvPr id="0" name=""/>
        <dsp:cNvSpPr/>
      </dsp:nvSpPr>
      <dsp:spPr>
        <a:xfrm>
          <a:off x="0" y="3829050"/>
          <a:ext cx="6492875"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6011F0-2254-40BC-800E-01A13A5DFAE8}">
      <dsp:nvSpPr>
        <dsp:cNvPr id="0" name=""/>
        <dsp:cNvSpPr/>
      </dsp:nvSpPr>
      <dsp:spPr>
        <a:xfrm>
          <a:off x="0" y="38290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100000"/>
            </a:lnSpc>
            <a:spcBef>
              <a:spcPct val="0"/>
            </a:spcBef>
            <a:spcAft>
              <a:spcPct val="35000"/>
            </a:spcAft>
          </a:pPr>
          <a:r>
            <a:rPr lang="en-US" sz="1800" kern="1200"/>
            <a:t>to inculcate in the prospectiveteacher the realization that the most essential purpose of teaching is that the student learn.</a:t>
          </a:r>
        </a:p>
      </dsp:txBody>
      <dsp:txXfrm>
        <a:off x="0" y="3829050"/>
        <a:ext cx="6492875" cy="12763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575F6-BF44-46AB-8A33-5DDCAFA1CAF8}">
      <dsp:nvSpPr>
        <dsp:cNvPr id="0" name=""/>
        <dsp:cNvSpPr/>
      </dsp:nvSpPr>
      <dsp:spPr>
        <a:xfrm>
          <a:off x="1365" y="1041882"/>
          <a:ext cx="4793768" cy="304404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2BC61C8-FF2C-42E2-A496-E65A90B89A6C}">
      <dsp:nvSpPr>
        <dsp:cNvPr id="0" name=""/>
        <dsp:cNvSpPr/>
      </dsp:nvSpPr>
      <dsp:spPr>
        <a:xfrm>
          <a:off x="534006" y="1547890"/>
          <a:ext cx="4793768" cy="304404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To enrich the teacher with the laws and fundamentals of the theories that explain the educational process and control them, in order to apply them scientifically and objectively in the school environment and classroom  and provide these theories possible suggestions for some problems that may be exposed to the teacher or student during different educational situations.</a:t>
          </a:r>
        </a:p>
      </dsp:txBody>
      <dsp:txXfrm>
        <a:off x="623163" y="1637047"/>
        <a:ext cx="4615454" cy="2865728"/>
      </dsp:txXfrm>
    </dsp:sp>
    <dsp:sp modelId="{14A69C3A-1A5B-443A-AA34-E9676F6D7CA8}">
      <dsp:nvSpPr>
        <dsp:cNvPr id="0" name=""/>
        <dsp:cNvSpPr/>
      </dsp:nvSpPr>
      <dsp:spPr>
        <a:xfrm>
          <a:off x="5860415" y="1041882"/>
          <a:ext cx="4793768" cy="304404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0CBA531-4E47-4FC6-B4BD-ED066E4AE9BE}">
      <dsp:nvSpPr>
        <dsp:cNvPr id="0" name=""/>
        <dsp:cNvSpPr/>
      </dsp:nvSpPr>
      <dsp:spPr>
        <a:xfrm>
          <a:off x="6393056" y="1547890"/>
          <a:ext cx="4793768" cy="304404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The most important information and skills provided by educational psychology to the educational staff; exclusion and exclusion of educational theories and opinions based on personal impressions and inaccurate and subjective observations. Some of these opinions were based on personal experiences and subjective viewpoints and often contradict the foundations of facts and theories Scientific,  and evaluate these theories by subjecting them to scientific research organized educational and thoughtful.</a:t>
          </a:r>
        </a:p>
      </dsp:txBody>
      <dsp:txXfrm>
        <a:off x="6482213" y="1637047"/>
        <a:ext cx="4615454" cy="28657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9AB9C-11A1-407C-A434-7512702C609F}">
      <dsp:nvSpPr>
        <dsp:cNvPr id="0" name=""/>
        <dsp:cNvSpPr/>
      </dsp:nvSpPr>
      <dsp:spPr>
        <a:xfrm>
          <a:off x="0" y="228345"/>
          <a:ext cx="6620505" cy="1638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a:t>Human beings keep changing. During their lives, they change in size, appearance and psychological makeup. The way they change differs from individual to individual. However, the fundamental underlying patterns of growth and development remain more  or less the same and take place in an orderly way. Each individual, with his unique heredity and the way he is nurtured, determines the way he traverses the broad highway of his life at his rate of progress. He will attain the size, shape, capacities and developmental status in a way, which is peculiar to him at each stages of life.</a:t>
          </a:r>
        </a:p>
      </dsp:txBody>
      <dsp:txXfrm>
        <a:off x="79961" y="308306"/>
        <a:ext cx="6460583" cy="1478078"/>
      </dsp:txXfrm>
    </dsp:sp>
    <dsp:sp modelId="{B4D6E3B8-DD70-4392-922A-FFF6CE097AC5}">
      <dsp:nvSpPr>
        <dsp:cNvPr id="0" name=""/>
        <dsp:cNvSpPr/>
      </dsp:nvSpPr>
      <dsp:spPr>
        <a:xfrm>
          <a:off x="0" y="1906665"/>
          <a:ext cx="6620505" cy="16380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a:t>In this chapter ,we shall discuss the concept, principles and various stages of growth &amp; development. Children differ in physical, cognitive, social, and emotional growth patterns. They also differ in the ways they interact with and respond to their environment as well as play with affection. Having an understanding  of the sequence of growth and development prepares teachers to help and give attention to all the children.</a:t>
          </a:r>
        </a:p>
      </dsp:txBody>
      <dsp:txXfrm>
        <a:off x="79961" y="1986626"/>
        <a:ext cx="6460583" cy="14780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664A9-3386-43EB-86FE-3E9C8BE4EDA7}">
      <dsp:nvSpPr>
        <dsp:cNvPr id="0" name=""/>
        <dsp:cNvSpPr/>
      </dsp:nvSpPr>
      <dsp:spPr>
        <a:xfrm rot="16200000">
          <a:off x="509" y="292720"/>
          <a:ext cx="3199978" cy="3199978"/>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a:t>Physical factors: Physical and geographical conditions influences a childs behavior, responses, and attitudes. For examples, a person born in Chennai would be more tolerant to hot, humid environment, as compared to someone born in Himachal Pradesh.</a:t>
          </a:r>
        </a:p>
      </dsp:txBody>
      <dsp:txXfrm rot="5400000">
        <a:off x="510" y="1092713"/>
        <a:ext cx="2639982" cy="1599989"/>
      </dsp:txXfrm>
    </dsp:sp>
    <dsp:sp modelId="{72515857-C5B9-461D-98A0-722703A6349A}">
      <dsp:nvSpPr>
        <dsp:cNvPr id="0" name=""/>
        <dsp:cNvSpPr/>
      </dsp:nvSpPr>
      <dsp:spPr>
        <a:xfrm rot="5400000">
          <a:off x="3386000" y="292720"/>
          <a:ext cx="3199978" cy="3199978"/>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a:t>Family: Family plays an important role in a childs development since the first interaction a child has, is with his/ her family. The behaviors that a child observers, the values she or he is taught are all through this initial interactions.</a:t>
          </a:r>
        </a:p>
      </dsp:txBody>
      <dsp:txXfrm rot="-5400000">
        <a:off x="3945997" y="1092715"/>
        <a:ext cx="2639982" cy="159998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35897C-452B-436B-A4EF-0AC3B31471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42DADBDC-F984-4330-83E6-8D81FC75B2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22026FF4-A9F4-47F2-93BE-AA0C83A7A1F0}"/>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5" name="Footer Placeholder 4">
            <a:extLst>
              <a:ext uri="{FF2B5EF4-FFF2-40B4-BE49-F238E27FC236}">
                <a16:creationId xmlns="" xmlns:a16="http://schemas.microsoft.com/office/drawing/2014/main" id="{87F377C6-ABAC-460C-94CE-C6B37DF0C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E080D38-0DB4-4D47-BD6A-02B9D0742978}"/>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4026792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7640FD-B88B-4AE8-AFE8-D78752DF52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942DA065-01E8-44AC-AFF3-2BAD70F0B8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C481E95-0B5A-4A99-B2DF-5AD1AD89E954}"/>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5" name="Footer Placeholder 4">
            <a:extLst>
              <a:ext uri="{FF2B5EF4-FFF2-40B4-BE49-F238E27FC236}">
                <a16:creationId xmlns="" xmlns:a16="http://schemas.microsoft.com/office/drawing/2014/main" id="{4F485E0A-5B80-48EB-B428-A4AA109845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A0005D5-EFFB-4757-8F93-A84BAE1FA42A}"/>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273747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5260FA-3E41-4A2F-91EE-D5A7EAAD70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DDAE88C6-DE5E-41F9-876A-C031D7868E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71EDEDA-2BB3-460E-9FB1-42D348D9B86C}"/>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5" name="Footer Placeholder 4">
            <a:extLst>
              <a:ext uri="{FF2B5EF4-FFF2-40B4-BE49-F238E27FC236}">
                <a16:creationId xmlns="" xmlns:a16="http://schemas.microsoft.com/office/drawing/2014/main" id="{C934CC01-6C5E-452A-AC04-D9304C706B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5E271CF-AFCD-4C75-BCF1-AB512248FFA3}"/>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3180166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0BCD9A-A55E-4730-BFBA-2B6FF87882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1B757969-CC42-4184-BFB5-C2918E7FBA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10F193F6-D946-4838-BC33-81CC66B50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3C6F379D-9E01-4DDE-A5B9-F232858FB5CD}"/>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6" name="Footer Placeholder 5">
            <a:extLst>
              <a:ext uri="{FF2B5EF4-FFF2-40B4-BE49-F238E27FC236}">
                <a16:creationId xmlns="" xmlns:a16="http://schemas.microsoft.com/office/drawing/2014/main" id="{582DE3F5-8E12-4A34-BDCC-B102081EE5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EA3D7AB-E06A-483A-B864-9B694FC95778}"/>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1398755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171984-D4D7-4D88-8860-D217AC428C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FE033FFE-BA5C-4C9E-8FEC-DFE8526CB3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25B1558-C939-410D-9F6D-6972C8FA0E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335FA74C-C313-4629-BAF0-10D18AD504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F9A2F121-1611-4F0C-AD43-827C4883E9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394547E0-C1C8-473F-931D-D553B107251C}"/>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8" name="Footer Placeholder 7">
            <a:extLst>
              <a:ext uri="{FF2B5EF4-FFF2-40B4-BE49-F238E27FC236}">
                <a16:creationId xmlns="" xmlns:a16="http://schemas.microsoft.com/office/drawing/2014/main" id="{AD99BC1E-C9D5-4B51-A869-049B6D8FFA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78EA448-4C00-48BC-8344-8BE3633EF2AE}"/>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56456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C3D4F5-B3EE-499F-991A-DF99D52C31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45D1A8A6-6A52-4C2C-B711-224D0B7F1282}"/>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4" name="Footer Placeholder 3">
            <a:extLst>
              <a:ext uri="{FF2B5EF4-FFF2-40B4-BE49-F238E27FC236}">
                <a16:creationId xmlns="" xmlns:a16="http://schemas.microsoft.com/office/drawing/2014/main" id="{F93B7724-F9A5-4E50-93C8-FECF889AE1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0EABD60E-7B3A-49DA-BA12-7AA72D7432EE}"/>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2442046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FDCA0A6-EDBE-4EFE-9448-16F2EDCEC984}"/>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3" name="Footer Placeholder 2">
            <a:extLst>
              <a:ext uri="{FF2B5EF4-FFF2-40B4-BE49-F238E27FC236}">
                <a16:creationId xmlns="" xmlns:a16="http://schemas.microsoft.com/office/drawing/2014/main" id="{7F2BB655-3F4C-4E31-B6A6-3EB8382D20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7EB23ED7-0E63-4E1D-9354-1F81A04296B3}"/>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3106323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9FA6E5-E240-4F62-8607-DD33452C00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4C88B09B-0C5D-44BD-BB01-C2CC651705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FC41AE6A-6B61-4008-A616-75B68B12EB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3605C80-F3A0-4096-BB59-E47F720715B3}"/>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6" name="Footer Placeholder 5">
            <a:extLst>
              <a:ext uri="{FF2B5EF4-FFF2-40B4-BE49-F238E27FC236}">
                <a16:creationId xmlns="" xmlns:a16="http://schemas.microsoft.com/office/drawing/2014/main" id="{6D27353A-292D-48DF-9545-2F3BADC2D9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BDD1D3D4-5D20-478E-98F6-B0F649EC6E89}"/>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2448121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CBC541-D6F1-4318-A3CF-F80CB60107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929960CE-7806-44F3-8898-C62C413F72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A1C8213-67AF-4DF3-B570-DCF77E0561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CBED1D2-5A19-49D0-BB33-3054B58BE612}"/>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6" name="Footer Placeholder 5">
            <a:extLst>
              <a:ext uri="{FF2B5EF4-FFF2-40B4-BE49-F238E27FC236}">
                <a16:creationId xmlns="" xmlns:a16="http://schemas.microsoft.com/office/drawing/2014/main" id="{8232E3F8-8F4F-49F3-829D-1B04DE8E96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E95F7CE-7087-445C-B2E9-9BC499DF552F}"/>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2081062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EF598F-6CB4-4C77-8A3F-5B986F5617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A46226CE-F630-47E9-AE6B-9F3F5E8F54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F9604BB-D051-4327-A3DB-36F3263E36A3}"/>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5" name="Footer Placeholder 4">
            <a:extLst>
              <a:ext uri="{FF2B5EF4-FFF2-40B4-BE49-F238E27FC236}">
                <a16:creationId xmlns="" xmlns:a16="http://schemas.microsoft.com/office/drawing/2014/main" id="{350DAE58-2F8B-4239-96F0-730C6D5FF5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B3C64F2-5E8C-40AD-A080-D5ACF970DF11}"/>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447118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CC0E370-AD7C-4D36-8050-DADF6BE9C0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7F122786-8D01-458D-A394-E908AABF56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3FC3B90-53FD-4DA2-8F6E-2E72E42348C4}"/>
              </a:ext>
            </a:extLst>
          </p:cNvPr>
          <p:cNvSpPr>
            <a:spLocks noGrp="1"/>
          </p:cNvSpPr>
          <p:nvPr>
            <p:ph type="dt" sz="half" idx="10"/>
          </p:nvPr>
        </p:nvSpPr>
        <p:spPr/>
        <p:txBody>
          <a:bodyPr/>
          <a:lstStyle/>
          <a:p>
            <a:fld id="{0B954355-C3B6-4AE5-939E-9570871449D8}" type="datetimeFigureOut">
              <a:rPr lang="en-US" smtClean="0"/>
              <a:pPr/>
              <a:t>8/4/2022</a:t>
            </a:fld>
            <a:endParaRPr lang="en-US"/>
          </a:p>
        </p:txBody>
      </p:sp>
      <p:sp>
        <p:nvSpPr>
          <p:cNvPr id="5" name="Footer Placeholder 4">
            <a:extLst>
              <a:ext uri="{FF2B5EF4-FFF2-40B4-BE49-F238E27FC236}">
                <a16:creationId xmlns="" xmlns:a16="http://schemas.microsoft.com/office/drawing/2014/main" id="{CCC8EBBA-B4F6-4391-AD6F-EB097DE84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10F7C25-DE24-4705-B220-DF6E7E5B0A12}"/>
              </a:ext>
            </a:extLst>
          </p:cNvPr>
          <p:cNvSpPr>
            <a:spLocks noGrp="1"/>
          </p:cNvSpPr>
          <p:nvPr>
            <p:ph type="sldNum" sz="quarter" idx="12"/>
          </p:nvPr>
        </p:nvSpPr>
        <p:spPr/>
        <p:txBody>
          <a:body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4266529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0B5AD10-77B0-4882-A1CC-4DD0FE84FF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9D2E9DEF-8BD0-41C1-84C7-F1F6A286F4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B60E2B0-F9A5-4768-90F2-3E0A948FF5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54355-C3B6-4AE5-939E-9570871449D8}" type="datetimeFigureOut">
              <a:rPr lang="en-US" smtClean="0"/>
              <a:pPr/>
              <a:t>8/4/2022</a:t>
            </a:fld>
            <a:endParaRPr lang="en-US"/>
          </a:p>
        </p:txBody>
      </p:sp>
      <p:sp>
        <p:nvSpPr>
          <p:cNvPr id="5" name="Footer Placeholder 4">
            <a:extLst>
              <a:ext uri="{FF2B5EF4-FFF2-40B4-BE49-F238E27FC236}">
                <a16:creationId xmlns="" xmlns:a16="http://schemas.microsoft.com/office/drawing/2014/main" id="{52453829-F442-44E2-B17B-AF0FBD1700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E4753764-7E85-448D-B757-2DCB483A6D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A53092-C2D8-4827-A385-451D1CB2AE40}" type="slidenum">
              <a:rPr lang="en-US" smtClean="0"/>
              <a:pPr/>
              <a:t>‹#›</a:t>
            </a:fld>
            <a:endParaRPr lang="en-US"/>
          </a:p>
        </p:txBody>
      </p:sp>
    </p:spTree>
    <p:extLst>
      <p:ext uri="{BB962C8B-B14F-4D97-AF65-F5344CB8AC3E}">
        <p14:creationId xmlns:p14="http://schemas.microsoft.com/office/powerpoint/2010/main" xmlns="" val="305626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3258CB44-624E-4C9A-BB2E-0D1F82932FD5}"/>
              </a:ext>
            </a:extLst>
          </p:cNvPr>
          <p:cNvSpPr>
            <a:spLocks noGrp="1"/>
          </p:cNvSpPr>
          <p:nvPr>
            <p:ph type="title"/>
          </p:nvPr>
        </p:nvSpPr>
        <p:spPr>
          <a:xfrm>
            <a:off x="4965430" y="629268"/>
            <a:ext cx="6586491" cy="1286160"/>
          </a:xfrm>
        </p:spPr>
        <p:txBody>
          <a:bodyPr anchor="b">
            <a:normAutofit/>
          </a:bodyPr>
          <a:lstStyle/>
          <a:p>
            <a:r>
              <a:rPr lang="en-US"/>
              <a:t>Educational Psychology </a:t>
            </a:r>
            <a:endParaRPr lang="en-US" dirty="0"/>
          </a:p>
        </p:txBody>
      </p:sp>
      <p:graphicFrame>
        <p:nvGraphicFramePr>
          <p:cNvPr id="33" name="Content Placeholder 4">
            <a:extLst>
              <a:ext uri="{FF2B5EF4-FFF2-40B4-BE49-F238E27FC236}">
                <a16:creationId xmlns="" xmlns:a16="http://schemas.microsoft.com/office/drawing/2014/main" id="{A5F751A5-68A0-461B-A0B4-863097128BA6}"/>
              </a:ext>
            </a:extLst>
          </p:cNvPr>
          <p:cNvGraphicFramePr>
            <a:graphicFrameLocks noGrp="1"/>
          </p:cNvGraphicFramePr>
          <p:nvPr>
            <p:ph idx="1"/>
          </p:nvPr>
        </p:nvGraphicFramePr>
        <p:xfrm>
          <a:off x="3579779" y="2438400"/>
          <a:ext cx="7972141" cy="3785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A blurry image of a library&#10;&#10;Description automatically generated with low confidence">
            <a:extLst>
              <a:ext uri="{FF2B5EF4-FFF2-40B4-BE49-F238E27FC236}">
                <a16:creationId xmlns="" xmlns:a16="http://schemas.microsoft.com/office/drawing/2014/main" id="{C280306C-AFC3-49DB-B188-01CE2D57515E}"/>
              </a:ext>
            </a:extLst>
          </p:cNvPr>
          <p:cNvPicPr>
            <a:picLocks noChangeAspect="1"/>
          </p:cNvPicPr>
          <p:nvPr/>
        </p:nvPicPr>
        <p:blipFill rotWithShape="1">
          <a:blip r:embed="rId6"/>
          <a:srcRect l="16271" r="38610" b="-1"/>
          <a:stretch/>
        </p:blipFill>
        <p:spPr>
          <a:xfrm>
            <a:off x="21" y="10"/>
            <a:ext cx="3015554" cy="6857990"/>
          </a:xfrm>
          <a:prstGeom prst="rect">
            <a:avLst/>
          </a:prstGeom>
          <a:effectLst/>
        </p:spPr>
      </p:pic>
    </p:spTree>
    <p:extLst>
      <p:ext uri="{BB962C8B-B14F-4D97-AF65-F5344CB8AC3E}">
        <p14:creationId xmlns:p14="http://schemas.microsoft.com/office/powerpoint/2010/main" xmlns="" val="3478923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CB42942-69E1-4691-AFF4-99C0B2D0EF5B}"/>
              </a:ext>
            </a:extLst>
          </p:cNvPr>
          <p:cNvSpPr>
            <a:spLocks noGrp="1"/>
          </p:cNvSpPr>
          <p:nvPr>
            <p:ph type="title"/>
          </p:nvPr>
        </p:nvSpPr>
        <p:spPr>
          <a:xfrm>
            <a:off x="841248" y="548640"/>
            <a:ext cx="3600860" cy="5431536"/>
          </a:xfrm>
        </p:spPr>
        <p:txBody>
          <a:bodyPr>
            <a:normAutofit/>
          </a:bodyPr>
          <a:lstStyle/>
          <a:p>
            <a:r>
              <a:rPr lang="en-US" sz="5400"/>
              <a:t>Definitions</a:t>
            </a:r>
          </a:p>
        </p:txBody>
      </p:sp>
      <p:sp>
        <p:nvSpPr>
          <p:cNvPr id="33"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17854B85-5AE6-4BED-A3DD-5A682B4F371D}"/>
              </a:ext>
            </a:extLst>
          </p:cNvPr>
          <p:cNvSpPr>
            <a:spLocks noGrp="1"/>
          </p:cNvSpPr>
          <p:nvPr>
            <p:ph idx="1"/>
          </p:nvPr>
        </p:nvSpPr>
        <p:spPr>
          <a:xfrm>
            <a:off x="5126418" y="552091"/>
            <a:ext cx="6224335" cy="5431536"/>
          </a:xfrm>
        </p:spPr>
        <p:txBody>
          <a:bodyPr anchor="ctr">
            <a:normAutofit/>
          </a:bodyPr>
          <a:lstStyle/>
          <a:p>
            <a:r>
              <a:rPr lang="en-US" sz="2200"/>
              <a:t>Crow and Crow-Educational Psychology describes and explains the learning experiences of an individual from birth through old age. Skinner defines Educational Psychology as ―that branch of Psychology which deals with teaching and learning</a:t>
            </a:r>
          </a:p>
          <a:p>
            <a:r>
              <a:rPr lang="en-US" sz="2200"/>
              <a:t>Stephen – Educational Psychology is the systematic study of the educational growth and development of a child.</a:t>
            </a:r>
          </a:p>
          <a:p>
            <a:r>
              <a:rPr lang="en-US" sz="2200"/>
              <a:t>Judd – Educational Psychology is the Science which explains the changes that take place in individuals as they pass through the various stages of development.</a:t>
            </a:r>
          </a:p>
          <a:p>
            <a:r>
              <a:rPr lang="en-US" sz="2200"/>
              <a:t>Peel- Educational Psychology is the science of Education.</a:t>
            </a:r>
          </a:p>
        </p:txBody>
      </p:sp>
    </p:spTree>
    <p:extLst>
      <p:ext uri="{BB962C8B-B14F-4D97-AF65-F5344CB8AC3E}">
        <p14:creationId xmlns:p14="http://schemas.microsoft.com/office/powerpoint/2010/main" xmlns="" val="1973959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 xmlns:a16="http://schemas.microsoft.com/office/drawing/2014/main" id="{2E442304-DDBD-4F7B-8017-36BCC863FB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3A061EA-BF39-423D-8BA6-09D5CE874BBF}"/>
              </a:ext>
            </a:extLst>
          </p:cNvPr>
          <p:cNvSpPr>
            <a:spLocks noGrp="1"/>
          </p:cNvSpPr>
          <p:nvPr>
            <p:ph type="title"/>
          </p:nvPr>
        </p:nvSpPr>
        <p:spPr>
          <a:xfrm>
            <a:off x="635000" y="640823"/>
            <a:ext cx="3418659" cy="5583148"/>
          </a:xfrm>
        </p:spPr>
        <p:txBody>
          <a:bodyPr anchor="ctr">
            <a:normAutofit/>
          </a:bodyPr>
          <a:lstStyle/>
          <a:p>
            <a:r>
              <a:rPr lang="en-US" sz="5400" b="1"/>
              <a:t>CONCEPT </a:t>
            </a:r>
          </a:p>
        </p:txBody>
      </p:sp>
      <p:sp>
        <p:nvSpPr>
          <p:cNvPr id="35" name="sketch line">
            <a:extLst>
              <a:ext uri="{FF2B5EF4-FFF2-40B4-BE49-F238E27FC236}">
                <a16:creationId xmlns="" xmlns:a16="http://schemas.microsoft.com/office/drawing/2014/main" id="{5E107275-3853-46FD-A241-DE4355A426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 name="Content Placeholder 2">
            <a:extLst>
              <a:ext uri="{FF2B5EF4-FFF2-40B4-BE49-F238E27FC236}">
                <a16:creationId xmlns="" xmlns:a16="http://schemas.microsoft.com/office/drawing/2014/main" id="{DCFF97FC-4DA2-436D-8784-757004846A5D}"/>
              </a:ext>
            </a:extLst>
          </p:cNvPr>
          <p:cNvGraphicFramePr>
            <a:graphicFrameLocks noGrp="1"/>
          </p:cNvGraphicFramePr>
          <p:nvPr>
            <p:ph idx="1"/>
            <p:extLst>
              <p:ext uri="{D42A27DB-BD31-4B8C-83A1-F6EECF244321}">
                <p14:modId xmlns:p14="http://schemas.microsoft.com/office/powerpoint/2010/main" xmlns="" val="381969245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05079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071975-7684-4F27-A74C-174E0B4B3AA7}"/>
              </a:ext>
            </a:extLst>
          </p:cNvPr>
          <p:cNvSpPr>
            <a:spLocks noGrp="1"/>
          </p:cNvSpPr>
          <p:nvPr>
            <p:ph type="title"/>
          </p:nvPr>
        </p:nvSpPr>
        <p:spPr>
          <a:xfrm>
            <a:off x="4965430" y="629268"/>
            <a:ext cx="6586491" cy="1286160"/>
          </a:xfrm>
        </p:spPr>
        <p:txBody>
          <a:bodyPr anchor="b">
            <a:normAutofit/>
          </a:bodyPr>
          <a:lstStyle/>
          <a:p>
            <a:r>
              <a:rPr lang="en-US" sz="3100"/>
              <a:t>NATURE OF EDUCATIONAL PSYCHOLOGY</a:t>
            </a:r>
            <a:br>
              <a:rPr lang="en-US" sz="3100"/>
            </a:br>
            <a:endParaRPr lang="en-US" sz="3100"/>
          </a:p>
        </p:txBody>
      </p:sp>
      <p:sp>
        <p:nvSpPr>
          <p:cNvPr id="3" name="Content Placeholder 2">
            <a:extLst>
              <a:ext uri="{FF2B5EF4-FFF2-40B4-BE49-F238E27FC236}">
                <a16:creationId xmlns="" xmlns:a16="http://schemas.microsoft.com/office/drawing/2014/main" id="{CE83C59F-40FB-43DA-890F-63819B14D0BF}"/>
              </a:ext>
            </a:extLst>
          </p:cNvPr>
          <p:cNvSpPr>
            <a:spLocks noGrp="1"/>
          </p:cNvSpPr>
          <p:nvPr>
            <p:ph idx="1"/>
          </p:nvPr>
        </p:nvSpPr>
        <p:spPr>
          <a:xfrm>
            <a:off x="4965431" y="2438400"/>
            <a:ext cx="6586489" cy="3785419"/>
          </a:xfrm>
        </p:spPr>
        <p:txBody>
          <a:bodyPr>
            <a:normAutofit fontScale="92500" lnSpcReduction="10000"/>
          </a:bodyPr>
          <a:lstStyle/>
          <a:p>
            <a:pPr>
              <a:buFont typeface="Wingdings" panose="05000000000000000000" pitchFamily="2" charset="2"/>
              <a:buChar char="§"/>
            </a:pPr>
            <a:r>
              <a:rPr lang="en-US" sz="1700" b="1" dirty="0">
                <a:solidFill>
                  <a:srgbClr val="FFFF00"/>
                </a:solidFill>
                <a:highlight>
                  <a:srgbClr val="000000"/>
                </a:highlight>
              </a:rPr>
              <a:t>Applied</a:t>
            </a:r>
            <a:r>
              <a:rPr lang="en-US" sz="1700" b="1" dirty="0"/>
              <a:t> </a:t>
            </a:r>
            <a:r>
              <a:rPr lang="en-US" sz="1700" dirty="0"/>
              <a:t>:It is an applied branch of fundamental Psychology.</a:t>
            </a:r>
          </a:p>
          <a:p>
            <a:pPr>
              <a:buFont typeface="Wingdings" panose="05000000000000000000" pitchFamily="2" charset="2"/>
              <a:buChar char="§"/>
            </a:pPr>
            <a:r>
              <a:rPr lang="en-US" sz="1700" b="1" dirty="0">
                <a:solidFill>
                  <a:srgbClr val="FFFF00"/>
                </a:solidFill>
                <a:highlight>
                  <a:srgbClr val="000000"/>
                </a:highlight>
              </a:rPr>
              <a:t>Combination</a:t>
            </a:r>
            <a:r>
              <a:rPr lang="en-US" sz="1700" dirty="0"/>
              <a:t> :It combines two fields i.e. Education and psychology.</a:t>
            </a:r>
          </a:p>
          <a:p>
            <a:pPr>
              <a:buFont typeface="Wingdings" panose="05000000000000000000" pitchFamily="2" charset="2"/>
              <a:buChar char="§"/>
            </a:pPr>
            <a:r>
              <a:rPr lang="en-US" sz="1700" b="1" dirty="0">
                <a:solidFill>
                  <a:srgbClr val="FFFF00"/>
                </a:solidFill>
                <a:highlight>
                  <a:srgbClr val="000000"/>
                </a:highlight>
              </a:rPr>
              <a:t>Scientific </a:t>
            </a:r>
            <a:r>
              <a:rPr lang="en-US" sz="1700" dirty="0"/>
              <a:t>:It is the scientific study of human behavior in educational situations</a:t>
            </a:r>
          </a:p>
          <a:p>
            <a:pPr>
              <a:buFont typeface="Wingdings" panose="05000000000000000000" pitchFamily="2" charset="2"/>
              <a:buChar char="§"/>
            </a:pPr>
            <a:r>
              <a:rPr lang="en-US" sz="1700" b="1" dirty="0">
                <a:solidFill>
                  <a:srgbClr val="FFFF00"/>
                </a:solidFill>
                <a:highlight>
                  <a:srgbClr val="000000"/>
                </a:highlight>
              </a:rPr>
              <a:t>Related with Growth &amp; Development</a:t>
            </a:r>
            <a:r>
              <a:rPr lang="en-US" sz="1700" dirty="0">
                <a:solidFill>
                  <a:srgbClr val="FFFF00"/>
                </a:solidFill>
                <a:highlight>
                  <a:srgbClr val="000000"/>
                </a:highlight>
              </a:rPr>
              <a:t>  </a:t>
            </a:r>
            <a:r>
              <a:rPr lang="en-US" sz="1700" dirty="0"/>
              <a:t>:It is concerned with these factors, principles and techniques which relate to the various aspects of a child‘s growth and development.</a:t>
            </a:r>
          </a:p>
          <a:p>
            <a:pPr>
              <a:buFont typeface="Wingdings" panose="05000000000000000000" pitchFamily="2" charset="2"/>
              <a:buChar char="§"/>
            </a:pPr>
            <a:r>
              <a:rPr lang="en-US" sz="1700" b="1" dirty="0">
                <a:solidFill>
                  <a:srgbClr val="FFFF00"/>
                </a:solidFill>
                <a:highlight>
                  <a:srgbClr val="000000"/>
                </a:highlight>
              </a:rPr>
              <a:t>Concerned with  learning </a:t>
            </a:r>
            <a:r>
              <a:rPr lang="en-US" sz="1700" dirty="0"/>
              <a:t>: It is concerned with learning situation and process by which learning can be more efficient and effective.</a:t>
            </a:r>
          </a:p>
          <a:p>
            <a:pPr>
              <a:buFont typeface="Wingdings" panose="05000000000000000000" pitchFamily="2" charset="2"/>
              <a:buChar char="§"/>
            </a:pPr>
            <a:r>
              <a:rPr lang="en-US" sz="1700" b="1" dirty="0">
                <a:solidFill>
                  <a:srgbClr val="FFFF00"/>
                </a:solidFill>
                <a:highlight>
                  <a:srgbClr val="000000"/>
                </a:highlight>
              </a:rPr>
              <a:t>Connected with various branches </a:t>
            </a:r>
            <a:r>
              <a:rPr lang="en-US" sz="1700" dirty="0"/>
              <a:t>:Educational Psychology, draws heavily from various branches of psychology, biology sociology and anthropology</a:t>
            </a:r>
          </a:p>
          <a:p>
            <a:pPr>
              <a:buFont typeface="Wingdings" panose="05000000000000000000" pitchFamily="2" charset="2"/>
              <a:buChar char="§"/>
            </a:pPr>
            <a:r>
              <a:rPr lang="en-US" sz="1700" b="1" dirty="0">
                <a:solidFill>
                  <a:srgbClr val="FFFF00"/>
                </a:solidFill>
                <a:highlight>
                  <a:srgbClr val="000000"/>
                </a:highlight>
              </a:rPr>
              <a:t>Not as exact as natural sciences</a:t>
            </a:r>
            <a:r>
              <a:rPr lang="en-US" sz="1700" b="1" dirty="0"/>
              <a:t>: </a:t>
            </a:r>
            <a:r>
              <a:rPr lang="en-US" sz="1700" dirty="0"/>
              <a:t>Educational Psychology is not as exact as natural sciences since the human behavior cannot be predicated exactly ,because it is dynamic.</a:t>
            </a:r>
          </a:p>
        </p:txBody>
      </p:sp>
      <p:pic>
        <p:nvPicPr>
          <p:cNvPr id="5" name="Picture 4">
            <a:extLst>
              <a:ext uri="{FF2B5EF4-FFF2-40B4-BE49-F238E27FC236}">
                <a16:creationId xmlns="" xmlns:a16="http://schemas.microsoft.com/office/drawing/2014/main" id="{F57B58A9-C50E-4972-87C0-49286B0EEBF1}"/>
              </a:ext>
            </a:extLst>
          </p:cNvPr>
          <p:cNvPicPr>
            <a:picLocks noChangeAspect="1"/>
          </p:cNvPicPr>
          <p:nvPr/>
        </p:nvPicPr>
        <p:blipFill rotWithShape="1">
          <a:blip r:embed="rId2"/>
          <a:srcRect l="24361" r="30520" b="-1"/>
          <a:stretch/>
        </p:blipFill>
        <p:spPr>
          <a:xfrm>
            <a:off x="20" y="10"/>
            <a:ext cx="4635571" cy="6857990"/>
          </a:xfrm>
          <a:prstGeom prst="rect">
            <a:avLst/>
          </a:prstGeom>
          <a:effectLst/>
        </p:spPr>
      </p:pic>
      <p:cxnSp>
        <p:nvCxnSpPr>
          <p:cNvPr id="9" name="Straight Connector 8">
            <a:extLst>
              <a:ext uri="{FF2B5EF4-FFF2-40B4-BE49-F238E27FC236}">
                <a16:creationId xmlns="" xmlns:a16="http://schemas.microsoft.com/office/drawing/2014/main" id="{A7F400EE-A8A5-48AF-B4D6-291B52C6F0B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080934" y="2115117"/>
            <a:ext cx="6309360" cy="0"/>
          </a:xfrm>
          <a:prstGeom prst="line">
            <a:avLst/>
          </a:prstGeom>
          <a:ln w="19050">
            <a:solidFill>
              <a:srgbClr val="F0980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9617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FBB702-62F1-4E87-8C0C-8734D4DAA7E8}"/>
              </a:ext>
            </a:extLst>
          </p:cNvPr>
          <p:cNvSpPr>
            <a:spLocks noGrp="1"/>
          </p:cNvSpPr>
          <p:nvPr>
            <p:ph type="title"/>
          </p:nvPr>
        </p:nvSpPr>
        <p:spPr/>
        <p:txBody>
          <a:bodyPr/>
          <a:lstStyle/>
          <a:p>
            <a:endParaRPr lang="en-US"/>
          </a:p>
        </p:txBody>
      </p:sp>
      <p:graphicFrame>
        <p:nvGraphicFramePr>
          <p:cNvPr id="5" name="Content Placeholder 2">
            <a:extLst>
              <a:ext uri="{FF2B5EF4-FFF2-40B4-BE49-F238E27FC236}">
                <a16:creationId xmlns="" xmlns:a16="http://schemas.microsoft.com/office/drawing/2014/main" id="{29988475-92AA-40D5-92AE-F5BB1F4691E9}"/>
              </a:ext>
            </a:extLst>
          </p:cNvPr>
          <p:cNvGraphicFramePr>
            <a:graphicFrameLocks noGrp="1"/>
          </p:cNvGraphicFramePr>
          <p:nvPr>
            <p:ph idx="1"/>
            <p:extLst>
              <p:ext uri="{D42A27DB-BD31-4B8C-83A1-F6EECF244321}">
                <p14:modId xmlns:p14="http://schemas.microsoft.com/office/powerpoint/2010/main" xmlns="" val="221352779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07962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Down Arrow 7">
            <a:extLst>
              <a:ext uri="{FF2B5EF4-FFF2-40B4-BE49-F238E27FC236}">
                <a16:creationId xmlns="" xmlns:a16="http://schemas.microsoft.com/office/drawing/2014/main" id="{B547373F-AF2E-4907-B442-9F902B387F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8A0E0CA6-AE2D-4EC4-BE10-FEE9F290069D}"/>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2300">
                <a:solidFill>
                  <a:schemeClr val="bg1"/>
                </a:solidFill>
              </a:rPr>
              <a:t>Scope of Educational Pychology-</a:t>
            </a:r>
            <a:br>
              <a:rPr lang="en-US" sz="2300">
                <a:solidFill>
                  <a:schemeClr val="bg1"/>
                </a:solidFill>
              </a:rPr>
            </a:br>
            <a:r>
              <a:rPr lang="en-US" sz="2300">
                <a:solidFill>
                  <a:schemeClr val="bg1"/>
                </a:solidFill>
              </a:rPr>
              <a:t>Five major areas covered by Educational Psychology are:</a:t>
            </a:r>
            <a:br>
              <a:rPr lang="en-US" sz="2300">
                <a:solidFill>
                  <a:schemeClr val="bg1"/>
                </a:solidFill>
              </a:rPr>
            </a:br>
            <a:endParaRPr lang="en-US" sz="2300">
              <a:solidFill>
                <a:schemeClr val="bg1"/>
              </a:solidFill>
            </a:endParaRPr>
          </a:p>
        </p:txBody>
      </p:sp>
      <p:graphicFrame>
        <p:nvGraphicFramePr>
          <p:cNvPr id="5" name="Content Placeholder 2">
            <a:extLst>
              <a:ext uri="{FF2B5EF4-FFF2-40B4-BE49-F238E27FC236}">
                <a16:creationId xmlns="" xmlns:a16="http://schemas.microsoft.com/office/drawing/2014/main" id="{13397F03-00B5-4266-9EBC-B801EC49B970}"/>
              </a:ext>
            </a:extLst>
          </p:cNvPr>
          <p:cNvGraphicFramePr>
            <a:graphicFrameLocks noGrp="1"/>
          </p:cNvGraphicFramePr>
          <p:nvPr>
            <p:ph idx="1"/>
            <p:extLst>
              <p:ext uri="{D42A27DB-BD31-4B8C-83A1-F6EECF244321}">
                <p14:modId xmlns:p14="http://schemas.microsoft.com/office/powerpoint/2010/main" xmlns="" val="1166852981"/>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92548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 xmlns:a16="http://schemas.microsoft.com/office/drawing/2014/main" id="{AFA67CD3-AB4E-4A7A-BEB8-53C445D8C44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1">
            <a:extLst>
              <a:ext uri="{FF2B5EF4-FFF2-40B4-BE49-F238E27FC236}">
                <a16:creationId xmlns="" xmlns:a16="http://schemas.microsoft.com/office/drawing/2014/main" id="{07CF545F-9C2E-4446-97CD-AD92990C2B6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a:extLst>
              <a:ext uri="{FF2B5EF4-FFF2-40B4-BE49-F238E27FC236}">
                <a16:creationId xmlns="" xmlns:a16="http://schemas.microsoft.com/office/drawing/2014/main" id="{5BCB23CB-E366-420C-A2E7-DFD53CA5F371}"/>
              </a:ext>
            </a:extLst>
          </p:cNvPr>
          <p:cNvSpPr>
            <a:spLocks noGrp="1"/>
          </p:cNvSpPr>
          <p:nvPr>
            <p:ph type="title"/>
          </p:nvPr>
        </p:nvSpPr>
        <p:spPr>
          <a:xfrm>
            <a:off x="5614876" y="304801"/>
            <a:ext cx="5457205" cy="1175656"/>
          </a:xfrm>
        </p:spPr>
        <p:txBody>
          <a:bodyPr>
            <a:normAutofit/>
          </a:bodyPr>
          <a:lstStyle/>
          <a:p>
            <a:pPr algn="ctr"/>
            <a:r>
              <a:rPr lang="en-US" b="1" dirty="0">
                <a:solidFill>
                  <a:srgbClr val="FF0000"/>
                </a:solidFill>
              </a:rPr>
              <a:t>The Learner </a:t>
            </a:r>
          </a:p>
        </p:txBody>
      </p:sp>
      <p:sp>
        <p:nvSpPr>
          <p:cNvPr id="20" name="Freeform 62">
            <a:extLst>
              <a:ext uri="{FF2B5EF4-FFF2-40B4-BE49-F238E27FC236}">
                <a16:creationId xmlns="" xmlns:a16="http://schemas.microsoft.com/office/drawing/2014/main" id="{339C8D78-A644-462F-B674-F440635E53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rain in head">
            <a:extLst>
              <a:ext uri="{FF2B5EF4-FFF2-40B4-BE49-F238E27FC236}">
                <a16:creationId xmlns="" xmlns:a16="http://schemas.microsoft.com/office/drawing/2014/main" id="{0AE5EDCE-C993-4965-BF9A-164540CD767B}"/>
              </a:ext>
            </a:extLst>
          </p:cNvPr>
          <p:cNvPicPr>
            <a:picLocks noChangeAspect="1"/>
          </p:cNvPicPr>
          <p:nvPr/>
        </p:nvPicPr>
        <p:blipFill>
          <a:blip r:embed="rId3">
            <a:extLst>
              <a:ext uri="{28A0092B-C50C-407E-A947-70E740481C1C}">
                <a14:useLocalDpi xmlns:a14="http://schemas.microsoft.com/office/drawing/2010/main" xmlns="" val="0"/>
              </a:ext>
              <a:ext uri="{96DAC541-7B7A-43D3-8B79-37D633B846F1}">
                <asvg:svgBlip xmlns="" xmlns:asvg="http://schemas.microsoft.com/office/drawing/2016/SVG/main" r:embed="rId4"/>
              </a:ext>
            </a:extLst>
          </a:blip>
          <a:stretch>
            <a:fillRect/>
          </a:stretch>
        </p:blipFill>
        <p:spPr>
          <a:xfrm>
            <a:off x="450254" y="1629089"/>
            <a:ext cx="3620021" cy="3620021"/>
          </a:xfrm>
          <a:prstGeom prst="rect">
            <a:avLst/>
          </a:prstGeom>
        </p:spPr>
      </p:pic>
      <p:sp>
        <p:nvSpPr>
          <p:cNvPr id="3" name="Content Placeholder 2">
            <a:extLst>
              <a:ext uri="{FF2B5EF4-FFF2-40B4-BE49-F238E27FC236}">
                <a16:creationId xmlns="" xmlns:a16="http://schemas.microsoft.com/office/drawing/2014/main" id="{5F122E03-CAC8-473F-B490-4B2791960ECA}"/>
              </a:ext>
            </a:extLst>
          </p:cNvPr>
          <p:cNvSpPr>
            <a:spLocks noGrp="1"/>
          </p:cNvSpPr>
          <p:nvPr>
            <p:ph idx="1"/>
          </p:nvPr>
        </p:nvSpPr>
        <p:spPr>
          <a:xfrm>
            <a:off x="5450691" y="1973944"/>
            <a:ext cx="6102680" cy="4087028"/>
          </a:xfrm>
        </p:spPr>
        <p:txBody>
          <a:bodyPr anchor="ctr">
            <a:noAutofit/>
          </a:bodyPr>
          <a:lstStyle/>
          <a:p>
            <a:pPr marL="0" indent="0" algn="just">
              <a:buNone/>
            </a:pPr>
            <a:r>
              <a:rPr lang="en-US" sz="2400" b="1" dirty="0">
                <a:solidFill>
                  <a:srgbClr val="000000"/>
                </a:solidFill>
              </a:rPr>
              <a:t>Educational Psychology acquaints us with need of knowing the learner and deals with the techniques of knowing him/her  well. Following are the topics studies included in it:-the innate abilities ,Learner Teacher ,Learning Process Learning content (curriculum),Teaching Strategies ,Evaluation of Learning outcome and capabilities of the individual and their measurements, the overt,  convert, conscious as well as unconscious behavior of the learner, the characteristics of his growth and development at each stage beginning from childhood to adulthood.</a:t>
            </a:r>
          </a:p>
        </p:txBody>
      </p:sp>
    </p:spTree>
    <p:extLst>
      <p:ext uri="{BB962C8B-B14F-4D97-AF65-F5344CB8AC3E}">
        <p14:creationId xmlns:p14="http://schemas.microsoft.com/office/powerpoint/2010/main" xmlns="" val="2813869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02A4C8-484F-41C1-89D9-B6E78799881A}"/>
              </a:ext>
            </a:extLst>
          </p:cNvPr>
          <p:cNvSpPr>
            <a:spLocks noGrp="1"/>
          </p:cNvSpPr>
          <p:nvPr>
            <p:ph type="title"/>
          </p:nvPr>
        </p:nvSpPr>
        <p:spPr>
          <a:xfrm>
            <a:off x="4965430" y="629268"/>
            <a:ext cx="6586491" cy="1286160"/>
          </a:xfrm>
        </p:spPr>
        <p:txBody>
          <a:bodyPr anchor="b">
            <a:normAutofit/>
          </a:bodyPr>
          <a:lstStyle/>
          <a:p>
            <a:r>
              <a:rPr lang="en-US" sz="4100"/>
              <a:t>The Learning Process</a:t>
            </a:r>
            <a:br>
              <a:rPr lang="en-US" sz="4100"/>
            </a:br>
            <a:endParaRPr lang="en-US" sz="4100"/>
          </a:p>
        </p:txBody>
      </p:sp>
      <p:sp>
        <p:nvSpPr>
          <p:cNvPr id="3" name="Content Placeholder 2">
            <a:extLst>
              <a:ext uri="{FF2B5EF4-FFF2-40B4-BE49-F238E27FC236}">
                <a16:creationId xmlns="" xmlns:a16="http://schemas.microsoft.com/office/drawing/2014/main" id="{ABB477BE-E2B1-42D5-BC9C-3FC2F46847A0}"/>
              </a:ext>
            </a:extLst>
          </p:cNvPr>
          <p:cNvSpPr>
            <a:spLocks noGrp="1"/>
          </p:cNvSpPr>
          <p:nvPr>
            <p:ph idx="1"/>
          </p:nvPr>
        </p:nvSpPr>
        <p:spPr>
          <a:xfrm>
            <a:off x="4965431" y="2438400"/>
            <a:ext cx="6586489" cy="3785419"/>
          </a:xfrm>
        </p:spPr>
        <p:txBody>
          <a:bodyPr>
            <a:normAutofit/>
          </a:bodyPr>
          <a:lstStyle/>
          <a:p>
            <a:pPr marL="0" indent="0">
              <a:buNone/>
            </a:pPr>
            <a:r>
              <a:rPr lang="en-US" sz="2000" dirty="0"/>
              <a:t>After knowing the learner and deciding what learning experiences are to be provided, the emerging problem is to help the learner in acquiring these learning experiences with ease and confidence. Hence, it deals with the nature of learning and how it takes place and contains the topics such as laws, principles and theories of learning; remembering and forgetting, perceiving, concept formation, thinking, reasoning process, problem solving, transfer of training, ways and means of effective learning etc. </a:t>
            </a:r>
          </a:p>
        </p:txBody>
      </p:sp>
      <p:pic>
        <p:nvPicPr>
          <p:cNvPr id="5" name="Picture 4">
            <a:extLst>
              <a:ext uri="{FF2B5EF4-FFF2-40B4-BE49-F238E27FC236}">
                <a16:creationId xmlns="" xmlns:a16="http://schemas.microsoft.com/office/drawing/2014/main" id="{266790A6-27C8-4383-8225-C9F94CF166EB}"/>
              </a:ext>
            </a:extLst>
          </p:cNvPr>
          <p:cNvPicPr>
            <a:picLocks noChangeAspect="1"/>
          </p:cNvPicPr>
          <p:nvPr/>
        </p:nvPicPr>
        <p:blipFill rotWithShape="1">
          <a:blip r:embed="rId2"/>
          <a:srcRect l="51344" r="7086"/>
          <a:stretch/>
        </p:blipFill>
        <p:spPr>
          <a:xfrm>
            <a:off x="20" y="10"/>
            <a:ext cx="4635571" cy="6857990"/>
          </a:xfrm>
          <a:prstGeom prst="rect">
            <a:avLst/>
          </a:prstGeom>
          <a:effectLst/>
        </p:spPr>
      </p:pic>
      <p:cxnSp>
        <p:nvCxnSpPr>
          <p:cNvPr id="9" name="Straight Connector 8">
            <a:extLst>
              <a:ext uri="{FF2B5EF4-FFF2-40B4-BE49-F238E27FC236}">
                <a16:creationId xmlns="" xmlns:a16="http://schemas.microsoft.com/office/drawing/2014/main" id="{A7F400EE-A8A5-48AF-B4D6-291B52C6F0B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080934" y="2115117"/>
            <a:ext cx="6309360" cy="0"/>
          </a:xfrm>
          <a:prstGeom prst="line">
            <a:avLst/>
          </a:prstGeom>
          <a:ln w="19050">
            <a:solidFill>
              <a:srgbClr val="F5E83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39550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AD318CC-E2A8-4E27-9548-A047A78999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D4709FE9-DFE2-4AC8-ABD7-AC0E92DBF975}"/>
              </a:ext>
            </a:extLst>
          </p:cNvPr>
          <p:cNvSpPr>
            <a:spLocks noGrp="1"/>
          </p:cNvSpPr>
          <p:nvPr>
            <p:ph type="title"/>
          </p:nvPr>
        </p:nvSpPr>
        <p:spPr>
          <a:xfrm>
            <a:off x="645065" y="1463040"/>
            <a:ext cx="3796306" cy="2690949"/>
          </a:xfrm>
        </p:spPr>
        <p:txBody>
          <a:bodyPr anchor="t">
            <a:normAutofit/>
          </a:bodyPr>
          <a:lstStyle/>
          <a:p>
            <a:r>
              <a:rPr lang="en-US" sz="4800"/>
              <a:t>Learning Situation</a:t>
            </a:r>
            <a:br>
              <a:rPr lang="en-US" sz="4800"/>
            </a:br>
            <a:endParaRPr lang="en-US" sz="4800"/>
          </a:p>
        </p:txBody>
      </p:sp>
      <p:grpSp>
        <p:nvGrpSpPr>
          <p:cNvPr id="10" name="Group 9">
            <a:extLst>
              <a:ext uri="{FF2B5EF4-FFF2-40B4-BE49-F238E27FC236}">
                <a16:creationId xmlns="" xmlns:a16="http://schemas.microsoft.com/office/drawing/2014/main" id="{B14B560F-9DD7-4302-A60B-EBD3EF59B07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 xmlns:a16="http://schemas.microsoft.com/office/drawing/2014/main" id="{3A9A4357-BD1D-4622-A4FE-766E6AB8DE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 xmlns:a16="http://schemas.microsoft.com/office/drawing/2014/main" id="{C21D6966-343E-49AC-A026-D2497E0C3CA1}"/>
                </a:ext>
                <a:ext uri="{C183D7F6-B498-43B3-948B-1728B52AA6E4}">
                  <adec:decorative xmlns="" xmlns:adec="http://schemas.microsoft.com/office/drawing/2017/decorative" val="1"/>
                </a:ext>
              </a:extLst>
            </p:cNvPr>
            <p:cNvCxnSpPr>
              <a:cxnSpLocks/>
            </p:cNvCxnSpPr>
            <p:nvPr>
              <p:extLst>
                <p:ext uri="{386F3935-93C4-4BCD-93E2-E3B085C9AB24}">
                  <p16:designElem xmlns=""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253098EE-FBCA-4504-AD39-70BEFDE999E2}"/>
              </a:ext>
            </a:extLst>
          </p:cNvPr>
          <p:cNvSpPr>
            <a:spLocks noGrp="1"/>
          </p:cNvSpPr>
          <p:nvPr>
            <p:ph idx="1"/>
          </p:nvPr>
        </p:nvSpPr>
        <p:spPr>
          <a:xfrm>
            <a:off x="5656218" y="1463039"/>
            <a:ext cx="5542387" cy="4300447"/>
          </a:xfrm>
        </p:spPr>
        <p:txBody>
          <a:bodyPr anchor="t">
            <a:normAutofit/>
          </a:bodyPr>
          <a:lstStyle/>
          <a:p>
            <a:pPr marL="0" indent="0">
              <a:buNone/>
            </a:pPr>
            <a:r>
              <a:rPr lang="en-US" sz="2200" dirty="0"/>
              <a:t>It also deals with the environment factors and learning situation which come midway between the learner and the teacher. Topics like classroom climate and group dynamics techniques and aids which facilitate learning, evaluation techniques, and practices, guidance and counseling etc. which help in the smooth functioning of the teaching learning process. </a:t>
            </a:r>
          </a:p>
        </p:txBody>
      </p:sp>
    </p:spTree>
    <p:extLst>
      <p:ext uri="{BB962C8B-B14F-4D97-AF65-F5344CB8AC3E}">
        <p14:creationId xmlns:p14="http://schemas.microsoft.com/office/powerpoint/2010/main" xmlns="" val="1172760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DBF61EA3-B236-439E-9C0B-340980D56BE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EE49481-0D3D-473F-AFC8-4B91C66B15B6}"/>
              </a:ext>
            </a:extLst>
          </p:cNvPr>
          <p:cNvSpPr>
            <a:spLocks noGrp="1"/>
          </p:cNvSpPr>
          <p:nvPr>
            <p:ph type="title"/>
          </p:nvPr>
        </p:nvSpPr>
        <p:spPr>
          <a:xfrm>
            <a:off x="808638" y="386930"/>
            <a:ext cx="9236700" cy="1188950"/>
          </a:xfrm>
        </p:spPr>
        <p:txBody>
          <a:bodyPr anchor="b">
            <a:normAutofit/>
          </a:bodyPr>
          <a:lstStyle/>
          <a:p>
            <a:r>
              <a:rPr lang="en-US" sz="3800"/>
              <a:t>Teaching Situation</a:t>
            </a:r>
            <a:br>
              <a:rPr lang="en-US" sz="3800"/>
            </a:br>
            <a:endParaRPr lang="en-US" sz="3800"/>
          </a:p>
        </p:txBody>
      </p:sp>
      <p:grpSp>
        <p:nvGrpSpPr>
          <p:cNvPr id="10" name="Group 9">
            <a:extLst>
              <a:ext uri="{FF2B5EF4-FFF2-40B4-BE49-F238E27FC236}">
                <a16:creationId xmlns="" xmlns:a16="http://schemas.microsoft.com/office/drawing/2014/main" id="{28FAF094-D087-493F-8DF9-A486C2D6BBAA}"/>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 xmlns:a16="http://schemas.microsoft.com/office/drawing/2014/main" id="{8D7C88D8-5509-4514-925A-9CE148E5CBD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7275593D-F75E-4426-AE3E-2CDEFD228D2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 xmlns:a16="http://schemas.microsoft.com/office/drawing/2014/main" id="{E659831F-0D9A-4C63-9EBB-8435B85A440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62B2A9A8-5088-470F-9579-7C02EB2595A0}"/>
              </a:ext>
            </a:extLst>
          </p:cNvPr>
          <p:cNvSpPr>
            <a:spLocks noGrp="1"/>
          </p:cNvSpPr>
          <p:nvPr>
            <p:ph idx="1"/>
          </p:nvPr>
        </p:nvSpPr>
        <p:spPr>
          <a:xfrm>
            <a:off x="793660" y="2599509"/>
            <a:ext cx="10143668" cy="3435531"/>
          </a:xfrm>
        </p:spPr>
        <p:txBody>
          <a:bodyPr anchor="ctr">
            <a:normAutofit/>
          </a:bodyPr>
          <a:lstStyle/>
          <a:p>
            <a:pPr marL="0" indent="0">
              <a:buNone/>
            </a:pPr>
            <a:r>
              <a:rPr lang="en-US" sz="2400" dirty="0"/>
              <a:t>It suggests the techniques of teaching. It also helps in deciding what learning situation should be provided by the teacher to the learner according to his mental and physical age, his previous knowledge and interest levels. By describing the learner‘s characteristics, what teaching aids are appropriate for the particular subject can be decided.</a:t>
            </a:r>
          </a:p>
        </p:txBody>
      </p:sp>
    </p:spTree>
    <p:extLst>
      <p:ext uri="{BB962C8B-B14F-4D97-AF65-F5344CB8AC3E}">
        <p14:creationId xmlns:p14="http://schemas.microsoft.com/office/powerpoint/2010/main" xmlns="" val="385641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DBF61EA3-B236-439E-9C0B-340980D56BE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0A7D8E3-96FF-4EB6-AD1F-69D18157DB27}"/>
              </a:ext>
            </a:extLst>
          </p:cNvPr>
          <p:cNvSpPr>
            <a:spLocks noGrp="1"/>
          </p:cNvSpPr>
          <p:nvPr>
            <p:ph type="title"/>
          </p:nvPr>
        </p:nvSpPr>
        <p:spPr>
          <a:xfrm>
            <a:off x="808638" y="386930"/>
            <a:ext cx="9236700" cy="1188950"/>
          </a:xfrm>
        </p:spPr>
        <p:txBody>
          <a:bodyPr anchor="b">
            <a:normAutofit/>
          </a:bodyPr>
          <a:lstStyle/>
          <a:p>
            <a:r>
              <a:rPr lang="en-US" sz="3800"/>
              <a:t>Evaluation of Learning Performance</a:t>
            </a:r>
            <a:br>
              <a:rPr lang="en-US" sz="3800"/>
            </a:br>
            <a:endParaRPr lang="en-US" sz="3800"/>
          </a:p>
        </p:txBody>
      </p:sp>
      <p:grpSp>
        <p:nvGrpSpPr>
          <p:cNvPr id="10" name="Group 9">
            <a:extLst>
              <a:ext uri="{FF2B5EF4-FFF2-40B4-BE49-F238E27FC236}">
                <a16:creationId xmlns="" xmlns:a16="http://schemas.microsoft.com/office/drawing/2014/main" id="{28FAF094-D087-493F-8DF9-A486C2D6BBAA}"/>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 xmlns:a16="http://schemas.microsoft.com/office/drawing/2014/main" id="{8D7C88D8-5509-4514-925A-9CE148E5CBD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7275593D-F75E-4426-AE3E-2CDEFD228D2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 xmlns:a16="http://schemas.microsoft.com/office/drawing/2014/main" id="{E659831F-0D9A-4C63-9EBB-8435B85A440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8087126F-7146-4F30-A116-37B84D86BB00}"/>
              </a:ext>
            </a:extLst>
          </p:cNvPr>
          <p:cNvSpPr>
            <a:spLocks noGrp="1"/>
          </p:cNvSpPr>
          <p:nvPr>
            <p:ph idx="1"/>
          </p:nvPr>
        </p:nvSpPr>
        <p:spPr>
          <a:xfrm>
            <a:off x="793660" y="2599509"/>
            <a:ext cx="10143668" cy="3435531"/>
          </a:xfrm>
        </p:spPr>
        <p:txBody>
          <a:bodyPr anchor="ctr">
            <a:normAutofit/>
          </a:bodyPr>
          <a:lstStyle/>
          <a:p>
            <a:pPr marL="0" indent="0">
              <a:buNone/>
            </a:pPr>
            <a:r>
              <a:rPr lang="en-US" sz="2400" dirty="0"/>
              <a:t>The main objective of education is all-round development of the learner. It includes cognitive, affective and psychomotor aspects of personality. Educational Psychology suggests various tool and techniques for assessment and evaluation such as performance test, oral test and written test. It does not stop at measurement only. After the testing, results of the test are analyzed, causes for poor performance, backwardness in any aspect of development is corrected by guidance and counselling in study habits, examination techniques and learning styles. These are analyzed and the learner is helped so that he can overcome the difficulties.</a:t>
            </a:r>
          </a:p>
        </p:txBody>
      </p:sp>
    </p:spTree>
    <p:extLst>
      <p:ext uri="{BB962C8B-B14F-4D97-AF65-F5344CB8AC3E}">
        <p14:creationId xmlns:p14="http://schemas.microsoft.com/office/powerpoint/2010/main" xmlns="" val="2630170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1FCA8F-E2AB-4E2D-A1EC-F0BEE3B8E9F2}"/>
              </a:ext>
            </a:extLst>
          </p:cNvPr>
          <p:cNvSpPr>
            <a:spLocks noGrp="1"/>
          </p:cNvSpPr>
          <p:nvPr>
            <p:ph type="title"/>
          </p:nvPr>
        </p:nvSpPr>
        <p:spPr>
          <a:xfrm>
            <a:off x="4965430" y="629268"/>
            <a:ext cx="6586491" cy="1286160"/>
          </a:xfrm>
        </p:spPr>
        <p:txBody>
          <a:bodyPr anchor="b">
            <a:normAutofit/>
          </a:bodyPr>
          <a:lstStyle/>
          <a:p>
            <a:r>
              <a:rPr lang="en-US" sz="4100"/>
              <a:t>The Teacher</a:t>
            </a:r>
            <a:br>
              <a:rPr lang="en-US" sz="4100"/>
            </a:br>
            <a:endParaRPr lang="en-US" sz="4100"/>
          </a:p>
        </p:txBody>
      </p:sp>
      <p:sp>
        <p:nvSpPr>
          <p:cNvPr id="3" name="Content Placeholder 2">
            <a:extLst>
              <a:ext uri="{FF2B5EF4-FFF2-40B4-BE49-F238E27FC236}">
                <a16:creationId xmlns="" xmlns:a16="http://schemas.microsoft.com/office/drawing/2014/main" id="{FA14EAFB-BCDB-455C-BB4F-3E859F4E4B40}"/>
              </a:ext>
            </a:extLst>
          </p:cNvPr>
          <p:cNvSpPr>
            <a:spLocks noGrp="1"/>
          </p:cNvSpPr>
          <p:nvPr>
            <p:ph idx="1"/>
          </p:nvPr>
        </p:nvSpPr>
        <p:spPr>
          <a:xfrm>
            <a:off x="4965431" y="2438400"/>
            <a:ext cx="6586489" cy="3785419"/>
          </a:xfrm>
        </p:spPr>
        <p:txBody>
          <a:bodyPr>
            <a:normAutofit/>
          </a:bodyPr>
          <a:lstStyle/>
          <a:p>
            <a:pPr marL="0" indent="0">
              <a:buNone/>
            </a:pPr>
            <a:r>
              <a:rPr lang="en-US" sz="2000" dirty="0"/>
              <a:t>Educational Psychology emphasizes the need of knowing the self for a teacher to play his role properly in the process of education. It throws light on the essential personality traits, interests, aptitudes, the characteristics of effective teaching etc., so The Teacher as to inspire, help teacher handle the stress, conflict and anxiety by giving insight into their own personality.</a:t>
            </a:r>
          </a:p>
        </p:txBody>
      </p:sp>
      <p:pic>
        <p:nvPicPr>
          <p:cNvPr id="5" name="Picture 4">
            <a:extLst>
              <a:ext uri="{FF2B5EF4-FFF2-40B4-BE49-F238E27FC236}">
                <a16:creationId xmlns="" xmlns:a16="http://schemas.microsoft.com/office/drawing/2014/main" id="{B09BEF8A-B8A1-4AF2-9B6A-F2A2F2D24E82}"/>
              </a:ext>
            </a:extLst>
          </p:cNvPr>
          <p:cNvPicPr>
            <a:picLocks noChangeAspect="1"/>
          </p:cNvPicPr>
          <p:nvPr/>
        </p:nvPicPr>
        <p:blipFill rotWithShape="1">
          <a:blip r:embed="rId2"/>
          <a:srcRect l="19505" r="35375" b="-1"/>
          <a:stretch/>
        </p:blipFill>
        <p:spPr>
          <a:xfrm>
            <a:off x="20" y="10"/>
            <a:ext cx="4635571" cy="6857990"/>
          </a:xfrm>
          <a:prstGeom prst="rect">
            <a:avLst/>
          </a:prstGeom>
          <a:effectLst/>
        </p:spPr>
      </p:pic>
      <p:cxnSp>
        <p:nvCxnSpPr>
          <p:cNvPr id="9" name="Straight Connector 8">
            <a:extLst>
              <a:ext uri="{FF2B5EF4-FFF2-40B4-BE49-F238E27FC236}">
                <a16:creationId xmlns="" xmlns:a16="http://schemas.microsoft.com/office/drawing/2014/main" id="{A7F400EE-A8A5-48AF-B4D6-291B52C6F0B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080934" y="2115117"/>
            <a:ext cx="6309360" cy="0"/>
          </a:xfrm>
          <a:prstGeom prst="line">
            <a:avLst/>
          </a:prstGeom>
          <a:ln w="19050">
            <a:solidFill>
              <a:srgbClr val="BAB9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67131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3">
            <a:extLst>
              <a:ext uri="{FF2B5EF4-FFF2-40B4-BE49-F238E27FC236}">
                <a16:creationId xmlns="" xmlns:a16="http://schemas.microsoft.com/office/drawing/2014/main" id="{9AA72BD9-2C5A-4EDC-931F-5AA08EACA0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83A95A43-D4E0-4B4C-A34B-132333362C01}"/>
              </a:ext>
            </a:extLst>
          </p:cNvPr>
          <p:cNvPicPr>
            <a:picLocks noChangeAspect="1"/>
          </p:cNvPicPr>
          <p:nvPr/>
        </p:nvPicPr>
        <p:blipFill rotWithShape="1">
          <a:blip r:embed="rId2"/>
          <a:srcRect r="11195" b="1"/>
          <a:stretch/>
        </p:blipFill>
        <p:spPr>
          <a:xfrm>
            <a:off x="3522468" y="10"/>
            <a:ext cx="8669532" cy="6857990"/>
          </a:xfrm>
          <a:prstGeom prst="rect">
            <a:avLst/>
          </a:prstGeom>
        </p:spPr>
      </p:pic>
      <p:sp>
        <p:nvSpPr>
          <p:cNvPr id="31" name="Rectangle 25">
            <a:extLst>
              <a:ext uri="{FF2B5EF4-FFF2-40B4-BE49-F238E27FC236}">
                <a16:creationId xmlns="" xmlns:a16="http://schemas.microsoft.com/office/drawing/2014/main" id="{DD3981AC-7B61-4947-BCF3-F7AA7FA385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00D11E26-F211-45C3-865F-B6813221FB8A}"/>
              </a:ext>
            </a:extLst>
          </p:cNvPr>
          <p:cNvSpPr>
            <a:spLocks noGrp="1"/>
          </p:cNvSpPr>
          <p:nvPr>
            <p:ph type="title"/>
          </p:nvPr>
        </p:nvSpPr>
        <p:spPr>
          <a:xfrm>
            <a:off x="371094" y="1161288"/>
            <a:ext cx="3438144" cy="1124712"/>
          </a:xfrm>
        </p:spPr>
        <p:txBody>
          <a:bodyPr anchor="b">
            <a:normAutofit/>
          </a:bodyPr>
          <a:lstStyle/>
          <a:p>
            <a:r>
              <a:rPr lang="en-US" sz="2600" dirty="0"/>
              <a:t>Importance of Educational Psychology</a:t>
            </a:r>
          </a:p>
        </p:txBody>
      </p:sp>
      <p:sp>
        <p:nvSpPr>
          <p:cNvPr id="28" name="Rectangle 27">
            <a:extLst>
              <a:ext uri="{FF2B5EF4-FFF2-40B4-BE49-F238E27FC236}">
                <a16:creationId xmlns="" xmlns:a16="http://schemas.microsoft.com/office/drawing/2014/main" id="{55D4142C-5077-457F-A6AD-3FECFDB396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 name="Rectangle 29">
            <a:extLst>
              <a:ext uri="{FF2B5EF4-FFF2-40B4-BE49-F238E27FC236}">
                <a16:creationId xmlns="" xmlns:a16="http://schemas.microsoft.com/office/drawing/2014/main" id="{7A5F0580-5EE9-419F-96EE-B6529EF6E7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 xmlns:a16="http://schemas.microsoft.com/office/drawing/2014/main" id="{E61ECF8F-002B-4DAB-B466-F1EB7E58ECC5}"/>
              </a:ext>
            </a:extLst>
          </p:cNvPr>
          <p:cNvSpPr>
            <a:spLocks noGrp="1"/>
          </p:cNvSpPr>
          <p:nvPr>
            <p:ph idx="1"/>
          </p:nvPr>
        </p:nvSpPr>
        <p:spPr>
          <a:xfrm>
            <a:off x="371094" y="2718054"/>
            <a:ext cx="3438906" cy="3207258"/>
          </a:xfrm>
        </p:spPr>
        <p:txBody>
          <a:bodyPr anchor="t">
            <a:normAutofit/>
          </a:bodyPr>
          <a:lstStyle/>
          <a:p>
            <a:endParaRPr lang="en-US" sz="1700"/>
          </a:p>
        </p:txBody>
      </p:sp>
    </p:spTree>
    <p:extLst>
      <p:ext uri="{BB962C8B-B14F-4D97-AF65-F5344CB8AC3E}">
        <p14:creationId xmlns:p14="http://schemas.microsoft.com/office/powerpoint/2010/main" xmlns="" val="3547780864"/>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 xmlns:a16="http://schemas.microsoft.com/office/drawing/2014/main" id="{E45CA849-654C-4173-AD99-B3A2528275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155DCD4-25C6-4339-8BBB-C5BC31495F47}"/>
              </a:ext>
            </a:extLst>
          </p:cNvPr>
          <p:cNvSpPr>
            <a:spLocks noGrp="1"/>
          </p:cNvSpPr>
          <p:nvPr>
            <p:ph type="title"/>
          </p:nvPr>
        </p:nvSpPr>
        <p:spPr>
          <a:xfrm>
            <a:off x="429768" y="411480"/>
            <a:ext cx="11201400" cy="1106424"/>
          </a:xfrm>
        </p:spPr>
        <p:txBody>
          <a:bodyPr>
            <a:normAutofit/>
          </a:bodyPr>
          <a:lstStyle/>
          <a:p>
            <a:endParaRPr lang="en-US" sz="3600"/>
          </a:p>
        </p:txBody>
      </p:sp>
      <p:sp>
        <p:nvSpPr>
          <p:cNvPr id="13" name="Rectangle 12">
            <a:extLst>
              <a:ext uri="{FF2B5EF4-FFF2-40B4-BE49-F238E27FC236}">
                <a16:creationId xmlns="" xmlns:a16="http://schemas.microsoft.com/office/drawing/2014/main" id="{3E23A947-2D45-4208-AE2B-64948C87A3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58793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 xmlns:a16="http://schemas.microsoft.com/office/drawing/2014/main" id="{A5C2B027-456C-4CE4-B7C0-4DB2DD1134F3}"/>
              </a:ext>
            </a:extLst>
          </p:cNvPr>
          <p:cNvPicPr>
            <a:picLocks noChangeAspect="1"/>
          </p:cNvPicPr>
          <p:nvPr/>
        </p:nvPicPr>
        <p:blipFill rotWithShape="1">
          <a:blip r:embed="rId2"/>
          <a:srcRect l="1238" r="3835" b="-2"/>
          <a:stretch/>
        </p:blipFill>
        <p:spPr>
          <a:xfrm>
            <a:off x="429768" y="587932"/>
            <a:ext cx="11091672" cy="5654550"/>
          </a:xfrm>
          <a:prstGeom prst="rect">
            <a:avLst/>
          </a:prstGeom>
        </p:spPr>
      </p:pic>
    </p:spTree>
    <p:extLst>
      <p:ext uri="{BB962C8B-B14F-4D97-AF65-F5344CB8AC3E}">
        <p14:creationId xmlns:p14="http://schemas.microsoft.com/office/powerpoint/2010/main" xmlns="" val="2442177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7301F447-EEF7-48F5-AF73-7566EE7F64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12EB3C8F-77EA-463E-B7E8-E6E6CA7348E0}"/>
              </a:ext>
            </a:extLst>
          </p:cNvPr>
          <p:cNvSpPr>
            <a:spLocks noGrp="1"/>
          </p:cNvSpPr>
          <p:nvPr>
            <p:ph type="title"/>
          </p:nvPr>
        </p:nvSpPr>
        <p:spPr>
          <a:xfrm>
            <a:off x="841248" y="334644"/>
            <a:ext cx="10509504" cy="1076914"/>
          </a:xfrm>
        </p:spPr>
        <p:txBody>
          <a:bodyPr anchor="ctr">
            <a:normAutofit/>
          </a:bodyPr>
          <a:lstStyle/>
          <a:p>
            <a:r>
              <a:rPr lang="en-US" sz="3400"/>
              <a:t>Importance OF EDUCATIONAL PSYCHOLOGY</a:t>
            </a:r>
            <a:br>
              <a:rPr lang="en-US" sz="3400"/>
            </a:br>
            <a:endParaRPr lang="en-US" sz="3400"/>
          </a:p>
        </p:txBody>
      </p:sp>
      <p:sp>
        <p:nvSpPr>
          <p:cNvPr id="11" name="Rectangle 10">
            <a:extLst>
              <a:ext uri="{FF2B5EF4-FFF2-40B4-BE49-F238E27FC236}">
                <a16:creationId xmlns="" xmlns:a16="http://schemas.microsoft.com/office/drawing/2014/main" id="{F7117410-A2A4-4085-9ADC-46744551DB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 xmlns:a16="http://schemas.microsoft.com/office/drawing/2014/main" id="{99F74EB5-E547-4FB4-95F5-BCC788F3C4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 xmlns:a16="http://schemas.microsoft.com/office/drawing/2014/main" id="{B18D23C0-2AC8-465D-8DE6-639E0EC6FC42}"/>
              </a:ext>
            </a:extLst>
          </p:cNvPr>
          <p:cNvGraphicFramePr>
            <a:graphicFrameLocks noGrp="1"/>
          </p:cNvGraphicFramePr>
          <p:nvPr>
            <p:ph idx="1"/>
            <p:extLst>
              <p:ext uri="{D42A27DB-BD31-4B8C-83A1-F6EECF244321}">
                <p14:modId xmlns:p14="http://schemas.microsoft.com/office/powerpoint/2010/main" xmlns="" val="2470930020"/>
              </p:ext>
            </p:extLst>
          </p:nvPr>
        </p:nvGraphicFramePr>
        <p:xfrm>
          <a:off x="838200" y="1737360"/>
          <a:ext cx="10506456" cy="4535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70659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Shape 17">
            <a:extLst>
              <a:ext uri="{FF2B5EF4-FFF2-40B4-BE49-F238E27FC236}">
                <a16:creationId xmlns="" xmlns:a16="http://schemas.microsoft.com/office/drawing/2014/main" id="{42285737-90EE-47DC-AC80-8AE156B1196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Group 19">
            <a:extLst>
              <a:ext uri="{FF2B5EF4-FFF2-40B4-BE49-F238E27FC236}">
                <a16:creationId xmlns="" xmlns:a16="http://schemas.microsoft.com/office/drawing/2014/main" id="{B57BDC17-F1B3-455F-BBF1-680AA1F25C0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3315292" y="0"/>
            <a:ext cx="2436813" cy="6858001"/>
            <a:chOff x="1320800" y="0"/>
            <a:chExt cx="2436813" cy="6858001"/>
          </a:xfrm>
        </p:grpSpPr>
        <p:sp>
          <p:nvSpPr>
            <p:cNvPr id="21" name="Freeform 6">
              <a:extLst>
                <a:ext uri="{FF2B5EF4-FFF2-40B4-BE49-F238E27FC236}">
                  <a16:creationId xmlns="" xmlns:a16="http://schemas.microsoft.com/office/drawing/2014/main" id="{64E2FA9A-FEF7-4501-B0EB-5E45EDD2177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2" name="Freeform 7">
              <a:extLst>
                <a:ext uri="{FF2B5EF4-FFF2-40B4-BE49-F238E27FC236}">
                  <a16:creationId xmlns="" xmlns:a16="http://schemas.microsoft.com/office/drawing/2014/main" id="{BC38192B-B4CB-47D4-A3B1-10010247F1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3" name="Freeform 8">
              <a:extLst>
                <a:ext uri="{FF2B5EF4-FFF2-40B4-BE49-F238E27FC236}">
                  <a16:creationId xmlns="" xmlns:a16="http://schemas.microsoft.com/office/drawing/2014/main" id="{96330E33-E171-4B0F-82B5-AF7230399B5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4" name="Freeform 9">
              <a:extLst>
                <a:ext uri="{FF2B5EF4-FFF2-40B4-BE49-F238E27FC236}">
                  <a16:creationId xmlns="" xmlns:a16="http://schemas.microsoft.com/office/drawing/2014/main" id="{332B1723-69BF-42D7-B757-0FA059E1525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5" name="Freeform 10">
              <a:extLst>
                <a:ext uri="{FF2B5EF4-FFF2-40B4-BE49-F238E27FC236}">
                  <a16:creationId xmlns="" xmlns:a16="http://schemas.microsoft.com/office/drawing/2014/main" id="{F115D62D-1E96-48D1-A78D-D370A0BFB9B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6" name="Freeform 11">
              <a:extLst>
                <a:ext uri="{FF2B5EF4-FFF2-40B4-BE49-F238E27FC236}">
                  <a16:creationId xmlns="" xmlns:a16="http://schemas.microsoft.com/office/drawing/2014/main" id="{91C2876A-169D-4822-A766-C00578C88B4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 xmlns:a16="http://schemas.microsoft.com/office/drawing/2014/main" id="{043CEC93-4224-4E21-8873-7375DC0C3BB5}"/>
              </a:ext>
            </a:extLst>
          </p:cNvPr>
          <p:cNvSpPr>
            <a:spLocks noGrp="1"/>
          </p:cNvSpPr>
          <p:nvPr>
            <p:ph type="title"/>
          </p:nvPr>
        </p:nvSpPr>
        <p:spPr>
          <a:xfrm>
            <a:off x="535020" y="685800"/>
            <a:ext cx="2780271" cy="5105400"/>
          </a:xfrm>
        </p:spPr>
        <p:txBody>
          <a:bodyPr>
            <a:normAutofit/>
          </a:bodyPr>
          <a:lstStyle/>
          <a:p>
            <a:endParaRPr lang="en-US" sz="4000">
              <a:solidFill>
                <a:srgbClr val="FFFFFF"/>
              </a:solidFill>
            </a:endParaRPr>
          </a:p>
        </p:txBody>
      </p:sp>
      <p:graphicFrame>
        <p:nvGraphicFramePr>
          <p:cNvPr id="5" name="Content Placeholder 2">
            <a:extLst>
              <a:ext uri="{FF2B5EF4-FFF2-40B4-BE49-F238E27FC236}">
                <a16:creationId xmlns="" xmlns:a16="http://schemas.microsoft.com/office/drawing/2014/main" id="{952E8908-936B-4187-B648-5A7F99F58CB6}"/>
              </a:ext>
            </a:extLst>
          </p:cNvPr>
          <p:cNvGraphicFramePr>
            <a:graphicFrameLocks noGrp="1"/>
          </p:cNvGraphicFramePr>
          <p:nvPr>
            <p:ph idx="1"/>
            <p:extLst>
              <p:ext uri="{D42A27DB-BD31-4B8C-83A1-F6EECF244321}">
                <p14:modId xmlns:p14="http://schemas.microsoft.com/office/powerpoint/2010/main" xmlns="" val="2807449504"/>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65938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 xmlns:a16="http://schemas.microsoft.com/office/drawing/2014/main" id="{2B566528-1B12-4246-9431-5C2D7D0811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 xmlns:a16="http://schemas.microsoft.com/office/drawing/2014/main" id="{6647CB96-7D95-406D-B2EC-51CEC04755E5}"/>
              </a:ext>
            </a:extLst>
          </p:cNvPr>
          <p:cNvPicPr>
            <a:picLocks noChangeAspect="1"/>
          </p:cNvPicPr>
          <p:nvPr/>
        </p:nvPicPr>
        <p:blipFill rotWithShape="1">
          <a:blip r:embed="rId2">
            <a:alphaModFix amt="35000"/>
          </a:blip>
          <a:srcRect t="4025" r="1" b="39746"/>
          <a:stretch/>
        </p:blipFill>
        <p:spPr>
          <a:xfrm>
            <a:off x="-4243" y="10"/>
            <a:ext cx="12196243" cy="6857990"/>
          </a:xfrm>
          <a:prstGeom prst="rect">
            <a:avLst/>
          </a:prstGeom>
        </p:spPr>
      </p:pic>
      <p:sp>
        <p:nvSpPr>
          <p:cNvPr id="2" name="Title 1">
            <a:extLst>
              <a:ext uri="{FF2B5EF4-FFF2-40B4-BE49-F238E27FC236}">
                <a16:creationId xmlns="" xmlns:a16="http://schemas.microsoft.com/office/drawing/2014/main" id="{1C99C58F-EF27-4ED8-AAFC-85217E0A41B8}"/>
              </a:ext>
            </a:extLst>
          </p:cNvPr>
          <p:cNvSpPr>
            <a:spLocks noGrp="1"/>
          </p:cNvSpPr>
          <p:nvPr>
            <p:ph type="title"/>
          </p:nvPr>
        </p:nvSpPr>
        <p:spPr>
          <a:xfrm>
            <a:off x="643467" y="321734"/>
            <a:ext cx="10905066" cy="1135737"/>
          </a:xfrm>
        </p:spPr>
        <p:txBody>
          <a:bodyPr>
            <a:normAutofit/>
          </a:bodyPr>
          <a:lstStyle/>
          <a:p>
            <a:endParaRPr lang="en-US" sz="3600"/>
          </a:p>
        </p:txBody>
      </p:sp>
      <p:sp>
        <p:nvSpPr>
          <p:cNvPr id="18" name="Rectangle 17">
            <a:extLst>
              <a:ext uri="{FF2B5EF4-FFF2-40B4-BE49-F238E27FC236}">
                <a16:creationId xmlns="" xmlns:a16="http://schemas.microsoft.com/office/drawing/2014/main" id="{2E80C965-DB6D-4F81-9E9E-B027384D0B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 xmlns:a16="http://schemas.microsoft.com/office/drawing/2014/main" id="{A580F890-B085-4E95-96AA-55AEBEC5CE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 xmlns:a16="http://schemas.microsoft.com/office/drawing/2014/main" id="{D3F51FEB-38FB-4F6C-9F7B-2F2AFAB654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 xmlns:a16="http://schemas.microsoft.com/office/drawing/2014/main" id="{1E547BA6-BAE0-43BB-A7CA-60F69CE252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 xmlns:a16="http://schemas.microsoft.com/office/drawing/2014/main" id="{A17FCE04-5047-4136-81ED-3CF313D2A589}"/>
              </a:ext>
            </a:extLst>
          </p:cNvPr>
          <p:cNvGraphicFramePr>
            <a:graphicFrameLocks noGrp="1"/>
          </p:cNvGraphicFramePr>
          <p:nvPr>
            <p:ph idx="1"/>
            <p:extLst>
              <p:ext uri="{D42A27DB-BD31-4B8C-83A1-F6EECF244321}">
                <p14:modId xmlns:p14="http://schemas.microsoft.com/office/powerpoint/2010/main" xmlns="" val="4004278857"/>
              </p:ext>
            </p:extLst>
          </p:nvPr>
        </p:nvGraphicFramePr>
        <p:xfrm>
          <a:off x="643466" y="543147"/>
          <a:ext cx="11188191" cy="5633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4419846"/>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9222A5-7ACB-4321-B005-6D65755C093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 xmlns:a16="http://schemas.microsoft.com/office/drawing/2014/main" id="{B56455B5-58EE-4C65-825D-DB7F815DF2E4}"/>
              </a:ext>
            </a:extLst>
          </p:cNvPr>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en-US" dirty="0"/>
              <a:t>Provide assistance to individuals in charge of the educational process, in order to identify the inputs and elements of the educational process, such as the characteristics of the learners and the educational environment, and their outputs from evaluation and measurement tools, and educational and educational tests</a:t>
            </a:r>
            <a:r>
              <a:rPr lang="en-US" dirty="0" smtClean="0"/>
              <a:t>.</a:t>
            </a:r>
          </a:p>
          <a:p>
            <a:r>
              <a:rPr lang="en-US" dirty="0" smtClean="0"/>
              <a:t> </a:t>
            </a:r>
            <a:r>
              <a:rPr lang="en-US" dirty="0"/>
              <a:t>Provide the teacher with the skills of scientific description, and the theoretical understanding of the educational process of education, and this through the achievement of the goals of general educational psychology of understanding the educational process and its components, and predict their output, and try to control.</a:t>
            </a:r>
          </a:p>
        </p:txBody>
      </p:sp>
    </p:spTree>
    <p:extLst>
      <p:ext uri="{BB962C8B-B14F-4D97-AF65-F5344CB8AC3E}">
        <p14:creationId xmlns:p14="http://schemas.microsoft.com/office/powerpoint/2010/main" xmlns="" val="1262220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85AB83-9CA8-4E77-B9D3-7035200B8532}"/>
              </a:ext>
            </a:extLst>
          </p:cNvPr>
          <p:cNvSpPr>
            <a:spLocks noGrp="1"/>
          </p:cNvSpPr>
          <p:nvPr>
            <p:ph type="title"/>
          </p:nvPr>
        </p:nvSpPr>
        <p:spPr>
          <a:xfrm>
            <a:off x="1653363" y="365760"/>
            <a:ext cx="9367203" cy="1188720"/>
          </a:xfrm>
        </p:spPr>
        <p:txBody>
          <a:bodyPr>
            <a:normAutofit/>
          </a:bodyPr>
          <a:lstStyle/>
          <a:p>
            <a:endParaRPr lang="en-US"/>
          </a:p>
        </p:txBody>
      </p:sp>
      <p:sp>
        <p:nvSpPr>
          <p:cNvPr id="8" name="Freeform: Shape 7">
            <a:extLst>
              <a:ext uri="{FF2B5EF4-FFF2-40B4-BE49-F238E27FC236}">
                <a16:creationId xmlns="" xmlns:a16="http://schemas.microsoft.com/office/drawing/2014/main" id="{7CB4857B-ED7C-444D-9F04-2F885114A1C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5">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 xmlns:a16="http://schemas.microsoft.com/office/drawing/2014/main" id="{D18046FB-44EA-4FD8-A585-EA09A319B2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 xmlns:a16="http://schemas.microsoft.com/office/drawing/2014/main" id="{479F5F2B-8B58-4140-AE6A-51F6C67B18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 xmlns:a16="http://schemas.microsoft.com/office/drawing/2014/main" id="{15793144-12A4-41C9-A2F4-DC9B4251465B}"/>
              </a:ext>
            </a:extLst>
          </p:cNvPr>
          <p:cNvSpPr>
            <a:spLocks noGrp="1"/>
          </p:cNvSpPr>
          <p:nvPr>
            <p:ph idx="1"/>
          </p:nvPr>
        </p:nvSpPr>
        <p:spPr>
          <a:xfrm>
            <a:off x="1653363" y="2176272"/>
            <a:ext cx="9367204" cy="4041648"/>
          </a:xfrm>
        </p:spPr>
        <p:txBody>
          <a:bodyPr anchor="t">
            <a:normAutofit/>
          </a:bodyPr>
          <a:lstStyle/>
          <a:p>
            <a:pPr marL="0" indent="0">
              <a:buNone/>
            </a:pPr>
            <a:r>
              <a:rPr lang="en-US" sz="2400"/>
              <a:t>To instruct the teaching staff to take advantage of the relevant psychological theories in the process of growth and developmental characteristics that follow the age stages, in addition to studying the learning motivations, mental skills, intelligence, thinking, remembering and problem solving to understand the mechanism of learning and teaching , Appropriate in all these areas.</a:t>
            </a:r>
          </a:p>
        </p:txBody>
      </p:sp>
    </p:spTree>
    <p:extLst>
      <p:ext uri="{BB962C8B-B14F-4D97-AF65-F5344CB8AC3E}">
        <p14:creationId xmlns:p14="http://schemas.microsoft.com/office/powerpoint/2010/main" xmlns="" val="2411062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F7CC64-E471-46E1-9BF3-BB40427D0C95}"/>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3338439C-E722-4452-A90C-3F390704D83B}"/>
              </a:ext>
            </a:extLst>
          </p:cNvPr>
          <p:cNvSpPr>
            <a:spLocks noGrp="1"/>
          </p:cNvSpPr>
          <p:nvPr>
            <p:ph idx="1"/>
          </p:nvPr>
        </p:nvSpPr>
        <p:spPr>
          <a:solidFill>
            <a:schemeClr val="tx2">
              <a:lumMod val="20000"/>
              <a:lumOff val="80000"/>
            </a:schemeClr>
          </a:solidFill>
        </p:spPr>
        <p:txBody>
          <a:bodyPr/>
          <a:lstStyle/>
          <a:p>
            <a:r>
              <a:rPr lang="en-US" dirty="0"/>
              <a:t>To provide the teacher with a foundation of the correct rules and laws of the theories of learning and education, which enables him to choose the applications of psychological </a:t>
            </a:r>
            <a:r>
              <a:rPr lang="en-US" dirty="0" err="1"/>
              <a:t>psychological</a:t>
            </a:r>
            <a:r>
              <a:rPr lang="en-US" dirty="0"/>
              <a:t> principles and their suitability to a particular educational position, so that the teacher to assess the appropriate method according to the school environment and psychological characteristics of the teacher and student.</a:t>
            </a:r>
          </a:p>
        </p:txBody>
      </p:sp>
    </p:spTree>
    <p:extLst>
      <p:ext uri="{BB962C8B-B14F-4D97-AF65-F5344CB8AC3E}">
        <p14:creationId xmlns:p14="http://schemas.microsoft.com/office/powerpoint/2010/main" xmlns="" val="3356008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836BA3-22A7-493C-8F52-185C47B5115E}"/>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91DE19AD-4E39-41BC-ACBC-D83103B8CDAE}"/>
              </a:ext>
            </a:extLst>
          </p:cNvPr>
          <p:cNvSpPr>
            <a:spLocks noGrp="1"/>
          </p:cNvSpPr>
          <p:nvPr>
            <p:ph idx="1"/>
          </p:nvPr>
        </p:nvSpPr>
        <p:spPr>
          <a:solidFill>
            <a:srgbClr val="92D050"/>
          </a:solidFill>
        </p:spPr>
        <p:txBody>
          <a:bodyPr>
            <a:normAutofit fontScale="92500" lnSpcReduction="10000"/>
          </a:bodyPr>
          <a:lstStyle/>
          <a:p>
            <a:r>
              <a:rPr lang="en-US" dirty="0"/>
              <a:t>To help the teacher in determining the strengths and weaknesses in the mechanism of the work of the educational process and its results, and thus highlights the importance of studying the factors affecting the success or failure of the educational process and the achievement of its objectives. The most important of these factors: methods and strategies of learning and suitability for the categories of students, The student's personality, social circumstances and level of mental and cognitive maturity, as well as the amount of motivation for the learning process. The general and emotional atmosphere of the classroom has a great impact on the functioning of the educational process correctly and effectively. Rai, which was touched by educational psychology with theoretical and applied scientific research.</a:t>
            </a:r>
          </a:p>
        </p:txBody>
      </p:sp>
    </p:spTree>
    <p:extLst>
      <p:ext uri="{BB962C8B-B14F-4D97-AF65-F5344CB8AC3E}">
        <p14:creationId xmlns:p14="http://schemas.microsoft.com/office/powerpoint/2010/main" xmlns="" val="3026061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934193-7517-4328-9A01-00D76E3CC2BB}"/>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0E5D22B7-64CA-4CE4-A528-59880E70DACD}"/>
              </a:ext>
            </a:extLst>
          </p:cNvPr>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r>
              <a:rPr lang="en-US" dirty="0"/>
              <a:t>Educational psychology offers strategies and methods that will help the teacher to understand the student's psychology and psychology through the development of educational curricula in the light of the students' abilities and aptitudes so as not to overload them and to research the psychological problems facing the student at different age levels. To research the motivation of students to the process of learning and employment to reach students to the stage of acceptance and positive interaction , and thus to achieve the success of the educational process.</a:t>
            </a:r>
          </a:p>
        </p:txBody>
      </p:sp>
    </p:spTree>
    <p:extLst>
      <p:ext uri="{BB962C8B-B14F-4D97-AF65-F5344CB8AC3E}">
        <p14:creationId xmlns:p14="http://schemas.microsoft.com/office/powerpoint/2010/main" xmlns="" val="184955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45BCD5C2-7E40-4576-BA76-62EDE0469FBC}"/>
              </a:ext>
            </a:extLst>
          </p:cNvPr>
          <p:cNvPicPr>
            <a:picLocks noChangeAspect="1"/>
          </p:cNvPicPr>
          <p:nvPr/>
        </p:nvPicPr>
        <p:blipFill rotWithShape="1">
          <a:blip r:embed="rId2"/>
          <a:srcRect t="5579" b="671"/>
          <a:stretch/>
        </p:blipFill>
        <p:spPr>
          <a:xfrm>
            <a:off x="20" y="10"/>
            <a:ext cx="12191980" cy="6857990"/>
          </a:xfrm>
          <a:prstGeom prst="rect">
            <a:avLst/>
          </a:prstGeom>
        </p:spPr>
      </p:pic>
      <p:sp>
        <p:nvSpPr>
          <p:cNvPr id="10" name="Rectangle 9">
            <a:extLst>
              <a:ext uri="{FF2B5EF4-FFF2-40B4-BE49-F238E27FC236}">
                <a16:creationId xmlns="" xmlns:a16="http://schemas.microsoft.com/office/drawing/2014/main" id="{86C7B4A1-154A-4DF0-AC46-F88D75A2E0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FA310AC-027D-463E-8973-DB62862C058E}"/>
              </a:ext>
            </a:extLst>
          </p:cNvPr>
          <p:cNvSpPr>
            <a:spLocks noGrp="1"/>
          </p:cNvSpPr>
          <p:nvPr>
            <p:ph type="title"/>
          </p:nvPr>
        </p:nvSpPr>
        <p:spPr>
          <a:xfrm>
            <a:off x="594804" y="640263"/>
            <a:ext cx="6619811" cy="1344975"/>
          </a:xfrm>
        </p:spPr>
        <p:txBody>
          <a:bodyPr>
            <a:normAutofit/>
          </a:bodyPr>
          <a:lstStyle/>
          <a:p>
            <a:r>
              <a:rPr lang="en-US" sz="4000" dirty="0"/>
              <a:t>Growth and development </a:t>
            </a:r>
          </a:p>
        </p:txBody>
      </p:sp>
      <p:graphicFrame>
        <p:nvGraphicFramePr>
          <p:cNvPr id="5" name="Content Placeholder 2">
            <a:extLst>
              <a:ext uri="{FF2B5EF4-FFF2-40B4-BE49-F238E27FC236}">
                <a16:creationId xmlns="" xmlns:a16="http://schemas.microsoft.com/office/drawing/2014/main" id="{BF9EF1FB-1369-48BB-80FE-5A1F00FEAC1B}"/>
              </a:ext>
            </a:extLst>
          </p:cNvPr>
          <p:cNvGraphicFramePr>
            <a:graphicFrameLocks noGrp="1"/>
          </p:cNvGraphicFramePr>
          <p:nvPr>
            <p:ph idx="1"/>
            <p:extLst>
              <p:ext uri="{D42A27DB-BD31-4B8C-83A1-F6EECF244321}">
                <p14:modId xmlns:p14="http://schemas.microsoft.com/office/powerpoint/2010/main" xmlns="" val="2197424863"/>
              </p:ext>
            </p:extLst>
          </p:nvPr>
        </p:nvGraphicFramePr>
        <p:xfrm>
          <a:off x="594109" y="2121763"/>
          <a:ext cx="6620505" cy="37730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610996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AD318CC-E2A8-4E27-9548-A047A78999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796C11C-4D91-42E2-B934-45E75B41352F}"/>
              </a:ext>
            </a:extLst>
          </p:cNvPr>
          <p:cNvSpPr>
            <a:spLocks noGrp="1"/>
          </p:cNvSpPr>
          <p:nvPr>
            <p:ph type="title"/>
          </p:nvPr>
        </p:nvSpPr>
        <p:spPr>
          <a:xfrm>
            <a:off x="645065" y="1463040"/>
            <a:ext cx="3796306" cy="2690949"/>
          </a:xfrm>
        </p:spPr>
        <p:txBody>
          <a:bodyPr anchor="t">
            <a:normAutofit/>
          </a:bodyPr>
          <a:lstStyle/>
          <a:p>
            <a:r>
              <a:rPr lang="en-US" dirty="0"/>
              <a:t>Can you recall events from your early childhood?</a:t>
            </a:r>
          </a:p>
        </p:txBody>
      </p:sp>
      <p:grpSp>
        <p:nvGrpSpPr>
          <p:cNvPr id="10" name="Group 9">
            <a:extLst>
              <a:ext uri="{FF2B5EF4-FFF2-40B4-BE49-F238E27FC236}">
                <a16:creationId xmlns="" xmlns:a16="http://schemas.microsoft.com/office/drawing/2014/main" id="{B14B560F-9DD7-4302-A60B-EBD3EF59B07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 xmlns:a16="http://schemas.microsoft.com/office/drawing/2014/main" id="{3A9A4357-BD1D-4622-A4FE-766E6AB8DE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 xmlns:a16="http://schemas.microsoft.com/office/drawing/2014/main" id="{C21D6966-343E-49AC-A026-D2497E0C3CA1}"/>
                </a:ext>
                <a:ext uri="{C183D7F6-B498-43B3-948B-1728B52AA6E4}">
                  <adec:decorative xmlns="" xmlns:adec="http://schemas.microsoft.com/office/drawing/2017/decorative" val="1"/>
                </a:ext>
              </a:extLst>
            </p:cNvPr>
            <p:cNvCxnSpPr>
              <a:cxnSpLocks/>
            </p:cNvCxnSpPr>
            <p:nvPr>
              <p:extLst>
                <p:ext uri="{386F3935-93C4-4BCD-93E2-E3B085C9AB24}">
                  <p16:designElem xmlns=""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E58A71C2-DE95-4DCE-9A26-1666D8F5B430}"/>
              </a:ext>
            </a:extLst>
          </p:cNvPr>
          <p:cNvSpPr>
            <a:spLocks noGrp="1"/>
          </p:cNvSpPr>
          <p:nvPr>
            <p:ph idx="1"/>
          </p:nvPr>
        </p:nvSpPr>
        <p:spPr>
          <a:xfrm>
            <a:off x="5343374" y="478971"/>
            <a:ext cx="5855231" cy="5284515"/>
          </a:xfrm>
        </p:spPr>
        <p:txBody>
          <a:bodyPr anchor="t">
            <a:normAutofit fontScale="92500" lnSpcReduction="10000"/>
          </a:bodyPr>
          <a:lstStyle/>
          <a:p>
            <a:r>
              <a:rPr lang="en-US" sz="1600" dirty="0"/>
              <a:t>You might have a few vague and blurred memories about your childhood. The experiences of that period form the basis of the type of person you are today.</a:t>
            </a:r>
          </a:p>
          <a:p>
            <a:r>
              <a:rPr lang="en-US" sz="1600" dirty="0"/>
              <a:t> How human beings grow, change and adjust themselves to their environment is the focus of development and behavior as also the concepts, principles and theories of growth of development. </a:t>
            </a:r>
          </a:p>
          <a:p>
            <a:r>
              <a:rPr lang="en-US" sz="1600" dirty="0"/>
              <a:t>The human being is never static. From conception to death, they undergoes changes. There are progressive changes in response to environmental conditions. Their  body organs and psychological functions show the curves of capacity and achievement as well as slow erosion and decay. </a:t>
            </a:r>
          </a:p>
          <a:p>
            <a:r>
              <a:rPr lang="en-US" sz="1600" dirty="0"/>
              <a:t>Cognitive abilities  develop and then degenerate; basic metabolism reaches a peak, then declines, the endocrine function flourishes, and then fades.</a:t>
            </a:r>
          </a:p>
          <a:p>
            <a:r>
              <a:rPr lang="en-US" sz="1600" dirty="0"/>
              <a:t> There is a rise and fall of physical energy in terms of both the force and speed of action with age. In fact, no organ or function of human beings has yet been found which is independent of age determinants. At the time of conception, a child has genetic potentialities that are partly predictable and partly unpredictable. These genetic potentialities are determined by the nature of his biological inheritance. Still there is room for a tremendous range in the ways he uses the genetic potentialities, depending upon the environment that may help or hinder the development of those potentialities</a:t>
            </a:r>
            <a:r>
              <a:rPr lang="en-US" sz="1200" dirty="0"/>
              <a:t>.</a:t>
            </a:r>
          </a:p>
        </p:txBody>
      </p:sp>
    </p:spTree>
    <p:extLst>
      <p:ext uri="{BB962C8B-B14F-4D97-AF65-F5344CB8AC3E}">
        <p14:creationId xmlns:p14="http://schemas.microsoft.com/office/powerpoint/2010/main" xmlns="" val="3064919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AA72BD9-2C5A-4EDC-931F-5AA08EACA0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 xmlns:a16="http://schemas.microsoft.com/office/drawing/2014/main" id="{C5D259DC-5B2B-40B3-B4F8-699411A54BD4}"/>
              </a:ext>
            </a:extLst>
          </p:cNvPr>
          <p:cNvPicPr>
            <a:picLocks noChangeAspect="1"/>
          </p:cNvPicPr>
          <p:nvPr/>
        </p:nvPicPr>
        <p:blipFill rotWithShape="1">
          <a:blip r:embed="rId2"/>
          <a:srcRect r="15617" b="-1"/>
          <a:stretch/>
        </p:blipFill>
        <p:spPr>
          <a:xfrm>
            <a:off x="3522468" y="10"/>
            <a:ext cx="8669532" cy="6857990"/>
          </a:xfrm>
          <a:prstGeom prst="rect">
            <a:avLst/>
          </a:prstGeom>
        </p:spPr>
      </p:pic>
      <p:sp>
        <p:nvSpPr>
          <p:cNvPr id="11" name="Rectangle 10">
            <a:extLst>
              <a:ext uri="{FF2B5EF4-FFF2-40B4-BE49-F238E27FC236}">
                <a16:creationId xmlns="" xmlns:a16="http://schemas.microsoft.com/office/drawing/2014/main" id="{DD3981AC-7B61-4947-BCF3-F7AA7FA385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548869FD-6851-4275-B068-DFF144F4FAE0}"/>
              </a:ext>
            </a:extLst>
          </p:cNvPr>
          <p:cNvSpPr>
            <a:spLocks noGrp="1"/>
          </p:cNvSpPr>
          <p:nvPr>
            <p:ph type="title"/>
          </p:nvPr>
        </p:nvSpPr>
        <p:spPr>
          <a:xfrm>
            <a:off x="371094" y="1161288"/>
            <a:ext cx="3438144" cy="1124712"/>
          </a:xfrm>
        </p:spPr>
        <p:txBody>
          <a:bodyPr anchor="b">
            <a:normAutofit/>
          </a:bodyPr>
          <a:lstStyle/>
          <a:p>
            <a:r>
              <a:rPr lang="en-US" sz="2600"/>
              <a:t>The Meaning of Growth and Development</a:t>
            </a:r>
          </a:p>
        </p:txBody>
      </p:sp>
      <p:sp>
        <p:nvSpPr>
          <p:cNvPr id="13" name="Rectangle 12">
            <a:extLst>
              <a:ext uri="{FF2B5EF4-FFF2-40B4-BE49-F238E27FC236}">
                <a16:creationId xmlns="" xmlns:a16="http://schemas.microsoft.com/office/drawing/2014/main" id="{55D4142C-5077-457F-A6AD-3FECFDB396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 xmlns:a16="http://schemas.microsoft.com/office/drawing/2014/main" id="{7A5F0580-5EE9-419F-96EE-B6529EF6E7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 xmlns:a16="http://schemas.microsoft.com/office/drawing/2014/main" id="{99AB0C1A-3590-4822-905E-DB868715269F}"/>
              </a:ext>
            </a:extLst>
          </p:cNvPr>
          <p:cNvSpPr>
            <a:spLocks noGrp="1"/>
          </p:cNvSpPr>
          <p:nvPr>
            <p:ph idx="1"/>
          </p:nvPr>
        </p:nvSpPr>
        <p:spPr>
          <a:xfrm>
            <a:off x="371093" y="2718054"/>
            <a:ext cx="4375077" cy="3207258"/>
          </a:xfrm>
        </p:spPr>
        <p:txBody>
          <a:bodyPr anchor="t">
            <a:normAutofit/>
          </a:bodyPr>
          <a:lstStyle/>
          <a:p>
            <a:pPr marL="0" indent="0">
              <a:buNone/>
            </a:pPr>
            <a:r>
              <a:rPr lang="en-US" sz="2400" dirty="0"/>
              <a:t>The terms growth and development are often used interchangeably. Actually,  they are conceptually different. Neither growth nor development takes place all by itself</a:t>
            </a:r>
            <a:r>
              <a:rPr lang="en-US" sz="1700" dirty="0"/>
              <a:t>.</a:t>
            </a:r>
          </a:p>
        </p:txBody>
      </p:sp>
    </p:spTree>
    <p:extLst>
      <p:ext uri="{BB962C8B-B14F-4D97-AF65-F5344CB8AC3E}">
        <p14:creationId xmlns:p14="http://schemas.microsoft.com/office/powerpoint/2010/main" xmlns="" val="3799115252"/>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AD318CC-E2A8-4E27-9548-A047A78999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7FB88B6E-60C5-40C7-B86F-9CBC8B6B49E8}"/>
              </a:ext>
            </a:extLst>
          </p:cNvPr>
          <p:cNvSpPr>
            <a:spLocks noGrp="1"/>
          </p:cNvSpPr>
          <p:nvPr>
            <p:ph type="title"/>
          </p:nvPr>
        </p:nvSpPr>
        <p:spPr>
          <a:xfrm>
            <a:off x="645065" y="1463040"/>
            <a:ext cx="3796306" cy="2690949"/>
          </a:xfrm>
        </p:spPr>
        <p:txBody>
          <a:bodyPr anchor="t">
            <a:normAutofit/>
          </a:bodyPr>
          <a:lstStyle/>
          <a:p>
            <a:r>
              <a:rPr lang="en-US" sz="4800"/>
              <a:t>Growth </a:t>
            </a:r>
          </a:p>
        </p:txBody>
      </p:sp>
      <p:grpSp>
        <p:nvGrpSpPr>
          <p:cNvPr id="10" name="Group 9">
            <a:extLst>
              <a:ext uri="{FF2B5EF4-FFF2-40B4-BE49-F238E27FC236}">
                <a16:creationId xmlns="" xmlns:a16="http://schemas.microsoft.com/office/drawing/2014/main" id="{B14B560F-9DD7-4302-A60B-EBD3EF59B07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 xmlns:a16="http://schemas.microsoft.com/office/drawing/2014/main" id="{3A9A4357-BD1D-4622-A4FE-766E6AB8DE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 xmlns:a16="http://schemas.microsoft.com/office/drawing/2014/main" id="{C21D6966-343E-49AC-A026-D2497E0C3CA1}"/>
                </a:ext>
                <a:ext uri="{C183D7F6-B498-43B3-948B-1728B52AA6E4}">
                  <adec:decorative xmlns="" xmlns:adec="http://schemas.microsoft.com/office/drawing/2017/decorative" val="1"/>
                </a:ext>
              </a:extLst>
            </p:cNvPr>
            <p:cNvCxnSpPr>
              <a:cxnSpLocks/>
            </p:cNvCxnSpPr>
            <p:nvPr>
              <p:extLst>
                <p:ext uri="{386F3935-93C4-4BCD-93E2-E3B085C9AB24}">
                  <p16:designElem xmlns=""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0B7B2058-E5D6-419F-903E-33418587EF0D}"/>
              </a:ext>
            </a:extLst>
          </p:cNvPr>
          <p:cNvSpPr>
            <a:spLocks noGrp="1"/>
          </p:cNvSpPr>
          <p:nvPr>
            <p:ph idx="1"/>
          </p:nvPr>
        </p:nvSpPr>
        <p:spPr>
          <a:xfrm>
            <a:off x="5656218" y="711201"/>
            <a:ext cx="5542387" cy="5052286"/>
          </a:xfrm>
        </p:spPr>
        <p:txBody>
          <a:bodyPr anchor="t">
            <a:normAutofit/>
          </a:bodyPr>
          <a:lstStyle/>
          <a:p>
            <a:pPr marL="0" indent="0" algn="just">
              <a:buNone/>
            </a:pPr>
            <a:r>
              <a:rPr lang="en-US" sz="2000" dirty="0"/>
              <a:t>Growth refers to quantitative changes in size, which include physical changes in height, weight, size, internal organs, etc. As an individual develops, old features like baby fat, hair and teeth, etc., disappear and new features like facial hair are acquired. When maturity comes, the second set of teeth, primary and secondary sex characteristics, etc., appear. Similar changes occur in all aspects of the personality. During infancy and childhood, the body steadily becomes larger, taller and heavier. To designate this, change the term growth is used. Growth involves changes in body proportions as well as in overall stature and weight. The term growth thus indicates an increase in bodily dimensions. However, the rate of growth differs from one part of the body to the other.</a:t>
            </a:r>
          </a:p>
          <a:p>
            <a:endParaRPr lang="en-US" sz="1900" dirty="0"/>
          </a:p>
        </p:txBody>
      </p:sp>
    </p:spTree>
    <p:extLst>
      <p:ext uri="{BB962C8B-B14F-4D97-AF65-F5344CB8AC3E}">
        <p14:creationId xmlns:p14="http://schemas.microsoft.com/office/powerpoint/2010/main" xmlns="" val="1815140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AD318CC-E2A8-4E27-9548-A047A78999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1BA6A2F5-96B4-4CDE-B0CF-34D89E17F281}"/>
              </a:ext>
            </a:extLst>
          </p:cNvPr>
          <p:cNvSpPr>
            <a:spLocks noGrp="1"/>
          </p:cNvSpPr>
          <p:nvPr>
            <p:ph type="title"/>
          </p:nvPr>
        </p:nvSpPr>
        <p:spPr>
          <a:xfrm>
            <a:off x="645065" y="1463040"/>
            <a:ext cx="4048240" cy="2690949"/>
          </a:xfrm>
        </p:spPr>
        <p:txBody>
          <a:bodyPr anchor="t">
            <a:normAutofit/>
          </a:bodyPr>
          <a:lstStyle/>
          <a:p>
            <a:r>
              <a:rPr lang="en-US" sz="4800" b="1" dirty="0"/>
              <a:t>DEVELOPMENT</a:t>
            </a:r>
          </a:p>
        </p:txBody>
      </p:sp>
      <p:grpSp>
        <p:nvGrpSpPr>
          <p:cNvPr id="10" name="Group 9">
            <a:extLst>
              <a:ext uri="{FF2B5EF4-FFF2-40B4-BE49-F238E27FC236}">
                <a16:creationId xmlns="" xmlns:a16="http://schemas.microsoft.com/office/drawing/2014/main" id="{B14B560F-9DD7-4302-A60B-EBD3EF59B07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 xmlns:a16="http://schemas.microsoft.com/office/drawing/2014/main" id="{3A9A4357-BD1D-4622-A4FE-766E6AB8DE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 xmlns:a16="http://schemas.microsoft.com/office/drawing/2014/main" id="{C21D6966-343E-49AC-A026-D2497E0C3CA1}"/>
                </a:ext>
                <a:ext uri="{C183D7F6-B498-43B3-948B-1728B52AA6E4}">
                  <adec:decorative xmlns="" xmlns:adec="http://schemas.microsoft.com/office/drawing/2017/decorative" val="1"/>
                </a:ext>
              </a:extLst>
            </p:cNvPr>
            <p:cNvCxnSpPr>
              <a:cxnSpLocks/>
            </p:cNvCxnSpPr>
            <p:nvPr>
              <p:extLst>
                <p:ext uri="{386F3935-93C4-4BCD-93E2-E3B085C9AB24}">
                  <p16:designElem xmlns=""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0F41ECEA-B5FC-472E-ADA0-D539B29997A4}"/>
              </a:ext>
            </a:extLst>
          </p:cNvPr>
          <p:cNvSpPr>
            <a:spLocks noGrp="1"/>
          </p:cNvSpPr>
          <p:nvPr>
            <p:ph idx="1"/>
          </p:nvPr>
        </p:nvSpPr>
        <p:spPr>
          <a:xfrm>
            <a:off x="5656218" y="587829"/>
            <a:ext cx="5542387" cy="5175657"/>
          </a:xfrm>
        </p:spPr>
        <p:txBody>
          <a:bodyPr anchor="t">
            <a:normAutofit/>
          </a:bodyPr>
          <a:lstStyle/>
          <a:p>
            <a:pPr marL="0" indent="0" algn="just">
              <a:buNone/>
            </a:pPr>
            <a:r>
              <a:rPr lang="en-US" sz="2400" dirty="0"/>
              <a:t>Development refers to qualitative changes taking place simultaneously with quantitative changes of growth. It may be defined as a progressive series of orderly, coherent changes. The term progressive signifies that changes are directional, that they lead forward rather than backward. The terms Orderly and coherent‘ suggest that a definite relationship between the changes taking place and those that precede or will follow them. Development represents changes in an organism from its origin to its death, but more particularly the progressive changes that take place from origin to maturity</a:t>
            </a:r>
          </a:p>
        </p:txBody>
      </p:sp>
    </p:spTree>
    <p:extLst>
      <p:ext uri="{BB962C8B-B14F-4D97-AF65-F5344CB8AC3E}">
        <p14:creationId xmlns:p14="http://schemas.microsoft.com/office/powerpoint/2010/main" xmlns="" val="15117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4C608BEB-860E-4094-8511-78603564A7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017FE671-5C32-44E1-A833-3D5FB2EDA165}"/>
              </a:ext>
            </a:extLst>
          </p:cNvPr>
          <p:cNvSpPr>
            <a:spLocks noGrp="1"/>
          </p:cNvSpPr>
          <p:nvPr>
            <p:ph type="title"/>
          </p:nvPr>
        </p:nvSpPr>
        <p:spPr>
          <a:xfrm>
            <a:off x="371061" y="1412488"/>
            <a:ext cx="3366329" cy="4363844"/>
          </a:xfrm>
        </p:spPr>
        <p:txBody>
          <a:bodyPr anchor="t">
            <a:normAutofit/>
          </a:bodyPr>
          <a:lstStyle/>
          <a:p>
            <a:r>
              <a:rPr lang="en-US" sz="4000" b="1" dirty="0">
                <a:solidFill>
                  <a:srgbClr val="FFFFFF"/>
                </a:solidFill>
              </a:rPr>
              <a:t>DIFFERENCE</a:t>
            </a:r>
            <a:br>
              <a:rPr lang="en-US" sz="4000" b="1" dirty="0">
                <a:solidFill>
                  <a:srgbClr val="FFFFFF"/>
                </a:solidFill>
              </a:rPr>
            </a:br>
            <a:r>
              <a:rPr lang="en-US" sz="4000" b="1" dirty="0">
                <a:solidFill>
                  <a:srgbClr val="FFFFFF"/>
                </a:solidFill>
              </a:rPr>
              <a:t>BETWEEN </a:t>
            </a:r>
            <a:br>
              <a:rPr lang="en-US" sz="4000" b="1" dirty="0">
                <a:solidFill>
                  <a:srgbClr val="FFFFFF"/>
                </a:solidFill>
              </a:rPr>
            </a:br>
            <a:r>
              <a:rPr lang="en-US" sz="4000" b="1" dirty="0">
                <a:solidFill>
                  <a:srgbClr val="FFFFFF"/>
                </a:solidFill>
              </a:rPr>
              <a:t>GROWTH &amp;</a:t>
            </a:r>
            <a:br>
              <a:rPr lang="en-US" sz="4000" b="1" dirty="0">
                <a:solidFill>
                  <a:srgbClr val="FFFFFF"/>
                </a:solidFill>
              </a:rPr>
            </a:br>
            <a:r>
              <a:rPr lang="en-US" sz="4000" b="1" dirty="0">
                <a:solidFill>
                  <a:srgbClr val="FFFFFF"/>
                </a:solidFill>
              </a:rPr>
              <a:t>DEVELOPMENT  </a:t>
            </a:r>
          </a:p>
        </p:txBody>
      </p:sp>
      <p:sp>
        <p:nvSpPr>
          <p:cNvPr id="5" name="Content Placeholder 4">
            <a:extLst>
              <a:ext uri="{FF2B5EF4-FFF2-40B4-BE49-F238E27FC236}">
                <a16:creationId xmlns="" xmlns:a16="http://schemas.microsoft.com/office/drawing/2014/main" id="{F09A1F4C-AECB-4287-B404-E8AF54D69360}"/>
              </a:ext>
            </a:extLst>
          </p:cNvPr>
          <p:cNvSpPr>
            <a:spLocks noGrp="1"/>
          </p:cNvSpPr>
          <p:nvPr>
            <p:ph sz="half" idx="1"/>
          </p:nvPr>
        </p:nvSpPr>
        <p:spPr>
          <a:xfrm>
            <a:off x="4380855" y="1412489"/>
            <a:ext cx="3427283" cy="4363844"/>
          </a:xfrm>
        </p:spPr>
        <p:txBody>
          <a:bodyPr>
            <a:normAutofit/>
          </a:bodyPr>
          <a:lstStyle/>
          <a:p>
            <a:pPr>
              <a:buFont typeface="Wingdings" panose="05000000000000000000" pitchFamily="2" charset="2"/>
              <a:buChar char="v"/>
            </a:pPr>
            <a:r>
              <a:rPr lang="en-US" sz="2000" dirty="0"/>
              <a:t>Growth refers to physiological changes.</a:t>
            </a:r>
          </a:p>
          <a:p>
            <a:pPr>
              <a:buFont typeface="Wingdings" panose="05000000000000000000" pitchFamily="2" charset="2"/>
              <a:buChar char="v"/>
            </a:pPr>
            <a:endParaRPr lang="en-US" sz="2000" dirty="0"/>
          </a:p>
          <a:p>
            <a:pPr marL="0" indent="0">
              <a:buNone/>
            </a:pPr>
            <a:endParaRPr lang="en-US" sz="2000" dirty="0"/>
          </a:p>
          <a:p>
            <a:pPr>
              <a:buFont typeface="Wingdings" panose="05000000000000000000" pitchFamily="2" charset="2"/>
              <a:buChar char="v"/>
            </a:pPr>
            <a:r>
              <a:rPr lang="en-US" sz="2000" dirty="0"/>
              <a:t>Changes in the quantitative respect is termed as growth.</a:t>
            </a:r>
          </a:p>
          <a:p>
            <a:pPr>
              <a:buFont typeface="Wingdings" panose="05000000000000000000" pitchFamily="2" charset="2"/>
              <a:buChar char="v"/>
            </a:pPr>
            <a:r>
              <a:rPr lang="en-US" sz="2000" dirty="0"/>
              <a:t>Growth does not continue throughout life.</a:t>
            </a:r>
          </a:p>
          <a:p>
            <a:pPr>
              <a:buFont typeface="Wingdings" panose="05000000000000000000" pitchFamily="2" charset="2"/>
              <a:buChar char="v"/>
            </a:pPr>
            <a:r>
              <a:rPr lang="en-US" sz="2000" dirty="0"/>
              <a:t>Growth may or may not bring development.</a:t>
            </a:r>
          </a:p>
          <a:p>
            <a:endParaRPr lang="en-US" sz="2000" dirty="0"/>
          </a:p>
        </p:txBody>
      </p:sp>
      <p:cxnSp>
        <p:nvCxnSpPr>
          <p:cNvPr id="13" name="Straight Connector 12">
            <a:extLst>
              <a:ext uri="{FF2B5EF4-FFF2-40B4-BE49-F238E27FC236}">
                <a16:creationId xmlns="" xmlns:a16="http://schemas.microsoft.com/office/drawing/2014/main" id="{1F16A8D4-FE87-4604-88B2-394B5D1EB43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 xmlns:a16="http://schemas.microsoft.com/office/drawing/2014/main" id="{5CF17197-35AA-4C11-8F51-807EB9A71875}"/>
              </a:ext>
            </a:extLst>
          </p:cNvPr>
          <p:cNvSpPr>
            <a:spLocks noGrp="1"/>
          </p:cNvSpPr>
          <p:nvPr>
            <p:ph sz="half" idx="2"/>
          </p:nvPr>
        </p:nvSpPr>
        <p:spPr>
          <a:xfrm>
            <a:off x="8451604" y="1412489"/>
            <a:ext cx="3197701" cy="4363844"/>
          </a:xfrm>
        </p:spPr>
        <p:txBody>
          <a:bodyPr>
            <a:normAutofit/>
          </a:bodyPr>
          <a:lstStyle/>
          <a:p>
            <a:pPr>
              <a:buFont typeface="Wingdings" panose="05000000000000000000" pitchFamily="2" charset="2"/>
              <a:buChar char="v"/>
            </a:pPr>
            <a:r>
              <a:rPr lang="en-US" sz="2000" dirty="0"/>
              <a:t>Development refers to overall changes in the individual. It involves changes in an orderly and coherent type towards the goal of maturity.</a:t>
            </a:r>
          </a:p>
          <a:p>
            <a:pPr>
              <a:buFont typeface="Wingdings" panose="05000000000000000000" pitchFamily="2" charset="2"/>
              <a:buChar char="v"/>
            </a:pPr>
            <a:r>
              <a:rPr lang="en-US" sz="2000" dirty="0"/>
              <a:t>Development changes in the quality along with quantitative aspect.</a:t>
            </a:r>
          </a:p>
          <a:p>
            <a:pPr>
              <a:buFont typeface="Wingdings" panose="05000000000000000000" pitchFamily="2" charset="2"/>
              <a:buChar char="v"/>
            </a:pPr>
            <a:r>
              <a:rPr lang="en-US" sz="2000" dirty="0"/>
              <a:t>Development continues throughout life.</a:t>
            </a:r>
          </a:p>
          <a:p>
            <a:pPr>
              <a:buFont typeface="Wingdings" panose="05000000000000000000" pitchFamily="2" charset="2"/>
              <a:buChar char="v"/>
            </a:pPr>
            <a:r>
              <a:rPr lang="en-US" sz="2000" dirty="0"/>
              <a:t>Development is possible without growth.</a:t>
            </a:r>
          </a:p>
          <a:p>
            <a:endParaRPr lang="en-US" sz="2000" dirty="0"/>
          </a:p>
        </p:txBody>
      </p:sp>
    </p:spTree>
    <p:extLst>
      <p:ext uri="{BB962C8B-B14F-4D97-AF65-F5344CB8AC3E}">
        <p14:creationId xmlns:p14="http://schemas.microsoft.com/office/powerpoint/2010/main" xmlns="" val="270053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 xmlns:a16="http://schemas.microsoft.com/office/drawing/2014/main" id="{4C608BEB-860E-4094-8511-78603564A7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 xmlns:a16="http://schemas.microsoft.com/office/drawing/2014/main" id="{4B10EF3C-84AD-4FAD-9E5E-8C8706396233}"/>
              </a:ext>
            </a:extLst>
          </p:cNvPr>
          <p:cNvSpPr>
            <a:spLocks noGrp="1"/>
          </p:cNvSpPr>
          <p:nvPr>
            <p:ph type="title"/>
          </p:nvPr>
        </p:nvSpPr>
        <p:spPr>
          <a:xfrm>
            <a:off x="838200" y="1412488"/>
            <a:ext cx="2899189" cy="4363844"/>
          </a:xfrm>
        </p:spPr>
        <p:txBody>
          <a:bodyPr anchor="t">
            <a:normAutofit/>
          </a:bodyPr>
          <a:lstStyle/>
          <a:p>
            <a:r>
              <a:rPr lang="en-US" sz="4000" b="1" dirty="0">
                <a:solidFill>
                  <a:srgbClr val="FFFFFF"/>
                </a:solidFill>
              </a:rPr>
              <a:t/>
            </a:r>
            <a:br>
              <a:rPr lang="en-US" sz="4000" b="1" dirty="0">
                <a:solidFill>
                  <a:srgbClr val="FFFFFF"/>
                </a:solidFill>
              </a:rPr>
            </a:br>
            <a:r>
              <a:rPr lang="en-US" sz="4000" b="1" dirty="0">
                <a:solidFill>
                  <a:srgbClr val="FFFFFF"/>
                </a:solidFill>
              </a:rPr>
              <a:t/>
            </a:r>
            <a:br>
              <a:rPr lang="en-US" sz="4000" b="1" dirty="0">
                <a:solidFill>
                  <a:srgbClr val="FFFFFF"/>
                </a:solidFill>
              </a:rPr>
            </a:br>
            <a:r>
              <a:rPr lang="en-US" sz="4000" b="1" dirty="0">
                <a:solidFill>
                  <a:srgbClr val="FFFFFF"/>
                </a:solidFill>
              </a:rPr>
              <a:t/>
            </a:r>
            <a:br>
              <a:rPr lang="en-US" sz="4000" b="1" dirty="0">
                <a:solidFill>
                  <a:srgbClr val="FFFFFF"/>
                </a:solidFill>
              </a:rPr>
            </a:br>
            <a:r>
              <a:rPr lang="en-US" sz="4000" b="1" dirty="0">
                <a:solidFill>
                  <a:srgbClr val="FFFFFF"/>
                </a:solidFill>
              </a:rPr>
              <a:t>DIFFERENCE </a:t>
            </a:r>
          </a:p>
        </p:txBody>
      </p:sp>
      <p:sp>
        <p:nvSpPr>
          <p:cNvPr id="6" name="Content Placeholder 5">
            <a:extLst>
              <a:ext uri="{FF2B5EF4-FFF2-40B4-BE49-F238E27FC236}">
                <a16:creationId xmlns="" xmlns:a16="http://schemas.microsoft.com/office/drawing/2014/main" id="{6ED42BD5-F85C-4BEF-93D5-0F470207646A}"/>
              </a:ext>
            </a:extLst>
          </p:cNvPr>
          <p:cNvSpPr>
            <a:spLocks noGrp="1"/>
          </p:cNvSpPr>
          <p:nvPr>
            <p:ph sz="half" idx="1"/>
          </p:nvPr>
        </p:nvSpPr>
        <p:spPr>
          <a:xfrm>
            <a:off x="4380855" y="662608"/>
            <a:ext cx="3427283" cy="5605669"/>
          </a:xfrm>
        </p:spPr>
        <p:txBody>
          <a:bodyPr>
            <a:noAutofit/>
          </a:bodyPr>
          <a:lstStyle/>
          <a:p>
            <a:r>
              <a:rPr lang="en-US" sz="2000" dirty="0"/>
              <a:t>Growth stops after maturation</a:t>
            </a:r>
          </a:p>
          <a:p>
            <a:r>
              <a:rPr lang="en-US" sz="2000" dirty="0"/>
              <a:t> Growth occurs due to the multiplication of cells. </a:t>
            </a:r>
          </a:p>
          <a:p>
            <a:r>
              <a:rPr lang="en-US" sz="2000" dirty="0"/>
              <a:t>Growth is cellular. </a:t>
            </a:r>
          </a:p>
          <a:p>
            <a:r>
              <a:rPr lang="en-US" sz="2000" dirty="0"/>
              <a:t>Growth is one of the part of the developmental process.</a:t>
            </a:r>
          </a:p>
          <a:p>
            <a:r>
              <a:rPr lang="en-US" sz="2000" dirty="0"/>
              <a:t>Growth may be referred to describe the changes in particular aspects of the body and behavior of the organism</a:t>
            </a:r>
          </a:p>
          <a:p>
            <a:r>
              <a:rPr lang="en-US" sz="2000" dirty="0"/>
              <a:t> The changes produced by growth are subjects of measurements. They may be quantified and observable in nature.</a:t>
            </a:r>
          </a:p>
        </p:txBody>
      </p:sp>
      <p:cxnSp>
        <p:nvCxnSpPr>
          <p:cNvPr id="14" name="Straight Connector 13">
            <a:extLst>
              <a:ext uri="{FF2B5EF4-FFF2-40B4-BE49-F238E27FC236}">
                <a16:creationId xmlns="" xmlns:a16="http://schemas.microsoft.com/office/drawing/2014/main" id="{1F16A8D4-FE87-4604-88B2-394B5D1EB43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 xmlns:a16="http://schemas.microsoft.com/office/drawing/2014/main" id="{F5AEC3F3-26A5-443C-9A37-8B3662597773}"/>
              </a:ext>
            </a:extLst>
          </p:cNvPr>
          <p:cNvSpPr>
            <a:spLocks noGrp="1"/>
          </p:cNvSpPr>
          <p:nvPr>
            <p:ph sz="half" idx="2"/>
          </p:nvPr>
        </p:nvSpPr>
        <p:spPr>
          <a:xfrm>
            <a:off x="8322368" y="530087"/>
            <a:ext cx="3326938" cy="5486400"/>
          </a:xfrm>
        </p:spPr>
        <p:txBody>
          <a:bodyPr>
            <a:normAutofit lnSpcReduction="10000"/>
          </a:bodyPr>
          <a:lstStyle/>
          <a:p>
            <a:r>
              <a:rPr lang="en-US" sz="2000" dirty="0"/>
              <a:t>Development is progressive.</a:t>
            </a:r>
          </a:p>
          <a:p>
            <a:r>
              <a:rPr lang="en-US" sz="2000" dirty="0"/>
              <a:t>Development occurs due to both maturation and interaction with the environment.</a:t>
            </a:r>
          </a:p>
          <a:p>
            <a:r>
              <a:rPr lang="en-US" sz="2000" dirty="0"/>
              <a:t>Development is organizational.</a:t>
            </a:r>
          </a:p>
          <a:p>
            <a:r>
              <a:rPr lang="en-US" sz="2000" dirty="0"/>
              <a:t>Development is a wider and comprehensive term.</a:t>
            </a:r>
          </a:p>
          <a:p>
            <a:r>
              <a:rPr lang="en-US" sz="2000" dirty="0"/>
              <a:t>Development describes the changes in the organism.</a:t>
            </a:r>
          </a:p>
          <a:p>
            <a:r>
              <a:rPr lang="en-US" sz="2000" dirty="0"/>
              <a:t>Development brings qualitative changes which are difficult to measure directly. They are assessed through keen observation of behavior in different situations</a:t>
            </a:r>
          </a:p>
          <a:p>
            <a:endParaRPr lang="en-US" sz="1600" dirty="0"/>
          </a:p>
        </p:txBody>
      </p:sp>
    </p:spTree>
    <p:extLst>
      <p:ext uri="{BB962C8B-B14F-4D97-AF65-F5344CB8AC3E}">
        <p14:creationId xmlns:p14="http://schemas.microsoft.com/office/powerpoint/2010/main" xmlns="" val="962323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57577" y="231820"/>
            <a:ext cx="11037195" cy="59451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01622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AFA67CD3-AB4E-4A7A-BEB8-53C445D8C44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 xmlns:a16="http://schemas.microsoft.com/office/drawing/2014/main" id="{07CF545F-9C2E-4446-97CD-AD92990C2B6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a:extLst>
              <a:ext uri="{FF2B5EF4-FFF2-40B4-BE49-F238E27FC236}">
                <a16:creationId xmlns="" xmlns:a16="http://schemas.microsoft.com/office/drawing/2014/main" id="{1A323648-4FB4-4F65-A2EE-A220CDB68A42}"/>
              </a:ext>
            </a:extLst>
          </p:cNvPr>
          <p:cNvSpPr>
            <a:spLocks noGrp="1"/>
          </p:cNvSpPr>
          <p:nvPr>
            <p:ph type="title"/>
          </p:nvPr>
        </p:nvSpPr>
        <p:spPr>
          <a:xfrm>
            <a:off x="3249637" y="802955"/>
            <a:ext cx="8679765" cy="1454051"/>
          </a:xfrm>
        </p:spPr>
        <p:style>
          <a:lnRef idx="3">
            <a:schemeClr val="lt1"/>
          </a:lnRef>
          <a:fillRef idx="1">
            <a:schemeClr val="accent4"/>
          </a:fillRef>
          <a:effectRef idx="1">
            <a:schemeClr val="accent4"/>
          </a:effectRef>
          <a:fontRef idx="minor">
            <a:schemeClr val="lt1"/>
          </a:fontRef>
        </p:style>
        <p:txBody>
          <a:bodyPr>
            <a:normAutofit/>
          </a:bodyPr>
          <a:lstStyle/>
          <a:p>
            <a:r>
              <a:rPr lang="en-US" sz="3700" dirty="0">
                <a:solidFill>
                  <a:srgbClr val="000000"/>
                </a:solidFill>
              </a:rPr>
              <a:t>The </a:t>
            </a:r>
            <a:r>
              <a:rPr lang="en-US" sz="3700" dirty="0" smtClean="0">
                <a:solidFill>
                  <a:srgbClr val="000000"/>
                </a:solidFill>
              </a:rPr>
              <a:t> Principles </a:t>
            </a:r>
            <a:r>
              <a:rPr lang="en-US" sz="3700" dirty="0">
                <a:solidFill>
                  <a:srgbClr val="000000"/>
                </a:solidFill>
              </a:rPr>
              <a:t>of Growth and Development</a:t>
            </a:r>
          </a:p>
        </p:txBody>
      </p:sp>
      <p:sp>
        <p:nvSpPr>
          <p:cNvPr id="13" name="Freeform 62">
            <a:extLst>
              <a:ext uri="{FF2B5EF4-FFF2-40B4-BE49-F238E27FC236}">
                <a16:creationId xmlns="" xmlns:a16="http://schemas.microsoft.com/office/drawing/2014/main" id="{339C8D78-A644-462F-B674-F440635E53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 xmlns:a16="http://schemas.microsoft.com/office/drawing/2014/main" id="{E260E727-C6EC-4307-ABAD-EC92F579F228}"/>
              </a:ext>
            </a:extLst>
          </p:cNvPr>
          <p:cNvSpPr>
            <a:spLocks noGrp="1"/>
          </p:cNvSpPr>
          <p:nvPr>
            <p:ph idx="1"/>
          </p:nvPr>
        </p:nvSpPr>
        <p:spPr>
          <a:xfrm>
            <a:off x="5359791" y="2152358"/>
            <a:ext cx="6175717" cy="3908614"/>
          </a:xfrm>
        </p:spPr>
        <p:txBody>
          <a:bodyPr anchor="ctr">
            <a:noAutofit/>
          </a:bodyPr>
          <a:lstStyle/>
          <a:p>
            <a:pPr marL="0" indent="0">
              <a:buNone/>
            </a:pPr>
            <a:r>
              <a:rPr lang="en-US" sz="2400" dirty="0">
                <a:solidFill>
                  <a:srgbClr val="000000"/>
                </a:solidFill>
              </a:rPr>
              <a:t>Development follows a pattern or a sequence: Development tends to proceed from the head downward. This is called the </a:t>
            </a:r>
            <a:r>
              <a:rPr lang="en-US" sz="2400" dirty="0" err="1">
                <a:solidFill>
                  <a:srgbClr val="000000"/>
                </a:solidFill>
              </a:rPr>
              <a:t>cephalocaudal</a:t>
            </a:r>
            <a:r>
              <a:rPr lang="en-US" sz="2400" dirty="0">
                <a:solidFill>
                  <a:srgbClr val="000000"/>
                </a:solidFill>
              </a:rPr>
              <a:t> principle. </a:t>
            </a:r>
            <a:endParaRPr lang="en-US" sz="2400" dirty="0" smtClean="0">
              <a:solidFill>
                <a:srgbClr val="000000"/>
              </a:solidFill>
            </a:endParaRPr>
          </a:p>
          <a:p>
            <a:pPr marL="0" indent="0">
              <a:buNone/>
            </a:pPr>
            <a:r>
              <a:rPr lang="en-US" sz="2400" dirty="0" smtClean="0">
                <a:solidFill>
                  <a:srgbClr val="000000"/>
                </a:solidFill>
              </a:rPr>
              <a:t>According </a:t>
            </a:r>
            <a:r>
              <a:rPr lang="en-US" sz="2400" dirty="0">
                <a:solidFill>
                  <a:srgbClr val="000000"/>
                </a:solidFill>
              </a:rPr>
              <a:t>to this principle, the child first gains control of the head, then the arms, then the legs. Infants gain control of head and face movements within the first two months after birth. In the next few months, they can lift themselves up using their arms. By 6 to 12 months of age, infants start to gain leg control and may be able to crawl, stand, or walk.</a:t>
            </a:r>
          </a:p>
        </p:txBody>
      </p:sp>
      <p:pic>
        <p:nvPicPr>
          <p:cNvPr id="4" name="Picture 3">
            <a:extLst>
              <a:ext uri="{FF2B5EF4-FFF2-40B4-BE49-F238E27FC236}">
                <a16:creationId xmlns="" xmlns:a16="http://schemas.microsoft.com/office/drawing/2014/main" id="{10318159-F776-4627-B070-F9FE5E9690F5}"/>
              </a:ext>
            </a:extLst>
          </p:cNvPr>
          <p:cNvPicPr>
            <a:picLocks noChangeAspect="1"/>
          </p:cNvPicPr>
          <p:nvPr/>
        </p:nvPicPr>
        <p:blipFill>
          <a:blip r:embed="rId3"/>
          <a:stretch>
            <a:fillRect/>
          </a:stretch>
        </p:blipFill>
        <p:spPr>
          <a:xfrm>
            <a:off x="429349" y="2017486"/>
            <a:ext cx="4369798" cy="3236685"/>
          </a:xfrm>
          <a:prstGeom prst="rect">
            <a:avLst/>
          </a:prstGeom>
        </p:spPr>
      </p:pic>
    </p:spTree>
    <p:extLst>
      <p:ext uri="{BB962C8B-B14F-4D97-AF65-F5344CB8AC3E}">
        <p14:creationId xmlns:p14="http://schemas.microsoft.com/office/powerpoint/2010/main" xmlns="" val="3800343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The </a:t>
            </a:r>
            <a:r>
              <a:rPr lang="en-US" dirty="0" err="1" smtClean="0"/>
              <a:t>Proximodistal</a:t>
            </a:r>
            <a:r>
              <a:rPr lang="en-US" dirty="0" smtClean="0"/>
              <a:t> </a:t>
            </a:r>
            <a:r>
              <a:rPr lang="en-US" dirty="0"/>
              <a:t>principle</a:t>
            </a:r>
          </a:p>
        </p:txBody>
      </p:sp>
      <p:sp>
        <p:nvSpPr>
          <p:cNvPr id="3" name="Content Placeholder 2"/>
          <p:cNvSpPr>
            <a:spLocks noGrp="1"/>
          </p:cNvSpPr>
          <p:nvPr>
            <p:ph idx="1"/>
          </p:nvPr>
        </p:nvSpPr>
        <p:spPr/>
        <p:txBody>
          <a:bodyPr/>
          <a:lstStyle/>
          <a:p>
            <a:pPr marL="0" indent="0">
              <a:buNone/>
            </a:pPr>
            <a:r>
              <a:rPr lang="en-US" dirty="0"/>
              <a:t>Development also proceeds from the center of the body outward according to the </a:t>
            </a:r>
            <a:r>
              <a:rPr lang="en-US" dirty="0" err="1"/>
              <a:t>proximodistal</a:t>
            </a:r>
            <a:r>
              <a:rPr lang="en-US" dirty="0"/>
              <a:t> principle. Accordingly, the spinal cord develops before other parts of the body. The child‘s arms develop before the hands, and the hands </a:t>
            </a:r>
            <a:endParaRPr lang="en-US" dirty="0" smtClean="0"/>
          </a:p>
          <a:p>
            <a:pPr marL="0" indent="0">
              <a:buNone/>
            </a:pPr>
            <a:r>
              <a:rPr lang="en-US" dirty="0" smtClean="0"/>
              <a:t>and </a:t>
            </a:r>
            <a:r>
              <a:rPr lang="en-US" dirty="0"/>
              <a:t>feet develop before the </a:t>
            </a:r>
            <a:r>
              <a:rPr lang="en-US" dirty="0" smtClean="0"/>
              <a:t>fingers</a:t>
            </a:r>
          </a:p>
          <a:p>
            <a:pPr marL="0" indent="0">
              <a:buNone/>
            </a:pPr>
            <a:r>
              <a:rPr lang="en-US" dirty="0" smtClean="0"/>
              <a:t> </a:t>
            </a:r>
            <a:r>
              <a:rPr lang="en-US" dirty="0"/>
              <a:t>and toes. </a:t>
            </a:r>
            <a:r>
              <a:rPr lang="en-US" dirty="0" smtClean="0"/>
              <a:t>Fingers </a:t>
            </a:r>
            <a:r>
              <a:rPr lang="en-US" dirty="0"/>
              <a:t>and toes are </a:t>
            </a:r>
            <a:r>
              <a:rPr lang="en-US" dirty="0" smtClean="0"/>
              <a:t>the</a:t>
            </a:r>
          </a:p>
          <a:p>
            <a:pPr marL="0" indent="0">
              <a:buNone/>
            </a:pPr>
            <a:r>
              <a:rPr lang="en-US" dirty="0" smtClean="0"/>
              <a:t> </a:t>
            </a:r>
            <a:r>
              <a:rPr lang="en-US" dirty="0"/>
              <a:t>last to develop.</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61648" y="3080825"/>
            <a:ext cx="4346917" cy="31695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78064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5962DB-B785-4CA5-89FE-64DA1A1F63DF}"/>
              </a:ext>
            </a:extLst>
          </p:cNvPr>
          <p:cNvSpPr>
            <a:spLocks noGrp="1"/>
          </p:cNvSpPr>
          <p:nvPr>
            <p:ph type="title"/>
          </p:nvPr>
        </p:nvSpPr>
        <p:spPr>
          <a:xfrm>
            <a:off x="4965430" y="629268"/>
            <a:ext cx="6586491" cy="1286160"/>
          </a:xfrm>
        </p:spPr>
        <p:txBody>
          <a:bodyPr anchor="b">
            <a:normAutofit/>
          </a:bodyPr>
          <a:lstStyle/>
          <a:p>
            <a:r>
              <a:rPr lang="en-US" sz="2800" b="1" dirty="0"/>
              <a:t>Development proceeds from general to specific responses:</a:t>
            </a:r>
            <a:br>
              <a:rPr lang="en-US" sz="2800" b="1" dirty="0"/>
            </a:br>
            <a:endParaRPr lang="en-US" sz="2800" b="1" dirty="0"/>
          </a:p>
        </p:txBody>
      </p:sp>
      <p:sp>
        <p:nvSpPr>
          <p:cNvPr id="3" name="Content Placeholder 2">
            <a:extLst>
              <a:ext uri="{FF2B5EF4-FFF2-40B4-BE49-F238E27FC236}">
                <a16:creationId xmlns="" xmlns:a16="http://schemas.microsoft.com/office/drawing/2014/main" id="{48675CD4-11A8-4735-B041-A35CA2F96581}"/>
              </a:ext>
            </a:extLst>
          </p:cNvPr>
          <p:cNvSpPr>
            <a:spLocks noGrp="1"/>
          </p:cNvSpPr>
          <p:nvPr>
            <p:ph idx="1"/>
          </p:nvPr>
        </p:nvSpPr>
        <p:spPr>
          <a:xfrm>
            <a:off x="4965431" y="2438400"/>
            <a:ext cx="6586489" cy="3785419"/>
          </a:xfrm>
        </p:spPr>
        <p:txBody>
          <a:bodyPr>
            <a:normAutofit/>
          </a:bodyPr>
          <a:lstStyle/>
          <a:p>
            <a:pPr marL="0" indent="0">
              <a:buNone/>
            </a:pPr>
            <a:r>
              <a:rPr lang="en-US" sz="2000"/>
              <a:t>It moves from a generalized to localized behavior. The newborn infant moves its whole body at one time instead of moving only one part of it. It makes random kicking with its legs before it can coordinate the leg muscles well enough to crawl or to walk.</a:t>
            </a:r>
          </a:p>
        </p:txBody>
      </p:sp>
      <p:pic>
        <p:nvPicPr>
          <p:cNvPr id="5" name="Picture 4">
            <a:extLst>
              <a:ext uri="{FF2B5EF4-FFF2-40B4-BE49-F238E27FC236}">
                <a16:creationId xmlns="" xmlns:a16="http://schemas.microsoft.com/office/drawing/2014/main" id="{03B4976A-1798-48CF-8FEE-6B3E701CD724}"/>
              </a:ext>
            </a:extLst>
          </p:cNvPr>
          <p:cNvPicPr>
            <a:picLocks noChangeAspect="1"/>
          </p:cNvPicPr>
          <p:nvPr/>
        </p:nvPicPr>
        <p:blipFill rotWithShape="1">
          <a:blip r:embed="rId2"/>
          <a:srcRect l="28748" r="20557"/>
          <a:stretch/>
        </p:blipFill>
        <p:spPr>
          <a:xfrm>
            <a:off x="20" y="10"/>
            <a:ext cx="4635571" cy="6857990"/>
          </a:xfrm>
          <a:prstGeom prst="rect">
            <a:avLst/>
          </a:prstGeom>
          <a:effectLst/>
        </p:spPr>
      </p:pic>
      <p:cxnSp>
        <p:nvCxnSpPr>
          <p:cNvPr id="9" name="Straight Connector 8">
            <a:extLst>
              <a:ext uri="{FF2B5EF4-FFF2-40B4-BE49-F238E27FC236}">
                <a16:creationId xmlns="" xmlns:a16="http://schemas.microsoft.com/office/drawing/2014/main" id="{A7F400EE-A8A5-48AF-B4D6-291B52C6F0B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080934" y="2115117"/>
            <a:ext cx="6309360" cy="0"/>
          </a:xfrm>
          <a:prstGeom prst="line">
            <a:avLst/>
          </a:prstGeom>
          <a:ln w="19050">
            <a:solidFill>
              <a:srgbClr val="B38F6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801396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 xmlns:a16="http://schemas.microsoft.com/office/drawing/2014/main" id="{C5E6CFF1-2F42-4E10-9A97-F116F46F53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4">
            <a:extLst>
              <a:ext uri="{FF2B5EF4-FFF2-40B4-BE49-F238E27FC236}">
                <a16:creationId xmlns="" xmlns:a16="http://schemas.microsoft.com/office/drawing/2014/main" id="{BD870641-EEC7-4A22-8873-4A754C44B38D}"/>
              </a:ext>
            </a:extLst>
          </p:cNvPr>
          <p:cNvPicPr>
            <a:picLocks noChangeAspect="1"/>
          </p:cNvPicPr>
          <p:nvPr/>
        </p:nvPicPr>
        <p:blipFill rotWithShape="1">
          <a:blip r:embed="rId2">
            <a:alphaModFix amt="35000"/>
          </a:blip>
          <a:srcRect t="15730"/>
          <a:stretch/>
        </p:blipFill>
        <p:spPr>
          <a:xfrm>
            <a:off x="20" y="1"/>
            <a:ext cx="12191980" cy="6857999"/>
          </a:xfrm>
          <a:prstGeom prst="rect">
            <a:avLst/>
          </a:prstGeom>
        </p:spPr>
      </p:pic>
      <p:sp>
        <p:nvSpPr>
          <p:cNvPr id="2" name="Title 1">
            <a:extLst>
              <a:ext uri="{FF2B5EF4-FFF2-40B4-BE49-F238E27FC236}">
                <a16:creationId xmlns="" xmlns:a16="http://schemas.microsoft.com/office/drawing/2014/main" id="{0B21FDC7-15F0-4062-86B1-CD195059C22A}"/>
              </a:ext>
            </a:extLst>
          </p:cNvPr>
          <p:cNvSpPr>
            <a:spLocks noGrp="1"/>
          </p:cNvSpPr>
          <p:nvPr>
            <p:ph type="title"/>
          </p:nvPr>
        </p:nvSpPr>
        <p:spPr>
          <a:xfrm>
            <a:off x="838201" y="1065862"/>
            <a:ext cx="3313164" cy="4726276"/>
          </a:xfrm>
        </p:spPr>
        <p:txBody>
          <a:bodyPr>
            <a:normAutofit/>
          </a:bodyPr>
          <a:lstStyle/>
          <a:p>
            <a:pPr algn="r"/>
            <a:r>
              <a:rPr lang="en-US" sz="4000" dirty="0">
                <a:solidFill>
                  <a:srgbClr val="FFFFFF"/>
                </a:solidFill>
              </a:rPr>
              <a:t> Development is a continuous process:</a:t>
            </a:r>
            <a:br>
              <a:rPr lang="en-US" sz="4000" dirty="0">
                <a:solidFill>
                  <a:srgbClr val="FFFFFF"/>
                </a:solidFill>
              </a:rPr>
            </a:br>
            <a:endParaRPr lang="en-US" sz="4000" dirty="0">
              <a:solidFill>
                <a:srgbClr val="FFFFFF"/>
              </a:solidFill>
            </a:endParaRPr>
          </a:p>
        </p:txBody>
      </p:sp>
      <p:cxnSp>
        <p:nvCxnSpPr>
          <p:cNvPr id="11" name="Straight Connector 10">
            <a:extLst>
              <a:ext uri="{FF2B5EF4-FFF2-40B4-BE49-F238E27FC236}">
                <a16:creationId xmlns="" xmlns:a16="http://schemas.microsoft.com/office/drawing/2014/main" id="{67182200-4859-4C8D-BCBB-55B245C28BA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 xmlns:a16="http://schemas.microsoft.com/office/drawing/2014/main" id="{67B6E4BF-AA49-4CAE-82E7-5B97DD0EBF05}"/>
              </a:ext>
            </a:extLst>
          </p:cNvPr>
          <p:cNvSpPr>
            <a:spLocks noGrp="1"/>
          </p:cNvSpPr>
          <p:nvPr>
            <p:ph idx="1"/>
          </p:nvPr>
        </p:nvSpPr>
        <p:spPr>
          <a:xfrm>
            <a:off x="5155379" y="1065862"/>
            <a:ext cx="5744685" cy="4726276"/>
          </a:xfrm>
        </p:spPr>
        <p:txBody>
          <a:bodyPr anchor="ctr">
            <a:normAutofit/>
          </a:bodyPr>
          <a:lstStyle/>
          <a:p>
            <a:pPr marL="0" indent="0">
              <a:buNone/>
            </a:pPr>
            <a:r>
              <a:rPr lang="en-US" sz="2000" dirty="0">
                <a:solidFill>
                  <a:srgbClr val="FFFFFF"/>
                </a:solidFill>
              </a:rPr>
              <a:t>Development does not occur in spurts. Growth continues from the moments of conception until the individual reaches' maturity. It takes place at slow regular pace rather than by leaps and bounds‘. Although development is a continuous process, yet the tempo of growth is not even, during infancy and early years growth occurs swiftly and later it slackens</a:t>
            </a:r>
          </a:p>
        </p:txBody>
      </p:sp>
    </p:spTree>
    <p:extLst>
      <p:ext uri="{BB962C8B-B14F-4D97-AF65-F5344CB8AC3E}">
        <p14:creationId xmlns:p14="http://schemas.microsoft.com/office/powerpoint/2010/main" xmlns="" val="734587212"/>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1A70DF-47CE-4396-BB22-CAE1D99A2150}"/>
              </a:ext>
            </a:extLst>
          </p:cNvPr>
          <p:cNvSpPr>
            <a:spLocks noGrp="1"/>
          </p:cNvSpPr>
          <p:nvPr>
            <p:ph type="title"/>
          </p:nvPr>
        </p:nvSpPr>
        <p:spPr/>
        <p:txBody>
          <a:bodyPr>
            <a:normAutofit fontScale="90000"/>
          </a:bodyPr>
          <a:lstStyle/>
          <a:p>
            <a:r>
              <a:rPr lang="en-US" dirty="0"/>
              <a:t> Different aspects of growth develop at different rates</a:t>
            </a:r>
            <a:br>
              <a:rPr lang="en-US" dirty="0"/>
            </a:br>
            <a:endParaRPr lang="en-US" dirty="0"/>
          </a:p>
        </p:txBody>
      </p:sp>
      <p:sp>
        <p:nvSpPr>
          <p:cNvPr id="3" name="Content Placeholder 2">
            <a:extLst>
              <a:ext uri="{FF2B5EF4-FFF2-40B4-BE49-F238E27FC236}">
                <a16:creationId xmlns="" xmlns:a16="http://schemas.microsoft.com/office/drawing/2014/main" id="{14BDBF8F-46BF-43B0-943F-01972744DF1F}"/>
              </a:ext>
            </a:extLst>
          </p:cNvPr>
          <p:cNvSpPr>
            <a:spLocks noGrp="1"/>
          </p:cNvSpPr>
          <p:nvPr>
            <p:ph idx="1"/>
          </p:nvPr>
        </p:nvSpPr>
        <p:spPr/>
        <p:txBody>
          <a:bodyPr>
            <a:normAutofit/>
          </a:bodyPr>
          <a:lstStyle/>
          <a:p>
            <a:pPr marL="0" indent="0">
              <a:buNone/>
            </a:pPr>
            <a:r>
              <a:rPr lang="en-US" dirty="0"/>
              <a:t>Neither all parts of the body grow at the same rate nor do all aspects of mental growth proceed equally. They reach maturity at different times. Development also depends on maturation. Maturation refers to the sequence of biological changes in children. These orderly changes give children new abilities. Much of the maturation depends on changes in the brain and the nervous system. These changes assist children to improve their thinking abilities and motor skills. A rich learning environment helps children develop to their potential. </a:t>
            </a:r>
          </a:p>
        </p:txBody>
      </p:sp>
    </p:spTree>
    <p:extLst>
      <p:ext uri="{BB962C8B-B14F-4D97-AF65-F5344CB8AC3E}">
        <p14:creationId xmlns:p14="http://schemas.microsoft.com/office/powerpoint/2010/main" xmlns="" val="3047245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AC5782D3-6CED-43A7-BE35-09C48F8091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6">
            <a:extLst>
              <a:ext uri="{FF2B5EF4-FFF2-40B4-BE49-F238E27FC236}">
                <a16:creationId xmlns="" xmlns:a16="http://schemas.microsoft.com/office/drawing/2014/main" id="{6721F593-ECD2-4B5B-AAE4-0866A4CDC97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 xmlns:a16="http://schemas.microsoft.com/office/drawing/2014/main" id="{71DEE99F-D18C-4025-BA3F-CEBF5258ED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8">
            <a:extLst>
              <a:ext uri="{FF2B5EF4-FFF2-40B4-BE49-F238E27FC236}">
                <a16:creationId xmlns="" xmlns:a16="http://schemas.microsoft.com/office/drawing/2014/main" id="{976FA5D9-3A7C-4FA7-9BA8-1905D703FD7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 xmlns:a16="http://schemas.microsoft.com/office/drawing/2014/main" id="{3D7C4436-1464-4D26-AC29-59CBD7BB7E2E}"/>
              </a:ext>
            </a:extLst>
          </p:cNvPr>
          <p:cNvSpPr>
            <a:spLocks noGrp="1"/>
          </p:cNvSpPr>
          <p:nvPr>
            <p:ph type="title"/>
          </p:nvPr>
        </p:nvSpPr>
        <p:spPr>
          <a:xfrm>
            <a:off x="7835104" y="1213968"/>
            <a:ext cx="3220127" cy="1715106"/>
          </a:xfrm>
        </p:spPr>
        <p:txBody>
          <a:bodyPr anchor="b">
            <a:normAutofit/>
          </a:bodyPr>
          <a:lstStyle/>
          <a:p>
            <a:endParaRPr lang="en-US" sz="3600">
              <a:solidFill>
                <a:srgbClr val="FFFFFF"/>
              </a:solidFill>
            </a:endParaRPr>
          </a:p>
        </p:txBody>
      </p:sp>
      <p:pic>
        <p:nvPicPr>
          <p:cNvPr id="4" name="Content Placeholder 3">
            <a:extLst>
              <a:ext uri="{FF2B5EF4-FFF2-40B4-BE49-F238E27FC236}">
                <a16:creationId xmlns="" xmlns:a16="http://schemas.microsoft.com/office/drawing/2014/main" id="{6FC0BE4A-B67C-4D41-94B3-642B9773237D}"/>
              </a:ext>
            </a:extLst>
          </p:cNvPr>
          <p:cNvPicPr>
            <a:picLocks noChangeAspect="1"/>
          </p:cNvPicPr>
          <p:nvPr/>
        </p:nvPicPr>
        <p:blipFill rotWithShape="1">
          <a:blip r:embed="rId2"/>
          <a:srcRect l="3846" r="-2" b="-2"/>
          <a:stretch/>
        </p:blipFill>
        <p:spPr>
          <a:xfrm>
            <a:off x="804101" y="804101"/>
            <a:ext cx="6730556" cy="5249798"/>
          </a:xfrm>
          <a:prstGeom prst="rect">
            <a:avLst/>
          </a:prstGeom>
        </p:spPr>
      </p:pic>
      <p:sp>
        <p:nvSpPr>
          <p:cNvPr id="8" name="Content Placeholder 7">
            <a:extLst>
              <a:ext uri="{FF2B5EF4-FFF2-40B4-BE49-F238E27FC236}">
                <a16:creationId xmlns="" xmlns:a16="http://schemas.microsoft.com/office/drawing/2014/main" id="{9FD55A0E-A188-4FBB-A1D5-09A4AFAB10C4}"/>
              </a:ext>
            </a:extLst>
          </p:cNvPr>
          <p:cNvSpPr>
            <a:spLocks noGrp="1"/>
          </p:cNvSpPr>
          <p:nvPr>
            <p:ph idx="1"/>
          </p:nvPr>
        </p:nvSpPr>
        <p:spPr>
          <a:xfrm>
            <a:off x="7835105" y="3072208"/>
            <a:ext cx="3264916" cy="2660684"/>
          </a:xfrm>
        </p:spPr>
        <p:txBody>
          <a:bodyPr anchor="t">
            <a:normAutofit/>
          </a:bodyPr>
          <a:lstStyle/>
          <a:p>
            <a:endParaRPr lang="en-US" sz="2000">
              <a:solidFill>
                <a:srgbClr val="FFFFFF"/>
              </a:solidFill>
            </a:endParaRPr>
          </a:p>
        </p:txBody>
      </p:sp>
      <p:sp>
        <p:nvSpPr>
          <p:cNvPr id="19" name="Rectangle 8">
            <a:extLst>
              <a:ext uri="{FF2B5EF4-FFF2-40B4-BE49-F238E27FC236}">
                <a16:creationId xmlns="" xmlns:a16="http://schemas.microsoft.com/office/drawing/2014/main" id="{4652D57C-331F-43B8-9C07-69FBA9C027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1671258" y="1530154"/>
            <a:ext cx="520741"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1619502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2172A0AC-3DCE-4672-BCAF-28FEF91F60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AE6F1C77-EDC9-4C5F-8C1C-62DD46BDA3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CAFE83A1-127C-4A7D-A7BC-4C2316A8232D}"/>
              </a:ext>
            </a:extLst>
          </p:cNvPr>
          <p:cNvPicPr>
            <a:picLocks noChangeAspect="1"/>
          </p:cNvPicPr>
          <p:nvPr/>
        </p:nvPicPr>
        <p:blipFill rotWithShape="1">
          <a:blip r:embed="rId2">
            <a:alphaModFix amt="40000"/>
          </a:blip>
          <a:srcRect r="7586"/>
          <a:stretch/>
        </p:blipFill>
        <p:spPr>
          <a:xfrm>
            <a:off x="20" y="10"/>
            <a:ext cx="8450297" cy="6857990"/>
          </a:xfrm>
          <a:prstGeom prst="rect">
            <a:avLst/>
          </a:prstGeom>
        </p:spPr>
      </p:pic>
      <p:sp>
        <p:nvSpPr>
          <p:cNvPr id="2" name="Title 1">
            <a:extLst>
              <a:ext uri="{FF2B5EF4-FFF2-40B4-BE49-F238E27FC236}">
                <a16:creationId xmlns="" xmlns:a16="http://schemas.microsoft.com/office/drawing/2014/main" id="{4FE52429-6ECB-4140-9D52-AD9DD72B4709}"/>
              </a:ext>
            </a:extLst>
          </p:cNvPr>
          <p:cNvSpPr>
            <a:spLocks noGrp="1"/>
          </p:cNvSpPr>
          <p:nvPr>
            <p:ph type="title"/>
          </p:nvPr>
        </p:nvSpPr>
        <p:spPr>
          <a:xfrm>
            <a:off x="838201" y="365125"/>
            <a:ext cx="5251316" cy="1627636"/>
          </a:xfrm>
        </p:spPr>
        <p:txBody>
          <a:bodyPr>
            <a:normAutofit/>
          </a:bodyPr>
          <a:lstStyle/>
          <a:p>
            <a:endParaRPr lang="en-US">
              <a:solidFill>
                <a:srgbClr val="FFFFFF"/>
              </a:solidFill>
            </a:endParaRPr>
          </a:p>
        </p:txBody>
      </p:sp>
      <p:sp>
        <p:nvSpPr>
          <p:cNvPr id="9" name="Content Placeholder 8">
            <a:extLst>
              <a:ext uri="{FF2B5EF4-FFF2-40B4-BE49-F238E27FC236}">
                <a16:creationId xmlns="" xmlns:a16="http://schemas.microsoft.com/office/drawing/2014/main" id="{FA394CB3-47D9-4785-AC46-8EFEB241D0E3}"/>
              </a:ext>
            </a:extLst>
          </p:cNvPr>
          <p:cNvSpPr>
            <a:spLocks noGrp="1"/>
          </p:cNvSpPr>
          <p:nvPr>
            <p:ph idx="1"/>
          </p:nvPr>
        </p:nvSpPr>
        <p:spPr>
          <a:xfrm>
            <a:off x="838200" y="2219785"/>
            <a:ext cx="4619621" cy="3957178"/>
          </a:xfrm>
        </p:spPr>
        <p:txBody>
          <a:bodyPr>
            <a:normAutofit/>
          </a:bodyPr>
          <a:lstStyle/>
          <a:p>
            <a:endParaRPr lang="en-US" sz="2000">
              <a:solidFill>
                <a:srgbClr val="FFFFFF"/>
              </a:solidFill>
            </a:endParaRPr>
          </a:p>
        </p:txBody>
      </p:sp>
      <p:pic>
        <p:nvPicPr>
          <p:cNvPr id="5" name="Picture 4">
            <a:extLst>
              <a:ext uri="{FF2B5EF4-FFF2-40B4-BE49-F238E27FC236}">
                <a16:creationId xmlns="" xmlns:a16="http://schemas.microsoft.com/office/drawing/2014/main" id="{5DF9F1D0-BE6F-48D5-BD51-9194E8FE96D4}"/>
              </a:ext>
            </a:extLst>
          </p:cNvPr>
          <p:cNvPicPr>
            <a:picLocks noChangeAspect="1"/>
          </p:cNvPicPr>
          <p:nvPr/>
        </p:nvPicPr>
        <p:blipFill rotWithShape="1">
          <a:blip r:embed="rId3"/>
          <a:srcRect l="1511" r="11325"/>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xmlns="" val="29087747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 xmlns:a16="http://schemas.microsoft.com/office/drawing/2014/main" id="{823AC064-BC96-4F32-8AE1-B2FD387548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741BD941-44EA-453B-AF2B-B344F85229FB}"/>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endParaRPr lang="en-US" sz="5400">
              <a:solidFill>
                <a:srgbClr val="FFFFFF"/>
              </a:solidFill>
            </a:endParaRPr>
          </a:p>
        </p:txBody>
      </p:sp>
      <p:cxnSp>
        <p:nvCxnSpPr>
          <p:cNvPr id="26" name="Straight Connector 25">
            <a:extLst>
              <a:ext uri="{FF2B5EF4-FFF2-40B4-BE49-F238E27FC236}">
                <a16:creationId xmlns="" xmlns:a16="http://schemas.microsoft.com/office/drawing/2014/main" id="{7E7C77BC-7138-40B1-A15B-20F57A49462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 xmlns:a16="http://schemas.microsoft.com/office/drawing/2014/main" id="{DECD15D0-BA80-4808-80B5-1D37BB3B63F5}"/>
              </a:ext>
            </a:extLst>
          </p:cNvPr>
          <p:cNvPicPr>
            <a:picLocks noChangeAspect="1"/>
          </p:cNvPicPr>
          <p:nvPr/>
        </p:nvPicPr>
        <p:blipFill rotWithShape="1">
          <a:blip r:embed="rId2"/>
          <a:srcRect r="3844" b="-2"/>
          <a:stretch/>
        </p:blipFill>
        <p:spPr>
          <a:xfrm>
            <a:off x="496931" y="2426818"/>
            <a:ext cx="5125188" cy="3997637"/>
          </a:xfrm>
          <a:prstGeom prst="rect">
            <a:avLst/>
          </a:prstGeom>
        </p:spPr>
      </p:pic>
      <p:cxnSp>
        <p:nvCxnSpPr>
          <p:cNvPr id="28" name="Straight Connector 27">
            <a:extLst>
              <a:ext uri="{FF2B5EF4-FFF2-40B4-BE49-F238E27FC236}">
                <a16:creationId xmlns="" xmlns:a16="http://schemas.microsoft.com/office/drawing/2014/main" id="{DB146403-F3D6-484B-B2ED-97F9565D037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 xmlns:a16="http://schemas.microsoft.com/office/drawing/2014/main" id="{B01DF02C-9A80-44C6-A54B-A553DEDD389E}"/>
              </a:ext>
            </a:extLst>
          </p:cNvPr>
          <p:cNvPicPr>
            <a:picLocks noGrp="1" noChangeAspect="1"/>
          </p:cNvPicPr>
          <p:nvPr>
            <p:ph idx="1"/>
          </p:nvPr>
        </p:nvPicPr>
        <p:blipFill>
          <a:blip r:embed="rId3"/>
          <a:stretch>
            <a:fillRect/>
          </a:stretch>
        </p:blipFill>
        <p:spPr>
          <a:xfrm>
            <a:off x="6445073" y="2897980"/>
            <a:ext cx="5455917" cy="3055313"/>
          </a:xfrm>
          <a:prstGeom prst="rect">
            <a:avLst/>
          </a:prstGeom>
        </p:spPr>
      </p:pic>
    </p:spTree>
    <p:extLst>
      <p:ext uri="{BB962C8B-B14F-4D97-AF65-F5344CB8AC3E}">
        <p14:creationId xmlns:p14="http://schemas.microsoft.com/office/powerpoint/2010/main" xmlns="" val="1656019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 name="Straight Connector 27">
            <a:extLst>
              <a:ext uri="{FF2B5EF4-FFF2-40B4-BE49-F238E27FC236}">
                <a16:creationId xmlns="" xmlns:a16="http://schemas.microsoft.com/office/drawing/2014/main" id="{99AE2756-0FC4-4155-83E7-58AAAB63E75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 xmlns:a16="http://schemas.microsoft.com/office/drawing/2014/main" id="{247AB924-1B87-43FC-B7C7-B112D5C51A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739EF610-9D93-4EAE-997B-8A4EF3F67632}"/>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endParaRPr lang="en-US" sz="5400">
              <a:solidFill>
                <a:srgbClr val="FFFFFF"/>
              </a:solidFill>
            </a:endParaRPr>
          </a:p>
        </p:txBody>
      </p:sp>
      <p:pic>
        <p:nvPicPr>
          <p:cNvPr id="4" name="Content Placeholder 3">
            <a:extLst>
              <a:ext uri="{FF2B5EF4-FFF2-40B4-BE49-F238E27FC236}">
                <a16:creationId xmlns="" xmlns:a16="http://schemas.microsoft.com/office/drawing/2014/main" id="{29E33840-5507-48A0-BAD3-C3281574930D}"/>
              </a:ext>
            </a:extLst>
          </p:cNvPr>
          <p:cNvPicPr>
            <a:picLocks noGrp="1" noChangeAspect="1"/>
          </p:cNvPicPr>
          <p:nvPr>
            <p:ph idx="1"/>
          </p:nvPr>
        </p:nvPicPr>
        <p:blipFill rotWithShape="1">
          <a:blip r:embed="rId2"/>
          <a:srcRect l="10417" r="17180" b="-2"/>
          <a:stretch/>
        </p:blipFill>
        <p:spPr>
          <a:xfrm>
            <a:off x="320040" y="532273"/>
            <a:ext cx="3425609" cy="3548552"/>
          </a:xfrm>
          <a:prstGeom prst="rect">
            <a:avLst/>
          </a:prstGeom>
        </p:spPr>
      </p:pic>
      <p:pic>
        <p:nvPicPr>
          <p:cNvPr id="6" name="Picture 5">
            <a:extLst>
              <a:ext uri="{FF2B5EF4-FFF2-40B4-BE49-F238E27FC236}">
                <a16:creationId xmlns="" xmlns:a16="http://schemas.microsoft.com/office/drawing/2014/main" id="{82E8E196-516D-48ED-BE59-5FBC50B3E694}"/>
              </a:ext>
            </a:extLst>
          </p:cNvPr>
          <p:cNvPicPr>
            <a:picLocks noChangeAspect="1"/>
          </p:cNvPicPr>
          <p:nvPr/>
        </p:nvPicPr>
        <p:blipFill rotWithShape="1">
          <a:blip r:embed="rId3"/>
          <a:srcRect l="1881" r="33880" b="1"/>
          <a:stretch/>
        </p:blipFill>
        <p:spPr>
          <a:xfrm>
            <a:off x="4385729" y="528270"/>
            <a:ext cx="3433324" cy="3556558"/>
          </a:xfrm>
          <a:prstGeom prst="rect">
            <a:avLst/>
          </a:prstGeom>
        </p:spPr>
      </p:pic>
      <p:cxnSp>
        <p:nvCxnSpPr>
          <p:cNvPr id="32" name="Straight Connector 31">
            <a:extLst>
              <a:ext uri="{FF2B5EF4-FFF2-40B4-BE49-F238E27FC236}">
                <a16:creationId xmlns="" xmlns:a16="http://schemas.microsoft.com/office/drawing/2014/main" id="{818DC98F-4057-4645-B948-F604F39A9CF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 xmlns:a16="http://schemas.microsoft.com/office/drawing/2014/main" id="{0578C500-EBD6-4B0C-A55E-258ACDBA98F7}"/>
              </a:ext>
            </a:extLst>
          </p:cNvPr>
          <p:cNvPicPr>
            <a:picLocks noChangeAspect="1"/>
          </p:cNvPicPr>
          <p:nvPr/>
        </p:nvPicPr>
        <p:blipFill rotWithShape="1">
          <a:blip r:embed="rId4"/>
          <a:srcRect r="27597" b="-2"/>
          <a:stretch/>
        </p:blipFill>
        <p:spPr>
          <a:xfrm>
            <a:off x="8449725" y="555464"/>
            <a:ext cx="3423916" cy="3546798"/>
          </a:xfrm>
          <a:prstGeom prst="rect">
            <a:avLst/>
          </a:prstGeom>
        </p:spPr>
      </p:pic>
      <p:cxnSp>
        <p:nvCxnSpPr>
          <p:cNvPr id="34" name="Straight Connector 33">
            <a:extLst>
              <a:ext uri="{FF2B5EF4-FFF2-40B4-BE49-F238E27FC236}">
                <a16:creationId xmlns="" xmlns:a16="http://schemas.microsoft.com/office/drawing/2014/main" id="{DAD2B705-4A9B-408D-AA80-4F41045E09D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502593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2151139A-886F-4B97-8815-729AD3831B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Rectangle 11">
            <a:extLst>
              <a:ext uri="{FF2B5EF4-FFF2-40B4-BE49-F238E27FC236}">
                <a16:creationId xmlns="" xmlns:a16="http://schemas.microsoft.com/office/drawing/2014/main" id="{AB5E08C4-8CDD-4623-A5B8-E998C6DEE3B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15F33878-D502-4FFA-8ACE-F2AECDB2A23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 xmlns:a16="http://schemas.microsoft.com/office/drawing/2014/main" id="{D3539FEE-81D3-4406-802E-60B20B16F4F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 xmlns:a16="http://schemas.microsoft.com/office/drawing/2014/main" id="{DC701763-729E-462F-A5A8-E0DEFEB1E2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8BBEC32-081E-4C77-9295-DDCEC75AFE1D}"/>
              </a:ext>
            </a:extLst>
          </p:cNvPr>
          <p:cNvSpPr>
            <a:spLocks noGrp="1"/>
          </p:cNvSpPr>
          <p:nvPr>
            <p:ph type="title"/>
          </p:nvPr>
        </p:nvSpPr>
        <p:spPr>
          <a:xfrm>
            <a:off x="699714" y="353160"/>
            <a:ext cx="7091300" cy="898581"/>
          </a:xfrm>
        </p:spPr>
        <p:txBody>
          <a:bodyPr vert="horz" lIns="91440" tIns="45720" rIns="91440" bIns="45720" rtlCol="0" anchor="ctr">
            <a:normAutofit/>
          </a:bodyPr>
          <a:lstStyle/>
          <a:p>
            <a:endParaRPr lang="en-US" sz="4000">
              <a:solidFill>
                <a:srgbClr val="FFFFFF"/>
              </a:solidFill>
            </a:endParaRPr>
          </a:p>
        </p:txBody>
      </p:sp>
      <p:pic>
        <p:nvPicPr>
          <p:cNvPr id="5" name="Picture 4">
            <a:extLst>
              <a:ext uri="{FF2B5EF4-FFF2-40B4-BE49-F238E27FC236}">
                <a16:creationId xmlns="" xmlns:a16="http://schemas.microsoft.com/office/drawing/2014/main" id="{B7C2953D-0635-4B7C-9FA3-7D3F5DC97265}"/>
              </a:ext>
            </a:extLst>
          </p:cNvPr>
          <p:cNvPicPr>
            <a:picLocks noChangeAspect="1"/>
          </p:cNvPicPr>
          <p:nvPr/>
        </p:nvPicPr>
        <p:blipFill>
          <a:blip r:embed="rId2"/>
          <a:stretch>
            <a:fillRect/>
          </a:stretch>
        </p:blipFill>
        <p:spPr>
          <a:xfrm>
            <a:off x="715748" y="2441689"/>
            <a:ext cx="5131088" cy="3477110"/>
          </a:xfrm>
          <a:prstGeom prst="rect">
            <a:avLst/>
          </a:prstGeom>
        </p:spPr>
      </p:pic>
      <p:pic>
        <p:nvPicPr>
          <p:cNvPr id="4" name="Content Placeholder 3">
            <a:extLst>
              <a:ext uri="{FF2B5EF4-FFF2-40B4-BE49-F238E27FC236}">
                <a16:creationId xmlns="" xmlns:a16="http://schemas.microsoft.com/office/drawing/2014/main" id="{52B2C335-CA18-4098-9CCB-287D7396DA9E}"/>
              </a:ext>
            </a:extLst>
          </p:cNvPr>
          <p:cNvPicPr>
            <a:picLocks noGrp="1" noChangeAspect="1"/>
          </p:cNvPicPr>
          <p:nvPr>
            <p:ph idx="1"/>
          </p:nvPr>
        </p:nvPicPr>
        <p:blipFill>
          <a:blip r:embed="rId3"/>
          <a:stretch>
            <a:fillRect/>
          </a:stretch>
        </p:blipFill>
        <p:spPr>
          <a:xfrm>
            <a:off x="6345165" y="2292573"/>
            <a:ext cx="5131087" cy="3848315"/>
          </a:xfrm>
          <a:prstGeom prst="rect">
            <a:avLst/>
          </a:prstGeom>
        </p:spPr>
      </p:pic>
    </p:spTree>
    <p:extLst>
      <p:ext uri="{BB962C8B-B14F-4D97-AF65-F5344CB8AC3E}">
        <p14:creationId xmlns:p14="http://schemas.microsoft.com/office/powerpoint/2010/main" xmlns="" val="8861278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1D7D4887-E481-4648-BA46-30EB6135D5FA}"/>
              </a:ext>
            </a:extLst>
          </p:cNvPr>
          <p:cNvPicPr>
            <a:picLocks noChangeAspect="1"/>
          </p:cNvPicPr>
          <p:nvPr/>
        </p:nvPicPr>
        <p:blipFill>
          <a:blip r:embed="rId2"/>
          <a:stretch>
            <a:fillRect/>
          </a:stretch>
        </p:blipFill>
        <p:spPr>
          <a:xfrm>
            <a:off x="3057525" y="1147762"/>
            <a:ext cx="6076950" cy="4562475"/>
          </a:xfrm>
          <a:prstGeom prst="rect">
            <a:avLst/>
          </a:prstGeom>
        </p:spPr>
      </p:pic>
      <p:sp>
        <p:nvSpPr>
          <p:cNvPr id="2" name="Title 1">
            <a:extLst>
              <a:ext uri="{FF2B5EF4-FFF2-40B4-BE49-F238E27FC236}">
                <a16:creationId xmlns="" xmlns:a16="http://schemas.microsoft.com/office/drawing/2014/main" id="{D20C3571-E988-48D1-A566-A39178FB54DF}"/>
              </a:ext>
            </a:extLst>
          </p:cNvPr>
          <p:cNvSpPr>
            <a:spLocks noGrp="1"/>
          </p:cNvSpPr>
          <p:nvPr>
            <p:ph type="title"/>
          </p:nvPr>
        </p:nvSpPr>
        <p:spPr>
          <a:xfrm>
            <a:off x="838200" y="365125"/>
            <a:ext cx="10515600" cy="782637"/>
          </a:xfrm>
        </p:spPr>
        <p:txBody>
          <a:bodyPr/>
          <a:lstStyle/>
          <a:p>
            <a:endParaRPr lang="en-US" dirty="0"/>
          </a:p>
        </p:txBody>
      </p:sp>
      <p:pic>
        <p:nvPicPr>
          <p:cNvPr id="4" name="Content Placeholder 3">
            <a:extLst>
              <a:ext uri="{FF2B5EF4-FFF2-40B4-BE49-F238E27FC236}">
                <a16:creationId xmlns="" xmlns:a16="http://schemas.microsoft.com/office/drawing/2014/main" id="{D15E21F5-9307-436C-B6F4-0468B0A0B0B7}"/>
              </a:ext>
            </a:extLst>
          </p:cNvPr>
          <p:cNvPicPr>
            <a:picLocks noGrp="1" noChangeAspect="1"/>
          </p:cNvPicPr>
          <p:nvPr>
            <p:ph idx="1"/>
          </p:nvPr>
        </p:nvPicPr>
        <p:blipFill>
          <a:blip r:embed="rId3"/>
          <a:stretch>
            <a:fillRect/>
          </a:stretch>
        </p:blipFill>
        <p:spPr>
          <a:xfrm>
            <a:off x="440649" y="1720056"/>
            <a:ext cx="5795727" cy="4351338"/>
          </a:xfrm>
          <a:prstGeom prst="rect">
            <a:avLst/>
          </a:prstGeom>
        </p:spPr>
      </p:pic>
      <p:pic>
        <p:nvPicPr>
          <p:cNvPr id="5" name="Picture 4">
            <a:extLst>
              <a:ext uri="{FF2B5EF4-FFF2-40B4-BE49-F238E27FC236}">
                <a16:creationId xmlns="" xmlns:a16="http://schemas.microsoft.com/office/drawing/2014/main" id="{AF2CA242-ECC3-4C0A-9748-A90F26C78D3F}"/>
              </a:ext>
            </a:extLst>
          </p:cNvPr>
          <p:cNvPicPr>
            <a:picLocks noChangeAspect="1"/>
          </p:cNvPicPr>
          <p:nvPr/>
        </p:nvPicPr>
        <p:blipFill>
          <a:blip r:embed="rId4"/>
          <a:stretch>
            <a:fillRect/>
          </a:stretch>
        </p:blipFill>
        <p:spPr>
          <a:xfrm>
            <a:off x="2257424" y="1400176"/>
            <a:ext cx="6076950" cy="5299868"/>
          </a:xfrm>
          <a:prstGeom prst="rect">
            <a:avLst/>
          </a:prstGeom>
        </p:spPr>
      </p:pic>
      <p:pic>
        <p:nvPicPr>
          <p:cNvPr id="7" name="Picture 6">
            <a:extLst>
              <a:ext uri="{FF2B5EF4-FFF2-40B4-BE49-F238E27FC236}">
                <a16:creationId xmlns="" xmlns:a16="http://schemas.microsoft.com/office/drawing/2014/main" id="{6C88E14F-D1E5-4958-B490-0920CFBC18AA}"/>
              </a:ext>
            </a:extLst>
          </p:cNvPr>
          <p:cNvPicPr>
            <a:picLocks noChangeAspect="1"/>
          </p:cNvPicPr>
          <p:nvPr/>
        </p:nvPicPr>
        <p:blipFill>
          <a:blip r:embed="rId2"/>
          <a:stretch>
            <a:fillRect/>
          </a:stretch>
        </p:blipFill>
        <p:spPr>
          <a:xfrm>
            <a:off x="5814777" y="2108200"/>
            <a:ext cx="6076950" cy="4562475"/>
          </a:xfrm>
          <a:prstGeom prst="rect">
            <a:avLst/>
          </a:prstGeom>
        </p:spPr>
      </p:pic>
    </p:spTree>
    <p:extLst>
      <p:ext uri="{BB962C8B-B14F-4D97-AF65-F5344CB8AC3E}">
        <p14:creationId xmlns:p14="http://schemas.microsoft.com/office/powerpoint/2010/main" xmlns="" val="1141328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FC853B-CBD4-4ECC-A640-37B9F5FB7AAF}"/>
              </a:ext>
            </a:extLst>
          </p:cNvPr>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endParaRPr lang="en-US" dirty="0"/>
          </a:p>
        </p:txBody>
      </p:sp>
      <p:pic>
        <p:nvPicPr>
          <p:cNvPr id="4" name="Content Placeholder 3">
            <a:extLst>
              <a:ext uri="{FF2B5EF4-FFF2-40B4-BE49-F238E27FC236}">
                <a16:creationId xmlns="" xmlns:a16="http://schemas.microsoft.com/office/drawing/2014/main" id="{AAD76C94-F203-481C-B4B8-0B6E09C5298F}"/>
              </a:ext>
            </a:extLst>
          </p:cNvPr>
          <p:cNvPicPr>
            <a:picLocks noGrp="1" noChangeAspect="1"/>
          </p:cNvPicPr>
          <p:nvPr>
            <p:ph idx="1"/>
          </p:nvPr>
        </p:nvPicPr>
        <p:blipFill>
          <a:blip r:embed="rId2"/>
          <a:stretch>
            <a:fillRect/>
          </a:stretch>
        </p:blipFill>
        <p:spPr>
          <a:xfrm>
            <a:off x="844062" y="239151"/>
            <a:ext cx="9861452" cy="5937812"/>
          </a:xfrm>
          <a:prstGeom prst="rect">
            <a:avLst/>
          </a:prstGeom>
        </p:spPr>
        <p:style>
          <a:lnRef idx="2">
            <a:schemeClr val="accent4">
              <a:shade val="50000"/>
            </a:schemeClr>
          </a:lnRef>
          <a:fillRef idx="1">
            <a:schemeClr val="accent4"/>
          </a:fillRef>
          <a:effectRef idx="0">
            <a:schemeClr val="accent4"/>
          </a:effectRef>
          <a:fontRef idx="minor">
            <a:schemeClr val="lt1"/>
          </a:fontRef>
        </p:style>
      </p:pic>
    </p:spTree>
    <p:extLst>
      <p:ext uri="{BB962C8B-B14F-4D97-AF65-F5344CB8AC3E}">
        <p14:creationId xmlns:p14="http://schemas.microsoft.com/office/powerpoint/2010/main" xmlns="" val="32114648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03DB62-251C-4514-86CF-1CD5E5E976C2}"/>
              </a:ext>
            </a:extLst>
          </p:cNvPr>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endParaRPr lang="en-US" dirty="0"/>
          </a:p>
        </p:txBody>
      </p:sp>
      <p:pic>
        <p:nvPicPr>
          <p:cNvPr id="4" name="Content Placeholder 3">
            <a:extLst>
              <a:ext uri="{FF2B5EF4-FFF2-40B4-BE49-F238E27FC236}">
                <a16:creationId xmlns="" xmlns:a16="http://schemas.microsoft.com/office/drawing/2014/main" id="{C6EB3166-CC01-404D-B7DF-D680E2921894}"/>
              </a:ext>
            </a:extLst>
          </p:cNvPr>
          <p:cNvPicPr>
            <a:picLocks noGrp="1" noChangeAspect="1"/>
          </p:cNvPicPr>
          <p:nvPr>
            <p:ph idx="1"/>
          </p:nvPr>
        </p:nvPicPr>
        <p:blipFill>
          <a:blip r:embed="rId2"/>
          <a:stretch>
            <a:fillRect/>
          </a:stretch>
        </p:blipFill>
        <p:spPr>
          <a:xfrm>
            <a:off x="844062" y="140677"/>
            <a:ext cx="9523827" cy="6036286"/>
          </a:xfrm>
          <a:prstGeom prst="rect">
            <a:avLst/>
          </a:prstGeom>
        </p:spPr>
      </p:pic>
    </p:spTree>
    <p:extLst>
      <p:ext uri="{BB962C8B-B14F-4D97-AF65-F5344CB8AC3E}">
        <p14:creationId xmlns:p14="http://schemas.microsoft.com/office/powerpoint/2010/main" xmlns="" val="2405362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F26CF9-B006-424A-9325-9247A5BBDA41}"/>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ASSESSMENT OF DEVELOPMENT </a:t>
            </a:r>
            <a:endParaRPr lang="en-US" dirty="0"/>
          </a:p>
        </p:txBody>
      </p:sp>
      <p:pic>
        <p:nvPicPr>
          <p:cNvPr id="4" name="Content Placeholder 3">
            <a:extLst>
              <a:ext uri="{FF2B5EF4-FFF2-40B4-BE49-F238E27FC236}">
                <a16:creationId xmlns="" xmlns:a16="http://schemas.microsoft.com/office/drawing/2014/main" id="{1C6EA505-5378-4B94-8782-75009237BA4C}"/>
              </a:ext>
            </a:extLst>
          </p:cNvPr>
          <p:cNvPicPr>
            <a:picLocks noGrp="1" noChangeAspect="1"/>
          </p:cNvPicPr>
          <p:nvPr>
            <p:ph idx="1"/>
          </p:nvPr>
        </p:nvPicPr>
        <p:blipFill>
          <a:blip r:embed="rId2"/>
          <a:stretch>
            <a:fillRect/>
          </a:stretch>
        </p:blipFill>
        <p:spPr>
          <a:xfrm>
            <a:off x="844062" y="1825625"/>
            <a:ext cx="9622301" cy="4351338"/>
          </a:xfrm>
          <a:prstGeom prst="rect">
            <a:avLst/>
          </a:prstGeom>
        </p:spPr>
      </p:pic>
    </p:spTree>
    <p:extLst>
      <p:ext uri="{BB962C8B-B14F-4D97-AF65-F5344CB8AC3E}">
        <p14:creationId xmlns:p14="http://schemas.microsoft.com/office/powerpoint/2010/main" xmlns="" val="2520954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5D2C23-4FB6-4C30-B8F7-5B6DE43B4435}"/>
              </a:ext>
            </a:extLst>
          </p:cNvPr>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endParaRPr lang="en-US" dirty="0"/>
          </a:p>
        </p:txBody>
      </p:sp>
      <p:pic>
        <p:nvPicPr>
          <p:cNvPr id="4" name="Content Placeholder 3">
            <a:extLst>
              <a:ext uri="{FF2B5EF4-FFF2-40B4-BE49-F238E27FC236}">
                <a16:creationId xmlns="" xmlns:a16="http://schemas.microsoft.com/office/drawing/2014/main" id="{10929BB4-E7B1-443C-91B5-3C967E629309}"/>
              </a:ext>
            </a:extLst>
          </p:cNvPr>
          <p:cNvPicPr>
            <a:picLocks noGrp="1" noChangeAspect="1"/>
          </p:cNvPicPr>
          <p:nvPr>
            <p:ph idx="1"/>
          </p:nvPr>
        </p:nvPicPr>
        <p:blipFill>
          <a:blip r:embed="rId2"/>
          <a:stretch>
            <a:fillRect/>
          </a:stretch>
        </p:blipFill>
        <p:spPr>
          <a:xfrm>
            <a:off x="669249" y="422030"/>
            <a:ext cx="5795727" cy="6246055"/>
          </a:xfrm>
          <a:prstGeom prst="rect">
            <a:avLst/>
          </a:prstGeom>
        </p:spPr>
      </p:pic>
      <p:pic>
        <p:nvPicPr>
          <p:cNvPr id="5" name="Picture 4">
            <a:extLst>
              <a:ext uri="{FF2B5EF4-FFF2-40B4-BE49-F238E27FC236}">
                <a16:creationId xmlns="" xmlns:a16="http://schemas.microsoft.com/office/drawing/2014/main" id="{F7043728-0F84-48BE-90EE-33070C51D919}"/>
              </a:ext>
            </a:extLst>
          </p:cNvPr>
          <p:cNvPicPr>
            <a:picLocks noChangeAspect="1"/>
          </p:cNvPicPr>
          <p:nvPr/>
        </p:nvPicPr>
        <p:blipFill>
          <a:blip r:embed="rId3"/>
          <a:stretch>
            <a:fillRect/>
          </a:stretch>
        </p:blipFill>
        <p:spPr>
          <a:xfrm>
            <a:off x="6260123" y="1208088"/>
            <a:ext cx="5443602" cy="4562475"/>
          </a:xfrm>
          <a:prstGeom prst="rect">
            <a:avLst/>
          </a:prstGeom>
        </p:spPr>
      </p:pic>
    </p:spTree>
    <p:extLst>
      <p:ext uri="{BB962C8B-B14F-4D97-AF65-F5344CB8AC3E}">
        <p14:creationId xmlns:p14="http://schemas.microsoft.com/office/powerpoint/2010/main" xmlns="" val="458999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4B4477-B774-48E6-86D0-3C858E650F3F}"/>
              </a:ext>
            </a:extLst>
          </p:cNvPr>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endParaRPr lang="en-US" dirty="0"/>
          </a:p>
        </p:txBody>
      </p:sp>
      <p:pic>
        <p:nvPicPr>
          <p:cNvPr id="4" name="Content Placeholder 3">
            <a:extLst>
              <a:ext uri="{FF2B5EF4-FFF2-40B4-BE49-F238E27FC236}">
                <a16:creationId xmlns="" xmlns:a16="http://schemas.microsoft.com/office/drawing/2014/main" id="{045F8816-CA68-48F6-9483-68165F98A614}"/>
              </a:ext>
            </a:extLst>
          </p:cNvPr>
          <p:cNvPicPr>
            <a:picLocks noGrp="1" noChangeAspect="1"/>
          </p:cNvPicPr>
          <p:nvPr>
            <p:ph idx="1"/>
          </p:nvPr>
        </p:nvPicPr>
        <p:blipFill>
          <a:blip r:embed="rId2"/>
          <a:stretch>
            <a:fillRect/>
          </a:stretch>
        </p:blipFill>
        <p:spPr>
          <a:xfrm>
            <a:off x="300273" y="1253331"/>
            <a:ext cx="5795727" cy="4351338"/>
          </a:xfrm>
          <a:prstGeom prst="rect">
            <a:avLst/>
          </a:prstGeom>
        </p:spPr>
      </p:pic>
      <p:pic>
        <p:nvPicPr>
          <p:cNvPr id="5" name="Picture 4">
            <a:extLst>
              <a:ext uri="{FF2B5EF4-FFF2-40B4-BE49-F238E27FC236}">
                <a16:creationId xmlns="" xmlns:a16="http://schemas.microsoft.com/office/drawing/2014/main" id="{86EE1F19-1606-471B-870D-C1FF850EA707}"/>
              </a:ext>
            </a:extLst>
          </p:cNvPr>
          <p:cNvPicPr>
            <a:picLocks noChangeAspect="1"/>
          </p:cNvPicPr>
          <p:nvPr/>
        </p:nvPicPr>
        <p:blipFill>
          <a:blip r:embed="rId3"/>
          <a:stretch>
            <a:fillRect/>
          </a:stretch>
        </p:blipFill>
        <p:spPr>
          <a:xfrm>
            <a:off x="5955388" y="833437"/>
            <a:ext cx="6076950" cy="4562475"/>
          </a:xfrm>
          <a:prstGeom prst="rect">
            <a:avLst/>
          </a:prstGeom>
        </p:spPr>
      </p:pic>
    </p:spTree>
    <p:extLst>
      <p:ext uri="{BB962C8B-B14F-4D97-AF65-F5344CB8AC3E}">
        <p14:creationId xmlns:p14="http://schemas.microsoft.com/office/powerpoint/2010/main" xmlns="" val="23995302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D72ACD-85C2-4403-A887-CED7C527FC1A}"/>
              </a:ext>
            </a:extLst>
          </p:cNvPr>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endParaRPr lang="en-US" dirty="0"/>
          </a:p>
        </p:txBody>
      </p:sp>
      <p:pic>
        <p:nvPicPr>
          <p:cNvPr id="4" name="Content Placeholder 3">
            <a:extLst>
              <a:ext uri="{FF2B5EF4-FFF2-40B4-BE49-F238E27FC236}">
                <a16:creationId xmlns="" xmlns:a16="http://schemas.microsoft.com/office/drawing/2014/main" id="{CF9BF850-4AA5-468C-8D61-BD7DEF2A7EAF}"/>
              </a:ext>
            </a:extLst>
          </p:cNvPr>
          <p:cNvPicPr>
            <a:picLocks noGrp="1" noChangeAspect="1"/>
          </p:cNvPicPr>
          <p:nvPr>
            <p:ph idx="1"/>
          </p:nvPr>
        </p:nvPicPr>
        <p:blipFill>
          <a:blip r:embed="rId2"/>
          <a:stretch>
            <a:fillRect/>
          </a:stretch>
        </p:blipFill>
        <p:spPr>
          <a:xfrm>
            <a:off x="689318" y="182880"/>
            <a:ext cx="8304546" cy="5994083"/>
          </a:xfrm>
          <a:prstGeom prst="rect">
            <a:avLst/>
          </a:prstGeom>
        </p:spPr>
      </p:pic>
    </p:spTree>
    <p:extLst>
      <p:ext uri="{BB962C8B-B14F-4D97-AF65-F5344CB8AC3E}">
        <p14:creationId xmlns:p14="http://schemas.microsoft.com/office/powerpoint/2010/main" xmlns="" val="822571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42BE6-3AF2-4262-A716-76E04E4D01E3}"/>
              </a:ext>
            </a:extLst>
          </p:cNvPr>
          <p:cNvSpPr>
            <a:spLocks noGrp="1"/>
          </p:cNvSpPr>
          <p:nvPr>
            <p:ph type="title"/>
          </p:nvPr>
        </p:nvSpPr>
        <p:spPr>
          <a:xfrm>
            <a:off x="4965430" y="629268"/>
            <a:ext cx="6586491" cy="1286160"/>
          </a:xfrm>
        </p:spPr>
        <p:txBody>
          <a:bodyPr anchor="b">
            <a:normAutofit/>
          </a:bodyPr>
          <a:lstStyle/>
          <a:p>
            <a:r>
              <a:rPr lang="en-US" sz="3100"/>
              <a:t>Influence of heredity and environment on growth and development </a:t>
            </a:r>
          </a:p>
        </p:txBody>
      </p:sp>
      <p:sp>
        <p:nvSpPr>
          <p:cNvPr id="3" name="Content Placeholder 2">
            <a:extLst>
              <a:ext uri="{FF2B5EF4-FFF2-40B4-BE49-F238E27FC236}">
                <a16:creationId xmlns="" xmlns:a16="http://schemas.microsoft.com/office/drawing/2014/main" id="{6DC3E95D-D515-4636-B30E-5B0C443A4259}"/>
              </a:ext>
            </a:extLst>
          </p:cNvPr>
          <p:cNvSpPr>
            <a:spLocks noGrp="1"/>
          </p:cNvSpPr>
          <p:nvPr>
            <p:ph idx="1"/>
          </p:nvPr>
        </p:nvSpPr>
        <p:spPr>
          <a:xfrm>
            <a:off x="4965431" y="2438400"/>
            <a:ext cx="6586489" cy="3785419"/>
          </a:xfrm>
        </p:spPr>
        <p:txBody>
          <a:bodyPr>
            <a:normAutofit/>
          </a:bodyPr>
          <a:lstStyle/>
          <a:p>
            <a:pPr marL="0" indent="0">
              <a:buNone/>
            </a:pPr>
            <a:r>
              <a:rPr lang="en-US" sz="2000" dirty="0"/>
              <a:t>The individual’s personality is the product of both heredity and environment. In some cases heredity may overpower development and in certain other cases environment may very strongly influence growth and development. It is because of this difference, individuals differ in physique, character and other personality traits. </a:t>
            </a:r>
          </a:p>
          <a:p>
            <a:pPr marL="0" indent="0">
              <a:buNone/>
            </a:pPr>
            <a:r>
              <a:rPr lang="en-US" sz="2000" dirty="0"/>
              <a:t>• A Child’s development represent the interaction of Heredity and Environment. </a:t>
            </a:r>
          </a:p>
          <a:p>
            <a:pPr marL="0" indent="0">
              <a:buNone/>
            </a:pPr>
            <a:r>
              <a:rPr lang="en-US" sz="2000" dirty="0"/>
              <a:t>• Heredity determines the potential of child, while the Environment influences the extent to which that potential is achieved</a:t>
            </a:r>
          </a:p>
        </p:txBody>
      </p:sp>
      <p:pic>
        <p:nvPicPr>
          <p:cNvPr id="5" name="Picture 4">
            <a:extLst>
              <a:ext uri="{FF2B5EF4-FFF2-40B4-BE49-F238E27FC236}">
                <a16:creationId xmlns="" xmlns:a16="http://schemas.microsoft.com/office/drawing/2014/main" id="{FB07E507-E12A-4301-8CFE-B5BD0E4C984F}"/>
              </a:ext>
            </a:extLst>
          </p:cNvPr>
          <p:cNvPicPr>
            <a:picLocks noChangeAspect="1"/>
          </p:cNvPicPr>
          <p:nvPr/>
        </p:nvPicPr>
        <p:blipFill rotWithShape="1">
          <a:blip r:embed="rId2"/>
          <a:srcRect l="18123" r="36757" b="-1"/>
          <a:stretch/>
        </p:blipFill>
        <p:spPr>
          <a:xfrm>
            <a:off x="20" y="10"/>
            <a:ext cx="4635571" cy="6857990"/>
          </a:xfrm>
          <a:prstGeom prst="rect">
            <a:avLst/>
          </a:prstGeom>
          <a:effectLst/>
        </p:spPr>
      </p:pic>
      <p:cxnSp>
        <p:nvCxnSpPr>
          <p:cNvPr id="9" name="Straight Connector 8">
            <a:extLst>
              <a:ext uri="{FF2B5EF4-FFF2-40B4-BE49-F238E27FC236}">
                <a16:creationId xmlns="" xmlns:a16="http://schemas.microsoft.com/office/drawing/2014/main" id="{A7F400EE-A8A5-48AF-B4D6-291B52C6F0B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080934" y="2115117"/>
            <a:ext cx="6309360" cy="0"/>
          </a:xfrm>
          <a:prstGeom prst="line">
            <a:avLst/>
          </a:prstGeom>
          <a:ln w="19050">
            <a:solidFill>
              <a:srgbClr val="8BED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582972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4C608BEB-860E-4094-8511-78603564A7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08388CD3-3B23-4E8C-A234-271A849D8194}"/>
              </a:ext>
            </a:extLst>
          </p:cNvPr>
          <p:cNvSpPr>
            <a:spLocks noGrp="1"/>
          </p:cNvSpPr>
          <p:nvPr>
            <p:ph type="title"/>
          </p:nvPr>
        </p:nvSpPr>
        <p:spPr>
          <a:xfrm>
            <a:off x="838200" y="1412488"/>
            <a:ext cx="2899189" cy="4363844"/>
          </a:xfrm>
        </p:spPr>
        <p:txBody>
          <a:bodyPr anchor="t">
            <a:normAutofit/>
          </a:bodyPr>
          <a:lstStyle/>
          <a:p>
            <a:r>
              <a:rPr lang="en-US" sz="3100">
                <a:solidFill>
                  <a:srgbClr val="FFFFFF"/>
                </a:solidFill>
              </a:rPr>
              <a:t>There are two factors that affect the development of a child . </a:t>
            </a:r>
            <a:br>
              <a:rPr lang="en-US" sz="3100">
                <a:solidFill>
                  <a:srgbClr val="FFFFFF"/>
                </a:solidFill>
              </a:rPr>
            </a:br>
            <a:r>
              <a:rPr lang="en-US" sz="3100">
                <a:solidFill>
                  <a:srgbClr val="FFFFFF"/>
                </a:solidFill>
              </a:rPr>
              <a:t>They are: 1. Heredity  2. Environment</a:t>
            </a:r>
            <a:br>
              <a:rPr lang="en-US" sz="3100">
                <a:solidFill>
                  <a:srgbClr val="FFFFFF"/>
                </a:solidFill>
              </a:rPr>
            </a:br>
            <a:r>
              <a:rPr lang="en-US" sz="3100">
                <a:solidFill>
                  <a:srgbClr val="FFFFFF"/>
                </a:solidFill>
              </a:rPr>
              <a:t/>
            </a:r>
            <a:br>
              <a:rPr lang="en-US" sz="3100">
                <a:solidFill>
                  <a:srgbClr val="FFFFFF"/>
                </a:solidFill>
              </a:rPr>
            </a:br>
            <a:endParaRPr lang="en-US" sz="3100">
              <a:solidFill>
                <a:srgbClr val="FFFFFF"/>
              </a:solidFill>
            </a:endParaRPr>
          </a:p>
        </p:txBody>
      </p:sp>
      <p:sp>
        <p:nvSpPr>
          <p:cNvPr id="3" name="Content Placeholder 2">
            <a:extLst>
              <a:ext uri="{FF2B5EF4-FFF2-40B4-BE49-F238E27FC236}">
                <a16:creationId xmlns="" xmlns:a16="http://schemas.microsoft.com/office/drawing/2014/main" id="{7624B6EA-8089-430D-9244-7659E140985A}"/>
              </a:ext>
            </a:extLst>
          </p:cNvPr>
          <p:cNvSpPr>
            <a:spLocks noGrp="1"/>
          </p:cNvSpPr>
          <p:nvPr>
            <p:ph sz="half" idx="1"/>
          </p:nvPr>
        </p:nvSpPr>
        <p:spPr>
          <a:xfrm>
            <a:off x="4380855" y="1412489"/>
            <a:ext cx="3427283" cy="4363844"/>
          </a:xfrm>
        </p:spPr>
        <p:txBody>
          <a:bodyPr>
            <a:normAutofit/>
          </a:bodyPr>
          <a:lstStyle/>
          <a:p>
            <a:pPr marL="0" indent="0">
              <a:buNone/>
            </a:pPr>
            <a:r>
              <a:rPr lang="en-US" sz="1400"/>
              <a:t>What is Heredity?</a:t>
            </a:r>
          </a:p>
          <a:p>
            <a:r>
              <a:rPr lang="en-US" sz="1400"/>
              <a:t>The transfer of physical or mental characteristics from parent to child through genes is called heredity.</a:t>
            </a:r>
          </a:p>
          <a:p>
            <a:r>
              <a:rPr lang="en-US" sz="1400"/>
              <a:t>Genes are inherited traits encoded into a person's DNA.</a:t>
            </a:r>
          </a:p>
          <a:p>
            <a:r>
              <a:rPr lang="en-US" sz="1400"/>
              <a:t>What does heredity influence?</a:t>
            </a:r>
          </a:p>
          <a:p>
            <a:r>
              <a:rPr lang="en-US" sz="1400"/>
              <a:t>Heredity influences the different aspects of growth and development i.e., height, weight and structure of the body, color of hair and eye, intelligence, interest and certain behaviors.</a:t>
            </a:r>
          </a:p>
          <a:p>
            <a:r>
              <a:rPr lang="en-US" sz="1400"/>
              <a:t>Heredity is a static social structure meaning once we inherit certain genes they cannot be modified or changed.</a:t>
            </a:r>
          </a:p>
        </p:txBody>
      </p:sp>
      <p:cxnSp>
        <p:nvCxnSpPr>
          <p:cNvPr id="11" name="Straight Connector 10">
            <a:extLst>
              <a:ext uri="{FF2B5EF4-FFF2-40B4-BE49-F238E27FC236}">
                <a16:creationId xmlns="" xmlns:a16="http://schemas.microsoft.com/office/drawing/2014/main" id="{1F16A8D4-FE87-4604-88B2-394B5D1EB43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 xmlns:a16="http://schemas.microsoft.com/office/drawing/2014/main" id="{AACBABDF-3DDA-496A-B504-06F75DE2E013}"/>
              </a:ext>
            </a:extLst>
          </p:cNvPr>
          <p:cNvSpPr>
            <a:spLocks noGrp="1"/>
          </p:cNvSpPr>
          <p:nvPr>
            <p:ph sz="half" idx="2"/>
          </p:nvPr>
        </p:nvSpPr>
        <p:spPr>
          <a:xfrm>
            <a:off x="8451604" y="1412489"/>
            <a:ext cx="3197701" cy="4363844"/>
          </a:xfrm>
        </p:spPr>
        <p:txBody>
          <a:bodyPr>
            <a:normAutofit/>
          </a:bodyPr>
          <a:lstStyle/>
          <a:p>
            <a:pPr marL="0" indent="0">
              <a:buNone/>
            </a:pPr>
            <a:r>
              <a:rPr lang="en-US" sz="2000"/>
              <a:t>What is Environment?</a:t>
            </a:r>
          </a:p>
          <a:p>
            <a:r>
              <a:rPr lang="en-US" sz="2000"/>
              <a:t>The word environment in this context means the environment around the child, his interaction with his family, his neighborhood, his school, the nutrition the child receives.</a:t>
            </a:r>
          </a:p>
          <a:p>
            <a:endParaRPr lang="en-US" sz="2000"/>
          </a:p>
        </p:txBody>
      </p:sp>
    </p:spTree>
    <p:extLst>
      <p:ext uri="{BB962C8B-B14F-4D97-AF65-F5344CB8AC3E}">
        <p14:creationId xmlns:p14="http://schemas.microsoft.com/office/powerpoint/2010/main" xmlns="" val="12294038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9E8213B0-D334-4F77-A7FC-FA2BAE56D6E8}"/>
              </a:ext>
            </a:extLst>
          </p:cNvPr>
          <p:cNvSpPr>
            <a:spLocks noGrp="1"/>
          </p:cNvSpPr>
          <p:nvPr>
            <p:ph idx="1"/>
          </p:nvPr>
        </p:nvSpPr>
        <p:spPr>
          <a:xfrm>
            <a:off x="838200" y="857250"/>
            <a:ext cx="10515600" cy="5319713"/>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en-US" dirty="0"/>
              <a:t>Every human being is born as a result of conception which takes place due to certain biological Factors and process. When two germ cells meet together an organism’s life starts. In the ovary of the female an ovum or an egg cell is present. Ovum is a kind of female’s egg cell. In the ovum 23 pairs of chromosomes are present in different shapes and sizes. In the male’s sperm there are also present numerous germ </a:t>
            </a:r>
            <a:r>
              <a:rPr lang="en-US" dirty="0" err="1"/>
              <a:t>cells.In</a:t>
            </a:r>
            <a:r>
              <a:rPr lang="en-US" dirty="0"/>
              <a:t> a germ cell there are 23 pairs of chromosomes as is the case with female’s ovum. When a chromosome of female meets the chromosomes of male. Fertilization takes place and the life begins to take place. It is this cell or chromosomes which in the process of heredity an individual gets from </a:t>
            </a:r>
            <a:r>
              <a:rPr lang="en-US" dirty="0" smtClean="0"/>
              <a:t>his/ her parents .</a:t>
            </a:r>
            <a:endParaRPr lang="en-US" dirty="0"/>
          </a:p>
        </p:txBody>
      </p:sp>
    </p:spTree>
    <p:extLst>
      <p:ext uri="{BB962C8B-B14F-4D97-AF65-F5344CB8AC3E}">
        <p14:creationId xmlns:p14="http://schemas.microsoft.com/office/powerpoint/2010/main" xmlns="" val="4172437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4400"/>
            <a:ext cx="10515600" cy="5262563"/>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0" indent="0">
              <a:buNone/>
            </a:pPr>
            <a:r>
              <a:rPr lang="en-US" dirty="0" smtClean="0"/>
              <a:t>The </a:t>
            </a:r>
            <a:r>
              <a:rPr lang="en-US" dirty="0"/>
              <a:t>child carries with himself several physiological and psychological peculiarities that are present in the parents. In fact it is the heredity that determines structure, complexion, structure of hair, height. Facial features nasal index etc. of the child. Thus different types of the genes help in the formation of a body. According to geneticists, sex is also inherited. They say that there are two big chromosomes. They have named these chromosomes as ‘X’ and ‘Y’. In the germ cells of the male there is one big ‘X’ chromosome-and a small ‘Y’ </a:t>
            </a:r>
            <a:r>
              <a:rPr lang="en-US" dirty="0" err="1"/>
              <a:t>chromosome.If</a:t>
            </a:r>
            <a:r>
              <a:rPr lang="en-US" dirty="0"/>
              <a:t> the germ cell engaged in the formation of a creature an ‘X’ chromosome of the mother and the other ‘X’ chromosome of the father enter, then the child will be a female, and contrary to this, if in the germ cell an ‘X’ and a ‘Y’ chromosome enter, the child will be a male</a:t>
            </a:r>
            <a:r>
              <a:rPr lang="en-US" dirty="0" smtClean="0"/>
              <a:t>.</a:t>
            </a:r>
          </a:p>
          <a:p>
            <a:pPr marL="0" indent="0">
              <a:buNone/>
            </a:pPr>
            <a:r>
              <a:rPr lang="en-US" dirty="0" smtClean="0"/>
              <a:t>A </a:t>
            </a:r>
            <a:r>
              <a:rPr lang="en-US" dirty="0"/>
              <a:t>study of chromosomes has revealed that genes of the ‘X’ chromosome are comparatively stronger than the genes of the ‘Y’ chromosome. An individual’s heredity depends on the genes of his parents, that is, whatever one gives to his children is through the genes. </a:t>
            </a:r>
          </a:p>
          <a:p>
            <a:endParaRPr lang="en-US" dirty="0"/>
          </a:p>
        </p:txBody>
      </p:sp>
    </p:spTree>
    <p:extLst>
      <p:ext uri="{BB962C8B-B14F-4D97-AF65-F5344CB8AC3E}">
        <p14:creationId xmlns:p14="http://schemas.microsoft.com/office/powerpoint/2010/main" xmlns="" val="2689347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18EE69-5581-4EBA-9A1A-E3FC5C3D1EBE}"/>
              </a:ext>
            </a:extLst>
          </p:cNvPr>
          <p:cNvSpPr>
            <a:spLocks noGrp="1"/>
          </p:cNvSpPr>
          <p:nvPr>
            <p:ph type="title"/>
          </p:nvPr>
        </p:nvSpPr>
        <p:spPr>
          <a:xfrm>
            <a:off x="810065" y="379193"/>
            <a:ext cx="10515600" cy="1325563"/>
          </a:xfrm>
        </p:spPr>
        <p:txBody>
          <a:bodyPr/>
          <a:lstStyle/>
          <a:p>
            <a:r>
              <a:rPr lang="en-US" dirty="0" smtClean="0"/>
              <a:t>Environment </a:t>
            </a:r>
            <a:endParaRPr lang="en-US" dirty="0"/>
          </a:p>
        </p:txBody>
      </p:sp>
      <p:sp>
        <p:nvSpPr>
          <p:cNvPr id="3" name="Content Placeholder 2">
            <a:extLst>
              <a:ext uri="{FF2B5EF4-FFF2-40B4-BE49-F238E27FC236}">
                <a16:creationId xmlns="" xmlns:a16="http://schemas.microsoft.com/office/drawing/2014/main" id="{EB843C13-33C6-44AE-AAA1-F6A0D8030CA1}"/>
              </a:ext>
            </a:extLst>
          </p:cNvPr>
          <p:cNvSpPr>
            <a:spLocks noGrp="1"/>
          </p:cNvSpPr>
          <p:nvPr>
            <p:ph idx="1"/>
          </p:nvPr>
        </p:nvSpPr>
        <p:spPr>
          <a:xfrm>
            <a:off x="838200" y="1463040"/>
            <a:ext cx="10515600" cy="4713923"/>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marL="0" indent="0">
              <a:buNone/>
            </a:pPr>
            <a:r>
              <a:rPr lang="en-US" dirty="0"/>
              <a:t>Environment is nothing but the sum total of the surroundings in which an individual has to live. Psychologically an individual’s environment is related to all those stimuli which he faces from the moment of fertilization till death. Environment is generally divided into two categories-natural and social. Natural environment refers to all those things and forces on and around the earth that influence a person</a:t>
            </a:r>
            <a:r>
              <a:rPr lang="en-US" dirty="0" smtClean="0"/>
              <a:t>.</a:t>
            </a:r>
          </a:p>
          <a:p>
            <a:pPr marL="0" indent="0">
              <a:buNone/>
            </a:pPr>
            <a:r>
              <a:rPr lang="en-US" dirty="0" smtClean="0"/>
              <a:t>Social </a:t>
            </a:r>
            <a:r>
              <a:rPr lang="en-US" dirty="0"/>
              <a:t>environment we mean the environment which the person sees around himself on acquiring consciousness in the society, i.e., language, religion, custom, tradition, means of communication, means of luxury, family, school, social groups </a:t>
            </a:r>
            <a:r>
              <a:rPr lang="en-US" dirty="0" err="1"/>
              <a:t>etc.By</a:t>
            </a:r>
            <a:r>
              <a:rPr lang="en-US" dirty="0"/>
              <a:t> human society we mean those institutions or organizations which human beings have established for their own protection and security. Psychologists like Freud, Havelock, </a:t>
            </a:r>
            <a:r>
              <a:rPr lang="en-US" dirty="0" err="1"/>
              <a:t>Eills</a:t>
            </a:r>
            <a:r>
              <a:rPr lang="en-US" dirty="0"/>
              <a:t> have accepted the fact that social environment is very much responsible for changing in human </a:t>
            </a:r>
            <a:r>
              <a:rPr lang="en-US" dirty="0" err="1"/>
              <a:t>behaviour</a:t>
            </a:r>
            <a:r>
              <a:rPr lang="en-US" dirty="0"/>
              <a:t> and its personality.</a:t>
            </a:r>
          </a:p>
          <a:p>
            <a:endParaRPr lang="en-US" dirty="0"/>
          </a:p>
          <a:p>
            <a:endParaRPr lang="en-US" dirty="0"/>
          </a:p>
        </p:txBody>
      </p:sp>
    </p:spTree>
    <p:extLst>
      <p:ext uri="{BB962C8B-B14F-4D97-AF65-F5344CB8AC3E}">
        <p14:creationId xmlns:p14="http://schemas.microsoft.com/office/powerpoint/2010/main" xmlns="" val="36772676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2FB8B70A-6807-4686-A204-F75264646B14}"/>
              </a:ext>
            </a:extLst>
          </p:cNvPr>
          <p:cNvSpPr>
            <a:spLocks noGrp="1"/>
          </p:cNvSpPr>
          <p:nvPr>
            <p:ph type="title"/>
          </p:nvPr>
        </p:nvSpPr>
        <p:spPr>
          <a:xfrm>
            <a:off x="4965430" y="629268"/>
            <a:ext cx="6586491" cy="1286160"/>
          </a:xfrm>
        </p:spPr>
        <p:txBody>
          <a:bodyPr anchor="b">
            <a:normAutofit/>
          </a:bodyPr>
          <a:lstStyle/>
          <a:p>
            <a:r>
              <a:rPr lang="en-US" sz="2800"/>
              <a:t>What are the environmental factors which influence development?</a:t>
            </a:r>
            <a:br>
              <a:rPr lang="en-US" sz="2800"/>
            </a:br>
            <a:endParaRPr lang="en-US" sz="2800"/>
          </a:p>
        </p:txBody>
      </p:sp>
      <p:pic>
        <p:nvPicPr>
          <p:cNvPr id="9" name="Picture 8">
            <a:extLst>
              <a:ext uri="{FF2B5EF4-FFF2-40B4-BE49-F238E27FC236}">
                <a16:creationId xmlns="" xmlns:a16="http://schemas.microsoft.com/office/drawing/2014/main" id="{D8308DA8-7A84-472D-8A8E-962680B31E1A}"/>
              </a:ext>
            </a:extLst>
          </p:cNvPr>
          <p:cNvPicPr>
            <a:picLocks noChangeAspect="1"/>
          </p:cNvPicPr>
          <p:nvPr/>
        </p:nvPicPr>
        <p:blipFill rotWithShape="1">
          <a:blip r:embed="rId2"/>
          <a:srcRect l="28817" r="26063" b="-1"/>
          <a:stretch/>
        </p:blipFill>
        <p:spPr>
          <a:xfrm>
            <a:off x="20" y="10"/>
            <a:ext cx="4635571" cy="6857990"/>
          </a:xfrm>
          <a:prstGeom prst="rect">
            <a:avLst/>
          </a:prstGeom>
          <a:effectLst/>
        </p:spPr>
      </p:pic>
      <p:cxnSp>
        <p:nvCxnSpPr>
          <p:cNvPr id="13" name="Straight Connector 12">
            <a:extLst>
              <a:ext uri="{FF2B5EF4-FFF2-40B4-BE49-F238E27FC236}">
                <a16:creationId xmlns="" xmlns:a16="http://schemas.microsoft.com/office/drawing/2014/main" id="{A7F400EE-A8A5-48AF-B4D6-291B52C6F0B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080934" y="2115117"/>
            <a:ext cx="6309360" cy="0"/>
          </a:xfrm>
          <a:prstGeom prst="line">
            <a:avLst/>
          </a:prstGeom>
          <a:ln w="19050">
            <a:solidFill>
              <a:srgbClr val="003277"/>
            </a:solidFill>
          </a:ln>
        </p:spPr>
        <p:style>
          <a:lnRef idx="1">
            <a:schemeClr val="accent1"/>
          </a:lnRef>
          <a:fillRef idx="0">
            <a:schemeClr val="accent1"/>
          </a:fillRef>
          <a:effectRef idx="0">
            <a:schemeClr val="accent1"/>
          </a:effectRef>
          <a:fontRef idx="minor">
            <a:schemeClr val="tx1"/>
          </a:fontRef>
        </p:style>
      </p:cxnSp>
      <p:graphicFrame>
        <p:nvGraphicFramePr>
          <p:cNvPr id="8" name="Content Placeholder 5">
            <a:extLst>
              <a:ext uri="{FF2B5EF4-FFF2-40B4-BE49-F238E27FC236}">
                <a16:creationId xmlns="" xmlns:a16="http://schemas.microsoft.com/office/drawing/2014/main" id="{8F398919-2A32-4B49-9881-57EE37F4A9E7}"/>
              </a:ext>
            </a:extLst>
          </p:cNvPr>
          <p:cNvGraphicFramePr>
            <a:graphicFrameLocks noGrp="1"/>
          </p:cNvGraphicFramePr>
          <p:nvPr>
            <p:ph idx="1"/>
            <p:extLst>
              <p:ext uri="{D42A27DB-BD31-4B8C-83A1-F6EECF244321}">
                <p14:modId xmlns:p14="http://schemas.microsoft.com/office/powerpoint/2010/main" xmlns="" val="3493531592"/>
              </p:ext>
            </p:extLst>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101549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AD318CC-E2A8-4E27-9548-A047A78999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1C35616D-AACE-4E89-A6BF-1D0A8199F55A}"/>
              </a:ext>
            </a:extLst>
          </p:cNvPr>
          <p:cNvSpPr>
            <a:spLocks noGrp="1"/>
          </p:cNvSpPr>
          <p:nvPr>
            <p:ph type="title"/>
          </p:nvPr>
        </p:nvSpPr>
        <p:spPr>
          <a:xfrm>
            <a:off x="645065" y="1463040"/>
            <a:ext cx="3796306" cy="2690949"/>
          </a:xfrm>
        </p:spPr>
        <p:txBody>
          <a:bodyPr anchor="t">
            <a:normAutofit/>
          </a:bodyPr>
          <a:lstStyle/>
          <a:p>
            <a:r>
              <a:rPr lang="en-US" sz="4800"/>
              <a:t> School and teachers</a:t>
            </a:r>
            <a:br>
              <a:rPr lang="en-US" sz="4800"/>
            </a:br>
            <a:endParaRPr lang="en-US" sz="4800"/>
          </a:p>
        </p:txBody>
      </p:sp>
      <p:grpSp>
        <p:nvGrpSpPr>
          <p:cNvPr id="10" name="Group 9">
            <a:extLst>
              <a:ext uri="{FF2B5EF4-FFF2-40B4-BE49-F238E27FC236}">
                <a16:creationId xmlns="" xmlns:a16="http://schemas.microsoft.com/office/drawing/2014/main" id="{B14B560F-9DD7-4302-A60B-EBD3EF59B07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 xmlns:a16="http://schemas.microsoft.com/office/drawing/2014/main" id="{3A9A4357-BD1D-4622-A4FE-766E6AB8DE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 xmlns:a16="http://schemas.microsoft.com/office/drawing/2014/main" id="{C21D6966-343E-49AC-A026-D2497E0C3CA1}"/>
                </a:ext>
                <a:ext uri="{C183D7F6-B498-43B3-948B-1728B52AA6E4}">
                  <adec:decorative xmlns="" xmlns:adec="http://schemas.microsoft.com/office/drawing/2017/decorative" val="1"/>
                </a:ext>
              </a:extLst>
            </p:cNvPr>
            <p:cNvCxnSpPr>
              <a:cxnSpLocks/>
            </p:cNvCxnSpPr>
            <p:nvPr>
              <p:extLst>
                <p:ext uri="{386F3935-93C4-4BCD-93E2-E3B085C9AB24}">
                  <p16:designElem xmlns=""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0BEBF0F8-CF72-47E1-AE67-58C3578AE385}"/>
              </a:ext>
            </a:extLst>
          </p:cNvPr>
          <p:cNvSpPr>
            <a:spLocks noGrp="1"/>
          </p:cNvSpPr>
          <p:nvPr>
            <p:ph idx="1"/>
          </p:nvPr>
        </p:nvSpPr>
        <p:spPr>
          <a:xfrm>
            <a:off x="5656218" y="1463039"/>
            <a:ext cx="5542387" cy="4300447"/>
          </a:xfrm>
        </p:spPr>
        <p:txBody>
          <a:bodyPr anchor="t">
            <a:normAutofit/>
          </a:bodyPr>
          <a:lstStyle/>
          <a:p>
            <a:pPr marL="0" indent="0">
              <a:buNone/>
            </a:pPr>
            <a:r>
              <a:rPr lang="en-US" sz="2200"/>
              <a:t>The school environment, and the teachers also play a very important role in the grooming of a child.</a:t>
            </a:r>
          </a:p>
          <a:p>
            <a:pPr marL="0" indent="0">
              <a:buNone/>
            </a:pPr>
            <a:r>
              <a:rPr lang="en-US" sz="2200"/>
              <a:t>The teachers are the first role models for a child, and through the way a teacher conducts herself, or interacts with the child affects the knowledge they acquire, and the people they become.</a:t>
            </a:r>
          </a:p>
          <a:p>
            <a:pPr marL="0" indent="0">
              <a:buNone/>
            </a:pPr>
            <a:r>
              <a:rPr lang="en-US" sz="2200"/>
              <a:t>There are various other environmental factors, in addition to these, like the book a child reads, or what he/she watches on TV, the sport they play, affects their development.</a:t>
            </a:r>
          </a:p>
          <a:p>
            <a:endParaRPr lang="en-US" sz="2200"/>
          </a:p>
        </p:txBody>
      </p:sp>
    </p:spTree>
    <p:extLst>
      <p:ext uri="{BB962C8B-B14F-4D97-AF65-F5344CB8AC3E}">
        <p14:creationId xmlns:p14="http://schemas.microsoft.com/office/powerpoint/2010/main" xmlns="" val="14758920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AD318CC-E2A8-4E27-9548-A047A78999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34A34B9C-0A65-454B-854F-AE947A28CDAC}"/>
              </a:ext>
            </a:extLst>
          </p:cNvPr>
          <p:cNvSpPr>
            <a:spLocks noGrp="1"/>
          </p:cNvSpPr>
          <p:nvPr>
            <p:ph type="title"/>
          </p:nvPr>
        </p:nvSpPr>
        <p:spPr>
          <a:xfrm>
            <a:off x="423948" y="1448972"/>
            <a:ext cx="4204323" cy="2321169"/>
          </a:xfrm>
        </p:spPr>
        <p:style>
          <a:lnRef idx="2">
            <a:schemeClr val="accent2">
              <a:shade val="50000"/>
            </a:schemeClr>
          </a:lnRef>
          <a:fillRef idx="1">
            <a:schemeClr val="accent2"/>
          </a:fillRef>
          <a:effectRef idx="0">
            <a:schemeClr val="accent2"/>
          </a:effectRef>
          <a:fontRef idx="minor">
            <a:schemeClr val="lt1"/>
          </a:fontRef>
        </p:style>
        <p:txBody>
          <a:bodyPr anchor="t">
            <a:noAutofit/>
          </a:bodyPr>
          <a:lstStyle/>
          <a:p>
            <a:r>
              <a:rPr lang="en-US" sz="3200" dirty="0"/>
              <a:t>Both heredity and environment have their share in molding the life and personality of the individual</a:t>
            </a:r>
          </a:p>
        </p:txBody>
      </p:sp>
      <p:grpSp>
        <p:nvGrpSpPr>
          <p:cNvPr id="10" name="Group 9">
            <a:extLst>
              <a:ext uri="{FF2B5EF4-FFF2-40B4-BE49-F238E27FC236}">
                <a16:creationId xmlns="" xmlns:a16="http://schemas.microsoft.com/office/drawing/2014/main" id="{B14B560F-9DD7-4302-A60B-EBD3EF59B07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 xmlns:a16="http://schemas.microsoft.com/office/drawing/2014/main" id="{3A9A4357-BD1D-4622-A4FE-766E6AB8DE8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 xmlns:a16="http://schemas.microsoft.com/office/drawing/2014/main" id="{C21D6966-343E-49AC-A026-D2497E0C3CA1}"/>
                </a:ext>
                <a:ext uri="{C183D7F6-B498-43B3-948B-1728B52AA6E4}">
                  <adec:decorative xmlns="" xmlns:adec="http://schemas.microsoft.com/office/drawing/2017/decorative" val="1"/>
                </a:ext>
              </a:extLst>
            </p:cNvPr>
            <p:cNvCxnSpPr>
              <a:cxnSpLocks/>
            </p:cNvCxnSpPr>
            <p:nvPr>
              <p:extLst>
                <p:ext uri="{386F3935-93C4-4BCD-93E2-E3B085C9AB24}">
                  <p16:designElem xmlns=""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35DD02A8-E97B-44C5-8C23-FB027461E3ED}"/>
              </a:ext>
            </a:extLst>
          </p:cNvPr>
          <p:cNvSpPr>
            <a:spLocks noGrp="1"/>
          </p:cNvSpPr>
          <p:nvPr>
            <p:ph idx="1"/>
          </p:nvPr>
        </p:nvSpPr>
        <p:spPr>
          <a:xfrm>
            <a:off x="5656218" y="858129"/>
            <a:ext cx="5542387" cy="4905357"/>
          </a:xfrm>
        </p:spPr>
        <p:txBody>
          <a:bodyPr anchor="t">
            <a:normAutofit/>
          </a:bodyPr>
          <a:lstStyle/>
          <a:p>
            <a:pPr marL="0" indent="0">
              <a:buNone/>
            </a:pPr>
            <a:r>
              <a:rPr lang="en-US" sz="1700" dirty="0" smtClean="0"/>
              <a:t>. </a:t>
            </a:r>
          </a:p>
          <a:p>
            <a:pPr marL="0" indent="0">
              <a:buNone/>
            </a:pPr>
            <a:r>
              <a:rPr lang="en-US" sz="1700" dirty="0" smtClean="0"/>
              <a:t>• </a:t>
            </a:r>
            <a:r>
              <a:rPr lang="en-US" sz="1700" dirty="0"/>
              <a:t>Heredity is responsible for all the inborn traits, the instincts, emotions, I.Q., reflex action and physical traits</a:t>
            </a:r>
            <a:r>
              <a:rPr lang="en-US" sz="1700" dirty="0" smtClean="0"/>
              <a:t>.</a:t>
            </a:r>
          </a:p>
          <a:p>
            <a:pPr marL="0" indent="0">
              <a:buNone/>
            </a:pPr>
            <a:r>
              <a:rPr lang="en-US" sz="1700" dirty="0" smtClean="0"/>
              <a:t> </a:t>
            </a:r>
            <a:r>
              <a:rPr lang="en-US" sz="1700" dirty="0"/>
              <a:t>• Environment is responsible for the growth and development of the physical, mental and social traits. </a:t>
            </a:r>
            <a:endParaRPr lang="en-US" sz="1700" dirty="0" smtClean="0"/>
          </a:p>
          <a:p>
            <a:pPr marL="0" indent="0">
              <a:buNone/>
            </a:pPr>
            <a:r>
              <a:rPr lang="en-US" sz="1700" dirty="0" smtClean="0"/>
              <a:t>• </a:t>
            </a:r>
            <a:r>
              <a:rPr lang="en-US" sz="1700" dirty="0"/>
              <a:t>The two forces heredity and environment are not opposed to each other, but are complementary like seed and soil. The heredity is the raw material out of which the object is to be prepared, and environment in the technique and other material for the manufacture. </a:t>
            </a:r>
            <a:endParaRPr lang="en-US" sz="1700" dirty="0" smtClean="0"/>
          </a:p>
          <a:p>
            <a:pPr marL="0" indent="0">
              <a:buNone/>
            </a:pPr>
            <a:r>
              <a:rPr lang="en-US" sz="1700" dirty="0" smtClean="0"/>
              <a:t>• </a:t>
            </a:r>
            <a:r>
              <a:rPr lang="en-US" sz="1700" dirty="0"/>
              <a:t>Two individuals of the same heredity might differ when put in dissimilar environments. Again two individuals of differing heredity would probably differ </a:t>
            </a:r>
            <a:r>
              <a:rPr lang="en-US" sz="1700" dirty="0" err="1"/>
              <a:t>inspite</a:t>
            </a:r>
            <a:r>
              <a:rPr lang="en-US" sz="1700" dirty="0"/>
              <a:t> of identical environments. So we can predict that if we change either factor, the product is changed.</a:t>
            </a:r>
          </a:p>
        </p:txBody>
      </p:sp>
    </p:spTree>
    <p:extLst>
      <p:ext uri="{BB962C8B-B14F-4D97-AF65-F5344CB8AC3E}">
        <p14:creationId xmlns:p14="http://schemas.microsoft.com/office/powerpoint/2010/main" xmlns="" val="2220877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4221</Words>
  <Application>Microsoft Office PowerPoint</Application>
  <PresentationFormat>Custom</PresentationFormat>
  <Paragraphs>151</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Educational Psychology </vt:lpstr>
      <vt:lpstr>Definitions</vt:lpstr>
      <vt:lpstr>CONCEPT </vt:lpstr>
      <vt:lpstr>NATURE OF EDUCATIONAL PSYCHOLOGY </vt:lpstr>
      <vt:lpstr>Slide 5</vt:lpstr>
      <vt:lpstr>Scope of Educational Pychology- Five major areas covered by Educational Psychology are: </vt:lpstr>
      <vt:lpstr>The Learner </vt:lpstr>
      <vt:lpstr>The Learning Process </vt:lpstr>
      <vt:lpstr>Learning Situation </vt:lpstr>
      <vt:lpstr>Teaching Situation </vt:lpstr>
      <vt:lpstr>Evaluation of Learning Performance </vt:lpstr>
      <vt:lpstr>The Teacher </vt:lpstr>
      <vt:lpstr>Importance of Educational Psychology</vt:lpstr>
      <vt:lpstr>Slide 14</vt:lpstr>
      <vt:lpstr>Importance OF EDUCATIONAL PSYCHOLOGY </vt:lpstr>
      <vt:lpstr>Slide 16</vt:lpstr>
      <vt:lpstr>Slide 17</vt:lpstr>
      <vt:lpstr>Slide 18</vt:lpstr>
      <vt:lpstr>Slide 19</vt:lpstr>
      <vt:lpstr>Slide 20</vt:lpstr>
      <vt:lpstr>Slide 21</vt:lpstr>
      <vt:lpstr>Slide 22</vt:lpstr>
      <vt:lpstr>Growth and development </vt:lpstr>
      <vt:lpstr>Can you recall events from your early childhood?</vt:lpstr>
      <vt:lpstr>The Meaning of Growth and Development</vt:lpstr>
      <vt:lpstr>Growth </vt:lpstr>
      <vt:lpstr>DEVELOPMENT</vt:lpstr>
      <vt:lpstr>DIFFERENCE BETWEEN  GROWTH &amp; DEVELOPMENT  </vt:lpstr>
      <vt:lpstr>   DIFFERENCE </vt:lpstr>
      <vt:lpstr>Slide 30</vt:lpstr>
      <vt:lpstr>The  Principles of Growth and Development</vt:lpstr>
      <vt:lpstr>The Proximodistal principle</vt:lpstr>
      <vt:lpstr>Development proceeds from general to specific responses: </vt:lpstr>
      <vt:lpstr> Development is a continuous process: </vt:lpstr>
      <vt:lpstr> Different aspects of growth develop at different rates </vt:lpstr>
      <vt:lpstr>Slide 36</vt:lpstr>
      <vt:lpstr>Slide 37</vt:lpstr>
      <vt:lpstr>Slide 38</vt:lpstr>
      <vt:lpstr>Slide 39</vt:lpstr>
      <vt:lpstr>Slide 40</vt:lpstr>
      <vt:lpstr>Slide 41</vt:lpstr>
      <vt:lpstr>Slide 42</vt:lpstr>
      <vt:lpstr>Slide 43</vt:lpstr>
      <vt:lpstr>ASSESSMENT OF DEVELOPMENT </vt:lpstr>
      <vt:lpstr>Slide 45</vt:lpstr>
      <vt:lpstr>Slide 46</vt:lpstr>
      <vt:lpstr>Slide 47</vt:lpstr>
      <vt:lpstr>Influence of heredity and environment on growth and development </vt:lpstr>
      <vt:lpstr>There are two factors that affect the development of a child .  They are: 1. Heredity  2. Environment  </vt:lpstr>
      <vt:lpstr>Slide 50</vt:lpstr>
      <vt:lpstr>Slide 51</vt:lpstr>
      <vt:lpstr>Environment </vt:lpstr>
      <vt:lpstr>What are the environmental factors which influence development? </vt:lpstr>
      <vt:lpstr> School and teachers </vt:lpstr>
      <vt:lpstr>Both heredity and environment have their share in molding the life and personality of the individual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Psychology</dc:title>
  <dc:creator>Paravi Khullar  5708</dc:creator>
  <cp:lastModifiedBy>Sabhya</cp:lastModifiedBy>
  <cp:revision>11</cp:revision>
  <dcterms:created xsi:type="dcterms:W3CDTF">2021-01-29T04:33:30Z</dcterms:created>
  <dcterms:modified xsi:type="dcterms:W3CDTF">2022-08-04T04:46:21Z</dcterms:modified>
</cp:coreProperties>
</file>