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8" r:id="rId3"/>
    <p:sldId id="258" r:id="rId4"/>
    <p:sldId id="257" r:id="rId5"/>
    <p:sldId id="259" r:id="rId6"/>
    <p:sldId id="260" r:id="rId7"/>
    <p:sldId id="261" r:id="rId8"/>
    <p:sldId id="269" r:id="rId9"/>
    <p:sldId id="270" r:id="rId10"/>
    <p:sldId id="262" r:id="rId11"/>
    <p:sldId id="271" r:id="rId12"/>
    <p:sldId id="275" r:id="rId13"/>
    <p:sldId id="272" r:id="rId14"/>
    <p:sldId id="276" r:id="rId15"/>
    <p:sldId id="273" r:id="rId16"/>
    <p:sldId id="263" r:id="rId17"/>
    <p:sldId id="277" r:id="rId18"/>
    <p:sldId id="264" r:id="rId19"/>
    <p:sldId id="278" r:id="rId20"/>
    <p:sldId id="265" r:id="rId21"/>
    <p:sldId id="279" r:id="rId22"/>
    <p:sldId id="266"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B4E705-5212-4967-B8EF-4B0CFEB07498}" type="datetimeFigureOut">
              <a:rPr lang="en-IN" smtClean="0"/>
              <a:pPr/>
              <a:t>12-01-2019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278EFC-8D1C-4E0C-8901-045DD586B1AB}"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BE9BAE34-078D-4E72-83AC-980F2B78E2F6}" type="slidenum">
              <a:rPr lang="zh-CN" altLang="en-GB" smtClean="0"/>
              <a:pPr/>
              <a:t>2</a:t>
            </a:fld>
            <a:endParaRPr lang="en-GB" altLang="zh-CN" smtClean="0"/>
          </a:p>
        </p:txBody>
      </p:sp>
      <p:sp>
        <p:nvSpPr>
          <p:cNvPr id="30723" name="Rectangle 2"/>
          <p:cNvSpPr>
            <a:spLocks noGrp="1" noRot="1" noChangeAspect="1" noChangeArrowheads="1" noTextEdit="1"/>
          </p:cNvSpPr>
          <p:nvPr>
            <p:ph type="sldImg"/>
          </p:nvPr>
        </p:nvSpPr>
        <p:spPr>
          <a:xfrm>
            <a:off x="897080" y="683512"/>
            <a:ext cx="5063840" cy="3430845"/>
          </a:xfrm>
          <a:solidFill>
            <a:srgbClr val="FFFFFF"/>
          </a:solidFill>
          <a:ln/>
        </p:spPr>
      </p:sp>
      <p:sp>
        <p:nvSpPr>
          <p:cNvPr id="30724" name="Rectangle 3"/>
          <p:cNvSpPr>
            <a:spLocks noGrp="1" noChangeArrowheads="1"/>
          </p:cNvSpPr>
          <p:nvPr>
            <p:ph type="body" idx="1"/>
          </p:nvPr>
        </p:nvSpPr>
        <p:spPr>
          <a:xfrm>
            <a:off x="915054" y="4343179"/>
            <a:ext cx="5027893" cy="4117310"/>
          </a:xfrm>
          <a:solidFill>
            <a:srgbClr val="FFFFFF"/>
          </a:solidFill>
          <a:ln>
            <a:solidFill>
              <a:srgbClr val="000000"/>
            </a:solidFill>
          </a:ln>
        </p:spPr>
        <p:txBody>
          <a:bodyPr/>
          <a:lstStyle/>
          <a:p>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7F2419B-995F-47E0-9E4B-4CECD53020E7}" type="datetimeFigureOut">
              <a:rPr lang="en-IN" smtClean="0"/>
              <a:pPr/>
              <a:t>12-01-2019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A55E-C7F7-4867-9F94-05A8243C49B6}"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F2419B-995F-47E0-9E4B-4CECD53020E7}" type="datetimeFigureOut">
              <a:rPr lang="en-IN" smtClean="0"/>
              <a:pPr/>
              <a:t>12-01-2019</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ECA55E-C7F7-4867-9F94-05A8243C49B6}"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u="sng" dirty="0" smtClean="0">
                <a:solidFill>
                  <a:srgbClr val="FF0000"/>
                </a:solidFill>
              </a:rPr>
              <a:t>NUTRITION AND BALANCED DIET</a:t>
            </a:r>
            <a:endParaRPr lang="en-IN" u="sng" dirty="0">
              <a:solidFill>
                <a:srgbClr val="FF0000"/>
              </a:solidFill>
            </a:endParaRPr>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4400" y="0"/>
            <a:ext cx="8229600" cy="1143000"/>
          </a:xfrm>
        </p:spPr>
        <p:txBody>
          <a:bodyPr/>
          <a:lstStyle/>
          <a:p>
            <a:pPr eaLnBrk="1" hangingPunct="1"/>
            <a:r>
              <a:rPr lang="en-GB" altLang="zh-CN" smtClean="0">
                <a:solidFill>
                  <a:srgbClr val="C00000"/>
                </a:solidFill>
                <a:latin typeface="Arial Rounded MT Bold" pitchFamily="34" charset="0"/>
              </a:rPr>
              <a:t>What are nutrients ?</a:t>
            </a:r>
          </a:p>
        </p:txBody>
      </p:sp>
      <p:sp>
        <p:nvSpPr>
          <p:cNvPr id="6147" name="Rectangle 3"/>
          <p:cNvSpPr>
            <a:spLocks noGrp="1" noChangeArrowheads="1"/>
          </p:cNvSpPr>
          <p:nvPr>
            <p:ph idx="1"/>
          </p:nvPr>
        </p:nvSpPr>
        <p:spPr>
          <a:xfrm>
            <a:off x="762000" y="1219200"/>
            <a:ext cx="7772400" cy="1120775"/>
          </a:xfrm>
        </p:spPr>
        <p:txBody>
          <a:bodyPr/>
          <a:lstStyle/>
          <a:p>
            <a:pPr eaLnBrk="1" hangingPunct="1"/>
            <a:r>
              <a:rPr lang="en-GB" altLang="zh-CN" smtClean="0">
                <a:latin typeface="Times New Roman" pitchFamily="18" charset="0"/>
                <a:cs typeface="Times New Roman" pitchFamily="18" charset="0"/>
              </a:rPr>
              <a:t>Nutrients are the components of food which have a function in …..</a:t>
            </a:r>
          </a:p>
        </p:txBody>
      </p:sp>
      <p:sp>
        <p:nvSpPr>
          <p:cNvPr id="6148" name="Rectangle 4"/>
          <p:cNvSpPr>
            <a:spLocks noChangeArrowheads="1"/>
          </p:cNvSpPr>
          <p:nvPr/>
        </p:nvSpPr>
        <p:spPr bwMode="auto">
          <a:xfrm>
            <a:off x="609600" y="2895600"/>
            <a:ext cx="3249613" cy="1120775"/>
          </a:xfrm>
          <a:prstGeom prst="rect">
            <a:avLst/>
          </a:prstGeom>
          <a:solidFill>
            <a:srgbClr val="F5FE42"/>
          </a:solidFill>
          <a:ln w="12700">
            <a:solidFill>
              <a:schemeClr val="tx1"/>
            </a:solidFill>
            <a:miter lim="800000"/>
            <a:headEnd/>
            <a:tailEnd/>
          </a:ln>
        </p:spPr>
        <p:txBody>
          <a:bodyPr wrap="none" lIns="0" tIns="0" rIns="0" bIns="0" anchor="ctr"/>
          <a:lstStyle/>
          <a:p>
            <a:pPr algn="ctr" defTabSz="820738">
              <a:buClr>
                <a:srgbClr val="000000"/>
              </a:buClr>
              <a:buSzPct val="90000"/>
              <a:buFont typeface="Monotype Sorts" pitchFamily="2" charset="2"/>
              <a:buNone/>
            </a:pPr>
            <a:r>
              <a:rPr lang="en-GB" altLang="zh-CN" sz="2900">
                <a:solidFill>
                  <a:srgbClr val="000000"/>
                </a:solidFill>
                <a:latin typeface="Comic Sans MS" pitchFamily="66" charset="0"/>
              </a:rPr>
              <a:t>Providing energy</a:t>
            </a:r>
          </a:p>
        </p:txBody>
      </p:sp>
      <p:sp>
        <p:nvSpPr>
          <p:cNvPr id="6149" name="Rectangle 5"/>
          <p:cNvSpPr>
            <a:spLocks noChangeArrowheads="1"/>
          </p:cNvSpPr>
          <p:nvPr/>
        </p:nvSpPr>
        <p:spPr bwMode="auto">
          <a:xfrm>
            <a:off x="304800" y="5029200"/>
            <a:ext cx="5080000" cy="1220788"/>
          </a:xfrm>
          <a:prstGeom prst="rect">
            <a:avLst/>
          </a:prstGeom>
          <a:solidFill>
            <a:srgbClr val="99FF99"/>
          </a:solidFill>
          <a:ln w="12700">
            <a:solidFill>
              <a:schemeClr val="tx1"/>
            </a:solidFill>
            <a:miter lim="800000"/>
            <a:headEnd/>
            <a:tailEnd/>
          </a:ln>
        </p:spPr>
        <p:txBody>
          <a:bodyPr wrap="none" lIns="0" tIns="0" rIns="0" bIns="0" anchor="ctr"/>
          <a:lstStyle/>
          <a:p>
            <a:pPr algn="ctr" defTabSz="820738">
              <a:buClr>
                <a:srgbClr val="000000"/>
              </a:buClr>
              <a:buSzPct val="90000"/>
              <a:buFont typeface="Monotype Sorts" pitchFamily="2" charset="2"/>
              <a:buNone/>
            </a:pPr>
            <a:r>
              <a:rPr lang="en-GB" altLang="zh-CN" sz="2900">
                <a:solidFill>
                  <a:srgbClr val="000000"/>
                </a:solidFill>
                <a:latin typeface="Comic Sans MS" pitchFamily="66" charset="0"/>
              </a:rPr>
              <a:t>Providing material for </a:t>
            </a:r>
          </a:p>
          <a:p>
            <a:pPr algn="ctr" defTabSz="820738">
              <a:buClr>
                <a:srgbClr val="000000"/>
              </a:buClr>
              <a:buSzPct val="90000"/>
              <a:buFont typeface="Monotype Sorts" pitchFamily="2" charset="2"/>
              <a:buNone/>
            </a:pPr>
            <a:r>
              <a:rPr lang="en-GB" altLang="zh-CN" sz="2900">
                <a:solidFill>
                  <a:srgbClr val="000000"/>
                </a:solidFill>
                <a:latin typeface="Comic Sans MS" pitchFamily="66" charset="0"/>
              </a:rPr>
              <a:t>growth, repair, reproduction</a:t>
            </a:r>
          </a:p>
        </p:txBody>
      </p:sp>
      <p:sp>
        <p:nvSpPr>
          <p:cNvPr id="6150" name="Rectangle 6"/>
          <p:cNvSpPr>
            <a:spLocks noChangeArrowheads="1"/>
          </p:cNvSpPr>
          <p:nvPr/>
        </p:nvSpPr>
        <p:spPr bwMode="auto">
          <a:xfrm>
            <a:off x="4800600" y="2362200"/>
            <a:ext cx="4114800" cy="2667000"/>
          </a:xfrm>
          <a:prstGeom prst="rect">
            <a:avLst/>
          </a:prstGeom>
          <a:solidFill>
            <a:srgbClr val="8BFDFA"/>
          </a:solidFill>
          <a:ln w="12700">
            <a:solidFill>
              <a:schemeClr val="tx1"/>
            </a:solidFill>
            <a:miter lim="800000"/>
            <a:headEnd/>
            <a:tailEnd/>
          </a:ln>
        </p:spPr>
        <p:txBody>
          <a:bodyPr wrap="none" lIns="0" tIns="0" rIns="0" bIns="0" anchor="ctr"/>
          <a:lstStyle/>
          <a:p>
            <a:pPr algn="ctr" defTabSz="820738">
              <a:buClr>
                <a:srgbClr val="000000"/>
              </a:buClr>
              <a:buSzPct val="90000"/>
              <a:buFont typeface="Monotype Sorts" pitchFamily="2" charset="2"/>
              <a:buNone/>
            </a:pPr>
            <a:r>
              <a:rPr lang="en-GB" altLang="zh-CN" sz="2900">
                <a:solidFill>
                  <a:srgbClr val="000000"/>
                </a:solidFill>
                <a:latin typeface="Comic Sans MS" pitchFamily="66" charset="0"/>
              </a:rPr>
              <a:t>Starting </a:t>
            </a:r>
          </a:p>
          <a:p>
            <a:pPr algn="ctr" defTabSz="820738">
              <a:buClr>
                <a:srgbClr val="000000"/>
              </a:buClr>
              <a:buSzPct val="90000"/>
              <a:buFont typeface="Monotype Sorts" pitchFamily="2" charset="2"/>
              <a:buNone/>
            </a:pPr>
            <a:r>
              <a:rPr lang="en-GB" altLang="zh-CN" sz="2900">
                <a:solidFill>
                  <a:srgbClr val="000000"/>
                </a:solidFill>
                <a:latin typeface="Comic Sans MS" pitchFamily="66" charset="0"/>
              </a:rPr>
              <a:t>and controlling </a:t>
            </a:r>
          </a:p>
          <a:p>
            <a:pPr algn="ctr" defTabSz="820738">
              <a:buClr>
                <a:srgbClr val="000000"/>
              </a:buClr>
              <a:buSzPct val="90000"/>
              <a:buFont typeface="Monotype Sorts" pitchFamily="2" charset="2"/>
              <a:buNone/>
            </a:pPr>
            <a:r>
              <a:rPr lang="en-GB" altLang="zh-CN" sz="2900">
                <a:solidFill>
                  <a:srgbClr val="000000"/>
                </a:solidFill>
                <a:latin typeface="Comic Sans MS" pitchFamily="66" charset="0"/>
              </a:rPr>
              <a:t>various processes,</a:t>
            </a:r>
          </a:p>
          <a:p>
            <a:pPr algn="ctr" defTabSz="820738">
              <a:buClr>
                <a:srgbClr val="000000"/>
              </a:buClr>
              <a:buSzPct val="90000"/>
              <a:buFont typeface="Monotype Sorts" pitchFamily="2" charset="2"/>
              <a:buNone/>
            </a:pPr>
            <a:r>
              <a:rPr lang="en-GB" altLang="zh-CN" sz="2000">
                <a:solidFill>
                  <a:srgbClr val="000000"/>
                </a:solidFill>
                <a:latin typeface="Comic Sans MS" pitchFamily="66" charset="0"/>
              </a:rPr>
              <a:t>e.g. vitamin C and immune system</a:t>
            </a:r>
          </a:p>
          <a:p>
            <a:pPr algn="ctr" defTabSz="820738">
              <a:buClr>
                <a:srgbClr val="000000"/>
              </a:buClr>
              <a:buSzPct val="90000"/>
              <a:buFont typeface="Monotype Sorts" pitchFamily="2" charset="2"/>
              <a:buNone/>
            </a:pPr>
            <a:r>
              <a:rPr lang="en-GB" altLang="zh-CN" sz="2000">
                <a:solidFill>
                  <a:srgbClr val="000000"/>
                </a:solidFill>
                <a:latin typeface="Comic Sans MS" pitchFamily="66" charset="0"/>
              </a:rPr>
              <a:t>iron and red blood cells</a:t>
            </a:r>
            <a:endParaRPr lang="en-GB" altLang="zh-CN" sz="2900">
              <a:solidFill>
                <a:srgbClr val="000000"/>
              </a:solidFill>
              <a:latin typeface="Comic Sans MS"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FF0000"/>
                </a:solidFill>
              </a:rPr>
              <a:t>Nutrition</a:t>
            </a:r>
            <a:endParaRPr lang="en-IN" u="sng" dirty="0">
              <a:solidFill>
                <a:srgbClr val="FF0000"/>
              </a:solidFill>
            </a:endParaRPr>
          </a:p>
        </p:txBody>
      </p:sp>
      <p:sp>
        <p:nvSpPr>
          <p:cNvPr id="3" name="Content Placeholder 2"/>
          <p:cNvSpPr>
            <a:spLocks noGrp="1"/>
          </p:cNvSpPr>
          <p:nvPr>
            <p:ph idx="1"/>
          </p:nvPr>
        </p:nvSpPr>
        <p:spPr/>
        <p:txBody>
          <a:bodyPr>
            <a:normAutofit lnSpcReduction="10000"/>
          </a:bodyPr>
          <a:lstStyle/>
          <a:p>
            <a:r>
              <a:rPr lang="en-IN" dirty="0"/>
              <a:t>The process of taking in food and using it for growth, metabolism, and repair. Nutritional stages are ingestion, digestion, absorption, transport, assimilation, and excretion. </a:t>
            </a:r>
            <a:endParaRPr lang="en-IN" dirty="0" smtClean="0"/>
          </a:p>
          <a:p>
            <a:r>
              <a:rPr lang="en-IN" dirty="0"/>
              <a:t>Nutrition is nourishment or energy that is obtained from food consumed or the process of consuming the proper amount of nourishment and energy.</a:t>
            </a:r>
            <a:br>
              <a:rPr lang="en-IN" dirty="0"/>
            </a:b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634082"/>
          </a:xfrm>
        </p:spPr>
        <p:txBody>
          <a:bodyPr>
            <a:normAutofit fontScale="90000"/>
          </a:bodyPr>
          <a:lstStyle/>
          <a:p>
            <a:r>
              <a:rPr lang="en-US" u="sng" dirty="0" smtClean="0">
                <a:solidFill>
                  <a:srgbClr val="FF0000"/>
                </a:solidFill>
              </a:rPr>
              <a:t>Food and its Functions</a:t>
            </a:r>
            <a:br>
              <a:rPr lang="en-US" u="sng" dirty="0" smtClean="0">
                <a:solidFill>
                  <a:srgbClr val="FF0000"/>
                </a:solidFill>
              </a:rPr>
            </a:br>
            <a:endParaRPr lang="en-IN" u="sng" dirty="0">
              <a:solidFill>
                <a:srgbClr val="FF0000"/>
              </a:solidFill>
            </a:endParaRPr>
          </a:p>
        </p:txBody>
      </p:sp>
      <p:sp>
        <p:nvSpPr>
          <p:cNvPr id="3" name="Content Placeholder 2"/>
          <p:cNvSpPr>
            <a:spLocks noGrp="1"/>
          </p:cNvSpPr>
          <p:nvPr>
            <p:ph idx="1"/>
          </p:nvPr>
        </p:nvSpPr>
        <p:spPr>
          <a:xfrm>
            <a:off x="467544" y="908720"/>
            <a:ext cx="8229600" cy="5760640"/>
          </a:xfrm>
        </p:spPr>
        <p:txBody>
          <a:bodyPr/>
          <a:lstStyle/>
          <a:p>
            <a:r>
              <a:rPr lang="en-IN" b="1" u="sng" dirty="0"/>
              <a:t>Food</a:t>
            </a:r>
            <a:r>
              <a:rPr lang="en-IN" dirty="0"/>
              <a:t> refers to anything, which nourishes the body. It would include solids, semi-solids, and liquids which can be consumed and which help to sustain body and keep it healthy</a:t>
            </a:r>
            <a:r>
              <a:rPr lang="en-IN" dirty="0" smtClean="0"/>
              <a:t>.</a:t>
            </a:r>
          </a:p>
          <a:p>
            <a:pPr>
              <a:buNone/>
            </a:pPr>
            <a:r>
              <a:rPr lang="en-US" dirty="0" smtClean="0"/>
              <a:t>	</a:t>
            </a:r>
            <a:r>
              <a:rPr lang="en-US" b="1" u="sng" dirty="0" smtClean="0"/>
              <a:t>Functions:-</a:t>
            </a:r>
            <a:endParaRPr lang="en-IN" b="1" u="sng" dirty="0"/>
          </a:p>
          <a:p>
            <a:r>
              <a:rPr lang="en-IN" dirty="0"/>
              <a:t>stay alive, be active, move and work</a:t>
            </a:r>
            <a:r>
              <a:rPr lang="en-IN" dirty="0" smtClean="0"/>
              <a:t>;</a:t>
            </a:r>
          </a:p>
          <a:p>
            <a:r>
              <a:rPr lang="en-US" dirty="0" smtClean="0"/>
              <a:t>It produces heat and energy in our body.</a:t>
            </a:r>
            <a:endParaRPr lang="en-IN" dirty="0"/>
          </a:p>
          <a:p>
            <a:r>
              <a:rPr lang="en-IN" dirty="0"/>
              <a:t>build new cells and tissues for growth;</a:t>
            </a:r>
          </a:p>
          <a:p>
            <a:r>
              <a:rPr lang="en-IN" dirty="0"/>
              <a:t>stay healthy and heal themselves;</a:t>
            </a:r>
          </a:p>
          <a:p>
            <a:r>
              <a:rPr lang="en-IN" dirty="0"/>
              <a:t>prevent and fight infections.</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FF0000"/>
                </a:solidFill>
              </a:rPr>
              <a:t>Balanced Diet</a:t>
            </a:r>
            <a:endParaRPr lang="en-IN" u="sng"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IN" dirty="0" smtClean="0"/>
              <a:t>A balanced diet is about adding all of the essential factors necessary for growth, so that every part of the body gets what it needs to function properly</a:t>
            </a:r>
          </a:p>
          <a:p>
            <a:r>
              <a:rPr lang="en-IN" dirty="0" smtClean="0"/>
              <a:t>A </a:t>
            </a:r>
            <a:r>
              <a:rPr lang="en-IN" dirty="0"/>
              <a:t>Balanced Diet comprises healthy and diverse foods. It is essential for promoting good health.</a:t>
            </a:r>
          </a:p>
          <a:p>
            <a:r>
              <a:rPr lang="en-IN" dirty="0"/>
              <a:t>A Healthy Diet helps in maintain or improve health.</a:t>
            </a:r>
          </a:p>
          <a:p>
            <a:r>
              <a:rPr lang="en-IN" dirty="0"/>
              <a:t>It is important for the prevention of many chronic health risks such as : Obesity, heart diseases, diabetes, and cancer.</a:t>
            </a:r>
          </a:p>
          <a:p>
            <a:r>
              <a:rPr lang="en-IN" dirty="0"/>
              <a:t>A healthy diet involves consuming appropriate amounts of all nutrients, and an adequate amount of water.</a:t>
            </a:r>
          </a:p>
          <a:p>
            <a:pPr>
              <a:buNone/>
            </a:pPr>
            <a:endParaRPr lang="en-IN" dirty="0"/>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FF0000"/>
                </a:solidFill>
              </a:rPr>
              <a:t>Components of Balanced Diet</a:t>
            </a:r>
            <a:endParaRPr lang="en-IN" u="sng"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pPr>
              <a:buNone/>
            </a:pPr>
            <a:r>
              <a:rPr lang="en-IN" dirty="0" smtClean="0"/>
              <a:t> Nutrients can be obtained from many different foods, so there are a wide variety of diets that may be considered healthy diets. </a:t>
            </a:r>
          </a:p>
          <a:p>
            <a:pPr>
              <a:buNone/>
            </a:pPr>
            <a:r>
              <a:rPr lang="en-IN" dirty="0" smtClean="0"/>
              <a:t>The components of food are:</a:t>
            </a:r>
          </a:p>
          <a:p>
            <a:pPr>
              <a:buNone/>
            </a:pPr>
            <a:r>
              <a:rPr lang="en-IN" u="sng" dirty="0" smtClean="0">
                <a:solidFill>
                  <a:srgbClr val="FF0000"/>
                </a:solidFill>
              </a:rPr>
              <a:t>Carbohydrates</a:t>
            </a:r>
          </a:p>
          <a:p>
            <a:pPr>
              <a:buNone/>
            </a:pPr>
            <a:r>
              <a:rPr lang="en-IN" u="sng" dirty="0" smtClean="0">
                <a:solidFill>
                  <a:srgbClr val="FF0000"/>
                </a:solidFill>
              </a:rPr>
              <a:t>Vitamins</a:t>
            </a:r>
          </a:p>
          <a:p>
            <a:pPr>
              <a:buNone/>
            </a:pPr>
            <a:r>
              <a:rPr lang="en-IN" u="sng" dirty="0" smtClean="0">
                <a:solidFill>
                  <a:srgbClr val="FF0000"/>
                </a:solidFill>
              </a:rPr>
              <a:t>Fat</a:t>
            </a:r>
          </a:p>
          <a:p>
            <a:pPr>
              <a:buNone/>
            </a:pPr>
            <a:r>
              <a:rPr lang="en-IN" u="sng" dirty="0" smtClean="0">
                <a:solidFill>
                  <a:srgbClr val="FF0000"/>
                </a:solidFill>
              </a:rPr>
              <a:t>Water</a:t>
            </a:r>
          </a:p>
          <a:p>
            <a:pPr>
              <a:buNone/>
            </a:pPr>
            <a:r>
              <a:rPr lang="en-IN" u="sng" dirty="0" smtClean="0">
                <a:solidFill>
                  <a:srgbClr val="FF0000"/>
                </a:solidFill>
              </a:rPr>
              <a:t>Protein</a:t>
            </a:r>
          </a:p>
          <a:p>
            <a:pPr>
              <a:buNone/>
            </a:pPr>
            <a:r>
              <a:rPr lang="en-IN" u="sng" dirty="0" smtClean="0">
                <a:solidFill>
                  <a:srgbClr val="FF0000"/>
                </a:solidFill>
              </a:rPr>
              <a:t>Minerals</a:t>
            </a:r>
            <a:br>
              <a:rPr lang="en-IN" u="sng" dirty="0" smtClean="0">
                <a:solidFill>
                  <a:srgbClr val="FF0000"/>
                </a:solidFill>
              </a:rPr>
            </a:br>
            <a:r>
              <a:rPr lang="en-IN" u="sng" dirty="0" smtClean="0">
                <a:solidFill>
                  <a:srgbClr val="FF0000"/>
                </a:solidFill>
              </a:rPr>
              <a:t/>
            </a:r>
            <a:br>
              <a:rPr lang="en-IN" u="sng" dirty="0" smtClean="0">
                <a:solidFill>
                  <a:srgbClr val="FF0000"/>
                </a:solidFill>
              </a:rPr>
            </a:br>
            <a:r>
              <a:rPr lang="en-IN" u="sng" dirty="0" smtClean="0">
                <a:solidFill>
                  <a:srgbClr val="FF0000"/>
                </a:solidFill>
              </a:rPr>
              <a:t/>
            </a:r>
            <a:br>
              <a:rPr lang="en-IN" u="sng" dirty="0" smtClean="0">
                <a:solidFill>
                  <a:srgbClr val="FF0000"/>
                </a:solidFill>
              </a:rPr>
            </a:br>
            <a:endParaRPr lang="en-IN" dirty="0" smtClean="0"/>
          </a:p>
          <a:p>
            <a:pPr>
              <a:buNone/>
            </a:pP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u="sng" dirty="0" smtClean="0">
                <a:solidFill>
                  <a:srgbClr val="FF0000"/>
                </a:solidFill>
              </a:rPr>
              <a:t>Carbohydrates</a:t>
            </a:r>
            <a:br>
              <a:rPr lang="en-IN" u="sng" dirty="0" smtClean="0">
                <a:solidFill>
                  <a:srgbClr val="FF0000"/>
                </a:solidFill>
              </a:rPr>
            </a:br>
            <a:endParaRPr lang="en-IN" u="sng" dirty="0">
              <a:solidFill>
                <a:srgbClr val="FF0000"/>
              </a:solidFill>
            </a:endParaRPr>
          </a:p>
        </p:txBody>
      </p:sp>
      <p:sp>
        <p:nvSpPr>
          <p:cNvPr id="3" name="Content Placeholder 2"/>
          <p:cNvSpPr>
            <a:spLocks noGrp="1"/>
          </p:cNvSpPr>
          <p:nvPr>
            <p:ph idx="1"/>
          </p:nvPr>
        </p:nvSpPr>
        <p:spPr>
          <a:xfrm>
            <a:off x="457200" y="980728"/>
            <a:ext cx="8229600" cy="5544616"/>
          </a:xfrm>
        </p:spPr>
        <p:txBody>
          <a:bodyPr>
            <a:normAutofit fontScale="92500" lnSpcReduction="10000"/>
          </a:bodyPr>
          <a:lstStyle/>
          <a:p>
            <a:r>
              <a:rPr lang="en-IN" dirty="0" smtClean="0"/>
              <a:t>Carbohydrates </a:t>
            </a:r>
            <a:r>
              <a:rPr lang="en-IN" dirty="0"/>
              <a:t>provide fuel to all cells, organs and tissues in the form of glucose. Some of its sources include foods such as whole grains, fruits, vegetables and legumes</a:t>
            </a:r>
            <a:r>
              <a:rPr lang="en-IN" dirty="0" smtClean="0"/>
              <a:t>.</a:t>
            </a:r>
          </a:p>
          <a:p>
            <a:r>
              <a:rPr lang="en-IN" dirty="0" smtClean="0"/>
              <a:t> </a:t>
            </a:r>
            <a:r>
              <a:rPr lang="en-IN" dirty="0"/>
              <a:t>You may also get good amount of carbohydrates in foods like candies, pastries, cookies and flavoured beverages. </a:t>
            </a:r>
            <a:endParaRPr lang="en-IN" dirty="0" smtClean="0"/>
          </a:p>
          <a:p>
            <a:r>
              <a:rPr lang="en-IN" dirty="0" smtClean="0"/>
              <a:t>Carbohydrate </a:t>
            </a:r>
            <a:r>
              <a:rPr lang="en-IN" dirty="0"/>
              <a:t>is one of the important components of a balanced diet. </a:t>
            </a:r>
            <a:endParaRPr lang="en-IN" dirty="0" smtClean="0"/>
          </a:p>
          <a:p>
            <a:r>
              <a:rPr lang="en-IN" dirty="0" smtClean="0"/>
              <a:t>On </a:t>
            </a:r>
            <a:r>
              <a:rPr lang="en-IN" dirty="0"/>
              <a:t>an average, an adult should get about 45 percent to 65 percent of their calories from carbohydrates.</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IN" dirty="0"/>
          </a:p>
        </p:txBody>
      </p:sp>
      <p:sp>
        <p:nvSpPr>
          <p:cNvPr id="3" name="Content Placeholder 2"/>
          <p:cNvSpPr>
            <a:spLocks noGrp="1"/>
          </p:cNvSpPr>
          <p:nvPr>
            <p:ph idx="1"/>
          </p:nvPr>
        </p:nvSpPr>
        <p:spPr/>
        <p:txBody>
          <a:bodyPr>
            <a:normAutofit fontScale="85000" lnSpcReduction="20000"/>
          </a:bodyPr>
          <a:lstStyle/>
          <a:p>
            <a:r>
              <a:rPr lang="en-IN" dirty="0"/>
              <a:t>The primary function of carbohydrates in the body is to supply </a:t>
            </a:r>
            <a:r>
              <a:rPr lang="en-IN" dirty="0" smtClean="0"/>
              <a:t>energy</a:t>
            </a:r>
            <a:endParaRPr lang="en-IN" dirty="0"/>
          </a:p>
          <a:p>
            <a:r>
              <a:rPr lang="en-IN" dirty="0"/>
              <a:t>Carbohydrates act also as reserve </a:t>
            </a:r>
            <a:r>
              <a:rPr lang="en-IN" dirty="0" smtClean="0"/>
              <a:t>fuel</a:t>
            </a:r>
            <a:endParaRPr lang="en-IN" dirty="0"/>
          </a:p>
          <a:p>
            <a:r>
              <a:rPr lang="en-IN" dirty="0" smtClean="0"/>
              <a:t>Carbohydrates </a:t>
            </a:r>
            <a:r>
              <a:rPr lang="en-IN" dirty="0"/>
              <a:t>and their derivatives work as precursors of important metabolic compounds. </a:t>
            </a:r>
          </a:p>
          <a:p>
            <a:r>
              <a:rPr lang="en-IN" dirty="0" smtClean="0"/>
              <a:t>Carbohydrates </a:t>
            </a:r>
            <a:r>
              <a:rPr lang="en-IN" dirty="0"/>
              <a:t>are an important part of some compounds, which increase our resistance to </a:t>
            </a:r>
            <a:r>
              <a:rPr lang="en-IN" dirty="0" smtClean="0"/>
              <a:t>infection</a:t>
            </a:r>
            <a:endParaRPr lang="en-IN" dirty="0"/>
          </a:p>
          <a:p>
            <a:r>
              <a:rPr lang="en-IN" dirty="0" smtClean="0"/>
              <a:t>Carbohydrates </a:t>
            </a:r>
            <a:r>
              <a:rPr lang="en-IN" dirty="0"/>
              <a:t>are needed to prevent </a:t>
            </a:r>
            <a:r>
              <a:rPr lang="en-IN" dirty="0" smtClean="0"/>
              <a:t>dehydration</a:t>
            </a:r>
            <a:endParaRPr lang="en-IN" dirty="0"/>
          </a:p>
          <a:p>
            <a:r>
              <a:rPr lang="en-IN" dirty="0"/>
              <a:t>Dietary </a:t>
            </a:r>
            <a:r>
              <a:rPr lang="en-IN" dirty="0" smtClean="0"/>
              <a:t>fibre </a:t>
            </a:r>
            <a:r>
              <a:rPr lang="en-IN" dirty="0"/>
              <a:t>acts like a sponge and absorbs water. It helps smooth movement of food waste through the digestive tract and the soft, bulky stools are comfortably eliminated.</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IN" dirty="0"/>
          </a:p>
        </p:txBody>
      </p:sp>
      <p:sp>
        <p:nvSpPr>
          <p:cNvPr id="3" name="Content Placeholder 2"/>
          <p:cNvSpPr>
            <a:spLocks noGrp="1"/>
          </p:cNvSpPr>
          <p:nvPr>
            <p:ph idx="1"/>
          </p:nvPr>
        </p:nvSpPr>
        <p:spPr/>
        <p:txBody>
          <a:bodyPr>
            <a:normAutofit fontScale="92500"/>
          </a:bodyPr>
          <a:lstStyle/>
          <a:p>
            <a:r>
              <a:rPr lang="en-IN" u="sng" dirty="0"/>
              <a:t>Sugars, starches and </a:t>
            </a:r>
            <a:r>
              <a:rPr lang="en-IN" u="sng" dirty="0" err="1"/>
              <a:t>fibers</a:t>
            </a:r>
            <a:r>
              <a:rPr lang="en-IN" u="sng" dirty="0"/>
              <a:t> </a:t>
            </a:r>
            <a:r>
              <a:rPr lang="en-IN" dirty="0"/>
              <a:t>are the three types of the organic compounds we call </a:t>
            </a:r>
            <a:r>
              <a:rPr lang="en-IN" dirty="0" smtClean="0"/>
              <a:t>carbohydrates.</a:t>
            </a:r>
          </a:p>
          <a:p>
            <a:r>
              <a:rPr lang="en-IN" dirty="0"/>
              <a:t>There are both healthy and unhealthy sources of carbohydrates. </a:t>
            </a:r>
            <a:endParaRPr lang="en-IN" dirty="0" smtClean="0"/>
          </a:p>
          <a:p>
            <a:r>
              <a:rPr lang="en-IN" u="sng" dirty="0" smtClean="0"/>
              <a:t>Healthy </a:t>
            </a:r>
            <a:r>
              <a:rPr lang="en-IN" u="sng" dirty="0"/>
              <a:t>sources </a:t>
            </a:r>
            <a:r>
              <a:rPr lang="en-IN" dirty="0"/>
              <a:t>include plant foods such as fresh fruits, vegetables, corn, potatoes etc</a:t>
            </a:r>
            <a:r>
              <a:rPr lang="en-IN" dirty="0" smtClean="0"/>
              <a:t>.</a:t>
            </a:r>
          </a:p>
          <a:p>
            <a:r>
              <a:rPr lang="en-IN" u="sng" dirty="0" smtClean="0"/>
              <a:t> </a:t>
            </a:r>
            <a:r>
              <a:rPr lang="en-IN" u="sng" dirty="0"/>
              <a:t>Unhealthy sources </a:t>
            </a:r>
            <a:r>
              <a:rPr lang="en-IN" dirty="0"/>
              <a:t>include soda, white bread, artificial sugar, pastries and other highly processed foods.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normAutofit fontScale="90000"/>
          </a:bodyPr>
          <a:lstStyle/>
          <a:p>
            <a:r>
              <a:rPr lang="en-IN" u="sng" dirty="0" smtClean="0">
                <a:solidFill>
                  <a:srgbClr val="FF0000"/>
                </a:solidFill>
              </a:rPr>
              <a:t>Vitamins</a:t>
            </a:r>
            <a:br>
              <a:rPr lang="en-IN" u="sng" dirty="0" smtClean="0">
                <a:solidFill>
                  <a:srgbClr val="FF0000"/>
                </a:solidFill>
              </a:rPr>
            </a:br>
            <a:endParaRPr lang="en-IN" u="sng" dirty="0">
              <a:solidFill>
                <a:srgbClr val="FF0000"/>
              </a:solidFill>
            </a:endParaRPr>
          </a:p>
        </p:txBody>
      </p:sp>
      <p:sp>
        <p:nvSpPr>
          <p:cNvPr id="3" name="Content Placeholder 2"/>
          <p:cNvSpPr>
            <a:spLocks noGrp="1"/>
          </p:cNvSpPr>
          <p:nvPr>
            <p:ph idx="1"/>
          </p:nvPr>
        </p:nvSpPr>
        <p:spPr>
          <a:xfrm>
            <a:off x="467544" y="620688"/>
            <a:ext cx="8229600" cy="5760640"/>
          </a:xfrm>
        </p:spPr>
        <p:txBody>
          <a:bodyPr>
            <a:normAutofit/>
          </a:bodyPr>
          <a:lstStyle/>
          <a:p>
            <a:r>
              <a:rPr lang="en-IN" dirty="0" smtClean="0"/>
              <a:t>Vitamins </a:t>
            </a:r>
            <a:r>
              <a:rPr lang="en-IN" dirty="0"/>
              <a:t>help with chemical reactions in the body and that is why the body needs 13 different vitamins to grow and develop</a:t>
            </a:r>
            <a:r>
              <a:rPr lang="en-IN" dirty="0" smtClean="0"/>
              <a:t>.</a:t>
            </a:r>
          </a:p>
          <a:p>
            <a:r>
              <a:rPr lang="en-IN" dirty="0" smtClean="0"/>
              <a:t> </a:t>
            </a:r>
            <a:r>
              <a:rPr lang="en-IN" dirty="0"/>
              <a:t>Each vitamin helps with certain functions. For example, vitamin A improves vision, vitamin C maintains healthy skin and vitamin D keeps the bones and teeth strong. </a:t>
            </a:r>
            <a:endParaRPr lang="en-IN" dirty="0" smtClean="0"/>
          </a:p>
          <a:p>
            <a:r>
              <a:rPr lang="en-IN" dirty="0" smtClean="0"/>
              <a:t>You </a:t>
            </a:r>
            <a:r>
              <a:rPr lang="en-IN" dirty="0"/>
              <a:t>can get vitamins from fresh fruits and vegetables or from vitamin supplements.</a:t>
            </a:r>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60648"/>
            <a:ext cx="8229600" cy="5760640"/>
          </a:xfrm>
        </p:spPr>
        <p:txBody>
          <a:bodyPr>
            <a:normAutofit fontScale="92500" lnSpcReduction="10000"/>
          </a:bodyPr>
          <a:lstStyle/>
          <a:p>
            <a:pPr algn="ctr" fontAlgn="base">
              <a:buNone/>
            </a:pPr>
            <a:r>
              <a:rPr lang="en-IN" sz="5100" b="1" u="sng" dirty="0" smtClean="0">
                <a:solidFill>
                  <a:srgbClr val="FF0000"/>
                </a:solidFill>
              </a:rPr>
              <a:t>FUNCTIONS AND SOURCES</a:t>
            </a:r>
          </a:p>
          <a:p>
            <a:pPr algn="ctr" fontAlgn="base"/>
            <a:endParaRPr lang="en-US" b="1" u="sng" dirty="0" smtClean="0">
              <a:solidFill>
                <a:srgbClr val="FF0000"/>
              </a:solidFill>
            </a:endParaRPr>
          </a:p>
          <a:p>
            <a:pPr algn="ctr" fontAlgn="base"/>
            <a:endParaRPr lang="en-IN" b="1" u="sng" dirty="0" smtClean="0">
              <a:solidFill>
                <a:srgbClr val="FF0000"/>
              </a:solidFill>
            </a:endParaRPr>
          </a:p>
          <a:p>
            <a:pPr fontAlgn="base"/>
            <a:r>
              <a:rPr lang="en-IN" b="1" dirty="0" smtClean="0"/>
              <a:t>Vitamin A</a:t>
            </a:r>
            <a:r>
              <a:rPr lang="en-IN" dirty="0" smtClean="0"/>
              <a:t/>
            </a:r>
            <a:br>
              <a:rPr lang="en-IN" dirty="0" smtClean="0"/>
            </a:br>
            <a:r>
              <a:rPr lang="en-IN" u="sng" dirty="0" smtClean="0"/>
              <a:t>What It Does:</a:t>
            </a:r>
            <a:r>
              <a:rPr lang="en-IN" dirty="0" smtClean="0"/>
              <a:t> Vitamin A promotes healthy vision and skin, and it also supports bone and tooth growth. </a:t>
            </a:r>
          </a:p>
          <a:p>
            <a:pPr fontAlgn="base"/>
            <a:r>
              <a:rPr lang="en-IN" u="sng" dirty="0" smtClean="0"/>
              <a:t>Best Foods for Vitamin A:</a:t>
            </a:r>
            <a:r>
              <a:rPr lang="en-IN" dirty="0" smtClean="0"/>
              <a:t> Vitamin A can be found in both plant and animal sources. Some good foods to eat to get vitamin A are milk, cheese, and butter. Sources that are lower in fat are carrots, pumpkins, and apricots.</a:t>
            </a:r>
          </a:p>
          <a:p>
            <a:pPr fontAlgn="base"/>
            <a:endParaRPr lang="en-IN" dirty="0" smtClean="0"/>
          </a:p>
          <a:p>
            <a:pPr fontAlgn="base"/>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fontAlgn="base"/>
            <a:r>
              <a:rPr lang="en-IN" b="1" dirty="0" smtClean="0"/>
              <a:t>Vitamin </a:t>
            </a:r>
            <a:r>
              <a:rPr lang="en-IN" b="1" dirty="0" err="1" smtClean="0"/>
              <a:t>B12</a:t>
            </a:r>
            <a:r>
              <a:rPr lang="en-IN" dirty="0" smtClean="0"/>
              <a:t/>
            </a:r>
            <a:br>
              <a:rPr lang="en-IN" dirty="0" smtClean="0"/>
            </a:br>
            <a:r>
              <a:rPr lang="en-IN" u="sng" dirty="0" smtClean="0"/>
              <a:t>What It Does:</a:t>
            </a:r>
            <a:r>
              <a:rPr lang="en-IN" dirty="0" smtClean="0"/>
              <a:t> Vitamin </a:t>
            </a:r>
            <a:r>
              <a:rPr lang="en-IN" dirty="0" err="1" smtClean="0"/>
              <a:t>B12</a:t>
            </a:r>
            <a:r>
              <a:rPr lang="en-IN" dirty="0" smtClean="0"/>
              <a:t> promotes healthy nerve function and also helps your body make new cells. It can also help you lower your risk of heart disease because it breaks down fatty and amino acids.</a:t>
            </a:r>
          </a:p>
          <a:p>
            <a:pPr fontAlgn="base"/>
            <a:r>
              <a:rPr lang="en-IN" u="sng" dirty="0" smtClean="0"/>
              <a:t>Best Foods for Vitamin </a:t>
            </a:r>
            <a:r>
              <a:rPr lang="en-IN" u="sng" dirty="0" err="1" smtClean="0"/>
              <a:t>B12</a:t>
            </a:r>
            <a:r>
              <a:rPr lang="en-IN" u="sng" dirty="0" smtClean="0"/>
              <a:t>:</a:t>
            </a:r>
            <a:r>
              <a:rPr lang="en-IN" dirty="0" smtClean="0"/>
              <a:t>  Some foods that are rich in </a:t>
            </a:r>
            <a:r>
              <a:rPr lang="en-IN" dirty="0" err="1" smtClean="0"/>
              <a:t>B12</a:t>
            </a:r>
            <a:r>
              <a:rPr lang="en-IN" dirty="0" smtClean="0"/>
              <a:t> are meats and dairy, including poultry, fish, cheese, liver, and yogurt.</a:t>
            </a:r>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fontAlgn="base"/>
            <a:r>
              <a:rPr lang="en-IN" b="1" dirty="0" smtClean="0"/>
              <a:t>Vitamin C</a:t>
            </a:r>
            <a:r>
              <a:rPr lang="en-IN" dirty="0" smtClean="0"/>
              <a:t/>
            </a:r>
            <a:br>
              <a:rPr lang="en-IN" dirty="0" smtClean="0"/>
            </a:br>
            <a:r>
              <a:rPr lang="en-IN" u="sng" dirty="0" smtClean="0"/>
              <a:t>What It Does:</a:t>
            </a:r>
            <a:r>
              <a:rPr lang="en-IN" dirty="0" smtClean="0"/>
              <a:t> Vitamin C is important for preventing infections and promoting a healthy immune system. cells. </a:t>
            </a:r>
          </a:p>
          <a:p>
            <a:pPr fontAlgn="base"/>
            <a:r>
              <a:rPr lang="en-IN" u="sng" dirty="0" smtClean="0"/>
              <a:t>Best Foods for Vitamin C:</a:t>
            </a:r>
            <a:r>
              <a:rPr lang="en-IN" dirty="0" smtClean="0"/>
              <a:t>  Some good foods to eat to get the vitamin C you need include broccoli, tomatoes, spinach, and oranges.</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fontAlgn="base"/>
            <a:r>
              <a:rPr lang="en-IN" b="1" dirty="0" smtClean="0"/>
              <a:t>Vitamin K</a:t>
            </a:r>
            <a:br>
              <a:rPr lang="en-IN" b="1" dirty="0" smtClean="0"/>
            </a:br>
            <a:r>
              <a:rPr lang="en-IN" u="sng" dirty="0" smtClean="0"/>
              <a:t>What It Does:</a:t>
            </a:r>
            <a:r>
              <a:rPr lang="en-IN" dirty="0" smtClean="0"/>
              <a:t> Vitamin K is important for blood clotting and promotes bone health. </a:t>
            </a:r>
          </a:p>
          <a:p>
            <a:pPr fontAlgn="base">
              <a:buNone/>
            </a:pPr>
            <a:endParaRPr lang="en-IN" dirty="0" smtClean="0"/>
          </a:p>
          <a:p>
            <a:pPr fontAlgn="base"/>
            <a:r>
              <a:rPr lang="en-IN" u="sng" dirty="0" smtClean="0"/>
              <a:t>Best Foods for Vitamin K:</a:t>
            </a:r>
            <a:r>
              <a:rPr lang="en-IN" dirty="0" smtClean="0"/>
              <a:t> Vitamin K is best found in leafy greens, such as collards, kale, spinach, turnip greens, cabbage, and broccoli.</a:t>
            </a:r>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fontAlgn="base"/>
            <a:r>
              <a:rPr lang="en-IN" b="1" dirty="0" smtClean="0"/>
              <a:t>Vitamin E</a:t>
            </a:r>
            <a:br>
              <a:rPr lang="en-IN" b="1" dirty="0" smtClean="0"/>
            </a:br>
            <a:r>
              <a:rPr lang="en-IN" u="sng" dirty="0" smtClean="0"/>
              <a:t>What It Does:</a:t>
            </a:r>
            <a:r>
              <a:rPr lang="en-IN" dirty="0" smtClean="0"/>
              <a:t> Vitamin E acts as an antioxidant to protect cells from damage and may also help in the fight against</a:t>
            </a:r>
          </a:p>
          <a:p>
            <a:pPr fontAlgn="base"/>
            <a:r>
              <a:rPr lang="en-IN" u="sng" dirty="0" smtClean="0"/>
              <a:t>Best Foods for Vitamin E:</a:t>
            </a:r>
            <a:r>
              <a:rPr lang="en-IN" dirty="0" smtClean="0"/>
              <a:t> Vitamin E is found in a number of healthy fats, including avocados, vegetable oil, egg yolks, nuts, and whole grains.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u="sng" dirty="0" smtClean="0">
                <a:solidFill>
                  <a:srgbClr val="FF0000"/>
                </a:solidFill>
              </a:rPr>
              <a:t>Fat</a:t>
            </a:r>
            <a:br>
              <a:rPr lang="en-IN" u="sng" dirty="0" smtClean="0">
                <a:solidFill>
                  <a:srgbClr val="FF0000"/>
                </a:solidFill>
              </a:rPr>
            </a:br>
            <a:endParaRPr lang="en-IN" u="sng" dirty="0">
              <a:solidFill>
                <a:srgbClr val="FF0000"/>
              </a:solidFill>
            </a:endParaRPr>
          </a:p>
        </p:txBody>
      </p:sp>
      <p:sp>
        <p:nvSpPr>
          <p:cNvPr id="3" name="Content Placeholder 2"/>
          <p:cNvSpPr>
            <a:spLocks noGrp="1"/>
          </p:cNvSpPr>
          <p:nvPr>
            <p:ph idx="1"/>
          </p:nvPr>
        </p:nvSpPr>
        <p:spPr/>
        <p:txBody>
          <a:bodyPr>
            <a:normAutofit/>
          </a:bodyPr>
          <a:lstStyle/>
          <a:p>
            <a:r>
              <a:rPr lang="en-IN" dirty="0" smtClean="0"/>
              <a:t>Fat </a:t>
            </a:r>
            <a:r>
              <a:rPr lang="en-IN" dirty="0"/>
              <a:t>is an important part of a balanced diet. It contributes to around 25 percent to 35 percent of the daily caloric intake, however, the content of saturated fats should be kept to no more than 10 percent of the total fat intake. </a:t>
            </a:r>
            <a:endParaRPr lang="en-IN" dirty="0" smtClean="0"/>
          </a:p>
          <a:p>
            <a:r>
              <a:rPr lang="en-IN" dirty="0" smtClean="0"/>
              <a:t>The </a:t>
            </a:r>
            <a:r>
              <a:rPr lang="en-IN" dirty="0"/>
              <a:t>healthiest fats come </a:t>
            </a:r>
            <a:r>
              <a:rPr lang="en-IN" dirty="0" smtClean="0"/>
              <a:t> </a:t>
            </a:r>
            <a:r>
              <a:rPr lang="en-IN" dirty="0"/>
              <a:t>nuts, olive oil and fish. One can skip trans-fatty acids entirely.</a:t>
            </a:r>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FF0000"/>
                </a:solidFill>
              </a:rPr>
              <a:t> </a:t>
            </a:r>
            <a:endParaRPr lang="en-IN" u="sng" dirty="0">
              <a:solidFill>
                <a:srgbClr val="FF0000"/>
              </a:solidFill>
            </a:endParaRPr>
          </a:p>
        </p:txBody>
      </p:sp>
      <p:sp>
        <p:nvSpPr>
          <p:cNvPr id="3" name="Content Placeholder 2"/>
          <p:cNvSpPr>
            <a:spLocks noGrp="1"/>
          </p:cNvSpPr>
          <p:nvPr>
            <p:ph idx="1"/>
          </p:nvPr>
        </p:nvSpPr>
        <p:spPr>
          <a:xfrm>
            <a:off x="457200" y="332656"/>
            <a:ext cx="8229600" cy="5793507"/>
          </a:xfrm>
        </p:spPr>
        <p:txBody>
          <a:bodyPr>
            <a:normAutofit fontScale="92500" lnSpcReduction="20000"/>
          </a:bodyPr>
          <a:lstStyle/>
          <a:p>
            <a:pPr>
              <a:buNone/>
            </a:pPr>
            <a:r>
              <a:rPr lang="en-US" u="sng" dirty="0" smtClean="0">
                <a:solidFill>
                  <a:srgbClr val="FF0000"/>
                </a:solidFill>
              </a:rPr>
              <a:t>	Functions </a:t>
            </a:r>
          </a:p>
          <a:p>
            <a:r>
              <a:rPr lang="en-IN" dirty="0" smtClean="0"/>
              <a:t> Provide Energy</a:t>
            </a:r>
          </a:p>
          <a:p>
            <a:r>
              <a:rPr lang="en-IN" dirty="0" smtClean="0"/>
              <a:t> Absorb Vitamins</a:t>
            </a:r>
          </a:p>
          <a:p>
            <a:r>
              <a:rPr lang="en-IN" dirty="0" smtClean="0"/>
              <a:t> Store Fat for Subsequent Use</a:t>
            </a:r>
          </a:p>
          <a:p>
            <a:r>
              <a:rPr lang="en-IN" dirty="0" smtClean="0"/>
              <a:t> Maintain Proper Body Temperature</a:t>
            </a:r>
          </a:p>
          <a:p>
            <a:r>
              <a:rPr lang="en-IN" dirty="0" smtClean="0"/>
              <a:t> Protect Your Body</a:t>
            </a:r>
          </a:p>
          <a:p>
            <a:pPr>
              <a:buNone/>
            </a:pPr>
            <a:r>
              <a:rPr lang="en-US" u="sng" dirty="0" smtClean="0">
                <a:solidFill>
                  <a:srgbClr val="FF0000"/>
                </a:solidFill>
              </a:rPr>
              <a:t>	Sources</a:t>
            </a:r>
            <a:endParaRPr lang="en-IN" u="sng" dirty="0" smtClean="0">
              <a:solidFill>
                <a:srgbClr val="FF0000"/>
              </a:solidFill>
            </a:endParaRPr>
          </a:p>
          <a:p>
            <a:r>
              <a:rPr lang="en-IN" dirty="0" smtClean="0"/>
              <a:t> Avocado</a:t>
            </a:r>
          </a:p>
          <a:p>
            <a:r>
              <a:rPr lang="en-IN" dirty="0" smtClean="0"/>
              <a:t> Eggs</a:t>
            </a:r>
          </a:p>
          <a:p>
            <a:r>
              <a:rPr lang="en-IN" dirty="0" smtClean="0"/>
              <a:t> Olive Oil</a:t>
            </a:r>
          </a:p>
          <a:p>
            <a:r>
              <a:rPr lang="en-IN" dirty="0" smtClean="0"/>
              <a:t> Nuts</a:t>
            </a:r>
          </a:p>
          <a:p>
            <a:r>
              <a:rPr lang="en-IN" dirty="0" smtClean="0"/>
              <a:t> Fatty Fish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u="sng" dirty="0" smtClean="0">
                <a:solidFill>
                  <a:srgbClr val="FF0000"/>
                </a:solidFill>
              </a:rPr>
              <a:t>Minerals</a:t>
            </a:r>
            <a:br>
              <a:rPr lang="en-IN" u="sng" dirty="0" smtClean="0">
                <a:solidFill>
                  <a:srgbClr val="FF0000"/>
                </a:solidFill>
              </a:rPr>
            </a:br>
            <a:endParaRPr lang="en-IN" u="sng"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IN" dirty="0" smtClean="0"/>
              <a:t>Minerals </a:t>
            </a:r>
            <a:r>
              <a:rPr lang="en-IN" dirty="0"/>
              <a:t>are very important for the body and they need to be delivered through food since the body can't make them</a:t>
            </a:r>
            <a:r>
              <a:rPr lang="en-IN" dirty="0" smtClean="0"/>
              <a:t>.</a:t>
            </a:r>
          </a:p>
          <a:p>
            <a:r>
              <a:rPr lang="en-IN" dirty="0" smtClean="0"/>
              <a:t> </a:t>
            </a:r>
            <a:r>
              <a:rPr lang="en-IN" dirty="0"/>
              <a:t>Many minerals, such as calcium, potassium and iron are vital to the proper functioning of the body and must be taken in relatively large amounts</a:t>
            </a:r>
            <a:r>
              <a:rPr lang="en-IN" dirty="0" smtClean="0"/>
              <a:t>.</a:t>
            </a:r>
          </a:p>
          <a:p>
            <a:r>
              <a:rPr lang="en-IN" dirty="0" smtClean="0"/>
              <a:t> </a:t>
            </a:r>
            <a:r>
              <a:rPr lang="en-IN" dirty="0"/>
              <a:t>Other trace minerals like zinc, selenium and copper are only needed in small amounts to maintain good health.</a:t>
            </a:r>
          </a:p>
          <a:p>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u="sng" dirty="0" smtClean="0">
                <a:solidFill>
                  <a:srgbClr val="FF0000"/>
                </a:solidFill>
              </a:rPr>
              <a:t>Mineral functions and sources.</a:t>
            </a:r>
            <a:br>
              <a:rPr lang="en-IN" u="sng" dirty="0" smtClean="0">
                <a:solidFill>
                  <a:srgbClr val="FF0000"/>
                </a:solidFill>
              </a:rPr>
            </a:br>
            <a:endParaRPr lang="en-IN" u="sng" dirty="0">
              <a:solidFill>
                <a:srgbClr val="FF0000"/>
              </a:solidFill>
            </a:endParaRPr>
          </a:p>
        </p:txBody>
      </p:sp>
      <p:sp>
        <p:nvSpPr>
          <p:cNvPr id="3" name="Content Placeholder 2"/>
          <p:cNvSpPr>
            <a:spLocks noGrp="1"/>
          </p:cNvSpPr>
          <p:nvPr>
            <p:ph idx="1"/>
          </p:nvPr>
        </p:nvSpPr>
        <p:spPr>
          <a:xfrm>
            <a:off x="457200" y="980728"/>
            <a:ext cx="8229600" cy="5616624"/>
          </a:xfrm>
        </p:spPr>
        <p:txBody>
          <a:bodyPr>
            <a:normAutofit fontScale="55000" lnSpcReduction="20000"/>
          </a:bodyPr>
          <a:lstStyle/>
          <a:p>
            <a:pPr>
              <a:buFont typeface="Wingdings" pitchFamily="2" charset="2"/>
              <a:buChar char="Ø"/>
            </a:pPr>
            <a:r>
              <a:rPr lang="en-IN" b="1" dirty="0" smtClean="0"/>
              <a:t>Calcium:</a:t>
            </a:r>
          </a:p>
          <a:p>
            <a:r>
              <a:rPr lang="en-IN" dirty="0" smtClean="0"/>
              <a:t>• needed for healthy bones and teeth, normal blood clotting, and nervous system functioning.</a:t>
            </a:r>
            <a:br>
              <a:rPr lang="en-IN" dirty="0" smtClean="0"/>
            </a:br>
            <a:r>
              <a:rPr lang="en-IN" dirty="0" smtClean="0"/>
              <a:t>• sources: dairy products, broccoli, cabbage, kale, tofu, sardines and salmon.</a:t>
            </a:r>
          </a:p>
          <a:p>
            <a:pPr>
              <a:buFont typeface="Wingdings" pitchFamily="2" charset="2"/>
              <a:buChar char="Ø"/>
            </a:pPr>
            <a:r>
              <a:rPr lang="en-IN" b="1" dirty="0" smtClean="0"/>
              <a:t>Iron:</a:t>
            </a:r>
          </a:p>
          <a:p>
            <a:r>
              <a:rPr lang="en-IN" dirty="0" smtClean="0"/>
              <a:t>• needed for the formation of </a:t>
            </a:r>
            <a:r>
              <a:rPr lang="en-IN" dirty="0" err="1" smtClean="0"/>
              <a:t>hemoglobin</a:t>
            </a:r>
            <a:r>
              <a:rPr lang="en-IN" dirty="0" smtClean="0"/>
              <a:t>, which carries oxygen from the lungs to the body cells.</a:t>
            </a:r>
            <a:br>
              <a:rPr lang="en-IN" dirty="0" smtClean="0"/>
            </a:br>
            <a:r>
              <a:rPr lang="en-IN" dirty="0" smtClean="0"/>
              <a:t>• sources: meats, eggs, dark green leafy vegetables, legumes, whole grains and enriched food products.</a:t>
            </a:r>
          </a:p>
          <a:p>
            <a:pPr>
              <a:buFont typeface="Wingdings" pitchFamily="2" charset="2"/>
              <a:buChar char="Ø"/>
            </a:pPr>
            <a:r>
              <a:rPr lang="en-IN" b="1" dirty="0" smtClean="0"/>
              <a:t>Phosphorus:</a:t>
            </a:r>
          </a:p>
          <a:p>
            <a:r>
              <a:rPr lang="en-IN" dirty="0" smtClean="0"/>
              <a:t>• needed for healthy bones and teeth, energy metabolism, and </a:t>
            </a:r>
            <a:r>
              <a:rPr lang="en-IN" dirty="0" err="1" smtClean="0"/>
              <a:t>acidbase</a:t>
            </a:r>
            <a:r>
              <a:rPr lang="en-IN" dirty="0" smtClean="0"/>
              <a:t> balance in the body.</a:t>
            </a:r>
            <a:br>
              <a:rPr lang="en-IN" dirty="0" smtClean="0"/>
            </a:br>
            <a:r>
              <a:rPr lang="en-IN" dirty="0" smtClean="0"/>
              <a:t>• sources: milk, grains, lean meats, food additives.</a:t>
            </a:r>
          </a:p>
          <a:p>
            <a:pPr>
              <a:buFont typeface="Wingdings" pitchFamily="2" charset="2"/>
              <a:buChar char="Ø"/>
            </a:pPr>
            <a:r>
              <a:rPr lang="en-IN" b="1" dirty="0" smtClean="0"/>
              <a:t>Magnesium:</a:t>
            </a:r>
          </a:p>
          <a:p>
            <a:r>
              <a:rPr lang="en-IN" dirty="0" smtClean="0"/>
              <a:t>• needed for healthy bones and teeth, proper nervous system functioning, and energy metabolism.</a:t>
            </a:r>
            <a:br>
              <a:rPr lang="en-IN" dirty="0" smtClean="0"/>
            </a:br>
            <a:r>
              <a:rPr lang="en-IN" dirty="0" smtClean="0"/>
              <a:t>• sources: dairy products, meat, fish, poultry, green vegetables, legumes.</a:t>
            </a:r>
          </a:p>
          <a:p>
            <a:pPr>
              <a:buFont typeface="Wingdings" pitchFamily="2" charset="2"/>
              <a:buChar char="Ø"/>
            </a:pPr>
            <a:r>
              <a:rPr lang="en-IN" b="1" dirty="0" smtClean="0"/>
              <a:t>Zinc:</a:t>
            </a:r>
          </a:p>
          <a:p>
            <a:r>
              <a:rPr lang="en-IN" dirty="0" smtClean="0"/>
              <a:t>• needed for cell reproduction, tissue growth and repair.</a:t>
            </a:r>
            <a:br>
              <a:rPr lang="en-IN" dirty="0" smtClean="0"/>
            </a:br>
            <a:r>
              <a:rPr lang="en-IN" dirty="0" smtClean="0"/>
              <a:t>• sources: meat, seafood, and liver, eggs, milk, whole-grain products.</a:t>
            </a:r>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u="sng" dirty="0" smtClean="0">
                <a:solidFill>
                  <a:srgbClr val="FF0000"/>
                </a:solidFill>
              </a:rPr>
              <a:t>Water</a:t>
            </a:r>
            <a:br>
              <a:rPr lang="en-IN" u="sng" dirty="0" smtClean="0">
                <a:solidFill>
                  <a:srgbClr val="FF0000"/>
                </a:solidFill>
              </a:rPr>
            </a:br>
            <a:endParaRPr lang="en-IN" u="sng" dirty="0">
              <a:solidFill>
                <a:srgbClr val="FF0000"/>
              </a:solidFill>
            </a:endParaRPr>
          </a:p>
        </p:txBody>
      </p:sp>
      <p:sp>
        <p:nvSpPr>
          <p:cNvPr id="3" name="Content Placeholder 2"/>
          <p:cNvSpPr>
            <a:spLocks noGrp="1"/>
          </p:cNvSpPr>
          <p:nvPr>
            <p:ph idx="1"/>
          </p:nvPr>
        </p:nvSpPr>
        <p:spPr/>
        <p:txBody>
          <a:bodyPr/>
          <a:lstStyle/>
          <a:p>
            <a:r>
              <a:rPr lang="en-IN" dirty="0" smtClean="0"/>
              <a:t>Water </a:t>
            </a:r>
            <a:r>
              <a:rPr lang="en-IN" dirty="0"/>
              <a:t>is essential to our survival and should be taken in adequate amounts. </a:t>
            </a:r>
            <a:endParaRPr lang="en-IN" dirty="0" smtClean="0"/>
          </a:p>
          <a:p>
            <a:r>
              <a:rPr lang="en-IN" dirty="0" smtClean="0"/>
              <a:t>It </a:t>
            </a:r>
            <a:r>
              <a:rPr lang="en-IN" dirty="0"/>
              <a:t>keeps the body hydrated and let the body function properly. </a:t>
            </a:r>
            <a:endParaRPr lang="en-IN" dirty="0" smtClean="0"/>
          </a:p>
          <a:p>
            <a:r>
              <a:rPr lang="en-IN" dirty="0" smtClean="0"/>
              <a:t>Water </a:t>
            </a:r>
            <a:r>
              <a:rPr lang="en-IN" dirty="0"/>
              <a:t>accounts for 55%-65% of body weight, but because the body can’t store water, we must constantly replenish it.</a:t>
            </a:r>
          </a:p>
          <a:p>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632"/>
            <a:ext cx="8229600" cy="6336704"/>
          </a:xfrm>
        </p:spPr>
        <p:txBody>
          <a:bodyPr>
            <a:normAutofit fontScale="70000" lnSpcReduction="20000"/>
          </a:bodyPr>
          <a:lstStyle/>
          <a:p>
            <a:r>
              <a:rPr lang="en-IN" b="1" u="sng" dirty="0" smtClean="0">
                <a:solidFill>
                  <a:srgbClr val="FF0000"/>
                </a:solidFill>
              </a:rPr>
              <a:t>Functions</a:t>
            </a:r>
            <a:endParaRPr lang="en-IN" u="sng" dirty="0" smtClean="0">
              <a:solidFill>
                <a:srgbClr val="FF0000"/>
              </a:solidFill>
            </a:endParaRPr>
          </a:p>
          <a:p>
            <a:r>
              <a:rPr lang="en-IN" dirty="0" smtClean="0"/>
              <a:t>1. Water is a universal solvent and is able to dissolve all the products of digestion.</a:t>
            </a:r>
          </a:p>
          <a:p>
            <a:r>
              <a:rPr lang="en-IN" dirty="0" smtClean="0"/>
              <a:t>2. Because nutrients and cellular wastes are soluble in water. It is the means by which nutrients are carried to the cells and wastes are removed from the lungs, kidneys, gut and skin.</a:t>
            </a:r>
          </a:p>
          <a:p>
            <a:r>
              <a:rPr lang="en-IN" dirty="0" smtClean="0"/>
              <a:t>3. Water is the structural component and a cushion of all cells. Thereby it prevents friction between moving parts of the body.</a:t>
            </a:r>
          </a:p>
          <a:p>
            <a:r>
              <a:rPr lang="en-IN" dirty="0" smtClean="0"/>
              <a:t>4. Water regulates the body temperature through evaporation of water from the skin and lungs.</a:t>
            </a:r>
          </a:p>
          <a:p>
            <a:r>
              <a:rPr lang="en-IN" dirty="0" smtClean="0"/>
              <a:t>5. Water acts as a body lubricant:</a:t>
            </a:r>
          </a:p>
          <a:p>
            <a:r>
              <a:rPr lang="en-IN" dirty="0" smtClean="0"/>
              <a:t>6. Water is the medium of all body fluids including the digestive juices, the lymph, the blood, the urine and the </a:t>
            </a:r>
            <a:r>
              <a:rPr lang="en-IN" dirty="0" err="1" smtClean="0"/>
              <a:t>perspiratation</a:t>
            </a:r>
            <a:r>
              <a:rPr lang="en-IN" dirty="0" smtClean="0"/>
              <a:t>.</a:t>
            </a:r>
          </a:p>
          <a:p>
            <a:r>
              <a:rPr lang="en-IN" b="1" u="sng" dirty="0" smtClean="0">
                <a:solidFill>
                  <a:srgbClr val="FF0000"/>
                </a:solidFill>
              </a:rPr>
              <a:t>Sources</a:t>
            </a:r>
            <a:endParaRPr lang="en-IN" u="sng" dirty="0" smtClean="0">
              <a:solidFill>
                <a:srgbClr val="FF0000"/>
              </a:solidFill>
            </a:endParaRPr>
          </a:p>
          <a:p>
            <a:r>
              <a:rPr lang="en-IN" dirty="0" smtClean="0"/>
              <a:t>Water is supplied to the body through (1) the ingestion of water and beverages (2) the performed water in foods and (3) the water resulting from the oxidation of food stuffs.</a:t>
            </a:r>
          </a:p>
          <a:p>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u="sng" dirty="0" smtClean="0">
                <a:solidFill>
                  <a:srgbClr val="FF0000"/>
                </a:solidFill>
              </a:rPr>
              <a:t>Protein</a:t>
            </a:r>
            <a:br>
              <a:rPr lang="en-IN" u="sng" dirty="0" smtClean="0">
                <a:solidFill>
                  <a:srgbClr val="FF0000"/>
                </a:solidFill>
              </a:rPr>
            </a:br>
            <a:endParaRPr lang="en-IN" u="sng" dirty="0">
              <a:solidFill>
                <a:srgbClr val="FF0000"/>
              </a:solidFill>
            </a:endParaRPr>
          </a:p>
        </p:txBody>
      </p:sp>
      <p:sp>
        <p:nvSpPr>
          <p:cNvPr id="3" name="Content Placeholder 2"/>
          <p:cNvSpPr>
            <a:spLocks noGrp="1"/>
          </p:cNvSpPr>
          <p:nvPr>
            <p:ph idx="1"/>
          </p:nvPr>
        </p:nvSpPr>
        <p:spPr>
          <a:xfrm>
            <a:off x="467544" y="836712"/>
            <a:ext cx="8229600" cy="5616624"/>
          </a:xfrm>
        </p:spPr>
        <p:txBody>
          <a:bodyPr>
            <a:normAutofit lnSpcReduction="10000"/>
          </a:bodyPr>
          <a:lstStyle/>
          <a:p>
            <a:r>
              <a:rPr lang="en-IN" dirty="0" smtClean="0"/>
              <a:t>Proteins </a:t>
            </a:r>
            <a:r>
              <a:rPr lang="en-IN" dirty="0"/>
              <a:t>are nutrients that are essential to the building, maintenance and repair of body tissues such as the skin, the internal organs and muscles. </a:t>
            </a:r>
            <a:endParaRPr lang="en-IN" dirty="0" smtClean="0"/>
          </a:p>
          <a:p>
            <a:r>
              <a:rPr lang="en-IN" dirty="0" smtClean="0"/>
              <a:t>Out </a:t>
            </a:r>
            <a:r>
              <a:rPr lang="en-IN" dirty="0"/>
              <a:t>of 22 protein types, the body can make 14, the other 8, called essential amino acids, can only be obtained from food. </a:t>
            </a:r>
            <a:endParaRPr lang="en-IN" dirty="0" smtClean="0"/>
          </a:p>
          <a:p>
            <a:r>
              <a:rPr lang="en-IN" dirty="0" smtClean="0"/>
              <a:t>A </a:t>
            </a:r>
            <a:r>
              <a:rPr lang="en-IN" dirty="0"/>
              <a:t>balanced diet has to be rich in these 8 proteins. Fish, meat, poultry, eggs, cheese and other foods from animal sources provide all the eight essential amino acids.</a:t>
            </a:r>
          </a:p>
          <a:p>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fontScale="77500" lnSpcReduction="20000"/>
          </a:bodyPr>
          <a:lstStyle/>
          <a:p>
            <a:r>
              <a:rPr lang="en-IN" u="sng" dirty="0" smtClean="0">
                <a:solidFill>
                  <a:srgbClr val="FF0000"/>
                </a:solidFill>
              </a:rPr>
              <a:t>Protein function:</a:t>
            </a:r>
          </a:p>
          <a:p>
            <a:r>
              <a:rPr lang="en-IN" dirty="0" smtClean="0"/>
              <a:t>• Protein should account for 10% to 20% of the calories consumed each day. </a:t>
            </a:r>
          </a:p>
          <a:p>
            <a:r>
              <a:rPr lang="en-IN" dirty="0" smtClean="0"/>
              <a:t>Protein is essential to the structure of red blood cells, for the proper functioning of antibodies resisting infection, for the regulation  hormones, for growth, and for the repair of body tissue.</a:t>
            </a:r>
          </a:p>
          <a:p>
            <a:r>
              <a:rPr lang="en-IN" u="sng" dirty="0" smtClean="0">
                <a:solidFill>
                  <a:srgbClr val="FF0000"/>
                </a:solidFill>
              </a:rPr>
              <a:t>Protein sources:</a:t>
            </a:r>
          </a:p>
          <a:p>
            <a:r>
              <a:rPr lang="en-IN" dirty="0" smtClean="0"/>
              <a:t>• Amino acids are the building blocks of protein and are found in a variety of foods.</a:t>
            </a:r>
          </a:p>
          <a:p>
            <a:r>
              <a:rPr lang="en-IN" dirty="0" smtClean="0"/>
              <a:t> Meat, milk, cheese, and egg are complete proteins that have all the essential amino acids. </a:t>
            </a:r>
            <a:endParaRPr lang="en-IN" smtClean="0"/>
          </a:p>
          <a:p>
            <a:r>
              <a:rPr lang="en-IN" smtClean="0"/>
              <a:t>Other </a:t>
            </a:r>
            <a:r>
              <a:rPr lang="en-IN" dirty="0" smtClean="0"/>
              <a:t>sources of protein include whole grains, rice, corn, beans, legumes, oatmeal, peas, and peanut butter. For vegetarians, vegans and/or those who do not eat meat, fish, eggs, or dairy products, it is important to eat a variety of these other foods in order to get enough protein.</a:t>
            </a:r>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1185</Words>
  <Application>Microsoft Office PowerPoint</Application>
  <PresentationFormat>On-screen Show (4:3)</PresentationFormat>
  <Paragraphs>128</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NUTRITION AND BALANCED DIET</vt:lpstr>
      <vt:lpstr>What are nutrients ?</vt:lpstr>
      <vt:lpstr>Nutrition</vt:lpstr>
      <vt:lpstr>Food and its Functions </vt:lpstr>
      <vt:lpstr>Balanced Diet</vt:lpstr>
      <vt:lpstr>Components of Balanced Diet</vt:lpstr>
      <vt:lpstr>Carbohydrates </vt:lpstr>
      <vt:lpstr>Functions</vt:lpstr>
      <vt:lpstr>Sources</vt:lpstr>
      <vt:lpstr>Vitamins </vt:lpstr>
      <vt:lpstr>Slide 11</vt:lpstr>
      <vt:lpstr>Slide 12</vt:lpstr>
      <vt:lpstr>Slide 13</vt:lpstr>
      <vt:lpstr>Slide 14</vt:lpstr>
      <vt:lpstr>Slide 15</vt:lpstr>
      <vt:lpstr>Fat </vt:lpstr>
      <vt:lpstr> </vt:lpstr>
      <vt:lpstr>Minerals </vt:lpstr>
      <vt:lpstr>Mineral functions and sources. </vt:lpstr>
      <vt:lpstr>Water </vt:lpstr>
      <vt:lpstr>Slide 21</vt:lpstr>
      <vt:lpstr>Protein </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AND BALANCED DIET</dc:title>
  <dc:creator>Admin</dc:creator>
  <cp:lastModifiedBy>HP-PC</cp:lastModifiedBy>
  <cp:revision>47</cp:revision>
  <dcterms:created xsi:type="dcterms:W3CDTF">2018-01-20T04:01:57Z</dcterms:created>
  <dcterms:modified xsi:type="dcterms:W3CDTF">2019-01-11T19:25:34Z</dcterms:modified>
</cp:coreProperties>
</file>