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4" r:id="rId1"/>
  </p:sldMasterIdLst>
  <p:sldIdLst>
    <p:sldId id="256" r:id="rId2"/>
    <p:sldId id="257" r:id="rId3"/>
    <p:sldId id="258" r:id="rId4"/>
    <p:sldId id="259" r:id="rId5"/>
    <p:sldId id="269" r:id="rId6"/>
    <p:sldId id="260" r:id="rId7"/>
    <p:sldId id="274" r:id="rId8"/>
    <p:sldId id="261" r:id="rId9"/>
    <p:sldId id="270" r:id="rId10"/>
    <p:sldId id="262" r:id="rId11"/>
    <p:sldId id="271" r:id="rId12"/>
    <p:sldId id="263" r:id="rId13"/>
    <p:sldId id="273" r:id="rId14"/>
    <p:sldId id="264" r:id="rId15"/>
    <p:sldId id="265" r:id="rId16"/>
    <p:sldId id="266" r:id="rId17"/>
    <p:sldId id="272" r:id="rId18"/>
    <p:sldId id="267" r:id="rId19"/>
    <p:sldId id="26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FF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2" y="11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t>7/14/2020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1830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87988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8516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7/14/2020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8149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7/14/2020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752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7/14/2020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1797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7/14/2020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404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7/14/2020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4706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7/14/2020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67212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7/14/2020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78602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2524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151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17142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7979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48866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88518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3206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iagBrick">
          <a:fgClr>
            <a:schemeClr val="accent1"/>
          </a:fgClr>
          <a:bgClr>
            <a:schemeClr val="bg1"/>
          </a:bgClr>
        </a:patt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7/14/2020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7491312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A8E8C-5FF4-C74D-804B-C4A3E941E78B}"/>
              </a:ext>
            </a:extLst>
          </p:cNvPr>
          <p:cNvSpPr>
            <a:spLocks noGrp="1"/>
          </p:cNvSpPr>
          <p:nvPr>
            <p:ph type="ctrTitle"/>
          </p:nvPr>
        </p:nvSpPr>
        <p:spPr>
          <a:solidFill>
            <a:schemeClr val="accent1"/>
          </a:solidFill>
        </p:spPr>
        <p:txBody>
          <a:bodyPr/>
          <a:lstStyle/>
          <a:p>
            <a:r>
              <a:rPr lang="en-IN" sz="3200" dirty="0">
                <a:solidFill>
                  <a:srgbClr val="C00000"/>
                </a:solidFill>
              </a:rPr>
              <a:t>NATIONAL POLICY ON EDUCATION (1986)</a:t>
            </a:r>
            <a:br>
              <a:rPr lang="en-IN" sz="3200" dirty="0">
                <a:solidFill>
                  <a:srgbClr val="C00000"/>
                </a:solidFill>
              </a:rPr>
            </a:br>
            <a:r>
              <a:rPr lang="en-IN" sz="3200" dirty="0">
                <a:solidFill>
                  <a:srgbClr val="C00000"/>
                </a:solidFill>
              </a:rPr>
              <a:t>MERITS &amp; LIMITATIONS</a:t>
            </a:r>
            <a:endParaRPr lang="en-US" sz="3200" dirty="0">
              <a:solidFill>
                <a:srgbClr val="C00000"/>
              </a:solidFill>
            </a:endParaRPr>
          </a:p>
        </p:txBody>
      </p:sp>
      <p:sp>
        <p:nvSpPr>
          <p:cNvPr id="3" name="Subtitle 2">
            <a:extLst>
              <a:ext uri="{FF2B5EF4-FFF2-40B4-BE49-F238E27FC236}">
                <a16:creationId xmlns="" xmlns:a16="http://schemas.microsoft.com/office/drawing/2014/main" id="{A53AF967-8059-0644-8D67-D789AAA14FB7}"/>
              </a:ext>
            </a:extLst>
          </p:cNvPr>
          <p:cNvSpPr>
            <a:spLocks noGrp="1"/>
          </p:cNvSpPr>
          <p:nvPr>
            <p:ph type="subTitle" idx="1"/>
          </p:nvPr>
        </p:nvSpPr>
        <p:spPr/>
        <p:txBody>
          <a:bodyPr>
            <a:normAutofit lnSpcReduction="10000"/>
          </a:bodyPr>
          <a:lstStyle/>
          <a:p>
            <a:r>
              <a:rPr lang="en-US" dirty="0" err="1" smtClean="0"/>
              <a:t>Ms</a:t>
            </a:r>
            <a:r>
              <a:rPr lang="en-US" dirty="0" smtClean="0"/>
              <a:t> </a:t>
            </a:r>
            <a:r>
              <a:rPr lang="en-US" dirty="0" err="1" smtClean="0"/>
              <a:t>Seema</a:t>
            </a:r>
            <a:r>
              <a:rPr lang="en-US" dirty="0" smtClean="0"/>
              <a:t> Malik</a:t>
            </a:r>
          </a:p>
          <a:p>
            <a:r>
              <a:rPr lang="en-US" dirty="0" err="1" smtClean="0"/>
              <a:t>Asstt</a:t>
            </a:r>
            <a:r>
              <a:rPr lang="en-US" dirty="0" smtClean="0"/>
              <a:t> Prof</a:t>
            </a:r>
          </a:p>
          <a:p>
            <a:r>
              <a:rPr lang="en-US" dirty="0" smtClean="0"/>
              <a:t>SIER,MOHALI</a:t>
            </a:r>
            <a:endParaRPr lang="en-US" dirty="0"/>
          </a:p>
        </p:txBody>
      </p:sp>
    </p:spTree>
    <p:extLst>
      <p:ext uri="{BB962C8B-B14F-4D97-AF65-F5344CB8AC3E}">
        <p14:creationId xmlns:p14="http://schemas.microsoft.com/office/powerpoint/2010/main" val="30302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9F102E-1306-694A-8C3A-33D32EA161E8}"/>
              </a:ext>
            </a:extLst>
          </p:cNvPr>
          <p:cNvSpPr>
            <a:spLocks noGrp="1"/>
          </p:cNvSpPr>
          <p:nvPr>
            <p:ph type="title" idx="4294967295"/>
          </p:nvPr>
        </p:nvSpPr>
        <p:spPr>
          <a:xfrm>
            <a:off x="0" y="982663"/>
            <a:ext cx="9601200" cy="1303337"/>
          </a:xfrm>
        </p:spPr>
        <p:txBody>
          <a:bodyPr/>
          <a:lstStyle/>
          <a:p>
            <a:r>
              <a:rPr lang="en-US" dirty="0"/>
              <a:t>INTRODUCTION</a:t>
            </a:r>
          </a:p>
        </p:txBody>
      </p:sp>
      <p:sp>
        <p:nvSpPr>
          <p:cNvPr id="3" name="Content Placeholder 2">
            <a:extLst>
              <a:ext uri="{FF2B5EF4-FFF2-40B4-BE49-F238E27FC236}">
                <a16:creationId xmlns="" xmlns:a16="http://schemas.microsoft.com/office/drawing/2014/main" id="{594396A4-1A20-8A4C-A38E-907BA8ABCDC1}"/>
              </a:ext>
            </a:extLst>
          </p:cNvPr>
          <p:cNvSpPr>
            <a:spLocks noGrp="1"/>
          </p:cNvSpPr>
          <p:nvPr>
            <p:ph idx="4294967295"/>
          </p:nvPr>
        </p:nvSpPr>
        <p:spPr>
          <a:xfrm>
            <a:off x="1308296" y="1920240"/>
            <a:ext cx="9601200" cy="3317875"/>
          </a:xfrm>
        </p:spPr>
        <p:txBody>
          <a:bodyPr>
            <a:noAutofit/>
          </a:bodyPr>
          <a:lstStyle/>
          <a:p>
            <a:r>
              <a:rPr lang="en-US" sz="2800" dirty="0" smtClean="0">
                <a:latin typeface="Calibri" panose="020F0502020204030204" pitchFamily="34" charset="0"/>
                <a:cs typeface="Calibri" panose="020F0502020204030204" pitchFamily="34" charset="0"/>
              </a:rPr>
              <a:t>In </a:t>
            </a:r>
            <a:r>
              <a:rPr lang="en-US" sz="2800" dirty="0">
                <a:latin typeface="Calibri" panose="020F0502020204030204" pitchFamily="34" charset="0"/>
                <a:cs typeface="Calibri" panose="020F0502020204030204" pitchFamily="34" charset="0"/>
              </a:rPr>
              <a:t>our nation, three policies of education have been worked out after independence </a:t>
            </a:r>
            <a:r>
              <a:rPr lang="en-US" sz="2800" dirty="0" smtClean="0">
                <a:latin typeface="Calibri" panose="020F0502020204030204" pitchFamily="34" charset="0"/>
                <a:cs typeface="Calibri" panose="020F0502020204030204" pitchFamily="34" charset="0"/>
              </a:rPr>
              <a:t>.The </a:t>
            </a:r>
            <a:r>
              <a:rPr lang="en-US" sz="2800" dirty="0">
                <a:latin typeface="Calibri" panose="020F0502020204030204" pitchFamily="34" charset="0"/>
                <a:cs typeface="Calibri" panose="020F0502020204030204" pitchFamily="34" charset="0"/>
              </a:rPr>
              <a:t>first policy was framed in 1968. Efforts were made to reframe the education policy in 1979 which almost remained on paper only. The third policy of education is known as National policy on Education policy (1986), popularly known as the New Education Policy. The document contains nearly ten thousand words, 29 pages and is divided into 12 parts with 157 articles, each article conceived in the context of human resource development keeping in view the needs of 21st century</a:t>
            </a:r>
            <a:r>
              <a:rPr lang="en-US" dirty="0"/>
              <a:t>.</a:t>
            </a:r>
          </a:p>
        </p:txBody>
      </p:sp>
    </p:spTree>
    <p:extLst>
      <p:ext uri="{BB962C8B-B14F-4D97-AF65-F5344CB8AC3E}">
        <p14:creationId xmlns:p14="http://schemas.microsoft.com/office/powerpoint/2010/main" val="38287615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52E856-F3D7-AA41-9B3D-4FBF46EE88B8}"/>
              </a:ext>
            </a:extLst>
          </p:cNvPr>
          <p:cNvSpPr>
            <a:spLocks noGrp="1"/>
          </p:cNvSpPr>
          <p:nvPr>
            <p:ph type="title"/>
          </p:nvPr>
        </p:nvSpPr>
        <p:spPr/>
        <p:txBody>
          <a:bodyPr>
            <a:normAutofit fontScale="90000"/>
          </a:bodyPr>
          <a:lstStyle/>
          <a:p>
            <a:r>
              <a:rPr lang="en-US" dirty="0"/>
              <a:t>HISTORICAL BACKGROUND OF THE POLICY</a:t>
            </a:r>
          </a:p>
        </p:txBody>
      </p:sp>
      <p:sp>
        <p:nvSpPr>
          <p:cNvPr id="3" name="Content Placeholder 2">
            <a:extLst>
              <a:ext uri="{FF2B5EF4-FFF2-40B4-BE49-F238E27FC236}">
                <a16:creationId xmlns="" xmlns:a16="http://schemas.microsoft.com/office/drawing/2014/main" id="{A0EA96C4-BC69-FB42-94D8-DD8134A9855A}"/>
              </a:ext>
            </a:extLst>
          </p:cNvPr>
          <p:cNvSpPr>
            <a:spLocks noGrp="1"/>
          </p:cNvSpPr>
          <p:nvPr>
            <p:ph idx="1"/>
          </p:nvPr>
        </p:nvSpPr>
        <p:spPr/>
        <p:txBody>
          <a:bodyPr>
            <a:normAutofit lnSpcReduction="10000"/>
          </a:bodyPr>
          <a:lstStyle/>
          <a:p>
            <a:r>
              <a:rPr lang="en-US" dirty="0" smtClean="0">
                <a:latin typeface="Calibri" panose="020F0502020204030204" pitchFamily="34" charset="0"/>
                <a:cs typeface="Calibri" panose="020F0502020204030204" pitchFamily="34" charset="0"/>
              </a:rPr>
              <a:t>After </a:t>
            </a:r>
            <a:r>
              <a:rPr lang="en-US" dirty="0">
                <a:latin typeface="Calibri" panose="020F0502020204030204" pitchFamily="34" charset="0"/>
                <a:cs typeface="Calibri" panose="020F0502020204030204" pitchFamily="34" charset="0"/>
              </a:rPr>
              <a:t>Independence union government appointed University Education Commission (1948-49) and Secondary Education Commission (1952-53), but it </a:t>
            </a:r>
            <a:r>
              <a:rPr lang="en-US" dirty="0" smtClean="0">
                <a:latin typeface="Calibri" panose="020F0502020204030204" pitchFamily="34" charset="0"/>
                <a:cs typeface="Calibri" panose="020F0502020204030204" pitchFamily="34" charset="0"/>
              </a:rPr>
              <a:t>was only </a:t>
            </a:r>
            <a:r>
              <a:rPr lang="en-US" dirty="0">
                <a:latin typeface="Calibri" panose="020F0502020204030204" pitchFamily="34" charset="0"/>
                <a:cs typeface="Calibri" panose="020F0502020204030204" pitchFamily="34" charset="0"/>
              </a:rPr>
              <a:t>to a specific extent. Government wanted to develop educational </a:t>
            </a:r>
            <a:r>
              <a:rPr lang="en-US" dirty="0" smtClean="0">
                <a:latin typeface="Calibri" panose="020F0502020204030204" pitchFamily="34" charset="0"/>
                <a:cs typeface="Calibri" panose="020F0502020204030204" pitchFamily="34" charset="0"/>
              </a:rPr>
              <a:t>Commission &amp; </a:t>
            </a:r>
            <a:r>
              <a:rPr lang="en-US" dirty="0">
                <a:latin typeface="Calibri" panose="020F0502020204030204" pitchFamily="34" charset="0"/>
                <a:cs typeface="Calibri" panose="020F0502020204030204" pitchFamily="34" charset="0"/>
              </a:rPr>
              <a:t>was appointed by the government of India to advise the government on the national pattern of education. At that time education was a 'State subject that is why central government was not successful in appropriate application of these recommendations. </a:t>
            </a:r>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After </a:t>
            </a:r>
            <a:r>
              <a:rPr lang="en-US" dirty="0">
                <a:latin typeface="Calibri" panose="020F0502020204030204" pitchFamily="34" charset="0"/>
                <a:cs typeface="Calibri" panose="020F0502020204030204" pitchFamily="34" charset="0"/>
              </a:rPr>
              <a:t>the 42 Amendment Act, Education has been included in</a:t>
            </a:r>
            <a:r>
              <a:rPr lang="en-IN" dirty="0">
                <a:latin typeface="Calibri" panose="020F0502020204030204" pitchFamily="34" charset="0"/>
                <a:cs typeface="Calibri" panose="020F0502020204030204" pitchFamily="34" charset="0"/>
              </a:rPr>
              <a:t> the concurrent list &amp; responsibility is shared by the centre and the state.</a:t>
            </a:r>
          </a:p>
          <a:p>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136031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0C73CA4-A85C-414E-A3F2-666EFF6C5572}"/>
              </a:ext>
            </a:extLst>
          </p:cNvPr>
          <p:cNvSpPr>
            <a:spLocks noGrp="1"/>
          </p:cNvSpPr>
          <p:nvPr>
            <p:ph idx="4294967295"/>
          </p:nvPr>
        </p:nvSpPr>
        <p:spPr>
          <a:xfrm>
            <a:off x="1547447" y="796193"/>
            <a:ext cx="9906000" cy="5238847"/>
          </a:xfrm>
          <a:solidFill>
            <a:srgbClr val="92D050"/>
          </a:solidFill>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en-US" sz="2800" dirty="0">
                <a:solidFill>
                  <a:srgbClr val="C00000"/>
                </a:solidFill>
              </a:rPr>
              <a:t>NATIONAL POLICY ON EDUCATION-1986 </a:t>
            </a:r>
            <a:endParaRPr lang="en-US" sz="2800" dirty="0" smtClean="0">
              <a:solidFill>
                <a:srgbClr val="C00000"/>
              </a:solidFill>
            </a:endParaRPr>
          </a:p>
          <a:p>
            <a:pPr marL="0" indent="0">
              <a:buNone/>
            </a:pPr>
            <a:r>
              <a:rPr lang="en-US" sz="2800" dirty="0" smtClean="0">
                <a:solidFill>
                  <a:srgbClr val="C00000"/>
                </a:solidFill>
              </a:rPr>
              <a:t>OVERVIEW   The </a:t>
            </a:r>
            <a:r>
              <a:rPr lang="en-US" sz="2800" dirty="0">
                <a:solidFill>
                  <a:srgbClr val="C00000"/>
                </a:solidFill>
              </a:rPr>
              <a:t>National Policy on Education comprises XII parts as given below:</a:t>
            </a:r>
            <a:endParaRPr lang="en-IN" sz="2800" dirty="0">
              <a:solidFill>
                <a:srgbClr val="C00000"/>
              </a:solidFill>
            </a:endParaRPr>
          </a:p>
          <a:p>
            <a:r>
              <a:rPr lang="en-US" sz="2800" dirty="0">
                <a:solidFill>
                  <a:srgbClr val="C00000"/>
                </a:solidFill>
              </a:rPr>
              <a:t>Part Subject</a:t>
            </a:r>
            <a:endParaRPr lang="en-IN" sz="2800" dirty="0">
              <a:solidFill>
                <a:srgbClr val="C00000"/>
              </a:solidFill>
            </a:endParaRPr>
          </a:p>
          <a:p>
            <a:r>
              <a:rPr lang="en-US" sz="2800" dirty="0">
                <a:solidFill>
                  <a:srgbClr val="C00000"/>
                </a:solidFill>
              </a:rPr>
              <a:t> Introductory</a:t>
            </a:r>
            <a:endParaRPr lang="en-IN" sz="2800" dirty="0">
              <a:solidFill>
                <a:srgbClr val="C00000"/>
              </a:solidFill>
            </a:endParaRPr>
          </a:p>
          <a:p>
            <a:r>
              <a:rPr lang="en-US" sz="2800" dirty="0">
                <a:solidFill>
                  <a:srgbClr val="C00000"/>
                </a:solidFill>
              </a:rPr>
              <a:t> The Essence and Role of Education</a:t>
            </a:r>
            <a:endParaRPr lang="en-IN" sz="2800" dirty="0">
              <a:solidFill>
                <a:srgbClr val="C00000"/>
              </a:solidFill>
            </a:endParaRPr>
          </a:p>
          <a:p>
            <a:r>
              <a:rPr lang="en-US" sz="2800" dirty="0">
                <a:solidFill>
                  <a:srgbClr val="C00000"/>
                </a:solidFill>
              </a:rPr>
              <a:t> National System of Education</a:t>
            </a:r>
            <a:endParaRPr lang="en-IN" sz="2800" dirty="0">
              <a:solidFill>
                <a:srgbClr val="C00000"/>
              </a:solidFill>
            </a:endParaRPr>
          </a:p>
          <a:p>
            <a:r>
              <a:rPr lang="en-US" sz="2800" dirty="0">
                <a:solidFill>
                  <a:srgbClr val="C00000"/>
                </a:solidFill>
              </a:rPr>
              <a:t> Education for Equality</a:t>
            </a:r>
            <a:endParaRPr lang="en-IN" sz="2800" dirty="0">
              <a:solidFill>
                <a:srgbClr val="C00000"/>
              </a:solidFill>
            </a:endParaRPr>
          </a:p>
          <a:p>
            <a:r>
              <a:rPr lang="en-US" sz="2800" dirty="0" smtClean="0">
                <a:solidFill>
                  <a:srgbClr val="C00000"/>
                </a:solidFill>
              </a:rPr>
              <a:t>.Reorganization </a:t>
            </a:r>
            <a:r>
              <a:rPr lang="en-US" sz="2800" dirty="0">
                <a:solidFill>
                  <a:srgbClr val="C00000"/>
                </a:solidFill>
              </a:rPr>
              <a:t>of Education at Different </a:t>
            </a:r>
            <a:r>
              <a:rPr lang="en-US" sz="2800" dirty="0" smtClean="0">
                <a:solidFill>
                  <a:srgbClr val="C00000"/>
                </a:solidFill>
              </a:rPr>
              <a:t>Stages</a:t>
            </a:r>
            <a:endParaRPr lang="en-IN" sz="2800" dirty="0">
              <a:solidFill>
                <a:srgbClr val="C00000"/>
              </a:solidFill>
            </a:endParaRPr>
          </a:p>
        </p:txBody>
      </p:sp>
    </p:spTree>
    <p:extLst>
      <p:ext uri="{BB962C8B-B14F-4D97-AF65-F5344CB8AC3E}">
        <p14:creationId xmlns:p14="http://schemas.microsoft.com/office/powerpoint/2010/main" val="39645148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4322" y="808782"/>
            <a:ext cx="8417169" cy="5293757"/>
          </a:xfrm>
          <a:prstGeom prst="rect">
            <a:avLst/>
          </a:prstGeom>
          <a:solidFill>
            <a:srgbClr val="92D050"/>
          </a:solidFill>
        </p:spPr>
        <p:txBody>
          <a:bodyPr wrap="square">
            <a:spAutoFit/>
          </a:bodyPr>
          <a:lstStyle/>
          <a:p>
            <a:r>
              <a:rPr lang="en-US" dirty="0" smtClean="0">
                <a:solidFill>
                  <a:srgbClr val="C00000"/>
                </a:solidFill>
              </a:rPr>
              <a:t> </a:t>
            </a:r>
            <a:endParaRPr lang="en-US" dirty="0" smtClean="0">
              <a:solidFill>
                <a:srgbClr val="C00000"/>
              </a:solidFill>
            </a:endParaRPr>
          </a:p>
          <a:p>
            <a:pPr marL="571500" indent="-571500">
              <a:buFont typeface="Arial" panose="020B0604020202020204" pitchFamily="34" charset="0"/>
              <a:buChar char="•"/>
            </a:pPr>
            <a:r>
              <a:rPr lang="en-US" sz="4000" dirty="0">
                <a:solidFill>
                  <a:srgbClr val="C00000"/>
                </a:solidFill>
              </a:rPr>
              <a:t> Technical and Management Education making the System Work </a:t>
            </a:r>
            <a:endParaRPr lang="en-IN" sz="4000" dirty="0">
              <a:solidFill>
                <a:srgbClr val="C00000"/>
              </a:solidFill>
            </a:endParaRPr>
          </a:p>
          <a:p>
            <a:pPr marL="571500" indent="-571500">
              <a:buFont typeface="Arial" panose="020B0604020202020204" pitchFamily="34" charset="0"/>
              <a:buChar char="•"/>
            </a:pPr>
            <a:r>
              <a:rPr lang="en-US" sz="4000" dirty="0" smtClean="0">
                <a:solidFill>
                  <a:srgbClr val="C00000"/>
                </a:solidFill>
              </a:rPr>
              <a:t>Reorienting </a:t>
            </a:r>
            <a:r>
              <a:rPr lang="en-US" sz="4000" dirty="0">
                <a:solidFill>
                  <a:srgbClr val="C00000"/>
                </a:solidFill>
              </a:rPr>
              <a:t>the Content and Process of Education</a:t>
            </a:r>
            <a:endParaRPr lang="en-IN" sz="4000" dirty="0">
              <a:solidFill>
                <a:srgbClr val="C00000"/>
              </a:solidFill>
            </a:endParaRPr>
          </a:p>
          <a:p>
            <a:pPr marL="571500" indent="-571500">
              <a:buFont typeface="Arial" panose="020B0604020202020204" pitchFamily="34" charset="0"/>
              <a:buChar char="•"/>
            </a:pPr>
            <a:r>
              <a:rPr lang="en-US" sz="4000" dirty="0">
                <a:solidFill>
                  <a:srgbClr val="C00000"/>
                </a:solidFill>
              </a:rPr>
              <a:t>The Teacher and Teacher Education</a:t>
            </a:r>
          </a:p>
          <a:p>
            <a:pPr marL="571500" indent="-571500">
              <a:buFont typeface="Arial" panose="020B0604020202020204" pitchFamily="34" charset="0"/>
              <a:buChar char="•"/>
            </a:pPr>
            <a:r>
              <a:rPr lang="en-US" sz="4000" dirty="0">
                <a:solidFill>
                  <a:srgbClr val="C00000"/>
                </a:solidFill>
              </a:rPr>
              <a:t>The Management of Education</a:t>
            </a:r>
            <a:endParaRPr lang="en-IN" sz="4000" dirty="0">
              <a:solidFill>
                <a:srgbClr val="C00000"/>
              </a:solidFill>
            </a:endParaRPr>
          </a:p>
          <a:p>
            <a:pPr marL="571500" indent="-571500">
              <a:buFont typeface="Arial" panose="020B0604020202020204" pitchFamily="34" charset="0"/>
              <a:buChar char="•"/>
            </a:pPr>
            <a:r>
              <a:rPr lang="en-US" sz="4000" dirty="0">
                <a:solidFill>
                  <a:srgbClr val="C00000"/>
                </a:solidFill>
              </a:rPr>
              <a:t>Resource and Review</a:t>
            </a:r>
            <a:endParaRPr lang="en-IN" sz="4000" dirty="0">
              <a:solidFill>
                <a:srgbClr val="C00000"/>
              </a:solidFill>
            </a:endParaRPr>
          </a:p>
          <a:p>
            <a:pPr marL="571500" indent="-571500">
              <a:buFont typeface="Arial" panose="020B0604020202020204" pitchFamily="34" charset="0"/>
              <a:buChar char="•"/>
            </a:pPr>
            <a:r>
              <a:rPr lang="en-US" sz="4000" dirty="0">
                <a:solidFill>
                  <a:srgbClr val="C00000"/>
                </a:solidFill>
              </a:rPr>
              <a:t>The Future</a:t>
            </a:r>
          </a:p>
        </p:txBody>
      </p:sp>
    </p:spTree>
    <p:extLst>
      <p:ext uri="{BB962C8B-B14F-4D97-AF65-F5344CB8AC3E}">
        <p14:creationId xmlns:p14="http://schemas.microsoft.com/office/powerpoint/2010/main" val="23298980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A0A2DC-AF2C-0544-A4F4-8147B3235D23}"/>
              </a:ext>
            </a:extLst>
          </p:cNvPr>
          <p:cNvSpPr>
            <a:spLocks noGrp="1"/>
          </p:cNvSpPr>
          <p:nvPr>
            <p:ph type="title" idx="4294967295"/>
          </p:nvPr>
        </p:nvSpPr>
        <p:spPr>
          <a:xfrm>
            <a:off x="0" y="638175"/>
            <a:ext cx="9601200" cy="979488"/>
          </a:xfrm>
        </p:spPr>
        <p:txBody>
          <a:bodyPr>
            <a:normAutofit/>
          </a:bodyPr>
          <a:lstStyle/>
          <a:p>
            <a:r>
              <a:rPr lang="en-US" dirty="0" smtClean="0"/>
              <a:t>Main </a:t>
            </a:r>
            <a:r>
              <a:rPr lang="en-US" dirty="0"/>
              <a:t>Features of </a:t>
            </a:r>
            <a:r>
              <a:rPr lang="en-US" dirty="0" smtClean="0"/>
              <a:t>NPE </a:t>
            </a:r>
            <a:r>
              <a:rPr lang="en-US" dirty="0"/>
              <a:t>1986</a:t>
            </a:r>
          </a:p>
        </p:txBody>
      </p:sp>
      <p:sp>
        <p:nvSpPr>
          <p:cNvPr id="3" name="Content Placeholder 2">
            <a:extLst>
              <a:ext uri="{FF2B5EF4-FFF2-40B4-BE49-F238E27FC236}">
                <a16:creationId xmlns="" xmlns:a16="http://schemas.microsoft.com/office/drawing/2014/main" id="{E6A04413-64AB-7748-BCA8-68C3113D440A}"/>
              </a:ext>
            </a:extLst>
          </p:cNvPr>
          <p:cNvSpPr>
            <a:spLocks noGrp="1"/>
          </p:cNvSpPr>
          <p:nvPr>
            <p:ph idx="4294967295"/>
          </p:nvPr>
        </p:nvSpPr>
        <p:spPr>
          <a:xfrm>
            <a:off x="1025769" y="1617663"/>
            <a:ext cx="9601200" cy="4484687"/>
          </a:xfrm>
        </p:spPr>
        <p:txBody>
          <a:bodyPr>
            <a:noAutofit/>
          </a:bodyPr>
          <a:lstStyle/>
          <a:p>
            <a:pPr>
              <a:buFont typeface="Wingdings" panose="05000000000000000000" pitchFamily="2" charset="2"/>
              <a:buChar char="v"/>
            </a:pPr>
            <a:r>
              <a:rPr lang="en-US" sz="3600" dirty="0" smtClean="0">
                <a:solidFill>
                  <a:srgbClr val="C00000"/>
                </a:solidFill>
                <a:latin typeface="Calibri" panose="020F0502020204030204" pitchFamily="34" charset="0"/>
                <a:cs typeface="Calibri" panose="020F0502020204030204" pitchFamily="34" charset="0"/>
              </a:rPr>
              <a:t>National </a:t>
            </a:r>
            <a:r>
              <a:rPr lang="en-US" sz="3600" dirty="0">
                <a:solidFill>
                  <a:srgbClr val="C00000"/>
                </a:solidFill>
                <a:latin typeface="Calibri" panose="020F0502020204030204" pitchFamily="34" charset="0"/>
                <a:cs typeface="Calibri" panose="020F0502020204030204" pitchFamily="34" charset="0"/>
              </a:rPr>
              <a:t>System of Education</a:t>
            </a:r>
            <a:r>
              <a:rPr lang="en-US" sz="3600" dirty="0" smtClean="0">
                <a:solidFill>
                  <a:srgbClr val="C00000"/>
                </a:solidFill>
                <a:latin typeface="Calibri" panose="020F0502020204030204" pitchFamily="34" charset="0"/>
                <a:cs typeface="Calibri" panose="020F0502020204030204" pitchFamily="34" charset="0"/>
              </a:rPr>
              <a:t>.</a:t>
            </a:r>
          </a:p>
          <a:p>
            <a:pPr>
              <a:buFont typeface="Wingdings" panose="05000000000000000000" pitchFamily="2" charset="2"/>
              <a:buChar char="v"/>
            </a:pPr>
            <a:r>
              <a:rPr lang="en-US" sz="3600" dirty="0" err="1" smtClean="0">
                <a:solidFill>
                  <a:srgbClr val="C00000"/>
                </a:solidFill>
                <a:latin typeface="Calibri" panose="020F0502020204030204" pitchFamily="34" charset="0"/>
                <a:cs typeface="Calibri" panose="020F0502020204030204" pitchFamily="34" charset="0"/>
              </a:rPr>
              <a:t>Vocationalisation</a:t>
            </a:r>
            <a:r>
              <a:rPr lang="en-US" sz="3600" dirty="0" smtClean="0">
                <a:solidFill>
                  <a:srgbClr val="C00000"/>
                </a:solidFill>
                <a:latin typeface="Calibri" panose="020F0502020204030204" pitchFamily="34" charset="0"/>
                <a:cs typeface="Calibri" panose="020F0502020204030204" pitchFamily="34" charset="0"/>
              </a:rPr>
              <a:t> </a:t>
            </a:r>
            <a:r>
              <a:rPr lang="en-US" sz="3600" dirty="0">
                <a:solidFill>
                  <a:srgbClr val="C00000"/>
                </a:solidFill>
                <a:latin typeface="Calibri" panose="020F0502020204030204" pitchFamily="34" charset="0"/>
                <a:cs typeface="Calibri" panose="020F0502020204030204" pitchFamily="34" charset="0"/>
              </a:rPr>
              <a:t>of Education</a:t>
            </a:r>
            <a:r>
              <a:rPr lang="en-US" sz="3600" dirty="0" smtClean="0">
                <a:solidFill>
                  <a:srgbClr val="C00000"/>
                </a:solidFill>
                <a:latin typeface="Calibri" panose="020F0502020204030204" pitchFamily="34" charset="0"/>
                <a:cs typeface="Calibri" panose="020F0502020204030204" pitchFamily="34" charset="0"/>
              </a:rPr>
              <a:t>. </a:t>
            </a:r>
          </a:p>
          <a:p>
            <a:pPr>
              <a:buFont typeface="Wingdings" panose="05000000000000000000" pitchFamily="2" charset="2"/>
              <a:buChar char="v"/>
            </a:pPr>
            <a:r>
              <a:rPr lang="en-US" sz="3600" dirty="0" smtClean="0">
                <a:solidFill>
                  <a:srgbClr val="C00000"/>
                </a:solidFill>
                <a:latin typeface="Calibri" panose="020F0502020204030204" pitchFamily="34" charset="0"/>
                <a:cs typeface="Calibri" panose="020F0502020204030204" pitchFamily="34" charset="0"/>
              </a:rPr>
              <a:t>Education </a:t>
            </a:r>
            <a:r>
              <a:rPr lang="en-US" sz="3600" dirty="0">
                <a:solidFill>
                  <a:srgbClr val="C00000"/>
                </a:solidFill>
                <a:latin typeface="Calibri" panose="020F0502020204030204" pitchFamily="34" charset="0"/>
                <a:cs typeface="Calibri" panose="020F0502020204030204" pitchFamily="34" charset="0"/>
              </a:rPr>
              <a:t>for </a:t>
            </a:r>
            <a:r>
              <a:rPr lang="en-US" sz="3600" dirty="0" smtClean="0">
                <a:solidFill>
                  <a:srgbClr val="C00000"/>
                </a:solidFill>
                <a:latin typeface="Calibri" panose="020F0502020204030204" pitchFamily="34" charset="0"/>
                <a:cs typeface="Calibri" panose="020F0502020204030204" pitchFamily="34" charset="0"/>
              </a:rPr>
              <a:t>equality</a:t>
            </a:r>
          </a:p>
          <a:p>
            <a:pPr>
              <a:buFont typeface="Wingdings" panose="05000000000000000000" pitchFamily="2" charset="2"/>
              <a:buChar char="v"/>
            </a:pPr>
            <a:r>
              <a:rPr lang="en-US" sz="3600" dirty="0" smtClean="0">
                <a:solidFill>
                  <a:srgbClr val="C00000"/>
                </a:solidFill>
                <a:latin typeface="Calibri" panose="020F0502020204030204" pitchFamily="34" charset="0"/>
                <a:cs typeface="Calibri" panose="020F0502020204030204" pitchFamily="34" charset="0"/>
              </a:rPr>
              <a:t>Elementary </a:t>
            </a:r>
            <a:r>
              <a:rPr lang="en-US" sz="3600" dirty="0">
                <a:solidFill>
                  <a:srgbClr val="C00000"/>
                </a:solidFill>
                <a:latin typeface="Calibri" panose="020F0502020204030204" pitchFamily="34" charset="0"/>
                <a:cs typeface="Calibri" panose="020F0502020204030204" pitchFamily="34" charset="0"/>
              </a:rPr>
              <a:t>education and Operation </a:t>
            </a:r>
            <a:r>
              <a:rPr lang="en-US" sz="3600" dirty="0" smtClean="0">
                <a:solidFill>
                  <a:srgbClr val="C00000"/>
                </a:solidFill>
                <a:latin typeface="Calibri" panose="020F0502020204030204" pitchFamily="34" charset="0"/>
                <a:cs typeface="Calibri" panose="020F0502020204030204" pitchFamily="34" charset="0"/>
              </a:rPr>
              <a:t>Blackboard</a:t>
            </a:r>
          </a:p>
          <a:p>
            <a:pPr>
              <a:buFont typeface="Wingdings" panose="05000000000000000000" pitchFamily="2" charset="2"/>
              <a:buChar char="v"/>
            </a:pPr>
            <a:r>
              <a:rPr lang="en-US" sz="3600" dirty="0" err="1" smtClean="0">
                <a:solidFill>
                  <a:srgbClr val="C00000"/>
                </a:solidFill>
                <a:latin typeface="Calibri" panose="020F0502020204030204" pitchFamily="34" charset="0"/>
                <a:cs typeface="Calibri" panose="020F0502020204030204" pitchFamily="34" charset="0"/>
              </a:rPr>
              <a:t>Navodaya</a:t>
            </a:r>
            <a:r>
              <a:rPr lang="en-US" sz="3600" dirty="0" smtClean="0">
                <a:solidFill>
                  <a:srgbClr val="C00000"/>
                </a:solidFill>
                <a:latin typeface="Calibri" panose="020F0502020204030204" pitchFamily="34" charset="0"/>
                <a:cs typeface="Calibri" panose="020F0502020204030204" pitchFamily="34" charset="0"/>
              </a:rPr>
              <a:t> </a:t>
            </a:r>
            <a:r>
              <a:rPr lang="en-US" sz="3600" dirty="0" err="1">
                <a:solidFill>
                  <a:srgbClr val="C00000"/>
                </a:solidFill>
                <a:latin typeface="Calibri" panose="020F0502020204030204" pitchFamily="34" charset="0"/>
                <a:cs typeface="Calibri" panose="020F0502020204030204" pitchFamily="34" charset="0"/>
              </a:rPr>
              <a:t>Vidyalayas</a:t>
            </a:r>
            <a:r>
              <a:rPr lang="en-US" sz="3600" dirty="0">
                <a:solidFill>
                  <a:srgbClr val="C00000"/>
                </a:solidFill>
                <a:latin typeface="Calibri" panose="020F0502020204030204" pitchFamily="34" charset="0"/>
                <a:cs typeface="Calibri" panose="020F0502020204030204" pitchFamily="34" charset="0"/>
              </a:rPr>
              <a:t> or Pace Setting </a:t>
            </a:r>
            <a:r>
              <a:rPr lang="en-US" sz="3600" dirty="0" smtClean="0">
                <a:solidFill>
                  <a:srgbClr val="C00000"/>
                </a:solidFill>
                <a:latin typeface="Calibri" panose="020F0502020204030204" pitchFamily="34" charset="0"/>
                <a:cs typeface="Calibri" panose="020F0502020204030204" pitchFamily="34" charset="0"/>
              </a:rPr>
              <a:t>School</a:t>
            </a:r>
          </a:p>
          <a:p>
            <a:pPr>
              <a:buFont typeface="Wingdings" panose="05000000000000000000" pitchFamily="2" charset="2"/>
              <a:buChar char="v"/>
            </a:pPr>
            <a:r>
              <a:rPr lang="en-US" sz="3600" dirty="0" smtClean="0">
                <a:solidFill>
                  <a:srgbClr val="C00000"/>
                </a:solidFill>
                <a:latin typeface="Calibri" panose="020F0502020204030204" pitchFamily="34" charset="0"/>
                <a:cs typeface="Calibri" panose="020F0502020204030204" pitchFamily="34" charset="0"/>
              </a:rPr>
              <a:t>Raising </a:t>
            </a:r>
            <a:r>
              <a:rPr lang="en-US" sz="3600" dirty="0">
                <a:solidFill>
                  <a:srgbClr val="C00000"/>
                </a:solidFill>
                <a:latin typeface="Calibri" panose="020F0502020204030204" pitchFamily="34" charset="0"/>
                <a:cs typeface="Calibri" panose="020F0502020204030204" pitchFamily="34" charset="0"/>
              </a:rPr>
              <a:t>the status of teachers</a:t>
            </a:r>
            <a:r>
              <a:rPr lang="en-US" sz="3600" dirty="0" smtClean="0">
                <a:solidFill>
                  <a:srgbClr val="C00000"/>
                </a:solidFill>
                <a:latin typeface="Calibri" panose="020F0502020204030204" pitchFamily="34" charset="0"/>
                <a:cs typeface="Calibri" panose="020F0502020204030204" pitchFamily="34" charset="0"/>
              </a:rPr>
              <a:t>.</a:t>
            </a:r>
            <a:endParaRPr lang="en-US" sz="3600" dirty="0" smtClean="0">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94309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1068616"/>
            <a:ext cx="9433560" cy="4524315"/>
          </a:xfrm>
          <a:prstGeom prst="rect">
            <a:avLst/>
          </a:prstGeom>
          <a:solidFill>
            <a:srgbClr val="92D050"/>
          </a:solidFill>
        </p:spPr>
        <p:txBody>
          <a:bodyPr wrap="square">
            <a:spAutoFit/>
          </a:bodyPr>
          <a:lstStyle/>
          <a:p>
            <a:r>
              <a:rPr lang="en-US" sz="4800" dirty="0"/>
              <a:t>Main Features of NPE </a:t>
            </a:r>
            <a:r>
              <a:rPr lang="en-US" sz="4800" dirty="0" smtClean="0"/>
              <a:t>1986 cont..</a:t>
            </a:r>
            <a:endParaRPr lang="en-US" sz="4800" dirty="0" smtClean="0">
              <a:solidFill>
                <a:srgbClr val="C00000"/>
              </a:solidFill>
              <a:latin typeface="Calibri" panose="020F0502020204030204" pitchFamily="34" charset="0"/>
              <a:cs typeface="Calibri" panose="020F0502020204030204" pitchFamily="34" charset="0"/>
            </a:endParaRPr>
          </a:p>
          <a:p>
            <a:pPr marL="685800" indent="-685800">
              <a:buFont typeface="Arial" panose="020B0604020202020204" pitchFamily="34" charset="0"/>
              <a:buChar char="•"/>
            </a:pPr>
            <a:r>
              <a:rPr lang="en-US" sz="4800" dirty="0" smtClean="0">
                <a:solidFill>
                  <a:srgbClr val="C00000"/>
                </a:solidFill>
                <a:latin typeface="Calibri" panose="020F0502020204030204" pitchFamily="34" charset="0"/>
                <a:cs typeface="Calibri" panose="020F0502020204030204" pitchFamily="34" charset="0"/>
              </a:rPr>
              <a:t>Promotion </a:t>
            </a:r>
            <a:r>
              <a:rPr lang="en-US" sz="4800" dirty="0">
                <a:solidFill>
                  <a:srgbClr val="C00000"/>
                </a:solidFill>
                <a:latin typeface="Calibri" panose="020F0502020204030204" pitchFamily="34" charset="0"/>
                <a:cs typeface="Calibri" panose="020F0502020204030204" pitchFamily="34" charset="0"/>
              </a:rPr>
              <a:t>of Adult Education. </a:t>
            </a:r>
          </a:p>
          <a:p>
            <a:pPr marL="685800" indent="-685800">
              <a:buFont typeface="Arial" panose="020B0604020202020204" pitchFamily="34" charset="0"/>
              <a:buChar char="•"/>
            </a:pPr>
            <a:r>
              <a:rPr lang="en-US" sz="4800" dirty="0">
                <a:solidFill>
                  <a:srgbClr val="C00000"/>
                </a:solidFill>
                <a:latin typeface="Calibri" panose="020F0502020204030204" pitchFamily="34" charset="0"/>
                <a:cs typeface="Calibri" panose="020F0502020204030204" pitchFamily="34" charset="0"/>
              </a:rPr>
              <a:t>New Educational Institutions(DIETS) </a:t>
            </a:r>
          </a:p>
          <a:p>
            <a:pPr marL="685800" indent="-685800">
              <a:buFont typeface="Arial" panose="020B0604020202020204" pitchFamily="34" charset="0"/>
              <a:buChar char="•"/>
            </a:pPr>
            <a:r>
              <a:rPr lang="en-US" sz="4800" dirty="0">
                <a:solidFill>
                  <a:srgbClr val="C00000"/>
                </a:solidFill>
                <a:latin typeface="Calibri" panose="020F0502020204030204" pitchFamily="34" charset="0"/>
                <a:cs typeface="Calibri" panose="020F0502020204030204" pitchFamily="34" charset="0"/>
              </a:rPr>
              <a:t>Role of Voluntary agencies</a:t>
            </a:r>
          </a:p>
          <a:p>
            <a:pPr marL="685800" indent="-685800">
              <a:buFont typeface="Arial" panose="020B0604020202020204" pitchFamily="34" charset="0"/>
              <a:buChar char="•"/>
            </a:pPr>
            <a:r>
              <a:rPr lang="en-US" sz="4800" dirty="0">
                <a:solidFill>
                  <a:srgbClr val="C00000"/>
                </a:solidFill>
                <a:latin typeface="Calibri" panose="020F0502020204030204" pitchFamily="34" charset="0"/>
                <a:cs typeface="Calibri" panose="020F0502020204030204" pitchFamily="34" charset="0"/>
              </a:rPr>
              <a:t> Accountability in education</a:t>
            </a:r>
            <a:r>
              <a:rPr lang="en-US" sz="4800" dirty="0">
                <a:latin typeface="Calibri" panose="020F0502020204030204" pitchFamily="34" charset="0"/>
                <a:cs typeface="Calibri" panose="020F0502020204030204" pitchFamily="34" charset="0"/>
              </a:rPr>
              <a:t>.</a:t>
            </a:r>
            <a:endParaRPr lang="en-US"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918535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EF7B2B-47C6-CD4E-BE4B-EAD761F2CE1C}"/>
              </a:ext>
            </a:extLst>
          </p:cNvPr>
          <p:cNvSpPr>
            <a:spLocks noGrp="1"/>
          </p:cNvSpPr>
          <p:nvPr>
            <p:ph type="title"/>
          </p:nvPr>
        </p:nvSpPr>
        <p:spPr/>
        <p:txBody>
          <a:bodyPr/>
          <a:lstStyle/>
          <a:p>
            <a:r>
              <a:rPr lang="en-US" dirty="0"/>
              <a:t>MERITS OF THE POLICY</a:t>
            </a:r>
          </a:p>
        </p:txBody>
      </p:sp>
      <p:sp>
        <p:nvSpPr>
          <p:cNvPr id="3" name="Content Placeholder 2">
            <a:extLst>
              <a:ext uri="{FF2B5EF4-FFF2-40B4-BE49-F238E27FC236}">
                <a16:creationId xmlns="" xmlns:a16="http://schemas.microsoft.com/office/drawing/2014/main" id="{5954DA42-5014-1E4E-9B39-3E9D33CE6965}"/>
              </a:ext>
            </a:extLst>
          </p:cNvPr>
          <p:cNvSpPr>
            <a:spLocks noGrp="1"/>
          </p:cNvSpPr>
          <p:nvPr>
            <p:ph idx="1"/>
          </p:nvPr>
        </p:nvSpPr>
        <p:spPr/>
        <p:txBody>
          <a:bodyPr>
            <a:normAutofit/>
          </a:bodyPr>
          <a:lstStyle/>
          <a:p>
            <a:r>
              <a:rPr lang="en-US" sz="28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The </a:t>
            </a:r>
            <a:r>
              <a:rPr lang="en-US" sz="28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following points can be mentioned in support of the National Policy </a:t>
            </a:r>
            <a:r>
              <a:rPr lang="en-US" sz="28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of Education </a:t>
            </a:r>
            <a:r>
              <a:rPr lang="en-US" sz="28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1986</a:t>
            </a:r>
            <a:r>
              <a:rPr lang="en-US" sz="28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a:t>
            </a:r>
          </a:p>
          <a:p>
            <a:r>
              <a:rPr lang="en-US" sz="28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National </a:t>
            </a:r>
            <a:r>
              <a:rPr lang="en-US" sz="28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System of Education: NPE (1986) organizes the National education system, as a result of which the education system of whole country is carried out. </a:t>
            </a:r>
            <a:r>
              <a:rPr lang="en-US" sz="28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The policy </a:t>
            </a:r>
            <a:r>
              <a:rPr lang="en-US" sz="28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does not deviate from the approved pattern of 10+2+3 of education</a:t>
            </a:r>
            <a:r>
              <a:rPr lang="en-US" sz="28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6934005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08660" y="1163003"/>
            <a:ext cx="10858500" cy="3317875"/>
          </a:xfrm>
        </p:spPr>
        <p:txBody>
          <a:bodyPr>
            <a:noAutofit/>
          </a:bodyPr>
          <a:lstStyle/>
          <a:p>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Based on Basic Values: New Education policy is fully based on basic values, which were described in Preamble of the Constitution</a:t>
            </a:r>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a:t>
            </a:r>
          </a:p>
          <a:p>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Completely </a:t>
            </a:r>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man Centered: The aim of New Education </a:t>
            </a:r>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policy is to develop  </a:t>
            </a:r>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the society. The policy was fully determined for the development of human beings with high values.</a:t>
            </a:r>
          </a:p>
          <a:p>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Minimum level of learning: The minimum level of learning should be set </a:t>
            </a:r>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so as </a:t>
            </a:r>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to match it with the average people, in order to attain the </a:t>
            </a:r>
            <a:r>
              <a:rPr lang="en-US" sz="3200"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universalisation</a:t>
            </a:r>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of education.</a:t>
            </a:r>
          </a:p>
          <a:p>
            <a:endParaRPr lang="en-IN" sz="2800" dirty="0"/>
          </a:p>
        </p:txBody>
      </p:sp>
    </p:spTree>
    <p:extLst>
      <p:ext uri="{BB962C8B-B14F-4D97-AF65-F5344CB8AC3E}">
        <p14:creationId xmlns:p14="http://schemas.microsoft.com/office/powerpoint/2010/main" val="37573685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EF786C7-92AE-A649-86C5-48716AFEF866}"/>
              </a:ext>
            </a:extLst>
          </p:cNvPr>
          <p:cNvSpPr>
            <a:spLocks noGrp="1"/>
          </p:cNvSpPr>
          <p:nvPr>
            <p:ph idx="4294967295"/>
          </p:nvPr>
        </p:nvSpPr>
        <p:spPr>
          <a:xfrm>
            <a:off x="597877" y="657225"/>
            <a:ext cx="11204917" cy="3319463"/>
          </a:xfrm>
        </p:spPr>
        <p:txBody>
          <a:bodyPr>
            <a:noAutofit/>
          </a:bodyPr>
          <a:lstStyle/>
          <a:p>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Clear aim: The aims of this </a:t>
            </a:r>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policy were very clear. The policy was made for facing future problems. By </a:t>
            </a:r>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the end of the century there is a probability that </a:t>
            </a:r>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comprehensive </a:t>
            </a:r>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changes are determined so that in the opening of </a:t>
            </a:r>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21</a:t>
            </a:r>
            <a:r>
              <a:rPr lang="en-US" sz="3200" baseline="300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st</a:t>
            </a:r>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century the country is established </a:t>
            </a:r>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as a strong </a:t>
            </a:r>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educated </a:t>
            </a:r>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nation.</a:t>
            </a:r>
            <a:endParaRPr lang="en-IN"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Decentralization</a:t>
            </a:r>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The policy believe in decentralization. The education stem should not be under one institution rather it should be controlled by different </a:t>
            </a:r>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sectors </a:t>
            </a:r>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at different levels. The policy gives responsibility to </a:t>
            </a:r>
            <a:r>
              <a:rPr lang="en-US" sz="3200"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centre</a:t>
            </a:r>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state as well as monetary institutions for the </a:t>
            </a:r>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maintenance </a:t>
            </a:r>
            <a:r>
              <a:rPr lang="en-US"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of education</a:t>
            </a:r>
            <a:r>
              <a:rPr lang="en-US" sz="32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2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782612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sphere">
          <a:fgClr>
            <a:schemeClr val="accent1"/>
          </a:fgClr>
          <a:bgClr>
            <a:schemeClr val="bg1"/>
          </a:bgClr>
        </a:pattFill>
        <a:effectLst/>
      </p:bgPr>
    </p:bg>
    <p:spTree>
      <p:nvGrpSpPr>
        <p:cNvPr id="1" name=""/>
        <p:cNvGrpSpPr/>
        <p:nvPr/>
      </p:nvGrpSpPr>
      <p:grpSpPr>
        <a:xfrm>
          <a:off x="0" y="0"/>
          <a:ext cx="0" cy="0"/>
          <a:chOff x="0" y="0"/>
          <a:chExt cx="0" cy="0"/>
        </a:xfrm>
      </p:grpSpPr>
      <p:sp>
        <p:nvSpPr>
          <p:cNvPr id="2" name="Rectangle 1"/>
          <p:cNvSpPr/>
          <p:nvPr/>
        </p:nvSpPr>
        <p:spPr>
          <a:xfrm>
            <a:off x="1588477" y="621884"/>
            <a:ext cx="9144000" cy="5632311"/>
          </a:xfrm>
          <a:prstGeom prst="rect">
            <a:avLst/>
          </a:prstGeom>
          <a:pattFill prst="pct40">
            <a:fgClr>
              <a:srgbClr val="FFC000"/>
            </a:fgClr>
            <a:bgClr>
              <a:srgbClr val="09FF78"/>
            </a:bgClr>
          </a:pattFill>
        </p:spPr>
        <p:txBody>
          <a:bodyPr wrap="square">
            <a:spAutoFit/>
          </a:bodyPr>
          <a:lstStyle/>
          <a:p>
            <a:pPr marL="571500" indent="-571500">
              <a:buFont typeface="Arial" panose="020B0604020202020204" pitchFamily="34" charset="0"/>
              <a:buChar char="•"/>
            </a:pPr>
            <a:r>
              <a:rPr lang="en-US" sz="36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National unity, National level achievement and National testing </a:t>
            </a:r>
            <a:r>
              <a:rPr lang="en-US" sz="3600"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service:The</a:t>
            </a:r>
            <a:r>
              <a:rPr lang="en-US" sz="36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National Policy on education intends to build a link between development and national unity through education. The policy also tries to achieve the minimum standard education at national level. The establishment of national testing service (NTS) was ensure fairness of admission</a:t>
            </a:r>
            <a:r>
              <a:rPr lang="en-US" sz="3600" dirty="0" smtClean="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162505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FBA79D71-2B34-7549-BF51-2264C9CD56CE}"/>
              </a:ext>
            </a:extLst>
          </p:cNvPr>
          <p:cNvSpPr>
            <a:spLocks noGrp="1"/>
          </p:cNvSpPr>
          <p:nvPr>
            <p:ph idx="4294967295"/>
          </p:nvPr>
        </p:nvSpPr>
        <p:spPr>
          <a:xfrm>
            <a:off x="1283678" y="745588"/>
            <a:ext cx="9449972" cy="5373858"/>
          </a:xfrm>
          <a:solidFill>
            <a:srgbClr val="92D050"/>
          </a:solidFill>
        </p:spPr>
        <p:txBody>
          <a:bodyPr>
            <a:noAutofit/>
          </a:bodyPr>
          <a:lstStyle/>
          <a:p>
            <a:r>
              <a:rPr lang="en-IN" dirty="0" smtClean="0">
                <a:solidFill>
                  <a:srgbClr val="C00000"/>
                </a:solidFill>
              </a:rPr>
              <a:t> </a:t>
            </a:r>
            <a:r>
              <a:rPr lang="en-IN" sz="3200" dirty="0">
                <a:solidFill>
                  <a:srgbClr val="C00000"/>
                </a:solidFill>
                <a:latin typeface="Calibri" panose="020F0502020204030204" pitchFamily="34" charset="0"/>
                <a:cs typeface="Calibri" panose="020F0502020204030204" pitchFamily="34" charset="0"/>
              </a:rPr>
              <a:t>Equality of educational opportunities</a:t>
            </a:r>
            <a:r>
              <a:rPr lang="en-IN" sz="3200" dirty="0" smtClean="0">
                <a:solidFill>
                  <a:srgbClr val="C00000"/>
                </a:solidFill>
                <a:latin typeface="Calibri" panose="020F0502020204030204" pitchFamily="34" charset="0"/>
                <a:cs typeface="Calibri" panose="020F0502020204030204" pitchFamily="34" charset="0"/>
              </a:rPr>
              <a:t>: The </a:t>
            </a:r>
            <a:r>
              <a:rPr lang="en-IN" sz="3200" dirty="0">
                <a:solidFill>
                  <a:srgbClr val="C00000"/>
                </a:solidFill>
                <a:latin typeface="Calibri" panose="020F0502020204030204" pitchFamily="34" charset="0"/>
                <a:cs typeface="Calibri" panose="020F0502020204030204" pitchFamily="34" charset="0"/>
              </a:rPr>
              <a:t>policy emphasis equality </a:t>
            </a:r>
            <a:r>
              <a:rPr lang="en-IN" sz="3200" dirty="0" smtClean="0">
                <a:solidFill>
                  <a:srgbClr val="C00000"/>
                </a:solidFill>
                <a:latin typeface="Calibri" panose="020F0502020204030204" pitchFamily="34" charset="0"/>
                <a:cs typeface="Calibri" panose="020F0502020204030204" pitchFamily="34" charset="0"/>
              </a:rPr>
              <a:t>of </a:t>
            </a:r>
            <a:r>
              <a:rPr lang="en-US" sz="3200" dirty="0">
                <a:solidFill>
                  <a:srgbClr val="C00000"/>
                </a:solidFill>
                <a:latin typeface="Calibri" panose="020F0502020204030204" pitchFamily="34" charset="0"/>
                <a:cs typeface="Calibri" panose="020F0502020204030204" pitchFamily="34" charset="0"/>
              </a:rPr>
              <a:t>educational opportunities to scheduled castes and scheduled tribes, minorities, women and handicapped persons. </a:t>
            </a:r>
            <a:endParaRPr lang="en-IN" sz="3200" dirty="0">
              <a:solidFill>
                <a:srgbClr val="C00000"/>
              </a:solidFill>
              <a:latin typeface="Calibri" panose="020F0502020204030204" pitchFamily="34" charset="0"/>
              <a:cs typeface="Calibri" panose="020F0502020204030204" pitchFamily="34" charset="0"/>
            </a:endParaRPr>
          </a:p>
          <a:p>
            <a:r>
              <a:rPr lang="en-IN" sz="3200" dirty="0" smtClean="0">
                <a:solidFill>
                  <a:srgbClr val="C00000"/>
                </a:solidFill>
                <a:latin typeface="Calibri" panose="020F0502020204030204" pitchFamily="34" charset="0"/>
                <a:cs typeface="Calibri" panose="020F0502020204030204" pitchFamily="34" charset="0"/>
              </a:rPr>
              <a:t>Operation</a:t>
            </a:r>
            <a:r>
              <a:rPr lang="en-US" sz="3200" dirty="0" smtClean="0">
                <a:solidFill>
                  <a:srgbClr val="C00000"/>
                </a:solidFill>
                <a:latin typeface="Calibri" panose="020F0502020204030204" pitchFamily="34" charset="0"/>
                <a:cs typeface="Calibri" panose="020F0502020204030204" pitchFamily="34" charset="0"/>
              </a:rPr>
              <a:t> </a:t>
            </a:r>
            <a:r>
              <a:rPr lang="en-US" sz="3200" dirty="0">
                <a:solidFill>
                  <a:srgbClr val="C00000"/>
                </a:solidFill>
                <a:latin typeface="Calibri" panose="020F0502020204030204" pitchFamily="34" charset="0"/>
                <a:cs typeface="Calibri" panose="020F0502020204030204" pitchFamily="34" charset="0"/>
              </a:rPr>
              <a:t>Black-board: OBB is started for qualitative improvement of elementary education. It ensured provision of minimum essential facilities in primary schools, material facilities as well as learning </a:t>
            </a:r>
            <a:r>
              <a:rPr lang="en-US" sz="3200" dirty="0" smtClean="0">
                <a:solidFill>
                  <a:srgbClr val="C00000"/>
                </a:solidFill>
                <a:latin typeface="Calibri" panose="020F0502020204030204" pitchFamily="34" charset="0"/>
                <a:cs typeface="Calibri" panose="020F0502020204030204" pitchFamily="34" charset="0"/>
              </a:rPr>
              <a:t>equipment.</a:t>
            </a:r>
            <a:endParaRPr lang="en-IN" sz="3200" dirty="0" smtClean="0">
              <a:solidFill>
                <a:srgbClr val="C00000"/>
              </a:solidFill>
              <a:latin typeface="Calibri" panose="020F0502020204030204" pitchFamily="34" charset="0"/>
              <a:cs typeface="Calibri" panose="020F0502020204030204" pitchFamily="34" charset="0"/>
            </a:endParaRPr>
          </a:p>
          <a:p>
            <a:r>
              <a:rPr lang="en-US" sz="3200" dirty="0" smtClean="0">
                <a:solidFill>
                  <a:srgbClr val="C00000"/>
                </a:solidFill>
                <a:latin typeface="Calibri" panose="020F0502020204030204" pitchFamily="34" charset="0"/>
                <a:cs typeface="Calibri" panose="020F0502020204030204" pitchFamily="34" charset="0"/>
              </a:rPr>
              <a:t>. </a:t>
            </a:r>
            <a:endParaRPr lang="en-US" sz="3200" dirty="0">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2109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7760" y="994678"/>
            <a:ext cx="9479280" cy="5016758"/>
          </a:xfrm>
          <a:prstGeom prst="rect">
            <a:avLst/>
          </a:prstGeom>
          <a:solidFill>
            <a:srgbClr val="92D050"/>
          </a:solidFill>
        </p:spPr>
        <p:txBody>
          <a:bodyPr wrap="square">
            <a:spAutoFit/>
          </a:bodyPr>
          <a:lstStyle/>
          <a:p>
            <a:pPr marL="457200" indent="-457200">
              <a:buFont typeface="Arial" panose="020B0604020202020204" pitchFamily="34" charset="0"/>
              <a:buChar char="•"/>
            </a:pPr>
            <a:r>
              <a:rPr lang="en-US" sz="3200" dirty="0" smtClean="0">
                <a:solidFill>
                  <a:srgbClr val="C00000"/>
                </a:solidFill>
                <a:latin typeface="Calibri" panose="020F0502020204030204" pitchFamily="34" charset="0"/>
                <a:cs typeface="Calibri" panose="020F0502020204030204" pitchFamily="34" charset="0"/>
              </a:rPr>
              <a:t>Pace-setting institutions: Quality secondary schools called '</a:t>
            </a:r>
            <a:r>
              <a:rPr lang="en-US" sz="3200" dirty="0" err="1" smtClean="0">
                <a:solidFill>
                  <a:srgbClr val="C00000"/>
                </a:solidFill>
                <a:latin typeface="Calibri" panose="020F0502020204030204" pitchFamily="34" charset="0"/>
                <a:cs typeface="Calibri" panose="020F0502020204030204" pitchFamily="34" charset="0"/>
              </a:rPr>
              <a:t>Navorda</a:t>
            </a:r>
            <a:r>
              <a:rPr lang="en-US" sz="3200" dirty="0" smtClean="0">
                <a:solidFill>
                  <a:srgbClr val="C00000"/>
                </a:solidFill>
                <a:latin typeface="Calibri" panose="020F0502020204030204" pitchFamily="34" charset="0"/>
                <a:cs typeface="Calibri" panose="020F0502020204030204" pitchFamily="34" charset="0"/>
              </a:rPr>
              <a:t> </a:t>
            </a:r>
            <a:r>
              <a:rPr lang="en-US" sz="3200" dirty="0" err="1" smtClean="0">
                <a:solidFill>
                  <a:srgbClr val="C00000"/>
                </a:solidFill>
                <a:latin typeface="Calibri" panose="020F0502020204030204" pitchFamily="34" charset="0"/>
                <a:cs typeface="Calibri" panose="020F0502020204030204" pitchFamily="34" charset="0"/>
              </a:rPr>
              <a:t>Vidyalas</a:t>
            </a:r>
            <a:r>
              <a:rPr lang="en-US" sz="3200" dirty="0" smtClean="0">
                <a:solidFill>
                  <a:srgbClr val="C00000"/>
                </a:solidFill>
                <a:latin typeface="Calibri" panose="020F0502020204030204" pitchFamily="34" charset="0"/>
                <a:cs typeface="Calibri" panose="020F0502020204030204" pitchFamily="34" charset="0"/>
              </a:rPr>
              <a:t>' are to be set up in rural areas.</a:t>
            </a:r>
          </a:p>
          <a:p>
            <a:pPr marL="457200" indent="-457200">
              <a:buFont typeface="Arial" panose="020B0604020202020204" pitchFamily="34" charset="0"/>
              <a:buChar char="•"/>
            </a:pPr>
            <a:r>
              <a:rPr lang="en-US" sz="3200" dirty="0" smtClean="0">
                <a:solidFill>
                  <a:srgbClr val="C00000"/>
                </a:solidFill>
                <a:latin typeface="Calibri" panose="020F0502020204030204" pitchFamily="34" charset="0"/>
                <a:cs typeface="Calibri" panose="020F0502020204030204" pitchFamily="34" charset="0"/>
              </a:rPr>
              <a:t>Vocational education: Vocational and technical education have received very high priority in the policy. The policy emphasizes establishment of vocational institution, new bridge courses, non-formal vocational </a:t>
            </a:r>
            <a:r>
              <a:rPr lang="en-US" sz="3200" dirty="0" err="1" smtClean="0">
                <a:solidFill>
                  <a:srgbClr val="C00000"/>
                </a:solidFill>
                <a:latin typeface="Calibri" panose="020F0502020204030204" pitchFamily="34" charset="0"/>
                <a:cs typeface="Calibri" panose="020F0502020204030204" pitchFamily="34" charset="0"/>
              </a:rPr>
              <a:t>programme</a:t>
            </a:r>
            <a:r>
              <a:rPr lang="en-US" sz="3200" dirty="0" smtClean="0">
                <a:solidFill>
                  <a:srgbClr val="C00000"/>
                </a:solidFill>
                <a:latin typeface="Calibri" panose="020F0502020204030204" pitchFamily="34" charset="0"/>
                <a:cs typeface="Calibri" panose="020F0502020204030204" pitchFamily="34" charset="0"/>
              </a:rPr>
              <a:t> of literates.</a:t>
            </a:r>
            <a:endParaRPr lang="en-IN" sz="3200" dirty="0" smtClean="0">
              <a:solidFill>
                <a:srgbClr val="C00000"/>
              </a:solidFill>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dirty="0" smtClean="0">
                <a:solidFill>
                  <a:srgbClr val="C00000"/>
                </a:solidFill>
                <a:latin typeface="Calibri" panose="020F0502020204030204" pitchFamily="34" charset="0"/>
                <a:cs typeface="Calibri" panose="020F0502020204030204" pitchFamily="34" charset="0"/>
              </a:rPr>
              <a:t> Delinking jobs from degree: Delinking jobs from degree is a new and unique recommendation.</a:t>
            </a:r>
            <a:endParaRPr lang="en-US" sz="3200" dirty="0">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275370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B753036-AED1-A44F-8A42-180F4977DA8F}"/>
              </a:ext>
            </a:extLst>
          </p:cNvPr>
          <p:cNvSpPr>
            <a:spLocks noGrp="1"/>
          </p:cNvSpPr>
          <p:nvPr>
            <p:ph idx="4294967295"/>
          </p:nvPr>
        </p:nvSpPr>
        <p:spPr>
          <a:xfrm>
            <a:off x="381586" y="467873"/>
            <a:ext cx="11346180" cy="4521200"/>
          </a:xfrm>
        </p:spPr>
        <p:txBody>
          <a:bodyPr>
            <a:noAutofit/>
          </a:bodyPr>
          <a:lstStyle/>
          <a:p>
            <a:r>
              <a:rPr lang="en-US" sz="2800" dirty="0" smtClean="0">
                <a:latin typeface="Calibri" panose="020F0502020204030204" pitchFamily="34" charset="0"/>
                <a:cs typeface="Calibri" panose="020F0502020204030204" pitchFamily="34" charset="0"/>
              </a:rPr>
              <a:t> </a:t>
            </a:r>
            <a:r>
              <a:rPr lang="en-US" sz="2800" dirty="0">
                <a:solidFill>
                  <a:srgbClr val="C00000"/>
                </a:solidFill>
                <a:latin typeface="Calibri" panose="020F0502020204030204" pitchFamily="34" charset="0"/>
                <a:ea typeface="Arial Unicode MS" panose="020B0604020202020204" pitchFamily="34" charset="-128"/>
                <a:cs typeface="Calibri" panose="020F0502020204030204" pitchFamily="34" charset="0"/>
              </a:rPr>
              <a:t>Opportunities for Higher Education: Regarding higher education, the policy </a:t>
            </a:r>
            <a:r>
              <a:rPr lang="en-US" sz="2800" dirty="0" smtClean="0">
                <a:solidFill>
                  <a:srgbClr val="C00000"/>
                </a:solidFill>
                <a:latin typeface="Calibri" panose="020F0502020204030204" pitchFamily="34" charset="0"/>
                <a:ea typeface="Arial Unicode MS" panose="020B0604020202020204" pitchFamily="34" charset="-128"/>
                <a:cs typeface="Calibri" panose="020F0502020204030204" pitchFamily="34" charset="0"/>
              </a:rPr>
              <a:t>emphasizes:</a:t>
            </a:r>
          </a:p>
          <a:p>
            <a:pPr>
              <a:buFont typeface="Courier New" panose="02070309020205020404" pitchFamily="49" charset="0"/>
              <a:buChar char="o"/>
            </a:pPr>
            <a:r>
              <a:rPr lang="en-US" sz="2800" dirty="0" smtClean="0">
                <a:solidFill>
                  <a:srgbClr val="C00000"/>
                </a:solidFill>
                <a:latin typeface="Calibri" panose="020F0502020204030204" pitchFamily="34" charset="0"/>
                <a:ea typeface="Arial Unicode MS" panose="020B0604020202020204" pitchFamily="34" charset="-128"/>
                <a:cs typeface="Calibri" panose="020F0502020204030204" pitchFamily="34" charset="0"/>
              </a:rPr>
              <a:t> </a:t>
            </a:r>
            <a:r>
              <a:rPr lang="en-US" sz="2800" dirty="0">
                <a:solidFill>
                  <a:srgbClr val="C00000"/>
                </a:solidFill>
                <a:latin typeface="Calibri" panose="020F0502020204030204" pitchFamily="34" charset="0"/>
                <a:ea typeface="Arial Unicode MS" panose="020B0604020202020204" pitchFamily="34" charset="-128"/>
                <a:cs typeface="Calibri" panose="020F0502020204030204" pitchFamily="34" charset="0"/>
              </a:rPr>
              <a:t>Autonomous colleges </a:t>
            </a:r>
          </a:p>
          <a:p>
            <a:pPr>
              <a:buFont typeface="Courier New" panose="02070309020205020404" pitchFamily="49" charset="0"/>
              <a:buChar char="o"/>
            </a:pPr>
            <a:r>
              <a:rPr lang="en-US" sz="2800" dirty="0" smtClean="0">
                <a:solidFill>
                  <a:srgbClr val="C00000"/>
                </a:solidFill>
                <a:latin typeface="Calibri" panose="020F0502020204030204" pitchFamily="34" charset="0"/>
                <a:ea typeface="Arial Unicode MS" panose="020B0604020202020204" pitchFamily="34" charset="-128"/>
                <a:cs typeface="Calibri" panose="020F0502020204030204" pitchFamily="34" charset="0"/>
              </a:rPr>
              <a:t> </a:t>
            </a:r>
            <a:r>
              <a:rPr lang="en-US" sz="2800" dirty="0">
                <a:solidFill>
                  <a:srgbClr val="C00000"/>
                </a:solidFill>
                <a:latin typeface="Calibri" panose="020F0502020204030204" pitchFamily="34" charset="0"/>
                <a:ea typeface="Arial Unicode MS" panose="020B0604020202020204" pitchFamily="34" charset="-128"/>
                <a:cs typeface="Calibri" panose="020F0502020204030204" pitchFamily="34" charset="0"/>
              </a:rPr>
              <a:t>Designing College </a:t>
            </a:r>
            <a:endParaRPr lang="en-US" sz="2800" dirty="0" smtClean="0">
              <a:solidFill>
                <a:srgbClr val="C00000"/>
              </a:solidFill>
              <a:latin typeface="Calibri" panose="020F0502020204030204" pitchFamily="34" charset="0"/>
              <a:ea typeface="Arial Unicode MS" panose="020B0604020202020204" pitchFamily="34" charset="-128"/>
              <a:cs typeface="Calibri" panose="020F0502020204030204" pitchFamily="34" charset="0"/>
            </a:endParaRPr>
          </a:p>
          <a:p>
            <a:pPr>
              <a:buFont typeface="Courier New" panose="02070309020205020404" pitchFamily="49" charset="0"/>
              <a:buChar char="o"/>
            </a:pPr>
            <a:r>
              <a:rPr lang="en-US" sz="2800" dirty="0" smtClean="0">
                <a:solidFill>
                  <a:srgbClr val="C00000"/>
                </a:solidFill>
                <a:latin typeface="Calibri" panose="020F0502020204030204" pitchFamily="34" charset="0"/>
                <a:ea typeface="Arial Unicode MS" panose="020B0604020202020204" pitchFamily="34" charset="-128"/>
                <a:cs typeface="Calibri" panose="020F0502020204030204" pitchFamily="34" charset="0"/>
              </a:rPr>
              <a:t>Education </a:t>
            </a:r>
            <a:r>
              <a:rPr lang="en-US" sz="2800" dirty="0">
                <a:solidFill>
                  <a:srgbClr val="C00000"/>
                </a:solidFill>
                <a:latin typeface="Calibri" panose="020F0502020204030204" pitchFamily="34" charset="0"/>
                <a:ea typeface="Arial Unicode MS" panose="020B0604020202020204" pitchFamily="34" charset="-128"/>
                <a:cs typeface="Calibri" panose="020F0502020204030204" pitchFamily="34" charset="0"/>
              </a:rPr>
              <a:t>Planning and co-ordination </a:t>
            </a:r>
            <a:endParaRPr lang="en-US" sz="2800" dirty="0" smtClean="0">
              <a:solidFill>
                <a:srgbClr val="C00000"/>
              </a:solidFill>
              <a:latin typeface="Calibri" panose="020F0502020204030204" pitchFamily="34" charset="0"/>
              <a:ea typeface="Arial Unicode MS" panose="020B0604020202020204" pitchFamily="34" charset="-128"/>
              <a:cs typeface="Calibri" panose="020F0502020204030204" pitchFamily="34" charset="0"/>
            </a:endParaRPr>
          </a:p>
          <a:p>
            <a:pPr>
              <a:buFont typeface="Courier New" panose="02070309020205020404" pitchFamily="49" charset="0"/>
              <a:buChar char="o"/>
            </a:pPr>
            <a:r>
              <a:rPr lang="en-US" sz="2800" dirty="0" smtClean="0">
                <a:solidFill>
                  <a:srgbClr val="C00000"/>
                </a:solidFill>
                <a:latin typeface="Calibri" panose="020F0502020204030204" pitchFamily="34" charset="0"/>
                <a:ea typeface="Arial Unicode MS" panose="020B0604020202020204" pitchFamily="34" charset="-128"/>
                <a:cs typeface="Calibri" panose="020F0502020204030204" pitchFamily="34" charset="0"/>
              </a:rPr>
              <a:t>Regulated </a:t>
            </a:r>
            <a:r>
              <a:rPr lang="en-US" sz="2800" dirty="0">
                <a:solidFill>
                  <a:srgbClr val="C00000"/>
                </a:solidFill>
                <a:latin typeface="Calibri" panose="020F0502020204030204" pitchFamily="34" charset="0"/>
                <a:ea typeface="Arial Unicode MS" panose="020B0604020202020204" pitchFamily="34" charset="-128"/>
                <a:cs typeface="Calibri" panose="020F0502020204030204" pitchFamily="34" charset="0"/>
              </a:rPr>
              <a:t>admission </a:t>
            </a:r>
          </a:p>
          <a:p>
            <a:pPr>
              <a:buFont typeface="Courier New" panose="02070309020205020404" pitchFamily="49" charset="0"/>
              <a:buChar char="o"/>
            </a:pPr>
            <a:r>
              <a:rPr lang="en-US" sz="2800" dirty="0" smtClean="0">
                <a:solidFill>
                  <a:srgbClr val="C00000"/>
                </a:solidFill>
                <a:latin typeface="Calibri" panose="020F0502020204030204" pitchFamily="34" charset="0"/>
                <a:ea typeface="Arial Unicode MS" panose="020B0604020202020204" pitchFamily="34" charset="-128"/>
                <a:cs typeface="Calibri" panose="020F0502020204030204" pitchFamily="34" charset="0"/>
              </a:rPr>
              <a:t>Qualitative research.</a:t>
            </a:r>
          </a:p>
          <a:p>
            <a:r>
              <a:rPr lang="en-US" sz="2800" dirty="0" smtClean="0">
                <a:solidFill>
                  <a:srgbClr val="C00000"/>
                </a:solidFill>
                <a:latin typeface="Calibri" panose="020F0502020204030204" pitchFamily="34" charset="0"/>
                <a:ea typeface="Arial Unicode MS" panose="020B0604020202020204" pitchFamily="34" charset="-128"/>
                <a:cs typeface="Calibri" panose="020F0502020204030204" pitchFamily="34" charset="0"/>
              </a:rPr>
              <a:t> </a:t>
            </a:r>
            <a:r>
              <a:rPr lang="en-US" sz="2800" dirty="0">
                <a:solidFill>
                  <a:srgbClr val="C00000"/>
                </a:solidFill>
                <a:latin typeface="Calibri" panose="020F0502020204030204" pitchFamily="34" charset="0"/>
                <a:ea typeface="Arial Unicode MS" panose="020B0604020202020204" pitchFamily="34" charset="-128"/>
                <a:cs typeface="Calibri" panose="020F0502020204030204" pitchFamily="34" charset="0"/>
              </a:rPr>
              <a:t>Teachers and Teacher Education: The policy duly emphasizes performance accountability of teachers. It emphasizes recruitment of teachers on </a:t>
            </a:r>
            <a:r>
              <a:rPr lang="en-US" sz="2800" dirty="0" smtClean="0">
                <a:solidFill>
                  <a:srgbClr val="C00000"/>
                </a:solidFill>
                <a:latin typeface="Calibri" panose="020F0502020204030204" pitchFamily="34" charset="0"/>
                <a:ea typeface="Arial Unicode MS" panose="020B0604020202020204" pitchFamily="34" charset="-128"/>
                <a:cs typeface="Calibri" panose="020F0502020204030204" pitchFamily="34" charset="0"/>
              </a:rPr>
              <a:t>merit improvement </a:t>
            </a:r>
            <a:r>
              <a:rPr lang="en-US" sz="2800" dirty="0">
                <a:solidFill>
                  <a:srgbClr val="C00000"/>
                </a:solidFill>
                <a:latin typeface="Calibri" panose="020F0502020204030204" pitchFamily="34" charset="0"/>
                <a:ea typeface="Arial Unicode MS" panose="020B0604020202020204" pitchFamily="34" charset="-128"/>
                <a:cs typeface="Calibri" panose="020F0502020204030204" pitchFamily="34" charset="0"/>
              </a:rPr>
              <a:t>in work and service condition of teachers, role of teacher association overhauling the system the teacher education.</a:t>
            </a:r>
          </a:p>
        </p:txBody>
      </p:sp>
    </p:spTree>
    <p:extLst>
      <p:ext uri="{BB962C8B-B14F-4D97-AF65-F5344CB8AC3E}">
        <p14:creationId xmlns:p14="http://schemas.microsoft.com/office/powerpoint/2010/main" val="18037410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B1FD650-E72F-9C41-B7AB-1CDC19123087}"/>
              </a:ext>
            </a:extLst>
          </p:cNvPr>
          <p:cNvSpPr>
            <a:spLocks noGrp="1"/>
          </p:cNvSpPr>
          <p:nvPr>
            <p:ph idx="4294967295"/>
          </p:nvPr>
        </p:nvSpPr>
        <p:spPr>
          <a:xfrm>
            <a:off x="1139483" y="1389844"/>
            <a:ext cx="9601200" cy="3984014"/>
          </a:xfrm>
          <a:solidFill>
            <a:srgbClr val="92D050"/>
          </a:solidFill>
        </p:spPr>
        <p:txBody>
          <a:bodyPr>
            <a:normAutofit fontScale="92500"/>
          </a:bodyPr>
          <a:lstStyle/>
          <a:p>
            <a:r>
              <a:rPr lang="en-US" sz="4000" dirty="0" smtClean="0">
                <a:solidFill>
                  <a:srgbClr val="C00000"/>
                </a:solidFill>
                <a:latin typeface="Calibri" panose="020F0502020204030204" pitchFamily="34" charset="0"/>
                <a:cs typeface="Calibri" panose="020F0502020204030204" pitchFamily="34" charset="0"/>
              </a:rPr>
              <a:t>Raising </a:t>
            </a:r>
            <a:r>
              <a:rPr lang="en-US" sz="4000" dirty="0">
                <a:solidFill>
                  <a:srgbClr val="C00000"/>
                </a:solidFill>
                <a:latin typeface="Calibri" panose="020F0502020204030204" pitchFamily="34" charset="0"/>
                <a:cs typeface="Calibri" panose="020F0502020204030204" pitchFamily="34" charset="0"/>
              </a:rPr>
              <a:t>Resources: Resources to be raised </a:t>
            </a:r>
            <a:r>
              <a:rPr lang="en-US" sz="4000" dirty="0" smtClean="0">
                <a:solidFill>
                  <a:srgbClr val="C00000"/>
                </a:solidFill>
                <a:latin typeface="Calibri" panose="020F0502020204030204" pitchFamily="34" charset="0"/>
                <a:cs typeface="Calibri" panose="020F0502020204030204" pitchFamily="34" charset="0"/>
              </a:rPr>
              <a:t>through</a:t>
            </a:r>
          </a:p>
          <a:p>
            <a:pPr marL="0" indent="0">
              <a:buNone/>
            </a:pPr>
            <a:r>
              <a:rPr lang="en-US" sz="4000" dirty="0" smtClean="0">
                <a:solidFill>
                  <a:srgbClr val="C00000"/>
                </a:solidFill>
                <a:latin typeface="Calibri" panose="020F0502020204030204" pitchFamily="34" charset="0"/>
                <a:cs typeface="Calibri" panose="020F0502020204030204" pitchFamily="34" charset="0"/>
              </a:rPr>
              <a:t> </a:t>
            </a:r>
            <a:r>
              <a:rPr lang="en-US" sz="4000" dirty="0">
                <a:solidFill>
                  <a:srgbClr val="C00000"/>
                </a:solidFill>
                <a:latin typeface="Calibri" panose="020F0502020204030204" pitchFamily="34" charset="0"/>
                <a:cs typeface="Calibri" panose="020F0502020204030204" pitchFamily="34" charset="0"/>
              </a:rPr>
              <a:t>(</a:t>
            </a:r>
            <a:r>
              <a:rPr lang="en-US" sz="4000" dirty="0" err="1">
                <a:solidFill>
                  <a:srgbClr val="C00000"/>
                </a:solidFill>
                <a:latin typeface="Calibri" panose="020F0502020204030204" pitchFamily="34" charset="0"/>
                <a:cs typeface="Calibri" panose="020F0502020204030204" pitchFamily="34" charset="0"/>
              </a:rPr>
              <a:t>i</a:t>
            </a:r>
            <a:r>
              <a:rPr lang="en-US" sz="4000" dirty="0">
                <a:solidFill>
                  <a:srgbClr val="C00000"/>
                </a:solidFill>
                <a:latin typeface="Calibri" panose="020F0502020204030204" pitchFamily="34" charset="0"/>
                <a:cs typeface="Calibri" panose="020F0502020204030204" pitchFamily="34" charset="0"/>
              </a:rPr>
              <a:t>) </a:t>
            </a:r>
            <a:r>
              <a:rPr lang="en-US" sz="4000" dirty="0" err="1">
                <a:solidFill>
                  <a:srgbClr val="C00000"/>
                </a:solidFill>
                <a:latin typeface="Calibri" panose="020F0502020204030204" pitchFamily="34" charset="0"/>
                <a:cs typeface="Calibri" panose="020F0502020204030204" pitchFamily="34" charset="0"/>
              </a:rPr>
              <a:t>Mobilisation</a:t>
            </a:r>
            <a:r>
              <a:rPr lang="en-US" sz="4000" dirty="0">
                <a:solidFill>
                  <a:srgbClr val="C00000"/>
                </a:solidFill>
                <a:latin typeface="Calibri" panose="020F0502020204030204" pitchFamily="34" charset="0"/>
                <a:cs typeface="Calibri" panose="020F0502020204030204" pitchFamily="34" charset="0"/>
              </a:rPr>
              <a:t> of donation </a:t>
            </a:r>
            <a:endParaRPr lang="en-US" sz="4000" dirty="0" smtClean="0">
              <a:solidFill>
                <a:srgbClr val="C00000"/>
              </a:solidFill>
              <a:latin typeface="Calibri" panose="020F0502020204030204" pitchFamily="34" charset="0"/>
              <a:cs typeface="Calibri" panose="020F0502020204030204" pitchFamily="34" charset="0"/>
            </a:endParaRPr>
          </a:p>
          <a:p>
            <a:pPr marL="0" indent="0">
              <a:buNone/>
            </a:pPr>
            <a:r>
              <a:rPr lang="en-US" sz="4000" dirty="0" smtClean="0">
                <a:solidFill>
                  <a:srgbClr val="C00000"/>
                </a:solidFill>
                <a:latin typeface="Calibri" panose="020F0502020204030204" pitchFamily="34" charset="0"/>
                <a:cs typeface="Calibri" panose="020F0502020204030204" pitchFamily="34" charset="0"/>
              </a:rPr>
              <a:t>ii</a:t>
            </a:r>
            <a:r>
              <a:rPr lang="en-US" sz="4000" dirty="0">
                <a:solidFill>
                  <a:srgbClr val="C00000"/>
                </a:solidFill>
                <a:latin typeface="Calibri" panose="020F0502020204030204" pitchFamily="34" charset="0"/>
                <a:cs typeface="Calibri" panose="020F0502020204030204" pitchFamily="34" charset="0"/>
              </a:rPr>
              <a:t>) Raising fees at the higher level of </a:t>
            </a:r>
            <a:r>
              <a:rPr lang="en-US" sz="4000" dirty="0" smtClean="0">
                <a:solidFill>
                  <a:srgbClr val="C00000"/>
                </a:solidFill>
                <a:latin typeface="Calibri" panose="020F0502020204030204" pitchFamily="34" charset="0"/>
                <a:cs typeface="Calibri" panose="020F0502020204030204" pitchFamily="34" charset="0"/>
              </a:rPr>
              <a:t>education</a:t>
            </a:r>
          </a:p>
          <a:p>
            <a:pPr marL="0" indent="0">
              <a:buNone/>
            </a:pPr>
            <a:r>
              <a:rPr lang="en-US" sz="4000" dirty="0" smtClean="0">
                <a:solidFill>
                  <a:srgbClr val="C00000"/>
                </a:solidFill>
                <a:latin typeface="Calibri" panose="020F0502020204030204" pitchFamily="34" charset="0"/>
                <a:cs typeface="Calibri" panose="020F0502020204030204" pitchFamily="34" charset="0"/>
              </a:rPr>
              <a:t> iii) </a:t>
            </a:r>
            <a:r>
              <a:rPr lang="en-US" sz="4000" dirty="0">
                <a:solidFill>
                  <a:srgbClr val="C00000"/>
                </a:solidFill>
                <a:latin typeface="Calibri" panose="020F0502020204030204" pitchFamily="34" charset="0"/>
                <a:cs typeface="Calibri" panose="020F0502020204030204" pitchFamily="34" charset="0"/>
              </a:rPr>
              <a:t>Levying </a:t>
            </a:r>
            <a:r>
              <a:rPr lang="en-US" sz="4000" dirty="0" err="1">
                <a:solidFill>
                  <a:srgbClr val="C00000"/>
                </a:solidFill>
                <a:latin typeface="Calibri" panose="020F0502020204030204" pitchFamily="34" charset="0"/>
                <a:cs typeface="Calibri" panose="020F0502020204030204" pitchFamily="34" charset="0"/>
              </a:rPr>
              <a:t>cess</a:t>
            </a:r>
            <a:r>
              <a:rPr lang="en-US" sz="4000" dirty="0">
                <a:solidFill>
                  <a:srgbClr val="C00000"/>
                </a:solidFill>
                <a:latin typeface="Calibri" panose="020F0502020204030204" pitchFamily="34" charset="0"/>
                <a:cs typeface="Calibri" panose="020F0502020204030204" pitchFamily="34" charset="0"/>
              </a:rPr>
              <a:t> or charge on the user agencies</a:t>
            </a:r>
            <a:r>
              <a:rPr lang="en-US" sz="4000" dirty="0">
                <a:solidFill>
                  <a:srgbClr val="C00000"/>
                </a:solidFill>
              </a:rPr>
              <a:t>.</a:t>
            </a:r>
          </a:p>
        </p:txBody>
      </p:sp>
    </p:spTree>
    <p:extLst>
      <p:ext uri="{BB962C8B-B14F-4D97-AF65-F5344CB8AC3E}">
        <p14:creationId xmlns:p14="http://schemas.microsoft.com/office/powerpoint/2010/main" val="31708377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6BB4A6-44BC-9744-9740-E79965DAAB34}"/>
              </a:ext>
            </a:extLst>
          </p:cNvPr>
          <p:cNvSpPr>
            <a:spLocks noGrp="1"/>
          </p:cNvSpPr>
          <p:nvPr>
            <p:ph type="title" idx="4294967295"/>
          </p:nvPr>
        </p:nvSpPr>
        <p:spPr>
          <a:xfrm>
            <a:off x="0" y="506413"/>
            <a:ext cx="9601200" cy="1303337"/>
          </a:xfrm>
        </p:spPr>
        <p:txBody>
          <a:bodyPr/>
          <a:lstStyle/>
          <a:p>
            <a:r>
              <a:rPr lang="en-US" dirty="0"/>
              <a:t>LIMITATIONS OF THE POLICY</a:t>
            </a:r>
          </a:p>
        </p:txBody>
      </p:sp>
      <p:sp>
        <p:nvSpPr>
          <p:cNvPr id="3" name="Content Placeholder 2">
            <a:extLst>
              <a:ext uri="{FF2B5EF4-FFF2-40B4-BE49-F238E27FC236}">
                <a16:creationId xmlns="" xmlns:a16="http://schemas.microsoft.com/office/drawing/2014/main" id="{F64BD500-7016-2E43-858E-61A80A97DB6B}"/>
              </a:ext>
            </a:extLst>
          </p:cNvPr>
          <p:cNvSpPr>
            <a:spLocks noGrp="1"/>
          </p:cNvSpPr>
          <p:nvPr>
            <p:ph idx="4294967295"/>
          </p:nvPr>
        </p:nvSpPr>
        <p:spPr>
          <a:xfrm>
            <a:off x="692150" y="1516380"/>
            <a:ext cx="11156950" cy="4608513"/>
          </a:xfrm>
        </p:spPr>
        <p:txBody>
          <a:bodyPr>
            <a:noAutofit/>
          </a:bodyPr>
          <a:lstStyle/>
          <a:p>
            <a:r>
              <a:rPr lang="en-US" sz="2800" dirty="0" smtClean="0">
                <a:solidFill>
                  <a:srgbClr val="C00000"/>
                </a:solidFill>
                <a:latin typeface="Calibri" panose="020F0502020204030204" pitchFamily="34" charset="0"/>
                <a:cs typeface="Calibri" panose="020F0502020204030204" pitchFamily="34" charset="0"/>
              </a:rPr>
              <a:t>Neglecting </a:t>
            </a:r>
            <a:r>
              <a:rPr lang="en-US" sz="2800" dirty="0">
                <a:solidFill>
                  <a:srgbClr val="C00000"/>
                </a:solidFill>
                <a:latin typeface="Calibri" panose="020F0502020204030204" pitchFamily="34" charset="0"/>
                <a:cs typeface="Calibri" panose="020F0502020204030204" pitchFamily="34" charset="0"/>
              </a:rPr>
              <a:t>the '</a:t>
            </a:r>
            <a:r>
              <a:rPr lang="en-US" sz="2800" dirty="0" err="1">
                <a:solidFill>
                  <a:srgbClr val="C00000"/>
                </a:solidFill>
                <a:latin typeface="Calibri" panose="020F0502020204030204" pitchFamily="34" charset="0"/>
                <a:cs typeface="Calibri" panose="020F0502020204030204" pitchFamily="34" charset="0"/>
              </a:rPr>
              <a:t>Neighbourhood</a:t>
            </a:r>
            <a:r>
              <a:rPr lang="en-US" sz="2800" dirty="0">
                <a:solidFill>
                  <a:srgbClr val="C00000"/>
                </a:solidFill>
                <a:latin typeface="Calibri" panose="020F0502020204030204" pitchFamily="34" charset="0"/>
                <a:cs typeface="Calibri" panose="020F0502020204030204" pitchFamily="34" charset="0"/>
              </a:rPr>
              <a:t> school' concept: The </a:t>
            </a:r>
            <a:r>
              <a:rPr lang="en-US" sz="2800" dirty="0" smtClean="0">
                <a:solidFill>
                  <a:srgbClr val="C00000"/>
                </a:solidFill>
                <a:latin typeface="Calibri" panose="020F0502020204030204" pitchFamily="34" charset="0"/>
                <a:cs typeface="Calibri" panose="020F0502020204030204" pitchFamily="34" charset="0"/>
              </a:rPr>
              <a:t>concept of "</a:t>
            </a:r>
            <a:r>
              <a:rPr lang="en-US" sz="2800" dirty="0" err="1" smtClean="0">
                <a:solidFill>
                  <a:srgbClr val="C00000"/>
                </a:solidFill>
                <a:latin typeface="Calibri" panose="020F0502020204030204" pitchFamily="34" charset="0"/>
                <a:cs typeface="Calibri" panose="020F0502020204030204" pitchFamily="34" charset="0"/>
              </a:rPr>
              <a:t>Neighbourhood</a:t>
            </a:r>
            <a:r>
              <a:rPr lang="en-US" sz="2800" dirty="0" smtClean="0">
                <a:solidFill>
                  <a:srgbClr val="C00000"/>
                </a:solidFill>
                <a:latin typeface="Calibri" panose="020F0502020204030204" pitchFamily="34" charset="0"/>
                <a:cs typeface="Calibri" panose="020F0502020204030204" pitchFamily="34" charset="0"/>
              </a:rPr>
              <a:t> </a:t>
            </a:r>
            <a:r>
              <a:rPr lang="en-US" sz="2800" dirty="0">
                <a:solidFill>
                  <a:srgbClr val="C00000"/>
                </a:solidFill>
                <a:latin typeface="Calibri" panose="020F0502020204030204" pitchFamily="34" charset="0"/>
                <a:cs typeface="Calibri" panose="020F0502020204030204" pitchFamily="34" charset="0"/>
              </a:rPr>
              <a:t>school' given by </a:t>
            </a:r>
            <a:r>
              <a:rPr lang="en-US" sz="2800" dirty="0" err="1">
                <a:solidFill>
                  <a:srgbClr val="C00000"/>
                </a:solidFill>
                <a:latin typeface="Calibri" panose="020F0502020204030204" pitchFamily="34" charset="0"/>
                <a:cs typeface="Calibri" panose="020F0502020204030204" pitchFamily="34" charset="0"/>
              </a:rPr>
              <a:t>k</a:t>
            </a:r>
            <a:r>
              <a:rPr lang="en-US" sz="2800" dirty="0" err="1" smtClean="0">
                <a:solidFill>
                  <a:srgbClr val="C00000"/>
                </a:solidFill>
                <a:latin typeface="Calibri" panose="020F0502020204030204" pitchFamily="34" charset="0"/>
                <a:cs typeface="Calibri" panose="020F0502020204030204" pitchFamily="34" charset="0"/>
              </a:rPr>
              <a:t>othari</a:t>
            </a:r>
            <a:r>
              <a:rPr lang="en-US" sz="2800" dirty="0" smtClean="0">
                <a:solidFill>
                  <a:srgbClr val="C00000"/>
                </a:solidFill>
                <a:latin typeface="Calibri" panose="020F0502020204030204" pitchFamily="34" charset="0"/>
                <a:cs typeface="Calibri" panose="020F0502020204030204" pitchFamily="34" charset="0"/>
              </a:rPr>
              <a:t> </a:t>
            </a:r>
            <a:r>
              <a:rPr lang="en-US" sz="2800" dirty="0">
                <a:solidFill>
                  <a:srgbClr val="C00000"/>
                </a:solidFill>
                <a:latin typeface="Calibri" panose="020F0502020204030204" pitchFamily="34" charset="0"/>
                <a:cs typeface="Calibri" panose="020F0502020204030204" pitchFamily="34" charset="0"/>
              </a:rPr>
              <a:t>commission (1964-66) has been </a:t>
            </a:r>
            <a:r>
              <a:rPr lang="en-US" sz="2800" dirty="0" smtClean="0">
                <a:solidFill>
                  <a:srgbClr val="C00000"/>
                </a:solidFill>
                <a:latin typeface="Calibri" panose="020F0502020204030204" pitchFamily="34" charset="0"/>
                <a:cs typeface="Calibri" panose="020F0502020204030204" pitchFamily="34" charset="0"/>
              </a:rPr>
              <a:t>completely </a:t>
            </a:r>
            <a:r>
              <a:rPr lang="en-US" sz="2800" dirty="0">
                <a:solidFill>
                  <a:srgbClr val="C00000"/>
                </a:solidFill>
                <a:latin typeface="Calibri" panose="020F0502020204030204" pitchFamily="34" charset="0"/>
                <a:cs typeface="Calibri" panose="020F0502020204030204" pitchFamily="34" charset="0"/>
              </a:rPr>
              <a:t>ignored. Kothari commission recommended the concept to lessen the difference between the rich and </a:t>
            </a:r>
            <a:r>
              <a:rPr lang="en-US" sz="2800" dirty="0" smtClean="0">
                <a:solidFill>
                  <a:srgbClr val="C00000"/>
                </a:solidFill>
                <a:latin typeface="Calibri" panose="020F0502020204030204" pitchFamily="34" charset="0"/>
                <a:cs typeface="Calibri" panose="020F0502020204030204" pitchFamily="34" charset="0"/>
              </a:rPr>
              <a:t>poor.</a:t>
            </a:r>
            <a:endParaRPr lang="en-US" sz="2800" dirty="0" smtClean="0">
              <a:solidFill>
                <a:srgbClr val="C00000"/>
              </a:solidFill>
              <a:latin typeface="Calibri" panose="020F0502020204030204" pitchFamily="34" charset="0"/>
              <a:cs typeface="Calibri" panose="020F0502020204030204" pitchFamily="34" charset="0"/>
            </a:endParaRPr>
          </a:p>
          <a:p>
            <a:r>
              <a:rPr lang="en-US" sz="2800" dirty="0" smtClean="0">
                <a:solidFill>
                  <a:srgbClr val="C00000"/>
                </a:solidFill>
                <a:latin typeface="Calibri" panose="020F0502020204030204" pitchFamily="34" charset="0"/>
                <a:cs typeface="Calibri" panose="020F0502020204030204" pitchFamily="34" charset="0"/>
              </a:rPr>
              <a:t>Multiplication </a:t>
            </a:r>
            <a:r>
              <a:rPr lang="en-US" sz="2800" dirty="0">
                <a:solidFill>
                  <a:srgbClr val="C00000"/>
                </a:solidFill>
                <a:latin typeface="Calibri" panose="020F0502020204030204" pitchFamily="34" charset="0"/>
                <a:cs typeface="Calibri" panose="020F0502020204030204" pitchFamily="34" charset="0"/>
              </a:rPr>
              <a:t>of authorities: The multiplicity of authorities in </a:t>
            </a:r>
            <a:r>
              <a:rPr lang="en-US" sz="2800" dirty="0" smtClean="0">
                <a:solidFill>
                  <a:srgbClr val="C00000"/>
                </a:solidFill>
                <a:latin typeface="Calibri" panose="020F0502020204030204" pitchFamily="34" charset="0"/>
                <a:cs typeface="Calibri" panose="020F0502020204030204" pitchFamily="34" charset="0"/>
              </a:rPr>
              <a:t>education has </a:t>
            </a:r>
            <a:r>
              <a:rPr lang="en-US" sz="2800" dirty="0">
                <a:solidFill>
                  <a:srgbClr val="C00000"/>
                </a:solidFill>
                <a:latin typeface="Calibri" panose="020F0502020204030204" pitchFamily="34" charset="0"/>
                <a:cs typeface="Calibri" panose="020F0502020204030204" pitchFamily="34" charset="0"/>
              </a:rPr>
              <a:t>been recommended Role of various authorities have not been properly defined</a:t>
            </a:r>
            <a:r>
              <a:rPr lang="en-US" sz="2800" dirty="0" smtClean="0">
                <a:solidFill>
                  <a:srgbClr val="C00000"/>
                </a:solidFill>
                <a:latin typeface="Calibri" panose="020F0502020204030204" pitchFamily="34" charset="0"/>
                <a:cs typeface="Calibri" panose="020F0502020204030204" pitchFamily="34" charset="0"/>
              </a:rPr>
              <a:t>.</a:t>
            </a:r>
          </a:p>
          <a:p>
            <a:r>
              <a:rPr lang="en-US" sz="2800" dirty="0" smtClean="0">
                <a:solidFill>
                  <a:srgbClr val="C00000"/>
                </a:solidFill>
                <a:latin typeface="Calibri" panose="020F0502020204030204" pitchFamily="34" charset="0"/>
                <a:cs typeface="Calibri" panose="020F0502020204030204" pitchFamily="34" charset="0"/>
              </a:rPr>
              <a:t>No </a:t>
            </a:r>
            <a:r>
              <a:rPr lang="en-US" sz="2800" dirty="0">
                <a:solidFill>
                  <a:srgbClr val="C00000"/>
                </a:solidFill>
                <a:latin typeface="Calibri" panose="020F0502020204030204" pitchFamily="34" charset="0"/>
                <a:cs typeface="Calibri" panose="020F0502020204030204" pitchFamily="34" charset="0"/>
              </a:rPr>
              <a:t>place for Basic Education: The National Policy on Education has </a:t>
            </a:r>
            <a:r>
              <a:rPr lang="en-US" sz="2800" dirty="0" smtClean="0">
                <a:solidFill>
                  <a:srgbClr val="C00000"/>
                </a:solidFill>
                <a:latin typeface="Calibri" panose="020F0502020204030204" pitchFamily="34" charset="0"/>
                <a:cs typeface="Calibri" panose="020F0502020204030204" pitchFamily="34" charset="0"/>
              </a:rPr>
              <a:t>no </a:t>
            </a:r>
            <a:r>
              <a:rPr lang="en-US" sz="2800" dirty="0">
                <a:solidFill>
                  <a:srgbClr val="C00000"/>
                </a:solidFill>
                <a:latin typeface="Calibri" panose="020F0502020204030204" pitchFamily="34" charset="0"/>
                <a:cs typeface="Calibri" panose="020F0502020204030204" pitchFamily="34" charset="0"/>
              </a:rPr>
              <a:t>place for basic education, besides in the struggle of independence it had played a important </a:t>
            </a:r>
            <a:r>
              <a:rPr lang="en-US" sz="2800" dirty="0" smtClean="0">
                <a:solidFill>
                  <a:srgbClr val="C00000"/>
                </a:solidFill>
                <a:latin typeface="Calibri" panose="020F0502020204030204" pitchFamily="34" charset="0"/>
                <a:cs typeface="Calibri" panose="020F0502020204030204" pitchFamily="34" charset="0"/>
              </a:rPr>
              <a:t>role.</a:t>
            </a:r>
            <a:endParaRPr lang="en-IN" sz="2800" dirty="0">
              <a:solidFill>
                <a:srgbClr val="C00000"/>
              </a:solidFill>
              <a:latin typeface="Calibri" panose="020F0502020204030204" pitchFamily="34" charset="0"/>
              <a:cs typeface="Calibri" panose="020F0502020204030204" pitchFamily="34" charset="0"/>
            </a:endParaRPr>
          </a:p>
          <a:p>
            <a:pPr marL="0" indent="0">
              <a:buNone/>
            </a:pPr>
            <a:r>
              <a:rPr lang="en-US" sz="2800" dirty="0" smtClean="0">
                <a:solidFill>
                  <a:srgbClr val="C00000"/>
                </a:solidFill>
                <a:latin typeface="Calibri" panose="020F0502020204030204" pitchFamily="34" charset="0"/>
                <a:cs typeface="Calibri" panose="020F0502020204030204" pitchFamily="34" charset="0"/>
              </a:rPr>
              <a:t>.</a:t>
            </a:r>
            <a:endParaRPr lang="en-US" sz="2800" dirty="0">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46392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 OF THE </a:t>
            </a:r>
            <a:r>
              <a:rPr lang="en-US" dirty="0" smtClean="0"/>
              <a:t>POLICY cont..</a:t>
            </a:r>
            <a:endParaRPr lang="en-IN" dirty="0"/>
          </a:p>
        </p:txBody>
      </p:sp>
      <p:sp>
        <p:nvSpPr>
          <p:cNvPr id="3" name="Content Placeholder 2"/>
          <p:cNvSpPr>
            <a:spLocks noGrp="1"/>
          </p:cNvSpPr>
          <p:nvPr>
            <p:ph idx="1"/>
          </p:nvPr>
        </p:nvSpPr>
        <p:spPr/>
        <p:txBody>
          <a:bodyPr>
            <a:normAutofit/>
          </a:bodyPr>
          <a:lstStyle/>
          <a:p>
            <a:r>
              <a:rPr lang="en-US" sz="3200" dirty="0">
                <a:solidFill>
                  <a:srgbClr val="C00000"/>
                </a:solidFill>
                <a:latin typeface="Calibri" panose="020F0502020204030204" pitchFamily="34" charset="0"/>
                <a:cs typeface="Calibri" panose="020F0502020204030204" pitchFamily="34" charset="0"/>
              </a:rPr>
              <a:t>Silence over the existence of Public schools and their </a:t>
            </a:r>
            <a:r>
              <a:rPr lang="en-US" sz="3200" dirty="0" smtClean="0">
                <a:solidFill>
                  <a:srgbClr val="C00000"/>
                </a:solidFill>
                <a:latin typeface="Calibri" panose="020F0502020204030204" pitchFamily="34" charset="0"/>
                <a:cs typeface="Calibri" panose="020F0502020204030204" pitchFamily="34" charset="0"/>
              </a:rPr>
              <a:t>commercialization. </a:t>
            </a:r>
            <a:endParaRPr lang="en-IN" sz="3200" dirty="0">
              <a:solidFill>
                <a:srgbClr val="C00000"/>
              </a:solidFill>
              <a:latin typeface="Calibri" panose="020F0502020204030204" pitchFamily="34" charset="0"/>
              <a:cs typeface="Calibri" panose="020F0502020204030204" pitchFamily="34" charset="0"/>
            </a:endParaRPr>
          </a:p>
          <a:p>
            <a:r>
              <a:rPr lang="en-US" sz="3200" dirty="0">
                <a:solidFill>
                  <a:srgbClr val="C00000"/>
                </a:solidFill>
                <a:latin typeface="Calibri" panose="020F0502020204030204" pitchFamily="34" charset="0"/>
                <a:cs typeface="Calibri" panose="020F0502020204030204" pitchFamily="34" charset="0"/>
              </a:rPr>
              <a:t>Financial implications of the implementation of educational reforms have</a:t>
            </a:r>
            <a:r>
              <a:rPr lang="en-IN" sz="3200" dirty="0">
                <a:solidFill>
                  <a:srgbClr val="C00000"/>
                </a:solidFill>
                <a:latin typeface="Calibri" panose="020F0502020204030204" pitchFamily="34" charset="0"/>
                <a:cs typeface="Calibri" panose="020F0502020204030204" pitchFamily="34" charset="0"/>
              </a:rPr>
              <a:t> not been worked out.</a:t>
            </a:r>
          </a:p>
          <a:p>
            <a:r>
              <a:rPr lang="en-IN" sz="3200" dirty="0">
                <a:solidFill>
                  <a:srgbClr val="C00000"/>
                </a:solidFill>
                <a:latin typeface="Calibri" panose="020F0502020204030204" pitchFamily="34" charset="0"/>
                <a:cs typeface="Calibri" panose="020F0502020204030204" pitchFamily="34" charset="0"/>
              </a:rPr>
              <a:t>Too much expectations from community help.</a:t>
            </a:r>
            <a:endParaRPr lang="en-US" sz="3200" dirty="0">
              <a:solidFill>
                <a:srgbClr val="C00000"/>
              </a:solidFill>
              <a:latin typeface="Calibri" panose="020F0502020204030204" pitchFamily="34" charset="0"/>
              <a:cs typeface="Calibri" panose="020F0502020204030204" pitchFamily="34" charset="0"/>
            </a:endParaRPr>
          </a:p>
          <a:p>
            <a:endParaRPr lang="en-IN"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429656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EB61B01-D992-1549-9D82-759BE49C086D}"/>
              </a:ext>
            </a:extLst>
          </p:cNvPr>
          <p:cNvSpPr>
            <a:spLocks noGrp="1"/>
          </p:cNvSpPr>
          <p:nvPr>
            <p:ph idx="4294967295"/>
          </p:nvPr>
        </p:nvSpPr>
        <p:spPr>
          <a:xfrm>
            <a:off x="1438421" y="1333573"/>
            <a:ext cx="9601200" cy="4448248"/>
          </a:xfrm>
          <a:solidFill>
            <a:srgbClr val="92D050"/>
          </a:solidFill>
        </p:spPr>
        <p:txBody>
          <a:bodyPr>
            <a:noAutofit/>
          </a:bodyPr>
          <a:lstStyle/>
          <a:p>
            <a:pPr marL="0" indent="0">
              <a:buNone/>
            </a:pPr>
            <a:r>
              <a:rPr lang="en-US" sz="2800" dirty="0" smtClean="0">
                <a:solidFill>
                  <a:srgbClr val="C00000"/>
                </a:solidFill>
                <a:latin typeface="Calibri" panose="020F0502020204030204" pitchFamily="34" charset="0"/>
                <a:cs typeface="Calibri" panose="020F0502020204030204" pitchFamily="34" charset="0"/>
              </a:rPr>
              <a:t>Conclusion</a:t>
            </a:r>
            <a:endParaRPr lang="en-IN" sz="2800" dirty="0" smtClean="0">
              <a:solidFill>
                <a:srgbClr val="C00000"/>
              </a:solidFill>
              <a:latin typeface="Calibri" panose="020F0502020204030204" pitchFamily="34" charset="0"/>
              <a:cs typeface="Calibri" panose="020F0502020204030204" pitchFamily="34" charset="0"/>
            </a:endParaRPr>
          </a:p>
          <a:p>
            <a:pPr marL="0" indent="0">
              <a:buNone/>
            </a:pPr>
            <a:r>
              <a:rPr lang="en-IN" sz="2800" dirty="0" smtClean="0">
                <a:solidFill>
                  <a:srgbClr val="C00000"/>
                </a:solidFill>
                <a:latin typeface="Calibri" panose="020F0502020204030204" pitchFamily="34" charset="0"/>
                <a:cs typeface="Calibri" panose="020F0502020204030204" pitchFamily="34" charset="0"/>
              </a:rPr>
              <a:t>It</a:t>
            </a:r>
            <a:r>
              <a:rPr lang="en-US" sz="2800" dirty="0" smtClean="0">
                <a:solidFill>
                  <a:srgbClr val="C00000"/>
                </a:solidFill>
                <a:latin typeface="Calibri" panose="020F0502020204030204" pitchFamily="34" charset="0"/>
                <a:cs typeface="Calibri" panose="020F0502020204030204" pitchFamily="34" charset="0"/>
              </a:rPr>
              <a:t> </a:t>
            </a:r>
            <a:r>
              <a:rPr lang="en-US" sz="2800" dirty="0">
                <a:solidFill>
                  <a:srgbClr val="C00000"/>
                </a:solidFill>
                <a:latin typeface="Calibri" panose="020F0502020204030204" pitchFamily="34" charset="0"/>
                <a:cs typeface="Calibri" panose="020F0502020204030204" pitchFamily="34" charset="0"/>
              </a:rPr>
              <a:t>can be said that National Policy on Education, 1986 has been regarded as a </a:t>
            </a:r>
            <a:r>
              <a:rPr lang="en-US" sz="2800" dirty="0" err="1">
                <a:solidFill>
                  <a:srgbClr val="C00000"/>
                </a:solidFill>
                <a:latin typeface="Calibri" panose="020F0502020204030204" pitchFamily="34" charset="0"/>
                <a:cs typeface="Calibri" panose="020F0502020204030204" pitchFamily="34" charset="0"/>
              </a:rPr>
              <a:t>Magn</a:t>
            </a:r>
            <a:r>
              <a:rPr lang="en-US" sz="2800" dirty="0">
                <a:solidFill>
                  <a:srgbClr val="C00000"/>
                </a:solidFill>
                <a:latin typeface="Calibri" panose="020F0502020204030204" pitchFamily="34" charset="0"/>
                <a:cs typeface="Calibri" panose="020F0502020204030204" pitchFamily="34" charset="0"/>
              </a:rPr>
              <a:t> </a:t>
            </a:r>
            <a:r>
              <a:rPr lang="en-US" sz="2800" dirty="0" err="1">
                <a:solidFill>
                  <a:srgbClr val="C00000"/>
                </a:solidFill>
                <a:latin typeface="Calibri" panose="020F0502020204030204" pitchFamily="34" charset="0"/>
                <a:cs typeface="Calibri" panose="020F0502020204030204" pitchFamily="34" charset="0"/>
              </a:rPr>
              <a:t>Carta</a:t>
            </a:r>
            <a:r>
              <a:rPr lang="en-US" sz="2800" dirty="0">
                <a:solidFill>
                  <a:srgbClr val="C00000"/>
                </a:solidFill>
                <a:latin typeface="Calibri" panose="020F0502020204030204" pitchFamily="34" charset="0"/>
                <a:cs typeface="Calibri" panose="020F0502020204030204" pitchFamily="34" charset="0"/>
              </a:rPr>
              <a:t> of the Education for years to come. Every country develops its system of education to express and promote its unique socio-cultural identity. A common structure education (10+2+3) has system been accepted throughout the country. All the </a:t>
            </a:r>
            <a:r>
              <a:rPr lang="en-US" sz="2800" dirty="0" smtClean="0">
                <a:solidFill>
                  <a:srgbClr val="C00000"/>
                </a:solidFill>
                <a:latin typeface="Calibri" panose="020F0502020204030204" pitchFamily="34" charset="0"/>
                <a:cs typeface="Calibri" panose="020F0502020204030204" pitchFamily="34" charset="0"/>
              </a:rPr>
              <a:t>157 </a:t>
            </a:r>
            <a:r>
              <a:rPr lang="en-US" sz="2800" dirty="0">
                <a:solidFill>
                  <a:srgbClr val="C00000"/>
                </a:solidFill>
                <a:latin typeface="Calibri" panose="020F0502020204030204" pitchFamily="34" charset="0"/>
                <a:cs typeface="Calibri" panose="020F0502020204030204" pitchFamily="34" charset="0"/>
              </a:rPr>
              <a:t>articles of the policy have been conceived in the context of human resource development keeping in view the needs of 21st century.</a:t>
            </a:r>
          </a:p>
        </p:txBody>
      </p:sp>
    </p:spTree>
    <p:extLst>
      <p:ext uri="{BB962C8B-B14F-4D97-AF65-F5344CB8AC3E}">
        <p14:creationId xmlns:p14="http://schemas.microsoft.com/office/powerpoint/2010/main" val="31385602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0" y="1752600"/>
            <a:ext cx="8159750" cy="1822450"/>
          </a:xfrm>
        </p:spPr>
        <p:txBody>
          <a:bodyPr/>
          <a:lstStyle/>
          <a:p>
            <a:r>
              <a:rPr lang="en-IN" dirty="0"/>
              <a:t/>
            </a:r>
            <a:br>
              <a:rPr lang="en-IN" dirty="0"/>
            </a:br>
            <a:endParaRPr lang="en-IN"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7985" y="1885071"/>
            <a:ext cx="5813473" cy="2915527"/>
          </a:xfrm>
          <a:prstGeom prst="rect">
            <a:avLst/>
          </a:prstGeom>
        </p:spPr>
      </p:pic>
    </p:spTree>
    <p:extLst>
      <p:ext uri="{BB962C8B-B14F-4D97-AF65-F5344CB8AC3E}">
        <p14:creationId xmlns:p14="http://schemas.microsoft.com/office/powerpoint/2010/main" val="137335113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76</TotalTime>
  <Words>1125</Words>
  <Application>Microsoft Office PowerPoint</Application>
  <PresentationFormat>Widescreen</PresentationFormat>
  <Paragraphs>75</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 Unicode MS</vt:lpstr>
      <vt:lpstr>Arial</vt:lpstr>
      <vt:lpstr>Calibri</vt:lpstr>
      <vt:lpstr>Courier New</vt:lpstr>
      <vt:lpstr>Garamond</vt:lpstr>
      <vt:lpstr>Wingdings</vt:lpstr>
      <vt:lpstr>Organic</vt:lpstr>
      <vt:lpstr>NATIONAL POLICY ON EDUCATION (1986) MERITS &amp; LIMITATIONS</vt:lpstr>
      <vt:lpstr>INTRODUCTION</vt:lpstr>
      <vt:lpstr>HISTORICAL BACKGROUND OF THE POLICY</vt:lpstr>
      <vt:lpstr>PowerPoint Presentation</vt:lpstr>
      <vt:lpstr>PowerPoint Presentation</vt:lpstr>
      <vt:lpstr>Main Features of NPE 1986</vt:lpstr>
      <vt:lpstr>PowerPoint Presentation</vt:lpstr>
      <vt:lpstr>MERITS OF THE POLICY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LIMITATIONS OF THE POLICY</vt:lpstr>
      <vt:lpstr>LIMITATIONS OF THE POLICY cont..</vt:lpstr>
      <vt:lpstr>PowerPoint Presentation</vt:lpstr>
      <vt:lpst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Himansh Verma</dc:creator>
  <cp:lastModifiedBy>Lenovo</cp:lastModifiedBy>
  <cp:revision>15</cp:revision>
  <dcterms:created xsi:type="dcterms:W3CDTF">2020-07-09T07:40:52Z</dcterms:created>
  <dcterms:modified xsi:type="dcterms:W3CDTF">2020-07-14T02:26:37Z</dcterms:modified>
</cp:coreProperties>
</file>