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3" r:id="rId3"/>
    <p:sldId id="289" r:id="rId4"/>
    <p:sldId id="284" r:id="rId5"/>
    <p:sldId id="288" r:id="rId6"/>
    <p:sldId id="293" r:id="rId7"/>
    <p:sldId id="294" r:id="rId8"/>
    <p:sldId id="295" r:id="rId9"/>
    <p:sldId id="290" r:id="rId10"/>
    <p:sldId id="296" r:id="rId11"/>
    <p:sldId id="291" r:id="rId12"/>
    <p:sldId id="297" r:id="rId13"/>
    <p:sldId id="298" r:id="rId14"/>
    <p:sldId id="272" r:id="rId15"/>
    <p:sldId id="273" r:id="rId16"/>
    <p:sldId id="277" r:id="rId17"/>
    <p:sldId id="278" r:id="rId18"/>
    <p:sldId id="279"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1004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4AA78BB-EC37-4CF1-AA96-526AE31CF68D}" type="datetimeFigureOut">
              <a:rPr lang="en-US" smtClean="0"/>
              <a:pPr/>
              <a:t>2/17/2021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12A12C6-D280-4872-AAC9-F1B1067A08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AA78BB-EC37-4CF1-AA96-526AE31CF68D}" type="datetimeFigureOut">
              <a:rPr lang="en-US" smtClean="0"/>
              <a:pPr/>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4AA78BB-EC37-4CF1-AA96-526AE31CF68D}" type="datetimeFigureOut">
              <a:rPr lang="en-US" smtClean="0"/>
              <a:pPr/>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A12C6-D280-4872-AAC9-F1B1067A08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4AA78BB-EC37-4CF1-AA96-526AE31CF68D}" type="datetimeFigureOut">
              <a:rPr lang="en-US" smtClean="0"/>
              <a:pPr/>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4AA78BB-EC37-4CF1-AA96-526AE31CF68D}" type="datetimeFigureOut">
              <a:rPr lang="en-US" smtClean="0"/>
              <a:pPr/>
              <a:t>2/17/2021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4AA78BB-EC37-4CF1-AA96-526AE31CF68D}" type="datetimeFigureOut">
              <a:rPr lang="en-US" smtClean="0"/>
              <a:pPr/>
              <a:t>2/17/2021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A78BB-EC37-4CF1-AA96-526AE31CF68D}" type="datetimeFigureOut">
              <a:rPr lang="en-US" smtClean="0"/>
              <a:pPr/>
              <a:t>2/17/2021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4AA78BB-EC37-4CF1-AA96-526AE31CF68D}" type="datetimeFigureOut">
              <a:rPr lang="en-US" smtClean="0"/>
              <a:pPr/>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4AA78BB-EC37-4CF1-AA96-526AE31CF68D}" type="datetimeFigureOut">
              <a:rPr lang="en-US" smtClean="0"/>
              <a:pPr/>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12A12C6-D280-4872-AAC9-F1B1067A080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AA78BB-EC37-4CF1-AA96-526AE31CF68D}" type="datetimeFigureOut">
              <a:rPr lang="en-US" smtClean="0"/>
              <a:pPr/>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AA78BB-EC37-4CF1-AA96-526AE31CF68D}" type="datetimeFigureOut">
              <a:rPr lang="en-US" smtClean="0"/>
              <a:pPr/>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A12C6-D280-4872-AAC9-F1B1067A08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AA78BB-EC37-4CF1-AA96-526AE31CF68D}" type="datetimeFigureOut">
              <a:rPr lang="en-US" smtClean="0"/>
              <a:pPr/>
              <a:t>2/17/2021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12A12C6-D280-4872-AAC9-F1B1067A080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4953000"/>
          </a:xfrm>
        </p:spPr>
        <p:txBody>
          <a:bodyPr>
            <a:noAutofit/>
          </a:bodyPr>
          <a:lstStyle/>
          <a:p>
            <a:pPr algn="ctr"/>
            <a:r>
              <a:rPr lang="en-US" sz="4800" dirty="0" smtClean="0">
                <a:solidFill>
                  <a:srgbClr val="FFFF00"/>
                </a:solidFill>
              </a:rPr>
              <a:t>Topic : Library Management</a:t>
            </a:r>
            <a:r>
              <a:rPr lang="en-US" sz="3600" dirty="0" smtClean="0">
                <a:solidFill>
                  <a:srgbClr val="FFFF00"/>
                </a:solidFill>
              </a:rPr>
              <a:t/>
            </a:r>
            <a:br>
              <a:rPr lang="en-US" sz="3600" dirty="0" smtClean="0">
                <a:solidFill>
                  <a:srgbClr val="FFFF00"/>
                </a:solidFill>
              </a:rPr>
            </a:br>
            <a:r>
              <a:rPr lang="en-US" sz="3600" dirty="0" smtClean="0">
                <a:solidFill>
                  <a:srgbClr val="FFFF00"/>
                </a:solidFill>
                <a:latin typeface="Comic Sans MS" pitchFamily="66" charset="0"/>
              </a:rPr>
              <a:t> For </a:t>
            </a:r>
            <a:r>
              <a:rPr lang="en-US" sz="3600" dirty="0" err="1" smtClean="0">
                <a:solidFill>
                  <a:srgbClr val="FFFF00"/>
                </a:solidFill>
                <a:latin typeface="Comic Sans MS" pitchFamily="66" charset="0"/>
              </a:rPr>
              <a:t>B.Ed</a:t>
            </a:r>
            <a:r>
              <a:rPr lang="en-US" sz="3600" dirty="0" smtClean="0">
                <a:solidFill>
                  <a:srgbClr val="FFFF00"/>
                </a:solidFill>
                <a:latin typeface="Comic Sans MS" pitchFamily="66" charset="0"/>
              </a:rPr>
              <a:t> </a:t>
            </a:r>
            <a:r>
              <a:rPr lang="en-US" sz="3600" dirty="0" err="1" smtClean="0">
                <a:solidFill>
                  <a:srgbClr val="FFFF00"/>
                </a:solidFill>
                <a:latin typeface="Comic Sans MS" pitchFamily="66" charset="0"/>
              </a:rPr>
              <a:t>Ist</a:t>
            </a:r>
            <a:r>
              <a:rPr lang="en-US" sz="3600" dirty="0" smtClean="0">
                <a:solidFill>
                  <a:srgbClr val="FFFF00"/>
                </a:solidFill>
                <a:latin typeface="Comic Sans MS" pitchFamily="66" charset="0"/>
              </a:rPr>
              <a:t> Semester Students </a:t>
            </a:r>
            <a:br>
              <a:rPr lang="en-US" sz="3600" dirty="0" smtClean="0">
                <a:solidFill>
                  <a:srgbClr val="FFFF00"/>
                </a:solidFill>
                <a:latin typeface="Comic Sans MS" pitchFamily="66" charset="0"/>
              </a:rPr>
            </a:br>
            <a:r>
              <a:rPr lang="en-US" sz="3600" dirty="0" smtClean="0">
                <a:solidFill>
                  <a:srgbClr val="FFFF00"/>
                </a:solidFill>
                <a:latin typeface="Comic Sans MS" pitchFamily="66" charset="0"/>
              </a:rPr>
              <a:t>(Punjabi University)</a:t>
            </a:r>
            <a:r>
              <a:rPr lang="en-US" sz="2000" dirty="0" smtClean="0">
                <a:solidFill>
                  <a:srgbClr val="FF0000"/>
                </a:solidFill>
                <a:latin typeface="Comic Sans MS" pitchFamily="66" charset="0"/>
              </a:rPr>
              <a:t/>
            </a:r>
            <a:br>
              <a:rPr lang="en-US" sz="2000" dirty="0" smtClean="0">
                <a:solidFill>
                  <a:srgbClr val="FF0000"/>
                </a:solidFill>
                <a:latin typeface="Comic Sans MS" pitchFamily="66" charset="0"/>
              </a:rPr>
            </a:br>
            <a:r>
              <a:rPr lang="en-US" sz="2000" dirty="0" smtClean="0">
                <a:solidFill>
                  <a:srgbClr val="FF0000"/>
                </a:solidFill>
                <a:latin typeface="Comic Sans MS" pitchFamily="66" charset="0"/>
              </a:rPr>
              <a:t/>
            </a:r>
            <a:br>
              <a:rPr lang="en-US" sz="2000" dirty="0" smtClean="0">
                <a:solidFill>
                  <a:srgbClr val="FF0000"/>
                </a:solidFill>
                <a:latin typeface="Comic Sans MS" pitchFamily="66" charset="0"/>
              </a:rPr>
            </a:br>
            <a:r>
              <a:rPr lang="en-US" sz="2400" dirty="0" smtClean="0">
                <a:solidFill>
                  <a:srgbClr val="FF0000"/>
                </a:solidFill>
                <a:latin typeface="Comic Sans MS" pitchFamily="66" charset="0"/>
              </a:rPr>
              <a:t>By</a:t>
            </a:r>
            <a:br>
              <a:rPr lang="en-US" sz="2400" dirty="0" smtClean="0">
                <a:solidFill>
                  <a:srgbClr val="FF0000"/>
                </a:solidFill>
                <a:latin typeface="Comic Sans MS" pitchFamily="66" charset="0"/>
              </a:rPr>
            </a:br>
            <a:r>
              <a:rPr lang="en-US" sz="2400" dirty="0" smtClean="0">
                <a:solidFill>
                  <a:srgbClr val="FF0000"/>
                </a:solidFill>
                <a:latin typeface="Comic Sans MS" pitchFamily="66" charset="0"/>
              </a:rPr>
              <a:t/>
            </a:r>
            <a:br>
              <a:rPr lang="en-US" sz="2400" dirty="0" smtClean="0">
                <a:solidFill>
                  <a:srgbClr val="FF0000"/>
                </a:solidFill>
                <a:latin typeface="Comic Sans MS" pitchFamily="66" charset="0"/>
              </a:rPr>
            </a:br>
            <a:r>
              <a:rPr lang="en-US" sz="2400" dirty="0" smtClean="0">
                <a:solidFill>
                  <a:srgbClr val="FF0000"/>
                </a:solidFill>
                <a:latin typeface="Comic Sans MS" pitchFamily="66" charset="0"/>
              </a:rPr>
              <a:t>Ms. </a:t>
            </a:r>
            <a:r>
              <a:rPr lang="en-US" sz="2400" dirty="0" err="1" smtClean="0">
                <a:solidFill>
                  <a:srgbClr val="FF0000"/>
                </a:solidFill>
                <a:latin typeface="Comic Sans MS" pitchFamily="66" charset="0"/>
              </a:rPr>
              <a:t>Sarita</a:t>
            </a:r>
            <a:r>
              <a:rPr lang="en-US" sz="2400" dirty="0" smtClean="0">
                <a:solidFill>
                  <a:srgbClr val="FF0000"/>
                </a:solidFill>
                <a:latin typeface="Comic Sans MS" pitchFamily="66" charset="0"/>
              </a:rPr>
              <a:t> </a:t>
            </a:r>
            <a:r>
              <a:rPr lang="en-US" sz="2400" dirty="0" err="1" smtClean="0">
                <a:solidFill>
                  <a:srgbClr val="FF0000"/>
                </a:solidFill>
                <a:latin typeface="Comic Sans MS" pitchFamily="66" charset="0"/>
              </a:rPr>
              <a:t>Gulati</a:t>
            </a:r>
            <a:r>
              <a:rPr lang="en-US" sz="2400" dirty="0" smtClean="0">
                <a:solidFill>
                  <a:srgbClr val="FF0000"/>
                </a:solidFill>
                <a:latin typeface="Comic Sans MS" pitchFamily="66" charset="0"/>
              </a:rPr>
              <a:t/>
            </a:r>
            <a:br>
              <a:rPr lang="en-US" sz="2400" dirty="0" smtClean="0">
                <a:solidFill>
                  <a:srgbClr val="FF0000"/>
                </a:solidFill>
                <a:latin typeface="Comic Sans MS" pitchFamily="66" charset="0"/>
              </a:rPr>
            </a:br>
            <a:r>
              <a:rPr lang="en-US" sz="2400" dirty="0" smtClean="0">
                <a:solidFill>
                  <a:srgbClr val="FF0000"/>
                </a:solidFill>
                <a:latin typeface="Comic Sans MS" pitchFamily="66" charset="0"/>
              </a:rPr>
              <a:t>Librarian</a:t>
            </a:r>
            <a:br>
              <a:rPr lang="en-US" sz="2400" dirty="0" smtClean="0">
                <a:solidFill>
                  <a:srgbClr val="FF0000"/>
                </a:solidFill>
                <a:latin typeface="Comic Sans MS" pitchFamily="66" charset="0"/>
              </a:rPr>
            </a:br>
            <a:r>
              <a:rPr lang="en-US" sz="2400" dirty="0" err="1" smtClean="0">
                <a:solidFill>
                  <a:srgbClr val="FF0000"/>
                </a:solidFill>
                <a:latin typeface="Comic Sans MS" pitchFamily="66" charset="0"/>
              </a:rPr>
              <a:t>Shivalik</a:t>
            </a:r>
            <a:r>
              <a:rPr lang="en-US" sz="2400" dirty="0" smtClean="0">
                <a:solidFill>
                  <a:srgbClr val="FF0000"/>
                </a:solidFill>
                <a:latin typeface="Comic Sans MS" pitchFamily="66" charset="0"/>
              </a:rPr>
              <a:t> Institute of Education and Research, </a:t>
            </a:r>
            <a:r>
              <a:rPr lang="en-US" sz="2400" dirty="0" err="1" smtClean="0">
                <a:solidFill>
                  <a:srgbClr val="FF0000"/>
                </a:solidFill>
                <a:latin typeface="Comic Sans MS" pitchFamily="66" charset="0"/>
              </a:rPr>
              <a:t>Mohali</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8686800" cy="5867400"/>
          </a:xfrm>
        </p:spPr>
        <p:txBody>
          <a:bodyPr>
            <a:normAutofit/>
          </a:bodyPr>
          <a:lstStyle/>
          <a:p>
            <a:pPr algn="just"/>
            <a:r>
              <a:rPr lang="en-US" sz="3600" dirty="0" smtClean="0">
                <a:latin typeface="Times New Roman" pitchFamily="18" charset="0"/>
                <a:cs typeface="Times New Roman" pitchFamily="18" charset="0"/>
              </a:rPr>
              <a:t>Management is defined as the </a:t>
            </a:r>
            <a:r>
              <a:rPr lang="en-US" sz="3600" b="1" dirty="0" smtClean="0">
                <a:latin typeface="Times New Roman" pitchFamily="18" charset="0"/>
                <a:cs typeface="Times New Roman" pitchFamily="18" charset="0"/>
              </a:rPr>
              <a:t>process</a:t>
            </a:r>
            <a:r>
              <a:rPr lang="en-US" sz="3600" dirty="0" smtClean="0">
                <a:latin typeface="Times New Roman" pitchFamily="18" charset="0"/>
                <a:cs typeface="Times New Roman" pitchFamily="18" charset="0"/>
              </a:rPr>
              <a:t> of planning, organizing, directing and controlling to accomplish organizational </a:t>
            </a:r>
            <a:r>
              <a:rPr lang="en-US" sz="3600" b="1" dirty="0" smtClean="0">
                <a:latin typeface="Times New Roman" pitchFamily="18" charset="0"/>
                <a:cs typeface="Times New Roman" pitchFamily="18" charset="0"/>
              </a:rPr>
              <a:t>objectives</a:t>
            </a:r>
            <a:r>
              <a:rPr lang="en-US" sz="3600" dirty="0" smtClean="0">
                <a:latin typeface="Times New Roman" pitchFamily="18" charset="0"/>
                <a:cs typeface="Times New Roman" pitchFamily="18" charset="0"/>
              </a:rPr>
              <a:t> through the coordinated  </a:t>
            </a:r>
            <a:r>
              <a:rPr lang="en-US" sz="3600" b="1" dirty="0" smtClean="0">
                <a:latin typeface="Times New Roman" pitchFamily="18" charset="0"/>
                <a:cs typeface="Times New Roman" pitchFamily="18" charset="0"/>
              </a:rPr>
              <a:t>use of human and material resources</a:t>
            </a:r>
            <a:r>
              <a:rPr lang="en-US" sz="3600" dirty="0" smtClean="0">
                <a:latin typeface="Times New Roman" pitchFamily="18" charset="0"/>
                <a:cs typeface="Times New Roman" pitchFamily="18" charset="0"/>
              </a:rPr>
              <a:t>. </a:t>
            </a:r>
          </a:p>
          <a:p>
            <a:pPr algn="just">
              <a:buNone/>
            </a:pPr>
            <a:endParaRPr lang="en-US" sz="3600" dirty="0" smtClean="0">
              <a:latin typeface="Times New Roman" pitchFamily="18" charset="0"/>
              <a:cs typeface="Times New Roman" pitchFamily="18" charset="0"/>
            </a:endParaRPr>
          </a:p>
          <a:p>
            <a:pPr algn="just"/>
            <a:r>
              <a:rPr lang="en-US" sz="3600" dirty="0" smtClean="0">
                <a:latin typeface="Times New Roman" pitchFamily="18" charset="0"/>
                <a:cs typeface="Times New Roman" pitchFamily="18" charset="0"/>
              </a:rPr>
              <a:t>  It is the process of efficiently getting activities completed with and through  other people. (It is an art of getting things done through others)</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2057400"/>
          </a:xfrm>
        </p:spPr>
        <p:txBody>
          <a:bodyPr>
            <a:normAutofit fontScale="90000"/>
          </a:bodyPr>
          <a:lstStyle/>
          <a:p>
            <a:pPr algn="just"/>
            <a:r>
              <a:rPr lang="en-US" sz="3300" b="1" dirty="0" smtClean="0"/>
              <a:t> </a:t>
            </a:r>
            <a:br>
              <a:rPr lang="en-US" sz="3300" b="1" dirty="0" smtClean="0"/>
            </a:br>
            <a:r>
              <a:rPr lang="en-US" sz="3300" b="1" dirty="0" smtClean="0"/>
              <a:t/>
            </a:r>
            <a:br>
              <a:rPr lang="en-US" sz="3300" b="1" dirty="0" smtClean="0"/>
            </a:br>
            <a:r>
              <a:rPr lang="en-US" sz="3300" b="1" dirty="0" smtClean="0"/>
              <a:t/>
            </a:r>
            <a:br>
              <a:rPr lang="en-US" sz="3300" b="1" dirty="0" smtClean="0"/>
            </a:br>
            <a:r>
              <a:rPr lang="en-US" sz="3300" b="1" dirty="0" smtClean="0"/>
              <a:t/>
            </a:r>
            <a:br>
              <a:rPr lang="en-US" sz="3300" b="1" dirty="0" smtClean="0"/>
            </a:br>
            <a:r>
              <a:rPr lang="en-US" sz="3300" b="1" dirty="0" smtClean="0"/>
              <a:t/>
            </a:r>
            <a:br>
              <a:rPr lang="en-US" sz="3300" b="1" dirty="0" smtClean="0"/>
            </a:br>
            <a:r>
              <a:rPr lang="en-US" sz="3300" b="1" dirty="0" smtClean="0"/>
              <a:t> </a:t>
            </a:r>
            <a:br>
              <a:rPr lang="en-US" sz="3300" b="1" dirty="0" smtClean="0"/>
            </a:br>
            <a:r>
              <a:rPr lang="en-US" sz="3300" b="1" dirty="0" smtClean="0"/>
              <a:t> </a:t>
            </a:r>
            <a:r>
              <a:rPr lang="en-US" sz="4900" b="1" dirty="0" smtClean="0">
                <a:latin typeface="Times New Roman" pitchFamily="18" charset="0"/>
                <a:cs typeface="Times New Roman" pitchFamily="18" charset="0"/>
              </a:rPr>
              <a:t>Management insists on three    </a:t>
            </a:r>
            <a:br>
              <a:rPr lang="en-US" sz="4900" b="1" dirty="0" smtClean="0">
                <a:latin typeface="Times New Roman" pitchFamily="18" charset="0"/>
                <a:cs typeface="Times New Roman" pitchFamily="18" charset="0"/>
              </a:rPr>
            </a:br>
            <a:r>
              <a:rPr lang="en-US" sz="4900" b="1" dirty="0" smtClean="0">
                <a:latin typeface="Times New Roman" pitchFamily="18" charset="0"/>
                <a:cs typeface="Times New Roman" pitchFamily="18" charset="0"/>
              </a:rPr>
              <a:t>        Essential Elements : </a:t>
            </a:r>
            <a:br>
              <a:rPr lang="en-US" sz="4900"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2057400"/>
            <a:ext cx="8839200" cy="4267200"/>
          </a:xfrm>
        </p:spPr>
        <p:txBody>
          <a:bodyPr>
            <a:normAutofit fontScale="85000" lnSpcReduction="20000"/>
          </a:bodyPr>
          <a:lstStyle/>
          <a:p>
            <a:pPr algn="just"/>
            <a:r>
              <a:rPr lang="en-US" sz="3500" dirty="0" smtClean="0"/>
              <a:t>Management is a process: It is a process or </a:t>
            </a:r>
            <a:r>
              <a:rPr lang="en-US" sz="3500" b="1" dirty="0" smtClean="0"/>
              <a:t>series of continuing and related activities.</a:t>
            </a:r>
          </a:p>
          <a:p>
            <a:pPr algn="just">
              <a:buNone/>
            </a:pPr>
            <a:endParaRPr lang="en-US" sz="3500" b="1" dirty="0" smtClean="0"/>
          </a:p>
          <a:p>
            <a:pPr algn="just"/>
            <a:r>
              <a:rPr lang="en-US" sz="3500" dirty="0" smtClean="0"/>
              <a:t>Management requires ‘effective’ performance : It involves and concentrates on reaching organizational </a:t>
            </a:r>
            <a:r>
              <a:rPr lang="en-US" sz="3500" b="1" dirty="0" smtClean="0"/>
              <a:t>goals on time</a:t>
            </a:r>
            <a:r>
              <a:rPr lang="en-US" sz="3500" dirty="0" smtClean="0"/>
              <a:t>.</a:t>
            </a:r>
          </a:p>
          <a:p>
            <a:pPr algn="just">
              <a:buNone/>
            </a:pPr>
            <a:endParaRPr lang="en-US" sz="3500" dirty="0" smtClean="0"/>
          </a:p>
          <a:p>
            <a:pPr algn="just"/>
            <a:r>
              <a:rPr lang="en-US" sz="3500" dirty="0" smtClean="0"/>
              <a:t>Management needs efficiency : Efficiency means doing the </a:t>
            </a:r>
            <a:r>
              <a:rPr lang="en-US" sz="3500" b="1" dirty="0" smtClean="0"/>
              <a:t>task correctly and with minimum cost.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1524000"/>
          </a:xfrm>
        </p:spPr>
        <p:txBody>
          <a:bodyPr>
            <a:normAutofit fontScale="90000"/>
          </a:bodyPr>
          <a:lstStyle/>
          <a:p>
            <a:pPr algn="just"/>
            <a:r>
              <a:rPr lang="en-US" dirty="0" smtClean="0"/>
              <a:t>The essential characteristics of    </a:t>
            </a:r>
            <a:br>
              <a:rPr lang="en-US" dirty="0" smtClean="0"/>
            </a:br>
            <a:r>
              <a:rPr lang="en-US" dirty="0" smtClean="0"/>
              <a:t>      Management are as follows –</a:t>
            </a:r>
            <a:endParaRPr lang="en-US" dirty="0"/>
          </a:p>
        </p:txBody>
      </p:sp>
      <p:sp>
        <p:nvSpPr>
          <p:cNvPr id="3" name="Content Placeholder 2"/>
          <p:cNvSpPr>
            <a:spLocks noGrp="1"/>
          </p:cNvSpPr>
          <p:nvPr>
            <p:ph idx="1"/>
          </p:nvPr>
        </p:nvSpPr>
        <p:spPr>
          <a:xfrm>
            <a:off x="0" y="1828800"/>
            <a:ext cx="9144000" cy="4800600"/>
          </a:xfrm>
        </p:spPr>
        <p:txBody>
          <a:bodyPr>
            <a:normAutofit/>
          </a:bodyPr>
          <a:lstStyle/>
          <a:p>
            <a:pPr algn="just"/>
            <a:r>
              <a:rPr lang="en-US" b="1" i="1" dirty="0" smtClean="0"/>
              <a:t>Management is goal oriented process: I</a:t>
            </a:r>
            <a:r>
              <a:rPr lang="en-US" dirty="0" smtClean="0"/>
              <a:t>t always aims to achieve  certain organizational goals.</a:t>
            </a:r>
          </a:p>
          <a:p>
            <a:pPr algn="just">
              <a:buNone/>
            </a:pPr>
            <a:endParaRPr lang="en-US" dirty="0" smtClean="0"/>
          </a:p>
          <a:p>
            <a:pPr algn="just"/>
            <a:r>
              <a:rPr lang="en-US" b="1" i="1" dirty="0" smtClean="0"/>
              <a:t> Management is Universal/pervasive </a:t>
            </a:r>
            <a:r>
              <a:rPr lang="en-US" dirty="0" smtClean="0"/>
              <a:t>– Management is found in every walk of life as it is a universal concept. It is </a:t>
            </a:r>
            <a:r>
              <a:rPr lang="en-US" b="1" dirty="0" smtClean="0"/>
              <a:t>essential to all organization, small or big. </a:t>
            </a:r>
          </a:p>
          <a:p>
            <a:pPr algn="just">
              <a:buNone/>
            </a:pPr>
            <a:endParaRPr lang="en-US" dirty="0" smtClean="0"/>
          </a:p>
          <a:p>
            <a:pPr algn="just"/>
            <a:r>
              <a:rPr lang="en-US" b="1" i="1" dirty="0" smtClean="0"/>
              <a:t>Management is a continuous  Process</a:t>
            </a:r>
            <a:r>
              <a:rPr lang="en-US" dirty="0" smtClean="0"/>
              <a:t>– Management is an ongoing  process . All the functions of management (planning, organizing, staffing, directing and controlling) are performed on the continuous process.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763000" cy="6248400"/>
          </a:xfrm>
        </p:spPr>
        <p:txBody>
          <a:bodyPr>
            <a:normAutofit/>
          </a:bodyPr>
          <a:lstStyle/>
          <a:p>
            <a:pPr algn="just"/>
            <a:r>
              <a:rPr lang="en-US" b="1" i="1" dirty="0" smtClean="0"/>
              <a:t> Management is Dynamic- </a:t>
            </a:r>
            <a:r>
              <a:rPr lang="en-US" dirty="0" smtClean="0"/>
              <a:t>Management is applied to </a:t>
            </a:r>
            <a:r>
              <a:rPr lang="en-US" b="1" dirty="0" smtClean="0"/>
              <a:t>human groups which work in society</a:t>
            </a:r>
            <a:r>
              <a:rPr lang="en-US" dirty="0" smtClean="0"/>
              <a:t>. The ever </a:t>
            </a:r>
            <a:r>
              <a:rPr lang="en-US" b="1" dirty="0" smtClean="0"/>
              <a:t>changing social environment </a:t>
            </a:r>
            <a:r>
              <a:rPr lang="en-US" dirty="0" smtClean="0"/>
              <a:t>directly and indirectly influence the group activities. Hence, changing environments provide a challenge to management. Efficient </a:t>
            </a:r>
            <a:r>
              <a:rPr lang="en-US" b="1" dirty="0" smtClean="0"/>
              <a:t>management can not stay static. </a:t>
            </a:r>
            <a:r>
              <a:rPr lang="en-US" dirty="0" smtClean="0"/>
              <a:t>It must adopt itself to changing conditions. </a:t>
            </a:r>
            <a:r>
              <a:rPr lang="en-US" b="1" dirty="0" smtClean="0"/>
              <a:t>(An organization must change itself and its goals as per the environment.)</a:t>
            </a:r>
          </a:p>
          <a:p>
            <a:pPr algn="just">
              <a:buNone/>
            </a:pPr>
            <a:endParaRPr lang="en-US" dirty="0" smtClean="0"/>
          </a:p>
          <a:p>
            <a:pPr algn="just"/>
            <a:r>
              <a:rPr lang="en-US" b="1" i="1" dirty="0" smtClean="0"/>
              <a:t>Management</a:t>
            </a:r>
            <a:r>
              <a:rPr lang="en-US" dirty="0" smtClean="0"/>
              <a:t> is a </a:t>
            </a:r>
            <a:r>
              <a:rPr lang="en-US" b="1" dirty="0" smtClean="0"/>
              <a:t>group activity</a:t>
            </a:r>
            <a:r>
              <a:rPr lang="en-US" dirty="0" smtClean="0"/>
              <a:t>– Various departments in the organization must </a:t>
            </a:r>
            <a:r>
              <a:rPr lang="en-US" b="1" dirty="0" smtClean="0"/>
              <a:t>work in harmony with one another. It require team work and coordination.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500" dirty="0" smtClean="0"/>
              <a:t>Library Management</a:t>
            </a:r>
            <a:endParaRPr lang="en-US" sz="65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8915400" cy="6019800"/>
          </a:xfrm>
        </p:spPr>
        <p:txBody>
          <a:bodyPr>
            <a:noAutofit/>
          </a:bodyPr>
          <a:lstStyle/>
          <a:p>
            <a:pPr algn="just">
              <a:buNone/>
            </a:pPr>
            <a:r>
              <a:rPr lang="en-US" sz="4000" dirty="0" smtClean="0"/>
              <a:t>  Library management is the </a:t>
            </a:r>
            <a:r>
              <a:rPr lang="en-US" sz="4000" b="1" dirty="0" smtClean="0"/>
              <a:t>process of coordinating total resources </a:t>
            </a:r>
            <a:r>
              <a:rPr lang="en-US" sz="4000" dirty="0" smtClean="0"/>
              <a:t>of an organization/Library towards the accomplishment of </a:t>
            </a:r>
            <a:r>
              <a:rPr lang="en-US" sz="4000" b="1" dirty="0" smtClean="0"/>
              <a:t>desired goals through</a:t>
            </a:r>
            <a:r>
              <a:rPr lang="en-US" sz="4000" dirty="0" smtClean="0"/>
              <a:t> the execution of a </a:t>
            </a:r>
            <a:r>
              <a:rPr lang="en-US" sz="4000" b="1" dirty="0" smtClean="0"/>
              <a:t>group of inter related functions</a:t>
            </a:r>
            <a:r>
              <a:rPr lang="en-US" sz="4000" dirty="0" smtClean="0"/>
              <a:t> such as planning, organizing, staffing , directing and controlling.</a:t>
            </a:r>
            <a:endParaRPr lang="en-US"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fontScale="90000"/>
          </a:bodyPr>
          <a:lstStyle/>
          <a:p>
            <a:r>
              <a:rPr lang="en-US" b="1" dirty="0" smtClean="0"/>
              <a:t>             Library Management</a:t>
            </a:r>
            <a:endParaRPr lang="en-US" b="1" dirty="0"/>
          </a:p>
        </p:txBody>
      </p:sp>
      <p:sp>
        <p:nvSpPr>
          <p:cNvPr id="3" name="Content Placeholder 2"/>
          <p:cNvSpPr>
            <a:spLocks noGrp="1"/>
          </p:cNvSpPr>
          <p:nvPr>
            <p:ph idx="1"/>
          </p:nvPr>
        </p:nvSpPr>
        <p:spPr>
          <a:xfrm>
            <a:off x="228600" y="1143000"/>
            <a:ext cx="8686800" cy="5181600"/>
          </a:xfrm>
        </p:spPr>
        <p:txBody>
          <a:bodyPr>
            <a:normAutofit/>
          </a:bodyPr>
          <a:lstStyle/>
          <a:p>
            <a:pPr algn="just"/>
            <a:r>
              <a:rPr lang="en-US" sz="3200" dirty="0" smtClean="0"/>
              <a:t>The management of a library means, efficient</a:t>
            </a:r>
          </a:p>
          <a:p>
            <a:pPr algn="just">
              <a:buNone/>
            </a:pPr>
            <a:r>
              <a:rPr lang="en-US" sz="3200" dirty="0" smtClean="0"/>
              <a:t>  (accurately) and effective (on time) management of </a:t>
            </a:r>
            <a:r>
              <a:rPr lang="en-US" sz="3200" b="1" dirty="0" smtClean="0"/>
              <a:t>material, machinery, men and money </a:t>
            </a:r>
            <a:r>
              <a:rPr lang="en-US" sz="3200" dirty="0" smtClean="0"/>
              <a:t>to </a:t>
            </a:r>
            <a:r>
              <a:rPr lang="en-US" sz="3200" b="1" dirty="0" smtClean="0"/>
              <a:t>meet the objectives of the library. </a:t>
            </a:r>
          </a:p>
          <a:p>
            <a:pPr algn="just">
              <a:buNone/>
            </a:pPr>
            <a:endParaRPr lang="en-US" sz="3200" dirty="0" smtClean="0"/>
          </a:p>
          <a:p>
            <a:pPr algn="just"/>
            <a:r>
              <a:rPr lang="en-US" sz="3200" dirty="0" smtClean="0"/>
              <a:t>Libraries are simply </a:t>
            </a:r>
            <a:r>
              <a:rPr lang="en-US" sz="3200" b="1" dirty="0" smtClean="0"/>
              <a:t>service-oriented and not-for-profit institutions. </a:t>
            </a:r>
            <a:endParaRPr lang="en-US" sz="3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normAutofit fontScale="90000"/>
          </a:bodyPr>
          <a:lstStyle/>
          <a:p>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dirty="0" smtClean="0"/>
              <a:t/>
            </a:r>
            <a:br>
              <a:rPr lang="en-US" sz="2800" dirty="0" smtClean="0"/>
            </a:br>
            <a:r>
              <a:rPr lang="en-US" sz="6000" dirty="0" smtClean="0"/>
              <a:t/>
            </a:r>
            <a:br>
              <a:rPr lang="en-US" sz="6000" dirty="0" smtClean="0"/>
            </a:br>
            <a:r>
              <a:rPr lang="en-US" sz="6700" b="1" dirty="0" smtClean="0"/>
              <a:t> </a:t>
            </a:r>
            <a:r>
              <a:rPr lang="en-US" sz="4000" b="1" dirty="0" smtClean="0"/>
              <a:t>LIBRARY  MANAGEMENT FUNCTIONS</a:t>
            </a:r>
            <a:endParaRPr lang="en-US" dirty="0"/>
          </a:p>
        </p:txBody>
      </p:sp>
      <p:sp>
        <p:nvSpPr>
          <p:cNvPr id="3" name="Content Placeholder 2"/>
          <p:cNvSpPr>
            <a:spLocks noGrp="1"/>
          </p:cNvSpPr>
          <p:nvPr>
            <p:ph idx="1"/>
          </p:nvPr>
        </p:nvSpPr>
        <p:spPr>
          <a:xfrm>
            <a:off x="457200" y="1676400"/>
            <a:ext cx="8229600" cy="5181600"/>
          </a:xfrm>
        </p:spPr>
        <p:txBody>
          <a:bodyPr>
            <a:normAutofit/>
          </a:bodyPr>
          <a:lstStyle/>
          <a:p>
            <a:r>
              <a:rPr lang="en-US" sz="3200" b="1" dirty="0" smtClean="0"/>
              <a:t>Planning</a:t>
            </a:r>
          </a:p>
          <a:p>
            <a:r>
              <a:rPr lang="en-US" sz="3200" b="1" dirty="0" smtClean="0"/>
              <a:t>Organizing</a:t>
            </a:r>
          </a:p>
          <a:p>
            <a:r>
              <a:rPr lang="en-US" sz="3200" b="1" dirty="0" smtClean="0"/>
              <a:t>Directing</a:t>
            </a:r>
          </a:p>
          <a:p>
            <a:r>
              <a:rPr lang="en-US" sz="3200" b="1" dirty="0" smtClean="0"/>
              <a:t>Staffing</a:t>
            </a:r>
          </a:p>
          <a:p>
            <a:r>
              <a:rPr lang="en-US" sz="3200" b="1" dirty="0" smtClean="0"/>
              <a:t>Controlling</a:t>
            </a:r>
          </a:p>
          <a:p>
            <a:r>
              <a:rPr lang="en-US" sz="3200" b="1" dirty="0" smtClean="0"/>
              <a:t>Coordinating</a:t>
            </a:r>
          </a:p>
          <a:p>
            <a:r>
              <a:rPr lang="en-US" sz="3200" b="1" dirty="0" smtClean="0"/>
              <a:t>Reporting</a:t>
            </a:r>
          </a:p>
          <a:p>
            <a:r>
              <a:rPr lang="en-US" sz="3200" b="1" dirty="0" smtClean="0"/>
              <a:t>Budgeting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15400" cy="6858000"/>
          </a:xfrm>
        </p:spPr>
        <p:txBody>
          <a:bodyPr>
            <a:normAutofit fontScale="25000" lnSpcReduction="20000"/>
          </a:bodyPr>
          <a:lstStyle/>
          <a:p>
            <a:pPr algn="just">
              <a:buFont typeface="Wingdings" pitchFamily="2" charset="2"/>
              <a:buChar char="§"/>
            </a:pPr>
            <a:r>
              <a:rPr lang="en-US" b="1" dirty="0" smtClean="0"/>
              <a:t>  </a:t>
            </a:r>
            <a:r>
              <a:rPr lang="en-US" sz="11200" b="1" dirty="0" smtClean="0"/>
              <a:t> PLANNING</a:t>
            </a:r>
            <a:r>
              <a:rPr lang="en-US" sz="7400" dirty="0" smtClean="0"/>
              <a:t>: </a:t>
            </a:r>
            <a:r>
              <a:rPr lang="en-US" sz="11200" dirty="0" smtClean="0"/>
              <a:t> It </a:t>
            </a:r>
            <a:r>
              <a:rPr lang="en-US" sz="11200" b="1" dirty="0" smtClean="0"/>
              <a:t>requires wide knowledge, foresight, experience </a:t>
            </a:r>
            <a:r>
              <a:rPr lang="en-US" sz="11200" dirty="0" smtClean="0"/>
              <a:t>and sound judgment. It means </a:t>
            </a:r>
            <a:r>
              <a:rPr lang="en-US" sz="11200" b="1" dirty="0" smtClean="0"/>
              <a:t>where we are and where we want to go</a:t>
            </a:r>
            <a:r>
              <a:rPr lang="en-US" sz="11200" dirty="0" smtClean="0"/>
              <a:t>(outlining </a:t>
            </a:r>
            <a:r>
              <a:rPr lang="en-US" sz="11200" b="1" dirty="0" smtClean="0"/>
              <a:t>how</a:t>
            </a:r>
            <a:r>
              <a:rPr lang="en-US" sz="11200" dirty="0" smtClean="0"/>
              <a:t> the tasks must be performed, and indicating </a:t>
            </a:r>
            <a:r>
              <a:rPr lang="en-US" sz="11200" b="1" dirty="0" smtClean="0"/>
              <a:t>when</a:t>
            </a:r>
            <a:r>
              <a:rPr lang="en-US" sz="11200" dirty="0" smtClean="0"/>
              <a:t> they should be performed). It prepare </a:t>
            </a:r>
            <a:r>
              <a:rPr lang="en-US" sz="11200" b="1" dirty="0" smtClean="0"/>
              <a:t>short term and long term plan to attain goals</a:t>
            </a:r>
            <a:r>
              <a:rPr lang="en-US" sz="11200" dirty="0" smtClean="0"/>
              <a:t>. While preparing the plans </a:t>
            </a:r>
            <a:r>
              <a:rPr lang="en-US" sz="11200" b="1" dirty="0" smtClean="0"/>
              <a:t>type of users, his need and level should kept in view.</a:t>
            </a:r>
          </a:p>
          <a:p>
            <a:pPr algn="just">
              <a:buFont typeface="Wingdings" pitchFamily="2" charset="2"/>
              <a:buChar char="§"/>
            </a:pPr>
            <a:endParaRPr lang="en-US" sz="11200" b="1" dirty="0" smtClean="0"/>
          </a:p>
          <a:p>
            <a:pPr algn="just">
              <a:buNone/>
            </a:pPr>
            <a:r>
              <a:rPr lang="en-US" sz="11200" b="1" dirty="0" smtClean="0"/>
              <a:t>   ORGANIZING</a:t>
            </a:r>
            <a:r>
              <a:rPr lang="en-US" sz="7400" dirty="0" smtClean="0"/>
              <a:t>:  </a:t>
            </a:r>
            <a:r>
              <a:rPr lang="en-US" sz="11200" dirty="0" smtClean="0"/>
              <a:t>Organizing means  to </a:t>
            </a:r>
            <a:r>
              <a:rPr lang="en-US" sz="11200" b="1" dirty="0" smtClean="0"/>
              <a:t>put plans into action </a:t>
            </a:r>
            <a:r>
              <a:rPr lang="en-US" sz="11200" dirty="0" smtClean="0"/>
              <a:t>and </a:t>
            </a:r>
            <a:r>
              <a:rPr lang="en-US" sz="11200" b="1" dirty="0" smtClean="0"/>
              <a:t>allocation of duties </a:t>
            </a:r>
            <a:r>
              <a:rPr lang="en-US" sz="11200" dirty="0" smtClean="0"/>
              <a:t>to the members of staff for attainment of the objectives of the library.   All the </a:t>
            </a:r>
            <a:r>
              <a:rPr lang="en-US" sz="11200" b="1" dirty="0" smtClean="0"/>
              <a:t>activities of the library are to be identified</a:t>
            </a:r>
            <a:r>
              <a:rPr lang="en-US" sz="11200" dirty="0" smtClean="0"/>
              <a:t> and then </a:t>
            </a:r>
            <a:r>
              <a:rPr lang="en-US" sz="11200" b="1" dirty="0" smtClean="0"/>
              <a:t>divided into manageable groups </a:t>
            </a:r>
            <a:r>
              <a:rPr lang="en-US" sz="11200" dirty="0" smtClean="0"/>
              <a:t>and sub groups. </a:t>
            </a:r>
            <a:r>
              <a:rPr lang="en-US" sz="11200" b="1" dirty="0" smtClean="0"/>
              <a:t>The authority is delegated </a:t>
            </a:r>
            <a:r>
              <a:rPr lang="en-US" sz="11200" dirty="0" smtClean="0"/>
              <a:t>to subordinates and the responsibility for </a:t>
            </a:r>
            <a:r>
              <a:rPr lang="en-US" sz="11200" b="1" dirty="0" smtClean="0"/>
              <a:t>performance is fixed.</a:t>
            </a:r>
          </a:p>
          <a:p>
            <a:pPr>
              <a:buNone/>
            </a:pPr>
            <a:endParaRPr lang="en-US" dirty="0" smtClean="0"/>
          </a:p>
          <a:p>
            <a:endParaRPr lang="en-US" dirty="0" smtClean="0"/>
          </a:p>
          <a:p>
            <a:endParaRPr lang="en-US" dirty="0" smtClean="0"/>
          </a:p>
          <a:p>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09600"/>
          </a:xfrm>
        </p:spPr>
        <p:txBody>
          <a:bodyPr>
            <a:normAutofit fontScale="90000"/>
          </a:bodyPr>
          <a:lstStyle/>
          <a:p>
            <a:r>
              <a:rPr lang="en-US" b="1" dirty="0" smtClean="0"/>
              <a:t/>
            </a:r>
            <a:br>
              <a:rPr lang="en-US" b="1" dirty="0" smtClean="0"/>
            </a:br>
            <a:r>
              <a:rPr lang="en-US" b="1" dirty="0" smtClean="0"/>
              <a:t/>
            </a:r>
            <a:br>
              <a:rPr lang="en-US" b="1" dirty="0" smtClean="0"/>
            </a:br>
            <a:endParaRPr lang="en-US" dirty="0"/>
          </a:p>
        </p:txBody>
      </p:sp>
      <p:sp>
        <p:nvSpPr>
          <p:cNvPr id="3" name="Content Placeholder 2"/>
          <p:cNvSpPr>
            <a:spLocks noGrp="1"/>
          </p:cNvSpPr>
          <p:nvPr>
            <p:ph idx="1"/>
          </p:nvPr>
        </p:nvSpPr>
        <p:spPr>
          <a:xfrm>
            <a:off x="0" y="0"/>
            <a:ext cx="9144000" cy="6629400"/>
          </a:xfrm>
        </p:spPr>
        <p:txBody>
          <a:bodyPr>
            <a:normAutofit/>
          </a:bodyPr>
          <a:lstStyle/>
          <a:p>
            <a:pPr algn="just"/>
            <a:r>
              <a:rPr lang="en-US" sz="2800" b="1" dirty="0" smtClean="0"/>
              <a:t>Directing</a:t>
            </a:r>
            <a:r>
              <a:rPr lang="en-US" sz="2800" dirty="0" smtClean="0"/>
              <a:t>: It  involves  </a:t>
            </a:r>
            <a:r>
              <a:rPr lang="en-US" sz="2800" b="1" dirty="0" smtClean="0"/>
              <a:t>issuing instructions </a:t>
            </a:r>
            <a:r>
              <a:rPr lang="en-US" sz="2800" dirty="0" smtClean="0"/>
              <a:t>to the subordinates, </a:t>
            </a:r>
            <a:r>
              <a:rPr lang="en-US" sz="2800" b="1" dirty="0" smtClean="0"/>
              <a:t>guiding , motivating </a:t>
            </a:r>
            <a:r>
              <a:rPr lang="en-US" sz="2800" dirty="0" smtClean="0"/>
              <a:t>and supervising them.</a:t>
            </a:r>
          </a:p>
          <a:p>
            <a:pPr algn="just">
              <a:buNone/>
            </a:pPr>
            <a:endParaRPr lang="en-US" sz="2800" b="1" dirty="0" smtClean="0"/>
          </a:p>
          <a:p>
            <a:pPr algn="just"/>
            <a:r>
              <a:rPr lang="en-US" sz="2800" b="1" dirty="0" smtClean="0"/>
              <a:t>Staffing </a:t>
            </a:r>
            <a:r>
              <a:rPr lang="en-US" sz="2800" dirty="0" smtClean="0"/>
              <a:t>: It means </a:t>
            </a:r>
            <a:r>
              <a:rPr lang="en-US" sz="2800" b="1" dirty="0" smtClean="0"/>
              <a:t>finding the personnel/staff requirements at different levels</a:t>
            </a:r>
            <a:r>
              <a:rPr lang="en-US" sz="2800" dirty="0" smtClean="0"/>
              <a:t>. Staffing includes </a:t>
            </a:r>
            <a:r>
              <a:rPr lang="en-US" sz="2800" b="1" dirty="0" smtClean="0"/>
              <a:t>recruitment, training, promotion, transfer, demotion  or  termination.</a:t>
            </a:r>
          </a:p>
          <a:p>
            <a:pPr algn="just">
              <a:buNone/>
            </a:pPr>
            <a:endParaRPr lang="en-US" sz="2800" b="1" dirty="0" smtClean="0"/>
          </a:p>
          <a:p>
            <a:pPr algn="just"/>
            <a:r>
              <a:rPr lang="en-US" sz="2800" b="1" dirty="0" smtClean="0"/>
              <a:t>Controlling</a:t>
            </a:r>
            <a:r>
              <a:rPr lang="en-US" sz="2800" dirty="0" smtClean="0"/>
              <a:t> :  This function deals with the steps taken </a:t>
            </a:r>
            <a:r>
              <a:rPr lang="en-US" sz="2800" b="1" dirty="0" smtClean="0"/>
              <a:t>to ensure that the performance of the persons confirm to the plans and objectives of the library</a:t>
            </a:r>
            <a:r>
              <a:rPr lang="en-US" sz="2800" dirty="0" smtClean="0"/>
              <a:t>. On the basis of </a:t>
            </a:r>
            <a:r>
              <a:rPr lang="en-US" sz="2800" b="1" dirty="0" smtClean="0"/>
              <a:t>defects revealed </a:t>
            </a:r>
            <a:r>
              <a:rPr lang="en-US" sz="2800" dirty="0" smtClean="0"/>
              <a:t>by the process of control, </a:t>
            </a:r>
            <a:r>
              <a:rPr lang="en-US" sz="2800" b="1" dirty="0" smtClean="0"/>
              <a:t>management can reveal its future plans</a:t>
            </a:r>
            <a:r>
              <a:rPr lang="en-US" sz="2800" dirty="0" smtClean="0"/>
              <a:t>.</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477000"/>
          </a:xfrm>
        </p:spPr>
        <p:txBody>
          <a:bodyPr>
            <a:normAutofit/>
          </a:bodyPr>
          <a:lstStyle/>
          <a:p>
            <a:pPr algn="just"/>
            <a:r>
              <a:rPr lang="en-US" sz="3200" b="1" dirty="0" smtClean="0"/>
              <a:t>Coordinating</a:t>
            </a:r>
            <a:r>
              <a:rPr lang="en-US" sz="3200" dirty="0" smtClean="0"/>
              <a:t> :  Without proper coordination , it is difficult to manage the affairs of the library. So there must be </a:t>
            </a:r>
            <a:r>
              <a:rPr lang="en-US" sz="3200" b="1" dirty="0" smtClean="0"/>
              <a:t>proper coordination among various units/sections working in the library</a:t>
            </a:r>
            <a:r>
              <a:rPr lang="en-US" sz="3200" dirty="0" smtClean="0"/>
              <a:t>.</a:t>
            </a:r>
          </a:p>
          <a:p>
            <a:pPr algn="just">
              <a:buNone/>
            </a:pPr>
            <a:endParaRPr lang="en-US" sz="3200" dirty="0" smtClean="0"/>
          </a:p>
          <a:p>
            <a:pPr algn="just"/>
            <a:r>
              <a:rPr lang="en-US" sz="3200" b="1" dirty="0" smtClean="0"/>
              <a:t>Reporting</a:t>
            </a:r>
            <a:r>
              <a:rPr lang="en-US" sz="3200" dirty="0" smtClean="0"/>
              <a:t>  : Reporting is a </a:t>
            </a:r>
            <a:r>
              <a:rPr lang="en-US" sz="3200" b="1" dirty="0" smtClean="0"/>
              <a:t>mirror for library services</a:t>
            </a:r>
            <a:r>
              <a:rPr lang="en-US" sz="3200" dirty="0" smtClean="0"/>
              <a:t>. The librarian keeps the library committee or library authority informed through </a:t>
            </a:r>
            <a:r>
              <a:rPr lang="en-US" sz="3200" b="1" dirty="0" smtClean="0"/>
              <a:t>reporting about various activities, services, achievements and problems of the library.</a:t>
            </a:r>
            <a:endParaRPr lang="en-US" sz="32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458200" cy="5943600"/>
          </a:xfrm>
        </p:spPr>
        <p:txBody>
          <a:bodyPr>
            <a:normAutofit/>
          </a:bodyPr>
          <a:lstStyle/>
          <a:p>
            <a:pPr algn="just"/>
            <a:r>
              <a:rPr lang="en-IN" sz="3200" b="1" dirty="0" smtClean="0"/>
              <a:t>Budgeting</a:t>
            </a:r>
            <a:r>
              <a:rPr lang="en-IN" sz="3200" dirty="0" smtClean="0"/>
              <a:t> : Budgeting is the heart of management. No organization can function properly without adequate finances. The librarian has the overall responsibility for preparing of the budget on the basis of the needs of the library. Librarian has to convince the authorities about the usefulness of the services rendered by libraries. </a:t>
            </a:r>
            <a:r>
              <a:rPr lang="en-IN" sz="3200" smtClean="0"/>
              <a:t>The budget </a:t>
            </a:r>
            <a:r>
              <a:rPr lang="en-IN" sz="3200" dirty="0" smtClean="0"/>
              <a:t>is finally approved by the library authority.</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1143000"/>
          </a:xfrm>
        </p:spPr>
        <p:txBody>
          <a:bodyPr>
            <a:normAutofit fontScale="90000"/>
          </a:bodyPr>
          <a:lstStyle/>
          <a:p>
            <a:r>
              <a:rPr lang="en-US" dirty="0" smtClean="0"/>
              <a:t>   </a:t>
            </a:r>
            <a:r>
              <a:rPr lang="en-US" dirty="0" err="1" smtClean="0"/>
              <a:t>Fayol's</a:t>
            </a:r>
            <a:r>
              <a:rPr lang="en-US" dirty="0" smtClean="0"/>
              <a:t> Principles of Management</a:t>
            </a:r>
            <a:endParaRPr lang="en-US" dirty="0"/>
          </a:p>
        </p:txBody>
      </p:sp>
      <p:pic>
        <p:nvPicPr>
          <p:cNvPr id="1026" name="Picture 2" descr="C:\Users\Sabhya\Desktop\image.jpg"/>
          <p:cNvPicPr>
            <a:picLocks noGrp="1" noChangeAspect="1" noChangeArrowheads="1"/>
          </p:cNvPicPr>
          <p:nvPr>
            <p:ph idx="1"/>
          </p:nvPr>
        </p:nvPicPr>
        <p:blipFill>
          <a:blip r:embed="rId2"/>
          <a:srcRect/>
          <a:stretch>
            <a:fillRect/>
          </a:stretch>
        </p:blipFill>
        <p:spPr bwMode="auto">
          <a:xfrm>
            <a:off x="304800" y="1828801"/>
            <a:ext cx="8534400" cy="50292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b="1" dirty="0" smtClean="0"/>
          </a:p>
          <a:p>
            <a:pPr algn="just"/>
            <a:r>
              <a:rPr lang="en-US" b="1" dirty="0" smtClean="0"/>
              <a:t>Division of work</a:t>
            </a:r>
            <a:r>
              <a:rPr lang="en-US" dirty="0" smtClean="0"/>
              <a:t>: It refers to the </a:t>
            </a:r>
            <a:r>
              <a:rPr lang="en-US" b="1" dirty="0" smtClean="0"/>
              <a:t>division of work among various individuals </a:t>
            </a:r>
            <a:r>
              <a:rPr lang="en-US" dirty="0" smtClean="0"/>
              <a:t>in the library. (no more or less) </a:t>
            </a:r>
          </a:p>
          <a:p>
            <a:pPr algn="just">
              <a:buNone/>
            </a:pPr>
            <a:endParaRPr lang="en-US" dirty="0" smtClean="0"/>
          </a:p>
          <a:p>
            <a:pPr algn="just"/>
            <a:r>
              <a:rPr lang="en-US" b="1" dirty="0" smtClean="0"/>
              <a:t>Authority (power) and Responsibility(duty)</a:t>
            </a:r>
            <a:r>
              <a:rPr lang="en-US" dirty="0" smtClean="0"/>
              <a:t> : They both go hand in hand. </a:t>
            </a:r>
            <a:r>
              <a:rPr lang="en-US" b="1" dirty="0" smtClean="0"/>
              <a:t>Authority is the power to give orders to the subordinates.</a:t>
            </a:r>
            <a:r>
              <a:rPr lang="en-US" dirty="0" smtClean="0"/>
              <a:t> Responsibility means  duty which the </a:t>
            </a:r>
            <a:r>
              <a:rPr lang="en-US" b="1" dirty="0" smtClean="0"/>
              <a:t>subordinate is expected to perform</a:t>
            </a:r>
            <a:r>
              <a:rPr lang="en-US" dirty="0" smtClean="0"/>
              <a:t>. So, there should be equality between both.</a:t>
            </a:r>
          </a:p>
          <a:p>
            <a:pPr algn="just">
              <a:buNone/>
            </a:pPr>
            <a:endParaRPr lang="en-US" dirty="0" smtClean="0"/>
          </a:p>
          <a:p>
            <a:pPr algn="just"/>
            <a:r>
              <a:rPr lang="en-US" b="1" dirty="0" smtClean="0"/>
              <a:t>Discipline</a:t>
            </a:r>
            <a:r>
              <a:rPr lang="en-US" dirty="0" smtClean="0"/>
              <a:t>: Discipline is essential for smooth management of an institution. Maintenance of discipline in an institution  depends upon the </a:t>
            </a:r>
            <a:r>
              <a:rPr lang="en-US" b="1" dirty="0" smtClean="0"/>
              <a:t>quality of leadership and the character of staff members.</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7010400"/>
          </a:xfrm>
        </p:spPr>
        <p:txBody>
          <a:bodyPr>
            <a:normAutofit fontScale="77500" lnSpcReduction="20000"/>
          </a:bodyPr>
          <a:lstStyle/>
          <a:p>
            <a:pPr algn="just"/>
            <a:r>
              <a:rPr lang="en-US" sz="3600" b="1" dirty="0" smtClean="0"/>
              <a:t>Unity of command</a:t>
            </a:r>
            <a:r>
              <a:rPr lang="en-US" sz="3600" dirty="0" smtClean="0"/>
              <a:t>: </a:t>
            </a:r>
            <a:r>
              <a:rPr lang="en-US" sz="3600" b="1" dirty="0" smtClean="0"/>
              <a:t>One person, one boss</a:t>
            </a:r>
            <a:r>
              <a:rPr lang="en-US" sz="3600" dirty="0" smtClean="0"/>
              <a:t>.  An individual should </a:t>
            </a:r>
            <a:r>
              <a:rPr lang="en-US" sz="3600" b="1" dirty="0" smtClean="0"/>
              <a:t>receive guidance, instructions and orders from  only one superior</a:t>
            </a:r>
            <a:r>
              <a:rPr lang="en-US" sz="3600" dirty="0" smtClean="0"/>
              <a:t>. Dual command should be avoided.</a:t>
            </a:r>
          </a:p>
          <a:p>
            <a:pPr algn="just">
              <a:buNone/>
            </a:pPr>
            <a:endParaRPr lang="en-US" sz="3600" dirty="0" smtClean="0"/>
          </a:p>
          <a:p>
            <a:pPr algn="just"/>
            <a:r>
              <a:rPr lang="en-US" sz="3600" b="1" dirty="0" smtClean="0"/>
              <a:t>Unity of direction</a:t>
            </a:r>
            <a:r>
              <a:rPr lang="en-US" sz="3600" dirty="0" smtClean="0"/>
              <a:t>: There should be </a:t>
            </a:r>
            <a:r>
              <a:rPr lang="en-US" sz="3600" b="1" dirty="0" smtClean="0"/>
              <a:t>One head and one plan </a:t>
            </a:r>
            <a:r>
              <a:rPr lang="en-US" sz="3600" dirty="0" smtClean="0"/>
              <a:t>for all the operations which have </a:t>
            </a:r>
            <a:r>
              <a:rPr lang="en-US" sz="3600" b="1" dirty="0" smtClean="0"/>
              <a:t>the same objectives.</a:t>
            </a:r>
          </a:p>
          <a:p>
            <a:pPr algn="just">
              <a:buNone/>
            </a:pPr>
            <a:endParaRPr lang="en-US" sz="3600" dirty="0" smtClean="0"/>
          </a:p>
          <a:p>
            <a:pPr algn="just"/>
            <a:r>
              <a:rPr lang="en-US" sz="3600" b="1" dirty="0" smtClean="0"/>
              <a:t>Subordination of individual interest to common interest</a:t>
            </a:r>
            <a:r>
              <a:rPr lang="en-US" sz="3600" dirty="0" smtClean="0"/>
              <a:t>:  Henri </a:t>
            </a:r>
            <a:r>
              <a:rPr lang="en-US" sz="3600" dirty="0" err="1" smtClean="0"/>
              <a:t>Fayol</a:t>
            </a:r>
            <a:r>
              <a:rPr lang="en-US" sz="3600" dirty="0" smtClean="0"/>
              <a:t> indicated that personal interests are subordinate to the interests of the organization . </a:t>
            </a:r>
            <a:r>
              <a:rPr lang="en-US" sz="3600" b="1" dirty="0" smtClean="0"/>
              <a:t>The primary focus is on the organizational objectives and not on those of the individual. </a:t>
            </a:r>
            <a:r>
              <a:rPr lang="en-US" sz="3600" dirty="0" smtClean="0"/>
              <a:t>The individual must not place his personal interest over the common interest, in case there a conflict.</a:t>
            </a: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endParaRPr lang="en-US" b="1" dirty="0" smtClean="0"/>
          </a:p>
          <a:p>
            <a:pPr algn="just"/>
            <a:r>
              <a:rPr lang="en-US" b="1" dirty="0" smtClean="0"/>
              <a:t>Remuneration of personnel</a:t>
            </a:r>
            <a:r>
              <a:rPr lang="en-US" dirty="0" smtClean="0"/>
              <a:t>: The employees must be </a:t>
            </a:r>
            <a:r>
              <a:rPr lang="en-US" b="1" dirty="0" smtClean="0"/>
              <a:t>paid fairly for their services retendered to the institution. </a:t>
            </a:r>
            <a:r>
              <a:rPr lang="en-US" dirty="0" smtClean="0"/>
              <a:t>It should accord satisfaction both to the employees and the institution.</a:t>
            </a:r>
          </a:p>
          <a:p>
            <a:pPr algn="just">
              <a:buNone/>
            </a:pPr>
            <a:endParaRPr lang="en-US" dirty="0" smtClean="0"/>
          </a:p>
          <a:p>
            <a:pPr algn="just" fontAlgn="base"/>
            <a:r>
              <a:rPr lang="en-US" b="1" dirty="0" smtClean="0"/>
              <a:t>The Degree of Centralization : </a:t>
            </a:r>
            <a:r>
              <a:rPr lang="en-US" dirty="0" smtClean="0"/>
              <a:t>When the power to take decision rests with the top management it is called as ‘</a:t>
            </a:r>
            <a:r>
              <a:rPr lang="en-US" b="1" dirty="0" err="1" smtClean="0"/>
              <a:t>Centralisation</a:t>
            </a:r>
            <a:r>
              <a:rPr lang="en-US" dirty="0" smtClean="0"/>
              <a:t>’. When the power to take decision is given to the person performing the job it is called as ‘</a:t>
            </a:r>
            <a:r>
              <a:rPr lang="en-US" b="1" dirty="0" err="1" smtClean="0"/>
              <a:t>Decentralisation</a:t>
            </a:r>
            <a:r>
              <a:rPr lang="en-US" dirty="0" smtClean="0"/>
              <a:t>’. </a:t>
            </a:r>
            <a:r>
              <a:rPr lang="en-US" dirty="0" err="1" smtClean="0"/>
              <a:t>Fayol</a:t>
            </a:r>
            <a:r>
              <a:rPr lang="en-US" dirty="0" smtClean="0"/>
              <a:t> is of the opinion that there should be </a:t>
            </a:r>
            <a:r>
              <a:rPr lang="en-US" b="1" dirty="0" smtClean="0"/>
              <a:t>a proper balance between centralization and decentralization</a:t>
            </a:r>
            <a:r>
              <a:rPr lang="en-US" dirty="0" smtClean="0"/>
              <a:t>. An organization must not be completely centralized or decentralized, there should be a match between the two depending upon the size, nature of organization. The </a:t>
            </a:r>
            <a:r>
              <a:rPr lang="en-US" b="1" dirty="0" smtClean="0"/>
              <a:t>top management </a:t>
            </a:r>
            <a:r>
              <a:rPr lang="en-US" dirty="0" smtClean="0"/>
              <a:t>must keep the authority </a:t>
            </a:r>
            <a:r>
              <a:rPr lang="en-US" b="1" dirty="0" smtClean="0"/>
              <a:t>to take important decisions</a:t>
            </a:r>
            <a:r>
              <a:rPr lang="en-US" dirty="0" smtClean="0"/>
              <a:t> of the organization but adequate authority must be </a:t>
            </a:r>
            <a:r>
              <a:rPr lang="en-US" b="1" dirty="0" smtClean="0"/>
              <a:t>delegated</a:t>
            </a:r>
            <a:r>
              <a:rPr lang="en-US" dirty="0" smtClean="0"/>
              <a:t> to the lower level employees to take the </a:t>
            </a:r>
            <a:r>
              <a:rPr lang="en-US" b="1" dirty="0" smtClean="0"/>
              <a:t>department level decisions which motivates them </a:t>
            </a:r>
            <a:r>
              <a:rPr lang="en-US" dirty="0" smtClean="0"/>
              <a:t>to perform better.</a:t>
            </a:r>
          </a:p>
          <a:p>
            <a:pPr>
              <a:buNone/>
            </a:pPr>
            <a:r>
              <a:rPr lang="en-US" dirty="0" smtClean="0"/>
              <a:t/>
            </a:r>
            <a:br>
              <a:rPr lang="en-US" dirty="0" smtClean="0"/>
            </a:b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en-US" b="1" dirty="0" smtClean="0"/>
              <a:t>Scalar chain or line of authority </a:t>
            </a:r>
            <a:r>
              <a:rPr lang="en-US" dirty="0" smtClean="0"/>
              <a:t>: This refers to </a:t>
            </a:r>
            <a:r>
              <a:rPr lang="en-US" b="1" dirty="0" smtClean="0"/>
              <a:t>hierarchy.</a:t>
            </a:r>
            <a:r>
              <a:rPr lang="en-US" dirty="0" smtClean="0"/>
              <a:t> It is a chain of superiors </a:t>
            </a:r>
            <a:r>
              <a:rPr lang="en-US" b="1" dirty="0" smtClean="0"/>
              <a:t>from the highest to the lowest ranks</a:t>
            </a:r>
            <a:r>
              <a:rPr lang="en-US" dirty="0" smtClean="0"/>
              <a:t>. A subordinate should </a:t>
            </a:r>
            <a:r>
              <a:rPr lang="en-US" b="1" dirty="0" smtClean="0"/>
              <a:t>follow the line of authority</a:t>
            </a:r>
            <a:r>
              <a:rPr lang="en-US" dirty="0" smtClean="0"/>
              <a:t>.</a:t>
            </a:r>
          </a:p>
          <a:p>
            <a:pPr algn="just">
              <a:buNone/>
            </a:pPr>
            <a:endParaRPr lang="en-US" dirty="0" smtClean="0"/>
          </a:p>
          <a:p>
            <a:pPr algn="just"/>
            <a:r>
              <a:rPr lang="en-US" b="1" dirty="0" smtClean="0"/>
              <a:t>Order</a:t>
            </a:r>
            <a:r>
              <a:rPr lang="en-US" dirty="0" smtClean="0"/>
              <a:t>: Order means “</a:t>
            </a:r>
            <a:r>
              <a:rPr lang="en-US" b="1" dirty="0" smtClean="0"/>
              <a:t>place for everything and everything in its place.”</a:t>
            </a:r>
            <a:r>
              <a:rPr lang="en-US" dirty="0" smtClean="0"/>
              <a:t> This principle is related to the </a:t>
            </a:r>
            <a:r>
              <a:rPr lang="en-US" b="1" dirty="0" smtClean="0"/>
              <a:t>systematic arrangement of things and people in the organization.</a:t>
            </a:r>
            <a:r>
              <a:rPr lang="en-US" dirty="0" smtClean="0"/>
              <a:t> This means every material should be in its place, and there should be a place for every material. </a:t>
            </a:r>
            <a:r>
              <a:rPr lang="en-US" b="1" dirty="0" smtClean="0"/>
              <a:t> </a:t>
            </a:r>
            <a:r>
              <a:rPr lang="en-US" dirty="0" smtClean="0"/>
              <a:t>In a library, a </a:t>
            </a:r>
            <a:r>
              <a:rPr lang="en-US" b="1" dirty="0" smtClean="0"/>
              <a:t>right person must be assigned a right job most suitable to him.</a:t>
            </a:r>
          </a:p>
          <a:p>
            <a:pPr algn="just">
              <a:buNone/>
            </a:pPr>
            <a:endParaRPr lang="en-US" dirty="0" smtClean="0"/>
          </a:p>
          <a:p>
            <a:pPr algn="just"/>
            <a:r>
              <a:rPr lang="en-US" b="1" dirty="0" smtClean="0"/>
              <a:t>Equity</a:t>
            </a:r>
            <a:r>
              <a:rPr lang="en-US" dirty="0" smtClean="0"/>
              <a:t>:  This principle requires </a:t>
            </a:r>
            <a:r>
              <a:rPr lang="en-US" b="1" dirty="0" smtClean="0"/>
              <a:t>fair justice and kindliness on the part of manager towards staff</a:t>
            </a:r>
            <a:r>
              <a:rPr lang="en-US" dirty="0" smtClean="0"/>
              <a:t>, where as devotion and </a:t>
            </a:r>
            <a:r>
              <a:rPr lang="en-US" b="1" dirty="0" smtClean="0"/>
              <a:t>loyalty from subordinates</a:t>
            </a:r>
            <a:r>
              <a:rPr lang="en-US" dirty="0" smtClean="0"/>
              <a:t>.</a:t>
            </a:r>
          </a:p>
          <a:p>
            <a:pPr algn="just">
              <a:buNone/>
            </a:pPr>
            <a:endParaRPr lang="en-US" dirty="0" smtClean="0"/>
          </a:p>
          <a:p>
            <a:pPr algn="just"/>
            <a:r>
              <a:rPr lang="en-US" b="1" dirty="0" smtClean="0"/>
              <a:t>Continuity of tenure of personnel</a:t>
            </a:r>
            <a:r>
              <a:rPr lang="en-US" dirty="0" smtClean="0"/>
              <a:t>: </a:t>
            </a:r>
            <a:r>
              <a:rPr lang="en-US" b="1" dirty="0" smtClean="0"/>
              <a:t>Stability of staff is necessary </a:t>
            </a:r>
            <a:r>
              <a:rPr lang="en-US" dirty="0" smtClean="0"/>
              <a:t>for good management. The employees should not be transferred frequently as time is required to learn the jobs.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b="1" dirty="0" smtClean="0"/>
          </a:p>
          <a:p>
            <a:pPr algn="just"/>
            <a:r>
              <a:rPr lang="en-US" b="1" dirty="0" smtClean="0"/>
              <a:t>Initiative</a:t>
            </a:r>
            <a:r>
              <a:rPr lang="en-US" dirty="0" smtClean="0"/>
              <a:t>:  The manager must </a:t>
            </a:r>
            <a:r>
              <a:rPr lang="en-US" b="1" dirty="0" smtClean="0"/>
              <a:t>motivate his subordinates to think and take actions to execute the plan</a:t>
            </a:r>
            <a:r>
              <a:rPr lang="en-US" dirty="0" smtClean="0"/>
              <a:t>. They must be </a:t>
            </a:r>
            <a:r>
              <a:rPr lang="en-US" b="1" dirty="0" smtClean="0"/>
              <a:t>encouraged to take initiatives as </a:t>
            </a:r>
            <a:r>
              <a:rPr lang="en-US" dirty="0" smtClean="0"/>
              <a:t>this increases the zeal, satisfaction and energy among the individuals. </a:t>
            </a:r>
          </a:p>
          <a:p>
            <a:pPr algn="just">
              <a:buNone/>
            </a:pPr>
            <a:endParaRPr lang="en-US" dirty="0" smtClean="0"/>
          </a:p>
          <a:p>
            <a:pPr algn="just">
              <a:buNone/>
            </a:pPr>
            <a:endParaRPr lang="en-US" dirty="0" smtClean="0"/>
          </a:p>
          <a:p>
            <a:pPr algn="just"/>
            <a:r>
              <a:rPr lang="en-US" b="1" dirty="0" smtClean="0"/>
              <a:t>Esprit De Corps</a:t>
            </a:r>
            <a:r>
              <a:rPr lang="en-US" dirty="0" smtClean="0"/>
              <a:t>: In </a:t>
            </a:r>
            <a:r>
              <a:rPr lang="en-US" b="1" dirty="0" smtClean="0"/>
              <a:t>unity there is strength. Managers have the duty to promote harmony </a:t>
            </a:r>
            <a:r>
              <a:rPr lang="en-US" dirty="0" smtClean="0"/>
              <a:t>and to discourage and avoid those things that disturb harmony. Therefore, there must be </a:t>
            </a:r>
            <a:r>
              <a:rPr lang="en-US" b="1" dirty="0" smtClean="0"/>
              <a:t>maximum emphasis for team work </a:t>
            </a:r>
            <a:r>
              <a:rPr lang="en-US" dirty="0" smtClean="0"/>
              <a:t>with proper communication.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1048</TotalTime>
  <Words>1023</Words>
  <Application>Microsoft Office PowerPoint</Application>
  <PresentationFormat>On-screen Show (4:3)</PresentationFormat>
  <Paragraphs>81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Topic : Library Management  For B.Ed Ist Semester Students  (Punjabi University)  By  Ms. Sarita Gulati Librarian Shivalik Institute of Education and Research, Mohali</vt:lpstr>
      <vt:lpstr>Slide 2</vt:lpstr>
      <vt:lpstr>         Management insists on three             Essential Elements :  </vt:lpstr>
      <vt:lpstr>The essential characteristics of           Management are as follows –</vt:lpstr>
      <vt:lpstr>Slide 5</vt:lpstr>
      <vt:lpstr>Library Management</vt:lpstr>
      <vt:lpstr>Slide 7</vt:lpstr>
      <vt:lpstr>             Library Management</vt:lpstr>
      <vt:lpstr>       LIBRARY  MANAGEMENT FUNCTIONS</vt:lpstr>
      <vt:lpstr>Slide 10</vt:lpstr>
      <vt:lpstr>  </vt:lpstr>
      <vt:lpstr>Slide 12</vt:lpstr>
      <vt:lpstr>Slide 13</vt:lpstr>
      <vt:lpstr>   Fayol's Principles of Management</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Library management</dc:title>
  <dc:creator>Sabhya</dc:creator>
  <cp:lastModifiedBy>Sabhya</cp:lastModifiedBy>
  <cp:revision>118</cp:revision>
  <dcterms:created xsi:type="dcterms:W3CDTF">2017-11-03T05:14:16Z</dcterms:created>
  <dcterms:modified xsi:type="dcterms:W3CDTF">2021-02-17T17:43:33Z</dcterms:modified>
</cp:coreProperties>
</file>