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1" r:id="rId3"/>
    <p:sldId id="270" r:id="rId4"/>
    <p:sldId id="257" r:id="rId5"/>
    <p:sldId id="259" r:id="rId6"/>
    <p:sldId id="260" r:id="rId7"/>
    <p:sldId id="261" r:id="rId8"/>
    <p:sldId id="269" r:id="rId9"/>
    <p:sldId id="262" r:id="rId10"/>
    <p:sldId id="264" r:id="rId11"/>
    <p:sldId id="265"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1344"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7/14/2020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7/14/2020</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7/14/2020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7/14/2020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7/14/2020</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7/14/2020</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7/14/2020</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7/14/2020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1545102"/>
          </a:xfrm>
        </p:spPr>
        <p:txBody>
          <a:bodyPr>
            <a:normAutofit/>
          </a:bodyPr>
          <a:lstStyle/>
          <a:p>
            <a:pPr algn="ctr"/>
            <a:r>
              <a:rPr lang="en-US" b="1" dirty="0" smtClean="0">
                <a:solidFill>
                  <a:schemeClr val="accent3">
                    <a:lumMod val="75000"/>
                  </a:schemeClr>
                </a:solidFill>
                <a:latin typeface="Bookman Old Style" pitchFamily="18" charset="0"/>
              </a:rPr>
              <a:t>INCLUSIVE SCHOOL</a:t>
            </a:r>
            <a:br>
              <a:rPr lang="en-US" b="1" dirty="0" smtClean="0">
                <a:solidFill>
                  <a:schemeClr val="accent3">
                    <a:lumMod val="75000"/>
                  </a:schemeClr>
                </a:solidFill>
                <a:latin typeface="Bookman Old Style" pitchFamily="18" charset="0"/>
              </a:rPr>
            </a:br>
            <a:r>
              <a:rPr lang="en-US" b="1" dirty="0" smtClean="0">
                <a:solidFill>
                  <a:schemeClr val="accent3">
                    <a:lumMod val="75000"/>
                  </a:schemeClr>
                </a:solidFill>
                <a:latin typeface="Bookman Old Style" pitchFamily="18" charset="0"/>
              </a:rPr>
              <a:t>TEACHING- LEARNING STRATERGIES: BUDDY SYSTEM</a:t>
            </a:r>
            <a:endParaRPr lang="en-IN" b="1" dirty="0">
              <a:solidFill>
                <a:schemeClr val="accent3">
                  <a:lumMod val="75000"/>
                </a:schemeClr>
              </a:solidFill>
              <a:latin typeface="Bookman Old Style"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1905000"/>
            <a:ext cx="4778115" cy="3429000"/>
          </a:xfrm>
          <a:prstGeom prst="rect">
            <a:avLst/>
          </a:prstGeom>
          <a:ln w="190500" cap="sq">
            <a:solidFill>
              <a:schemeClr val="accent1">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TextBox 2"/>
          <p:cNvSpPr txBox="1"/>
          <p:nvPr/>
        </p:nvSpPr>
        <p:spPr>
          <a:xfrm>
            <a:off x="6780623" y="5791200"/>
            <a:ext cx="2058577" cy="923330"/>
          </a:xfrm>
          <a:prstGeom prst="rect">
            <a:avLst/>
          </a:prstGeom>
          <a:noFill/>
        </p:spPr>
        <p:txBody>
          <a:bodyPr wrap="none" rtlCol="0">
            <a:spAutoFit/>
          </a:bodyPr>
          <a:lstStyle/>
          <a:p>
            <a:r>
              <a:rPr lang="en-US" dirty="0" smtClean="0"/>
              <a:t>SEEMA MALIK</a:t>
            </a:r>
          </a:p>
          <a:p>
            <a:r>
              <a:rPr lang="en-US" dirty="0" smtClean="0"/>
              <a:t>ASSTT PROF</a:t>
            </a:r>
          </a:p>
          <a:p>
            <a:r>
              <a:rPr lang="en-US" dirty="0" smtClean="0"/>
              <a:t>SIER, MOAHALI</a:t>
            </a:r>
            <a:endParaRPr lang="en-IN" dirty="0"/>
          </a:p>
        </p:txBody>
      </p:sp>
    </p:spTree>
    <p:extLst>
      <p:ext uri="{BB962C8B-B14F-4D97-AF65-F5344CB8AC3E}">
        <p14:creationId xmlns:p14="http://schemas.microsoft.com/office/powerpoint/2010/main" val="24833600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r>
              <a:rPr lang="en-US" dirty="0"/>
              <a:t>Being different from everyone else can both be a blessing and a curse. For children </a:t>
            </a:r>
            <a:r>
              <a:rPr lang="en-US" dirty="0" smtClean="0"/>
              <a:t>facing different challenges, sometimes considered as a </a:t>
            </a:r>
            <a:r>
              <a:rPr lang="en-US" dirty="0"/>
              <a:t>burden. They may be challenged in some skills that their peers may find so easy to do that it is taken for granted. Some of these problematic skills are in the areas of communication and socialization.</a:t>
            </a:r>
          </a:p>
          <a:p>
            <a:r>
              <a:rPr lang="en-US" dirty="0"/>
              <a:t>Fortunately, several interventions have been designed to help these children cope with their difficulties and blend with typically-developing children. One educational intervention that many schools are already adopting is Inclusion.  </a:t>
            </a:r>
          </a:p>
          <a:p>
            <a:endParaRPr lang="en-IN" dirty="0"/>
          </a:p>
        </p:txBody>
      </p:sp>
    </p:spTree>
    <p:extLst>
      <p:ext uri="{BB962C8B-B14F-4D97-AF65-F5344CB8AC3E}">
        <p14:creationId xmlns:p14="http://schemas.microsoft.com/office/powerpoint/2010/main" val="2052081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sz="quarter" idx="1"/>
          </p:nvPr>
        </p:nvSpPr>
        <p:spPr/>
        <p:txBody>
          <a:bodyPr>
            <a:normAutofit fontScale="92500" lnSpcReduction="20000"/>
          </a:bodyPr>
          <a:lstStyle/>
          <a:p>
            <a:endParaRPr lang="en-US" dirty="0" smtClean="0"/>
          </a:p>
          <a:p>
            <a:r>
              <a:rPr lang="en-US" sz="3200" dirty="0" smtClean="0"/>
              <a:t>Buddy </a:t>
            </a:r>
            <a:r>
              <a:rPr lang="en-US" sz="3200" dirty="0"/>
              <a:t>systems teach, and give children the opportunity to </a:t>
            </a:r>
            <a:r>
              <a:rPr lang="en-US" sz="3200" dirty="0" smtClean="0"/>
              <a:t>practice, </a:t>
            </a:r>
            <a:r>
              <a:rPr lang="en-US" sz="3200" dirty="0"/>
              <a:t>the important values of respect, care, valuing difference, responsibility, friendship and including others.  Through looking after and caring for smaller, vulnerable children who are just starting school, older children learn the skills associated with empathy and compassion through activities in the classroom and in the playground. </a:t>
            </a:r>
            <a:endParaRPr lang="en-IN" sz="3200" dirty="0"/>
          </a:p>
        </p:txBody>
      </p:sp>
      <p:pic>
        <p:nvPicPr>
          <p:cNvPr id="4"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324600" y="-225425"/>
            <a:ext cx="2143125" cy="2143125"/>
          </a:xfrm>
          <a:prstGeom prst="rect">
            <a:avLst/>
          </a:prstGeom>
        </p:spPr>
      </p:pic>
    </p:spTree>
    <p:extLst>
      <p:ext uri="{BB962C8B-B14F-4D97-AF65-F5344CB8AC3E}">
        <p14:creationId xmlns:p14="http://schemas.microsoft.com/office/powerpoint/2010/main" val="3559903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smtClean="0">
                <a:solidFill>
                  <a:schemeClr val="accent1">
                    <a:lumMod val="50000"/>
                  </a:schemeClr>
                </a:solidFill>
                <a:latin typeface="Times New Roman" pitchFamily="18" charset="0"/>
                <a:cs typeface="Times New Roman" pitchFamily="18" charset="0"/>
              </a:rPr>
              <a:t>INTRODUCTION</a:t>
            </a:r>
            <a:endParaRPr lang="en-IN" sz="5400" b="1" dirty="0">
              <a:solidFill>
                <a:schemeClr val="accent1">
                  <a:lumMod val="50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52400" y="1676400"/>
            <a:ext cx="8991600" cy="5181600"/>
          </a:xfrm>
        </p:spPr>
        <p:txBody>
          <a:bodyPr>
            <a:normAutofit/>
          </a:bodyPr>
          <a:lstStyle/>
          <a:p>
            <a:r>
              <a:rPr lang="en-US" sz="2800" dirty="0" smtClean="0">
                <a:solidFill>
                  <a:srgbClr val="C00000"/>
                </a:solidFill>
                <a:latin typeface="Arial Unicode MS" pitchFamily="34" charset="-128"/>
                <a:ea typeface="Arial Unicode MS" pitchFamily="34" charset="-128"/>
                <a:cs typeface="Arial Unicode MS" pitchFamily="34" charset="-128"/>
              </a:rPr>
              <a:t>The interactive teaching and learning strategies are used to </a:t>
            </a:r>
            <a:r>
              <a:rPr lang="en-US" sz="2800" dirty="0">
                <a:solidFill>
                  <a:srgbClr val="C00000"/>
                </a:solidFill>
                <a:latin typeface="Arial Unicode MS" pitchFamily="34" charset="-128"/>
                <a:ea typeface="Arial Unicode MS" pitchFamily="34" charset="-128"/>
                <a:cs typeface="Arial Unicode MS" pitchFamily="34" charset="-128"/>
              </a:rPr>
              <a:t>engage students </a:t>
            </a:r>
            <a:r>
              <a:rPr lang="en-US" sz="2800" dirty="0" smtClean="0">
                <a:solidFill>
                  <a:srgbClr val="C00000"/>
                </a:solidFill>
                <a:latin typeface="Arial Unicode MS" pitchFamily="34" charset="-128"/>
                <a:ea typeface="Arial Unicode MS" pitchFamily="34" charset="-128"/>
                <a:cs typeface="Arial Unicode MS" pitchFamily="34" charset="-128"/>
              </a:rPr>
              <a:t>in resilience </a:t>
            </a:r>
            <a:r>
              <a:rPr lang="en-US" sz="2800" dirty="0">
                <a:solidFill>
                  <a:srgbClr val="C00000"/>
                </a:solidFill>
                <a:latin typeface="Arial Unicode MS" pitchFamily="34" charset="-128"/>
                <a:ea typeface="Arial Unicode MS" pitchFamily="34" charset="-128"/>
                <a:cs typeface="Arial Unicode MS" pitchFamily="34" charset="-128"/>
              </a:rPr>
              <a:t>and </a:t>
            </a:r>
            <a:r>
              <a:rPr lang="en-US" sz="2800" dirty="0" smtClean="0">
                <a:solidFill>
                  <a:srgbClr val="C00000"/>
                </a:solidFill>
                <a:latin typeface="Arial Unicode MS" pitchFamily="34" charset="-128"/>
                <a:ea typeface="Arial Unicode MS" pitchFamily="34" charset="-128"/>
                <a:cs typeface="Arial Unicode MS" pitchFamily="34" charset="-128"/>
              </a:rPr>
              <a:t>wellbeing.</a:t>
            </a:r>
          </a:p>
          <a:p>
            <a:r>
              <a:rPr lang="en-IN" sz="2800" dirty="0">
                <a:solidFill>
                  <a:srgbClr val="C00000"/>
                </a:solidFill>
                <a:latin typeface="Arial Unicode MS" pitchFamily="34" charset="-128"/>
                <a:ea typeface="Arial Unicode MS" pitchFamily="34" charset="-128"/>
                <a:cs typeface="Arial Unicode MS" pitchFamily="34" charset="-128"/>
              </a:rPr>
              <a:t>The strategies aim to promote critical and </a:t>
            </a:r>
            <a:r>
              <a:rPr lang="en-IN" sz="2800" dirty="0" smtClean="0">
                <a:solidFill>
                  <a:srgbClr val="C00000"/>
                </a:solidFill>
                <a:latin typeface="Arial Unicode MS" pitchFamily="34" charset="-128"/>
                <a:ea typeface="Arial Unicode MS" pitchFamily="34" charset="-128"/>
                <a:cs typeface="Arial Unicode MS" pitchFamily="34" charset="-128"/>
              </a:rPr>
              <a:t>reflective thinking</a:t>
            </a:r>
            <a:r>
              <a:rPr lang="en-IN" sz="2800" dirty="0">
                <a:solidFill>
                  <a:srgbClr val="C00000"/>
                </a:solidFill>
                <a:latin typeface="Arial Unicode MS" pitchFamily="34" charset="-128"/>
                <a:ea typeface="Arial Unicode MS" pitchFamily="34" charset="-128"/>
                <a:cs typeface="Arial Unicode MS" pitchFamily="34" charset="-128"/>
              </a:rPr>
              <a:t>, research and evaluation skills that will help </a:t>
            </a:r>
            <a:r>
              <a:rPr lang="en-IN" sz="2800" dirty="0" smtClean="0">
                <a:solidFill>
                  <a:srgbClr val="C00000"/>
                </a:solidFill>
                <a:latin typeface="Arial Unicode MS" pitchFamily="34" charset="-128"/>
                <a:ea typeface="Arial Unicode MS" pitchFamily="34" charset="-128"/>
                <a:cs typeface="Arial Unicode MS" pitchFamily="34" charset="-128"/>
              </a:rPr>
              <a:t>students </a:t>
            </a:r>
            <a:r>
              <a:rPr lang="en-IN" sz="2800" dirty="0">
                <a:solidFill>
                  <a:srgbClr val="C00000"/>
                </a:solidFill>
                <a:latin typeface="Arial Unicode MS" pitchFamily="34" charset="-128"/>
                <a:ea typeface="Arial Unicode MS" pitchFamily="34" charset="-128"/>
                <a:cs typeface="Arial Unicode MS" pitchFamily="34" charset="-128"/>
              </a:rPr>
              <a:t>to take positive action to protect, enhance and </a:t>
            </a:r>
            <a:r>
              <a:rPr lang="en-IN" sz="2800" dirty="0" smtClean="0">
                <a:solidFill>
                  <a:srgbClr val="C00000"/>
                </a:solidFill>
                <a:latin typeface="Arial Unicode MS" pitchFamily="34" charset="-128"/>
                <a:ea typeface="Arial Unicode MS" pitchFamily="34" charset="-128"/>
                <a:cs typeface="Arial Unicode MS" pitchFamily="34" charset="-128"/>
              </a:rPr>
              <a:t>advocate </a:t>
            </a:r>
            <a:r>
              <a:rPr lang="en-IN" sz="2800" dirty="0">
                <a:solidFill>
                  <a:srgbClr val="C00000"/>
                </a:solidFill>
                <a:latin typeface="Arial Unicode MS" pitchFamily="34" charset="-128"/>
                <a:ea typeface="Arial Unicode MS" pitchFamily="34" charset="-128"/>
                <a:cs typeface="Arial Unicode MS" pitchFamily="34" charset="-128"/>
              </a:rPr>
              <a:t>for their own and other’s health, wellbeing </a:t>
            </a:r>
            <a:r>
              <a:rPr lang="en-IN" sz="2800" dirty="0" smtClean="0">
                <a:solidFill>
                  <a:srgbClr val="C00000"/>
                </a:solidFill>
                <a:latin typeface="Arial Unicode MS" pitchFamily="34" charset="-128"/>
                <a:ea typeface="Arial Unicode MS" pitchFamily="34" charset="-128"/>
                <a:cs typeface="Arial Unicode MS" pitchFamily="34" charset="-128"/>
              </a:rPr>
              <a:t>and </a:t>
            </a:r>
            <a:r>
              <a:rPr lang="en-IN" sz="2800" dirty="0">
                <a:solidFill>
                  <a:srgbClr val="C00000"/>
                </a:solidFill>
                <a:latin typeface="Arial Unicode MS" pitchFamily="34" charset="-128"/>
                <a:ea typeface="Arial Unicode MS" pitchFamily="34" charset="-128"/>
                <a:cs typeface="Arial Unicode MS" pitchFamily="34" charset="-128"/>
              </a:rPr>
              <a:t>safety.</a:t>
            </a:r>
            <a:endParaRPr lang="en-US" sz="2800" dirty="0" smtClean="0">
              <a:solidFill>
                <a:srgbClr val="C00000"/>
              </a:solidFill>
              <a:latin typeface="Arial Unicode MS" pitchFamily="34" charset="-128"/>
              <a:ea typeface="Arial Unicode MS" pitchFamily="34" charset="-128"/>
              <a:cs typeface="Arial Unicode MS" pitchFamily="34" charset="-128"/>
            </a:endParaRPr>
          </a:p>
          <a:p>
            <a:r>
              <a:rPr lang="en-IN" sz="2800" dirty="0">
                <a:solidFill>
                  <a:srgbClr val="C00000"/>
                </a:solidFill>
                <a:latin typeface="Arial Unicode MS" pitchFamily="34" charset="-128"/>
                <a:ea typeface="Arial Unicode MS" pitchFamily="34" charset="-128"/>
                <a:cs typeface="Arial Unicode MS" pitchFamily="34" charset="-128"/>
              </a:rPr>
              <a:t>Students use personal and social capability to work </a:t>
            </a:r>
            <a:r>
              <a:rPr lang="en-IN" sz="2800" dirty="0" smtClean="0">
                <a:solidFill>
                  <a:srgbClr val="C00000"/>
                </a:solidFill>
                <a:latin typeface="Arial Unicode MS" pitchFamily="34" charset="-128"/>
                <a:ea typeface="Arial Unicode MS" pitchFamily="34" charset="-128"/>
                <a:cs typeface="Arial Unicode MS" pitchFamily="34" charset="-128"/>
              </a:rPr>
              <a:t>collaboratively with </a:t>
            </a:r>
            <a:r>
              <a:rPr lang="en-IN" sz="2800" dirty="0">
                <a:solidFill>
                  <a:srgbClr val="C00000"/>
                </a:solidFill>
                <a:latin typeface="Arial Unicode MS" pitchFamily="34" charset="-128"/>
                <a:ea typeface="Arial Unicode MS" pitchFamily="34" charset="-128"/>
                <a:cs typeface="Arial Unicode MS" pitchFamily="34" charset="-128"/>
              </a:rPr>
              <a:t>others in learning </a:t>
            </a:r>
            <a:r>
              <a:rPr lang="en-IN" sz="2800" dirty="0" smtClean="0">
                <a:solidFill>
                  <a:srgbClr val="C00000"/>
                </a:solidFill>
                <a:latin typeface="Arial Unicode MS" pitchFamily="34" charset="-128"/>
                <a:ea typeface="Arial Unicode MS" pitchFamily="34" charset="-128"/>
                <a:cs typeface="Arial Unicode MS" pitchFamily="34" charset="-128"/>
              </a:rPr>
              <a:t>activities</a:t>
            </a:r>
            <a:endParaRPr lang="en-IN" sz="2800" dirty="0">
              <a:solidFill>
                <a:srgbClr val="C00000"/>
              </a:solidFill>
              <a:latin typeface="Arial Unicode MS" pitchFamily="34" charset="-128"/>
              <a:ea typeface="Arial Unicode MS" pitchFamily="34" charset="-128"/>
              <a:cs typeface="Arial Unicode MS" pitchFamily="34" charset="-128"/>
            </a:endParaRPr>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5614065"/>
            <a:ext cx="2438400" cy="1249797"/>
          </a:xfrm>
          <a:prstGeom prst="rect">
            <a:avLst/>
          </a:prstGeom>
        </p:spPr>
      </p:pic>
    </p:spTree>
    <p:extLst>
      <p:ext uri="{BB962C8B-B14F-4D97-AF65-F5344CB8AC3E}">
        <p14:creationId xmlns:p14="http://schemas.microsoft.com/office/powerpoint/2010/main" val="34662191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US" dirty="0" smtClean="0"/>
              <a:t>THE BUDDY SYSTEM</a:t>
            </a:r>
            <a:endParaRPr lang="en-IN" dirty="0"/>
          </a:p>
        </p:txBody>
      </p:sp>
      <p:pic>
        <p:nvPicPr>
          <p:cNvPr id="5"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477000" y="3352800"/>
            <a:ext cx="2143125" cy="2143125"/>
          </a:xfrm>
          <a:prstGeom prst="rect">
            <a:avLst/>
          </a:prstGeom>
        </p:spPr>
      </p:pic>
      <p:sp>
        <p:nvSpPr>
          <p:cNvPr id="6" name="Rectangle 5"/>
          <p:cNvSpPr/>
          <p:nvPr/>
        </p:nvSpPr>
        <p:spPr>
          <a:xfrm>
            <a:off x="914400" y="1905000"/>
            <a:ext cx="5105400" cy="5016758"/>
          </a:xfrm>
          <a:prstGeom prst="rect">
            <a:avLst/>
          </a:prstGeom>
        </p:spPr>
        <p:txBody>
          <a:bodyPr wrap="square">
            <a:spAutoFit/>
          </a:bodyPr>
          <a:lstStyle/>
          <a:p>
            <a:r>
              <a:rPr lang="en-US" sz="3200" b="1" i="1" dirty="0" smtClean="0">
                <a:solidFill>
                  <a:schemeClr val="accent1">
                    <a:lumMod val="75000"/>
                  </a:schemeClr>
                </a:solidFill>
                <a:latin typeface="Times New Roman" pitchFamily="18" charset="0"/>
                <a:cs typeface="Times New Roman" pitchFamily="18" charset="0"/>
              </a:rPr>
              <a:t>MEANING</a:t>
            </a:r>
          </a:p>
          <a:p>
            <a:endParaRPr lang="en-US" sz="3200" b="1" i="1" dirty="0">
              <a:solidFill>
                <a:schemeClr val="accent1">
                  <a:lumMod val="75000"/>
                </a:schemeClr>
              </a:solidFill>
              <a:latin typeface="Times New Roman" pitchFamily="18" charset="0"/>
              <a:cs typeface="Times New Roman" pitchFamily="18" charset="0"/>
            </a:endParaRPr>
          </a:p>
          <a:p>
            <a:r>
              <a:rPr lang="en-IN" sz="3200" dirty="0">
                <a:solidFill>
                  <a:schemeClr val="accent1">
                    <a:lumMod val="75000"/>
                  </a:schemeClr>
                </a:solidFill>
                <a:latin typeface="Arial Unicode MS" pitchFamily="34" charset="-128"/>
                <a:ea typeface="Arial Unicode MS" pitchFamily="34" charset="-128"/>
                <a:cs typeface="Arial Unicode MS" pitchFamily="34" charset="-128"/>
              </a:rPr>
              <a:t>The buddy system is a procedure in which two individuals, the "</a:t>
            </a:r>
            <a:r>
              <a:rPr lang="en-IN" sz="3200" b="1" dirty="0">
                <a:latin typeface="Arial Unicode MS" pitchFamily="34" charset="-128"/>
                <a:ea typeface="Arial Unicode MS" pitchFamily="34" charset="-128"/>
                <a:cs typeface="Arial Unicode MS" pitchFamily="34" charset="-128"/>
              </a:rPr>
              <a:t>buddies</a:t>
            </a:r>
            <a:r>
              <a:rPr lang="en-IN" sz="3200" dirty="0">
                <a:solidFill>
                  <a:schemeClr val="accent1">
                    <a:lumMod val="75000"/>
                  </a:schemeClr>
                </a:solidFill>
                <a:latin typeface="Arial Unicode MS" pitchFamily="34" charset="-128"/>
                <a:ea typeface="Arial Unicode MS" pitchFamily="34" charset="-128"/>
                <a:cs typeface="Arial Unicode MS" pitchFamily="34" charset="-128"/>
              </a:rPr>
              <a:t>", operate together as a single unit so that they are able to monitor and help each other</a:t>
            </a:r>
            <a:r>
              <a:rPr lang="en-US" sz="3200" dirty="0">
                <a:solidFill>
                  <a:schemeClr val="accent1">
                    <a:lumMod val="75000"/>
                  </a:schemeClr>
                </a:solidFill>
                <a:latin typeface="Arial Unicode MS" pitchFamily="34" charset="-128"/>
                <a:ea typeface="Arial Unicode MS" pitchFamily="34" charset="-128"/>
                <a:cs typeface="Arial Unicode MS" pitchFamily="34" charset="-128"/>
              </a:rPr>
              <a:t>.</a:t>
            </a:r>
          </a:p>
          <a:p>
            <a:endParaRPr lang="en-IN" sz="3200" dirty="0">
              <a:solidFill>
                <a:schemeClr val="accent1">
                  <a:lumMod val="75000"/>
                </a:schemeClr>
              </a:solidFill>
            </a:endParaRPr>
          </a:p>
        </p:txBody>
      </p:sp>
    </p:spTree>
    <p:extLst>
      <p:ext uri="{BB962C8B-B14F-4D97-AF65-F5344CB8AC3E}">
        <p14:creationId xmlns:p14="http://schemas.microsoft.com/office/powerpoint/2010/main" val="2562837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rmAutofit fontScale="90000"/>
          </a:bodyPr>
          <a:lstStyle/>
          <a:p>
            <a:endParaRPr lang="en-IN" sz="4800" b="1" i="1" dirty="0">
              <a:solidFill>
                <a:schemeClr val="accent3">
                  <a:lumMod val="50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143000"/>
            <a:ext cx="5791200" cy="5486400"/>
          </a:xfrm>
        </p:spPr>
        <p:txBody>
          <a:bodyPr>
            <a:normAutofit/>
          </a:bodyPr>
          <a:lstStyle/>
          <a:p>
            <a:r>
              <a:rPr lang="en-US" sz="2800" dirty="0" smtClean="0">
                <a:solidFill>
                  <a:srgbClr val="00B050"/>
                </a:solidFill>
                <a:latin typeface="Arial Unicode MS" pitchFamily="34" charset="-128"/>
                <a:ea typeface="Arial Unicode MS" pitchFamily="34" charset="-128"/>
                <a:cs typeface="Arial Unicode MS" pitchFamily="34" charset="-128"/>
              </a:rPr>
              <a:t>Peers are paired with students with disabilities who are there to support in school work, offer advices and just be a friend.</a:t>
            </a:r>
          </a:p>
          <a:p>
            <a:r>
              <a:rPr lang="en-US" sz="2800" dirty="0" smtClean="0">
                <a:solidFill>
                  <a:srgbClr val="0070C0"/>
                </a:solidFill>
                <a:latin typeface="Arial Unicode MS" pitchFamily="34" charset="-128"/>
                <a:ea typeface="Arial Unicode MS" pitchFamily="34" charset="-128"/>
                <a:cs typeface="Arial Unicode MS" pitchFamily="34" charset="-128"/>
              </a:rPr>
              <a:t>The peer buddy is usually a student who is interested in providing support, who understands the requirements of the class, is comfortable with the subject matter and would like to bring the students with a disability into his or her circle of friends.</a:t>
            </a:r>
            <a:endParaRPr lang="en-IN" sz="2800" dirty="0">
              <a:solidFill>
                <a:srgbClr val="0070C0"/>
              </a:solidFill>
              <a:latin typeface="Arial Unicode MS" pitchFamily="34" charset="-128"/>
              <a:ea typeface="Arial Unicode MS" pitchFamily="34" charset="-128"/>
              <a:cs typeface="Arial Unicode MS" pitchFamily="34" charset="-12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2120" y="1160585"/>
            <a:ext cx="3611880" cy="3505200"/>
          </a:xfrm>
          <a:prstGeom prst="rect">
            <a:avLst/>
          </a:prstGeom>
        </p:spPr>
      </p:pic>
    </p:spTree>
    <p:extLst>
      <p:ext uri="{BB962C8B-B14F-4D97-AF65-F5344CB8AC3E}">
        <p14:creationId xmlns:p14="http://schemas.microsoft.com/office/powerpoint/2010/main" val="2667548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52400"/>
            <a:ext cx="8458200" cy="6321552"/>
          </a:xfrm>
        </p:spPr>
        <p:txBody>
          <a:bodyPr>
            <a:normAutofit/>
          </a:bodyPr>
          <a:lstStyle/>
          <a:p>
            <a:r>
              <a:rPr lang="en-US" sz="2800" dirty="0" smtClean="0">
                <a:solidFill>
                  <a:schemeClr val="accent1">
                    <a:lumMod val="75000"/>
                  </a:schemeClr>
                </a:solidFill>
                <a:latin typeface="Arial Unicode MS" pitchFamily="34" charset="-128"/>
                <a:ea typeface="Arial Unicode MS" pitchFamily="34" charset="-128"/>
                <a:cs typeface="Arial Unicode MS" pitchFamily="34" charset="-128"/>
              </a:rPr>
              <a:t>It boosts up the self esteem and competence of the mainstream student while making the child with special education needs feel accepted and supported by the peer.</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2380171"/>
            <a:ext cx="3581400" cy="2669157"/>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185" y="2209800"/>
            <a:ext cx="6019800" cy="3009900"/>
          </a:xfrm>
          <a:prstGeom prst="rect">
            <a:avLst/>
          </a:prstGeom>
        </p:spPr>
      </p:pic>
    </p:spTree>
    <p:extLst>
      <p:ext uri="{BB962C8B-B14F-4D97-AF65-F5344CB8AC3E}">
        <p14:creationId xmlns:p14="http://schemas.microsoft.com/office/powerpoint/2010/main" val="6910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838200" y="609600"/>
            <a:ext cx="7467600" cy="4873625"/>
          </a:xfrm>
        </p:spPr>
        <p:txBody>
          <a:bodyPr>
            <a:noAutofit/>
          </a:bodyPr>
          <a:lstStyle/>
          <a:p>
            <a:r>
              <a:rPr lang="en-IN" sz="3200" b="1" dirty="0">
                <a:solidFill>
                  <a:srgbClr val="C00000"/>
                </a:solidFill>
              </a:rPr>
              <a:t>BUDDY SYSTEM</a:t>
            </a:r>
            <a:r>
              <a:rPr lang="en-IN" sz="3200" dirty="0">
                <a:solidFill>
                  <a:srgbClr val="C00000"/>
                </a:solidFill>
              </a:rPr>
              <a:t>. The purpose of implementing a </a:t>
            </a:r>
            <a:r>
              <a:rPr lang="en-IN" sz="3200" b="1" dirty="0">
                <a:solidFill>
                  <a:srgbClr val="C00000"/>
                </a:solidFill>
              </a:rPr>
              <a:t>buddy system</a:t>
            </a:r>
            <a:r>
              <a:rPr lang="en-IN" sz="3200" dirty="0">
                <a:solidFill>
                  <a:srgbClr val="C00000"/>
                </a:solidFill>
              </a:rPr>
              <a:t> is to increase social interaction and appropriate play among children in your classroom. A peer </a:t>
            </a:r>
            <a:r>
              <a:rPr lang="en-IN" sz="3200" b="1" dirty="0">
                <a:solidFill>
                  <a:srgbClr val="C00000"/>
                </a:solidFill>
              </a:rPr>
              <a:t>buddy</a:t>
            </a:r>
            <a:r>
              <a:rPr lang="en-IN" sz="3200" dirty="0">
                <a:solidFill>
                  <a:srgbClr val="C00000"/>
                </a:solidFill>
              </a:rPr>
              <a:t> can help the child who has difficulty with transitions, difficulty remembering the rules and procedures of routines, or who seems to need a lot of peer attention </a:t>
            </a:r>
          </a:p>
        </p:txBody>
      </p:sp>
    </p:spTree>
    <p:extLst>
      <p:ext uri="{BB962C8B-B14F-4D97-AF65-F5344CB8AC3E}">
        <p14:creationId xmlns:p14="http://schemas.microsoft.com/office/powerpoint/2010/main" val="19129721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a:bodyPr>
          <a:lstStyle/>
          <a:p>
            <a:r>
              <a:rPr lang="en-US" sz="4400" b="1" i="1" u="sng" dirty="0" smtClean="0">
                <a:solidFill>
                  <a:schemeClr val="accent3">
                    <a:lumMod val="50000"/>
                  </a:schemeClr>
                </a:solidFill>
                <a:latin typeface="Times New Roman" pitchFamily="18" charset="0"/>
                <a:cs typeface="Times New Roman" pitchFamily="18" charset="0"/>
              </a:rPr>
              <a:t>benefits</a:t>
            </a:r>
            <a:endParaRPr lang="en-IN" sz="4400" b="1" i="1" u="sng" dirty="0">
              <a:solidFill>
                <a:schemeClr val="accent3">
                  <a:lumMod val="50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52400" y="1447800"/>
            <a:ext cx="8991600" cy="5410200"/>
          </a:xfrm>
        </p:spPr>
        <p:txBody>
          <a:bodyPr/>
          <a:lstStyle/>
          <a:p>
            <a:r>
              <a:rPr lang="en-US" dirty="0" smtClean="0">
                <a:solidFill>
                  <a:srgbClr val="C00000"/>
                </a:solidFill>
              </a:rPr>
              <a:t>Through buddy system children learn to develop an awareness and respect for diversity.</a:t>
            </a:r>
          </a:p>
          <a:p>
            <a:r>
              <a:rPr lang="en-US" dirty="0" smtClean="0">
                <a:solidFill>
                  <a:srgbClr val="C00000"/>
                </a:solidFill>
              </a:rPr>
              <a:t>It develops interactional skills.</a:t>
            </a:r>
          </a:p>
          <a:p>
            <a:r>
              <a:rPr lang="en-US" dirty="0" smtClean="0">
                <a:solidFill>
                  <a:srgbClr val="C00000"/>
                </a:solidFill>
              </a:rPr>
              <a:t>It helps to develop deeper </a:t>
            </a:r>
          </a:p>
          <a:p>
            <a:pPr marL="0" indent="0">
              <a:buNone/>
            </a:pPr>
            <a:r>
              <a:rPr lang="en-US" dirty="0">
                <a:solidFill>
                  <a:srgbClr val="C00000"/>
                </a:solidFill>
              </a:rPr>
              <a:t> </a:t>
            </a:r>
            <a:r>
              <a:rPr lang="en-US" dirty="0" smtClean="0">
                <a:solidFill>
                  <a:srgbClr val="C00000"/>
                </a:solidFill>
              </a:rPr>
              <a:t>   understanding of the task.</a:t>
            </a:r>
          </a:p>
          <a:p>
            <a:r>
              <a:rPr lang="en-US" dirty="0" smtClean="0">
                <a:solidFill>
                  <a:srgbClr val="C00000"/>
                </a:solidFill>
              </a:rPr>
              <a:t>Children may learn positive </a:t>
            </a:r>
          </a:p>
          <a:p>
            <a:pPr marL="0" indent="0">
              <a:buNone/>
            </a:pPr>
            <a:r>
              <a:rPr lang="en-US" dirty="0">
                <a:solidFill>
                  <a:srgbClr val="C00000"/>
                </a:solidFill>
              </a:rPr>
              <a:t> </a:t>
            </a:r>
            <a:r>
              <a:rPr lang="en-US" dirty="0" smtClean="0">
                <a:solidFill>
                  <a:srgbClr val="C00000"/>
                </a:solidFill>
              </a:rPr>
              <a:t>   skills from their buddies.</a:t>
            </a:r>
          </a:p>
          <a:p>
            <a:r>
              <a:rPr lang="en-US" dirty="0" smtClean="0">
                <a:solidFill>
                  <a:srgbClr val="C00000"/>
                </a:solidFill>
              </a:rPr>
              <a:t>It helps in building friendship ties </a:t>
            </a:r>
          </a:p>
          <a:p>
            <a:pPr marL="0" indent="0">
              <a:buNone/>
            </a:pPr>
            <a:r>
              <a:rPr lang="en-US" dirty="0">
                <a:solidFill>
                  <a:srgbClr val="C00000"/>
                </a:solidFill>
              </a:rPr>
              <a:t> </a:t>
            </a:r>
            <a:r>
              <a:rPr lang="en-US" dirty="0" smtClean="0">
                <a:solidFill>
                  <a:srgbClr val="C00000"/>
                </a:solidFill>
              </a:rPr>
              <a:t>   and interpersonal relationships.</a:t>
            </a:r>
          </a:p>
          <a:p>
            <a:r>
              <a:rPr lang="en-US" dirty="0" smtClean="0">
                <a:solidFill>
                  <a:srgbClr val="C00000"/>
                </a:solidFill>
              </a:rPr>
              <a:t>Helps in improving learning skills.</a:t>
            </a:r>
          </a:p>
          <a:p>
            <a:r>
              <a:rPr lang="en-US" dirty="0" smtClean="0">
                <a:solidFill>
                  <a:srgbClr val="C00000"/>
                </a:solidFill>
              </a:rPr>
              <a:t>Makes independent and confident.</a:t>
            </a:r>
          </a:p>
          <a:p>
            <a:r>
              <a:rPr lang="en-US" dirty="0" smtClean="0">
                <a:solidFill>
                  <a:srgbClr val="C00000"/>
                </a:solidFill>
              </a:rPr>
              <a:t>Develop social skills. </a:t>
            </a:r>
            <a:endParaRPr lang="en-IN" dirty="0">
              <a:solidFill>
                <a:srgbClr val="C0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6605" y="1905000"/>
            <a:ext cx="3597395" cy="4648200"/>
          </a:xfrm>
          <a:prstGeom prst="rect">
            <a:avLst/>
          </a:prstGeom>
        </p:spPr>
      </p:pic>
    </p:spTree>
    <p:extLst>
      <p:ext uri="{BB962C8B-B14F-4D97-AF65-F5344CB8AC3E}">
        <p14:creationId xmlns:p14="http://schemas.microsoft.com/office/powerpoint/2010/main" val="24902957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fontScale="90000"/>
          </a:bodyPr>
          <a:lstStyle/>
          <a:p>
            <a:r>
              <a:rPr lang="en-US" sz="4000" b="1" i="1" u="sng" dirty="0">
                <a:solidFill>
                  <a:schemeClr val="accent3">
                    <a:lumMod val="50000"/>
                  </a:schemeClr>
                </a:solidFill>
                <a:latin typeface="Times New Roman" pitchFamily="18" charset="0"/>
                <a:cs typeface="Times New Roman" pitchFamily="18" charset="0"/>
              </a:rPr>
              <a:t>Responsibilities</a:t>
            </a:r>
            <a:r>
              <a:rPr lang="en-US" sz="3200" b="1" i="1" u="sng" dirty="0">
                <a:solidFill>
                  <a:schemeClr val="accent3">
                    <a:lumMod val="50000"/>
                  </a:schemeClr>
                </a:solidFill>
                <a:latin typeface="Times New Roman" pitchFamily="18" charset="0"/>
                <a:cs typeface="Times New Roman" pitchFamily="18" charset="0"/>
              </a:rPr>
              <a:t> </a:t>
            </a:r>
            <a:r>
              <a:rPr lang="en-US" sz="4000" b="1" i="1" u="sng" dirty="0">
                <a:solidFill>
                  <a:schemeClr val="accent3">
                    <a:lumMod val="50000"/>
                  </a:schemeClr>
                </a:solidFill>
                <a:latin typeface="Times New Roman" pitchFamily="18" charset="0"/>
                <a:cs typeface="Times New Roman" pitchFamily="18" charset="0"/>
              </a:rPr>
              <a:t>of a peer buddy</a:t>
            </a:r>
            <a:endParaRPr lang="en-IN" sz="4000" dirty="0"/>
          </a:p>
        </p:txBody>
      </p:sp>
      <p:sp>
        <p:nvSpPr>
          <p:cNvPr id="3" name="Content Placeholder 2"/>
          <p:cNvSpPr>
            <a:spLocks noGrp="1"/>
          </p:cNvSpPr>
          <p:nvPr>
            <p:ph sz="quarter" idx="1"/>
          </p:nvPr>
        </p:nvSpPr>
        <p:spPr>
          <a:xfrm>
            <a:off x="20472" y="1371600"/>
            <a:ext cx="9123528" cy="5486400"/>
          </a:xfrm>
        </p:spPr>
        <p:txBody>
          <a:bodyPr/>
          <a:lstStyle/>
          <a:p>
            <a:r>
              <a:rPr lang="en-US" dirty="0" smtClean="0">
                <a:solidFill>
                  <a:srgbClr val="C00000"/>
                </a:solidFill>
              </a:rPr>
              <a:t>Treat</a:t>
            </a:r>
            <a:r>
              <a:rPr lang="en-US" dirty="0">
                <a:solidFill>
                  <a:srgbClr val="C00000"/>
                </a:solidFill>
              </a:rPr>
              <a:t> everyone </a:t>
            </a:r>
            <a:r>
              <a:rPr lang="en-US" dirty="0" smtClean="0">
                <a:solidFill>
                  <a:srgbClr val="C00000"/>
                </a:solidFill>
              </a:rPr>
              <a:t>the same way as you yourself are, no matter if he or she suffers a disability.</a:t>
            </a:r>
          </a:p>
          <a:p>
            <a:r>
              <a:rPr lang="en-US" dirty="0" smtClean="0">
                <a:solidFill>
                  <a:srgbClr val="C00000"/>
                </a:solidFill>
              </a:rPr>
              <a:t>Respect everyone.</a:t>
            </a:r>
          </a:p>
          <a:p>
            <a:r>
              <a:rPr lang="en-US" dirty="0" smtClean="0">
                <a:solidFill>
                  <a:srgbClr val="C00000"/>
                </a:solidFill>
              </a:rPr>
              <a:t>Develop true friendships</a:t>
            </a:r>
          </a:p>
          <a:p>
            <a:r>
              <a:rPr lang="en-US" dirty="0" smtClean="0">
                <a:solidFill>
                  <a:srgbClr val="C00000"/>
                </a:solidFill>
              </a:rPr>
              <a:t>Be a role model.</a:t>
            </a:r>
          </a:p>
          <a:p>
            <a:r>
              <a:rPr lang="en-US" dirty="0" smtClean="0">
                <a:solidFill>
                  <a:srgbClr val="C00000"/>
                </a:solidFill>
              </a:rPr>
              <a:t>Attend to confidentiality.</a:t>
            </a:r>
          </a:p>
          <a:p>
            <a:r>
              <a:rPr lang="en-US" dirty="0" smtClean="0">
                <a:solidFill>
                  <a:srgbClr val="C00000"/>
                </a:solidFill>
              </a:rPr>
              <a:t>Teach others in school</a:t>
            </a:r>
          </a:p>
          <a:p>
            <a:r>
              <a:rPr lang="en-US" dirty="0" smtClean="0">
                <a:solidFill>
                  <a:srgbClr val="C00000"/>
                </a:solidFill>
              </a:rPr>
              <a:t>Assist </a:t>
            </a:r>
            <a:r>
              <a:rPr lang="en-US" dirty="0">
                <a:solidFill>
                  <a:srgbClr val="C00000"/>
                </a:solidFill>
              </a:rPr>
              <a:t>in school work.</a:t>
            </a:r>
            <a:endParaRPr lang="en-IN" dirty="0">
              <a:solidFill>
                <a:srgbClr val="C00000"/>
              </a:solidFill>
            </a:endParaRPr>
          </a:p>
          <a:p>
            <a:r>
              <a:rPr lang="en-US" dirty="0" smtClean="0">
                <a:solidFill>
                  <a:srgbClr val="C00000"/>
                </a:solidFill>
              </a:rPr>
              <a:t>Inform the teacher about </a:t>
            </a:r>
          </a:p>
          <a:p>
            <a:pPr marL="0" indent="0">
              <a:buNone/>
            </a:pPr>
            <a:r>
              <a:rPr lang="en-US" dirty="0">
                <a:solidFill>
                  <a:srgbClr val="C00000"/>
                </a:solidFill>
              </a:rPr>
              <a:t> </a:t>
            </a:r>
            <a:r>
              <a:rPr lang="en-US" dirty="0" smtClean="0">
                <a:solidFill>
                  <a:srgbClr val="C00000"/>
                </a:solidFill>
              </a:rPr>
              <a:t>   the problem.</a:t>
            </a:r>
          </a:p>
        </p:txBody>
      </p:sp>
      <p:pic>
        <p:nvPicPr>
          <p:cNvPr id="7" name="Content Placeholder 3" descr="Punk-Character.jpg"/>
          <p:cNvPicPr>
            <a:picLocks noChangeAspect="1"/>
          </p:cNvPicPr>
          <p:nvPr/>
        </p:nvPicPr>
        <p:blipFill>
          <a:blip r:embed="rId2"/>
          <a:stretch>
            <a:fillRect/>
          </a:stretch>
        </p:blipFill>
        <p:spPr>
          <a:xfrm flipV="1">
            <a:off x="685800" y="5791200"/>
            <a:ext cx="1095375" cy="825183"/>
          </a:xfrm>
          <a:prstGeom prst="rect">
            <a:avLst/>
          </a:prstGeom>
          <a:scene3d>
            <a:camera prst="orthographicFront">
              <a:rot lat="0" lon="0" rev="10800000"/>
            </a:camera>
            <a:lightRig rig="threePt" dir="t"/>
          </a:scene3d>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3982395"/>
            <a:ext cx="3581400" cy="2669157"/>
          </a:xfrm>
          <a:prstGeom prst="rect">
            <a:avLst/>
          </a:prstGeom>
        </p:spPr>
      </p:pic>
    </p:spTree>
    <p:extLst>
      <p:ext uri="{BB962C8B-B14F-4D97-AF65-F5344CB8AC3E}">
        <p14:creationId xmlns:p14="http://schemas.microsoft.com/office/powerpoint/2010/main" val="14204881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pPr algn="ctr"/>
            <a:r>
              <a:rPr lang="en-US" b="1" i="1" u="sng" dirty="0" smtClean="0">
                <a:solidFill>
                  <a:schemeClr val="accent3">
                    <a:lumMod val="50000"/>
                  </a:schemeClr>
                </a:solidFill>
              </a:rPr>
              <a:t>Essentials for successful implementation of buddy system</a:t>
            </a:r>
            <a:endParaRPr lang="en-IN" b="1" i="1" u="sng" dirty="0">
              <a:solidFill>
                <a:schemeClr val="accent3">
                  <a:lumMod val="50000"/>
                </a:schemeClr>
              </a:solidFill>
            </a:endParaRPr>
          </a:p>
        </p:txBody>
      </p:sp>
      <p:sp>
        <p:nvSpPr>
          <p:cNvPr id="3" name="Content Placeholder 2"/>
          <p:cNvSpPr>
            <a:spLocks noGrp="1"/>
          </p:cNvSpPr>
          <p:nvPr>
            <p:ph sz="quarter" idx="1"/>
          </p:nvPr>
        </p:nvSpPr>
        <p:spPr>
          <a:xfrm>
            <a:off x="457200" y="1600200"/>
            <a:ext cx="8229600" cy="4873752"/>
          </a:xfrm>
        </p:spPr>
        <p:txBody>
          <a:bodyPr/>
          <a:lstStyle/>
          <a:p>
            <a:r>
              <a:rPr lang="en-US" dirty="0" smtClean="0">
                <a:solidFill>
                  <a:srgbClr val="C00000"/>
                </a:solidFill>
              </a:rPr>
              <a:t>Be sure to match academically higher performing children with those that need more support.</a:t>
            </a:r>
          </a:p>
          <a:p>
            <a:r>
              <a:rPr lang="en-US" dirty="0" smtClean="0">
                <a:solidFill>
                  <a:srgbClr val="C00000"/>
                </a:solidFill>
              </a:rPr>
              <a:t>Provide clear directions regarding what support the buddy is providing.</a:t>
            </a:r>
          </a:p>
          <a:p>
            <a:r>
              <a:rPr lang="en-US" dirty="0" smtClean="0">
                <a:solidFill>
                  <a:srgbClr val="C00000"/>
                </a:solidFill>
              </a:rPr>
              <a:t>Make the buddy relationship reciprocal.</a:t>
            </a:r>
          </a:p>
          <a:p>
            <a:r>
              <a:rPr lang="en-US" dirty="0" smtClean="0">
                <a:solidFill>
                  <a:srgbClr val="C00000"/>
                </a:solidFill>
              </a:rPr>
              <a:t>Carefully observe and record the successes and challenges of the buddy system.</a:t>
            </a:r>
          </a:p>
          <a:p>
            <a:r>
              <a:rPr lang="en-US" dirty="0" smtClean="0">
                <a:solidFill>
                  <a:srgbClr val="C00000"/>
                </a:solidFill>
              </a:rPr>
              <a:t>Reinforce all participants for being good buddies.</a:t>
            </a:r>
          </a:p>
          <a:p>
            <a:r>
              <a:rPr lang="en-US" dirty="0" smtClean="0">
                <a:solidFill>
                  <a:srgbClr val="C00000"/>
                </a:solidFill>
              </a:rPr>
              <a:t>Rotate buddies throughout the session.</a:t>
            </a:r>
          </a:p>
          <a:p>
            <a:r>
              <a:rPr lang="en-US" dirty="0" smtClean="0">
                <a:solidFill>
                  <a:srgbClr val="C00000"/>
                </a:solidFill>
              </a:rPr>
              <a:t>The non-disabled students chosen as buddies should be selected with utmost care. </a:t>
            </a:r>
          </a:p>
          <a:p>
            <a:endParaRPr lang="en-IN" dirty="0">
              <a:solidFill>
                <a:srgbClr val="00B05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0400" y="5809716"/>
            <a:ext cx="1752600" cy="1048284"/>
          </a:xfrm>
          <a:prstGeom prst="rect">
            <a:avLst/>
          </a:prstGeom>
        </p:spPr>
      </p:pic>
    </p:spTree>
    <p:extLst>
      <p:ext uri="{BB962C8B-B14F-4D97-AF65-F5344CB8AC3E}">
        <p14:creationId xmlns:p14="http://schemas.microsoft.com/office/powerpoint/2010/main" val="1359595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1524000" y="1828800"/>
            <a:ext cx="5029200" cy="3486150"/>
          </a:xfrm>
        </p:spPr>
      </p:pic>
    </p:spTree>
    <p:extLst>
      <p:ext uri="{BB962C8B-B14F-4D97-AF65-F5344CB8AC3E}">
        <p14:creationId xmlns:p14="http://schemas.microsoft.com/office/powerpoint/2010/main" val="18035504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TotalTime>
  <Words>567</Words>
  <Application>Microsoft Office PowerPoint</Application>
  <PresentationFormat>On-screen Show (4:3)</PresentationFormat>
  <Paragraphs>50</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 Unicode MS</vt:lpstr>
      <vt:lpstr>Bookman Old Style</vt:lpstr>
      <vt:lpstr>Century Schoolbook</vt:lpstr>
      <vt:lpstr>Times New Roman</vt:lpstr>
      <vt:lpstr>Wingdings</vt:lpstr>
      <vt:lpstr>Wingdings 2</vt:lpstr>
      <vt:lpstr>Oriel</vt:lpstr>
      <vt:lpstr>INCLUSIVE SCHOOL TEACHING- LEARNING STRATERGIES: BUDDY SYSTEM</vt:lpstr>
      <vt:lpstr>PowerPoint Presentation</vt:lpstr>
      <vt:lpstr>PowerPoint Presentation</vt:lpstr>
      <vt:lpstr>INTRODUCTION</vt:lpstr>
      <vt:lpstr>THE BUDDY SYSTEM</vt:lpstr>
      <vt:lpstr>PowerPoint Presentation</vt:lpstr>
      <vt:lpstr>PowerPoint Presentation</vt:lpstr>
      <vt:lpstr>PowerPoint Presentation</vt:lpstr>
      <vt:lpstr>benefits</vt:lpstr>
      <vt:lpstr>Responsibilities of a peer buddy</vt:lpstr>
      <vt:lpstr>Essentials for successful implementation of buddy system</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LEARNING STRATERGIES: BUDDY SYSTEM</dc:title>
  <dc:creator>Jai RAM</dc:creator>
  <cp:lastModifiedBy>Lenovo</cp:lastModifiedBy>
  <cp:revision>22</cp:revision>
  <dcterms:created xsi:type="dcterms:W3CDTF">2006-08-16T00:00:00Z</dcterms:created>
  <dcterms:modified xsi:type="dcterms:W3CDTF">2020-07-14T01:30:10Z</dcterms:modified>
</cp:coreProperties>
</file>