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94" r:id="rId3"/>
    <p:sldId id="256" r:id="rId4"/>
    <p:sldId id="257" r:id="rId5"/>
    <p:sldId id="310" r:id="rId6"/>
    <p:sldId id="258" r:id="rId7"/>
    <p:sldId id="259" r:id="rId8"/>
    <p:sldId id="296" r:id="rId9"/>
    <p:sldId id="295" r:id="rId10"/>
    <p:sldId id="260" r:id="rId11"/>
    <p:sldId id="261" r:id="rId12"/>
    <p:sldId id="262" r:id="rId13"/>
    <p:sldId id="322" r:id="rId14"/>
    <p:sldId id="329" r:id="rId15"/>
    <p:sldId id="324" r:id="rId16"/>
    <p:sldId id="325" r:id="rId17"/>
    <p:sldId id="327" r:id="rId18"/>
    <p:sldId id="328" r:id="rId19"/>
    <p:sldId id="323" r:id="rId20"/>
    <p:sldId id="263" r:id="rId21"/>
    <p:sldId id="282" r:id="rId22"/>
    <p:sldId id="280" r:id="rId23"/>
    <p:sldId id="284" r:id="rId24"/>
    <p:sldId id="264" r:id="rId25"/>
    <p:sldId id="265" r:id="rId26"/>
    <p:sldId id="270" r:id="rId27"/>
    <p:sldId id="267" r:id="rId28"/>
    <p:sldId id="268" r:id="rId29"/>
    <p:sldId id="269" r:id="rId30"/>
    <p:sldId id="272" r:id="rId31"/>
    <p:sldId id="273" r:id="rId32"/>
    <p:sldId id="277" r:id="rId33"/>
    <p:sldId id="319" r:id="rId34"/>
    <p:sldId id="320" r:id="rId35"/>
    <p:sldId id="321" r:id="rId36"/>
    <p:sldId id="316" r:id="rId37"/>
    <p:sldId id="314" r:id="rId38"/>
    <p:sldId id="275" r:id="rId39"/>
    <p:sldId id="276" r:id="rId40"/>
    <p:sldId id="318" r:id="rId41"/>
    <p:sldId id="312" r:id="rId42"/>
    <p:sldId id="317"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6DF78F6C-6C29-4B1B-B5D9-21B211464DF8}" type="datetimeFigureOut">
              <a:rPr lang="en-US" smtClean="0"/>
              <a:pPr/>
              <a:t>9/17/2020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90B0CBB-BB45-4A30-8CEC-F0981DDB6227}"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DF78F6C-6C29-4B1B-B5D9-21B211464DF8}" type="datetimeFigureOut">
              <a:rPr lang="en-US" smtClean="0"/>
              <a:pPr/>
              <a:t>9/17/2020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90B0CBB-BB45-4A30-8CEC-F0981DDB6227}"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F78F6C-6C29-4B1B-B5D9-21B211464DF8}" type="datetimeFigureOut">
              <a:rPr lang="en-US" smtClean="0"/>
              <a:pPr/>
              <a:t>9/17/2020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90B0CBB-BB45-4A30-8CEC-F0981DDB6227}"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6DF78F6C-6C29-4B1B-B5D9-21B211464DF8}" type="datetimeFigureOut">
              <a:rPr lang="en-US" smtClean="0"/>
              <a:pPr/>
              <a:t>9/17/2020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90B0CBB-BB45-4A30-8CEC-F0981DDB6227}"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6DF78F6C-6C29-4B1B-B5D9-21B211464DF8}" type="datetimeFigureOut">
              <a:rPr lang="en-US" smtClean="0"/>
              <a:pPr/>
              <a:t>9/17/2020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90B0CBB-BB45-4A30-8CEC-F0981DDB6227}"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6DF78F6C-6C29-4B1B-B5D9-21B211464DF8}" type="datetimeFigureOut">
              <a:rPr lang="en-US" smtClean="0"/>
              <a:pPr/>
              <a:t>9/17/2020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90B0CBB-BB45-4A30-8CEC-F0981DDB6227}"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F78F6C-6C29-4B1B-B5D9-21B211464DF8}" type="datetimeFigureOut">
              <a:rPr lang="en-US" smtClean="0"/>
              <a:pPr/>
              <a:t>9/17/2020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90B0CBB-BB45-4A30-8CEC-F0981DDB6227}"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F78F6C-6C29-4B1B-B5D9-21B211464DF8}" type="datetimeFigureOut">
              <a:rPr lang="en-US" smtClean="0"/>
              <a:pPr/>
              <a:t>9/17/2020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90B0CBB-BB45-4A30-8CEC-F0981DDB6227}"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F78F6C-6C29-4B1B-B5D9-21B211464DF8}" type="datetimeFigureOut">
              <a:rPr lang="en-US" smtClean="0"/>
              <a:pPr/>
              <a:t>9/17/2020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90B0CBB-BB45-4A30-8CEC-F0981DDB6227}"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DF78F6C-6C29-4B1B-B5D9-21B211464DF8}" type="datetimeFigureOut">
              <a:rPr lang="en-US" smtClean="0"/>
              <a:pPr/>
              <a:t>9/17/2020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90B0CBB-BB45-4A30-8CEC-F0981DDB6227}"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DF78F6C-6C29-4B1B-B5D9-21B211464DF8}" type="datetimeFigureOut">
              <a:rPr lang="en-US" smtClean="0"/>
              <a:pPr/>
              <a:t>9/17/2020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90B0CBB-BB45-4A30-8CEC-F0981DDB6227}"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F78F6C-6C29-4B1B-B5D9-21B211464DF8}" type="datetimeFigureOut">
              <a:rPr lang="en-US" smtClean="0"/>
              <a:pPr/>
              <a:t>9/17/2020</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0B0CBB-BB45-4A30-8CEC-F0981DDB6227}"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emedicinehealth.com/slideshow_pictures_low_back_pain/article_em.htm"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emedicinehealth.com/hearing_loss/article_em.ht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emedicinehealth.com/image-gallery/pituitary_gland_picture/images.ht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emedicinehealth.com/image-gallery/blood_pressure_picture/images.htm"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myvmc.com/anatomy/central-nervous-system-cns/" TargetMode="External"/><Relationship Id="rId2" Type="http://schemas.openxmlformats.org/officeDocument/2006/relationships/hyperlink" Target="https://www.myvmc.com/medical-dictionary/spinal-cord-2/" TargetMode="External"/><Relationship Id="rId1" Type="http://schemas.openxmlformats.org/officeDocument/2006/relationships/slideLayout" Target="../slideLayouts/slideLayout2.xml"/><Relationship Id="rId4" Type="http://schemas.openxmlformats.org/officeDocument/2006/relationships/hyperlink" Target="https://www.myvmc.com/anatomy/human-brain/" TargetMode="External"/></Relationships>
</file>

<file path=ppt/slides/_rels/slide27.xml.rels><?xml version="1.0" encoding="UTF-8" standalone="yes"?>
<Relationships xmlns="http://schemas.openxmlformats.org/package/2006/relationships"><Relationship Id="rId2" Type="http://schemas.openxmlformats.org/officeDocument/2006/relationships/hyperlink" Target="https://www.emedicinehealth.com/feet_facts_quiz_iq/quiz.htm"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myvmc.com/anatomy/spinal-cord/"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ww.myvmc.com/anatomy/spinal-cord/"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thoughtco.com/integumentary-system-373580" TargetMode="External"/><Relationship Id="rId2" Type="http://schemas.openxmlformats.org/officeDocument/2006/relationships/hyperlink" Target="https://www.thoughtco.com/muscle-tissue-anatomy-373195"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thoughtco.com/nervous-tissue-anatomy-373196" TargetMode="External"/><Relationship Id="rId2" Type="http://schemas.openxmlformats.org/officeDocument/2006/relationships/hyperlink" Target="https://www.thoughtco.com/steps-of-cardiac-conduction-373587" TargetMode="External"/><Relationship Id="rId1" Type="http://schemas.openxmlformats.org/officeDocument/2006/relationships/slideLayout" Target="../slideLayouts/slideLayout2.xml"/><Relationship Id="rId5" Type="http://schemas.openxmlformats.org/officeDocument/2006/relationships/hyperlink" Target="https://www.thoughtco.com/digestive-system-373572" TargetMode="External"/><Relationship Id="rId4" Type="http://schemas.openxmlformats.org/officeDocument/2006/relationships/hyperlink" Target="https://www.thoughtco.com/blood-373480"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96" y="214291"/>
            <a:ext cx="8286808" cy="5072098"/>
          </a:xfrm>
        </p:spPr>
        <p:txBody>
          <a:bodyPr>
            <a:normAutofit/>
          </a:bodyPr>
          <a:lstStyle/>
          <a:p>
            <a:r>
              <a:rPr lang="en-IN" sz="4800" dirty="0" smtClean="0">
                <a:solidFill>
                  <a:srgbClr val="C00000"/>
                </a:solidFill>
              </a:rPr>
              <a:t>The Human nervous system</a:t>
            </a:r>
            <a:endParaRPr lang="en-IN" sz="4800" dirty="0">
              <a:solidFill>
                <a:srgbClr val="C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main-qimg-ed027c073c000af47718586e893d8585-c.jpg"/>
          <p:cNvPicPr>
            <a:picLocks noGrp="1" noChangeAspect="1" noChangeArrowheads="1"/>
          </p:cNvPicPr>
          <p:nvPr>
            <p:ph idx="1"/>
          </p:nvPr>
        </p:nvPicPr>
        <p:blipFill>
          <a:blip r:embed="rId2" cstate="print"/>
          <a:srcRect/>
          <a:stretch>
            <a:fillRect/>
          </a:stretch>
        </p:blipFill>
        <p:spPr bwMode="auto">
          <a:xfrm>
            <a:off x="357158" y="214290"/>
            <a:ext cx="8572560" cy="6357982"/>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2853"/>
            <a:ext cx="8315356" cy="6286544"/>
          </a:xfrm>
        </p:spPr>
        <p:txBody>
          <a:bodyPr>
            <a:normAutofit fontScale="90000"/>
          </a:bodyPr>
          <a:lstStyle/>
          <a:p>
            <a:r>
              <a:rPr lang="en-IN" dirty="0" smtClean="0"/>
              <a:t/>
            </a:r>
            <a:br>
              <a:rPr lang="en-IN" dirty="0" smtClean="0"/>
            </a:br>
            <a:r>
              <a:rPr lang="en-IN" dirty="0"/>
              <a:t/>
            </a:r>
            <a:br>
              <a:rPr lang="en-IN" dirty="0"/>
            </a:br>
            <a:r>
              <a:rPr lang="en-IN" dirty="0" smtClean="0"/>
              <a:t>The central nervous system consists of the </a:t>
            </a:r>
            <a:r>
              <a:rPr lang="en-IN" dirty="0" smtClean="0">
                <a:solidFill>
                  <a:srgbClr val="0070C0"/>
                </a:solidFill>
              </a:rPr>
              <a:t>brain</a:t>
            </a:r>
            <a:r>
              <a:rPr lang="en-IN" dirty="0" smtClean="0"/>
              <a:t> and </a:t>
            </a:r>
            <a:r>
              <a:rPr lang="en-IN" dirty="0" smtClean="0">
                <a:hlinkClick r:id="rId2" tooltip="Educational Slideshow"/>
              </a:rPr>
              <a:t>spinal cord</a:t>
            </a:r>
            <a:r>
              <a:rPr lang="en-IN" dirty="0" smtClean="0"/>
              <a:t/>
            </a:r>
            <a:br>
              <a:rPr lang="en-IN" dirty="0" smtClean="0"/>
            </a:br>
            <a:r>
              <a:rPr lang="en-IN" dirty="0" smtClean="0"/>
              <a:t/>
            </a:r>
            <a:br>
              <a:rPr lang="en-IN" dirty="0" smtClean="0"/>
            </a:br>
            <a:r>
              <a:rPr lang="en-IN" dirty="0" smtClean="0"/>
              <a:t>The brain plays a central role in the control of most bodily functions, including awareness, movements, sensations, thoughts, speech, and memory. </a:t>
            </a:r>
            <a:br>
              <a:rPr lang="en-IN" dirty="0" smtClean="0"/>
            </a:br>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IN" dirty="0" smtClean="0"/>
              <a:t>The spinal cord is connected to a section of the brain called the brainstem and runs through the spinal canal. </a:t>
            </a:r>
          </a:p>
          <a:p>
            <a:endParaRPr lang="en-IN" dirty="0" smtClean="0"/>
          </a:p>
          <a:p>
            <a:r>
              <a:rPr lang="en-IN" dirty="0" smtClean="0"/>
              <a:t>The spinal cord carries signals (messages) back and forth between the brain and the peripheral nerves.</a:t>
            </a:r>
            <a:br>
              <a:rPr lang="en-IN" dirty="0" smtClean="0"/>
            </a:br>
            <a:endParaRPr lang="en-I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28596" y="1071546"/>
            <a:ext cx="8229600" cy="4525963"/>
          </a:xfrm>
        </p:spPr>
        <p:txBody>
          <a:bodyPr>
            <a:normAutofit lnSpcReduction="10000"/>
          </a:bodyPr>
          <a:lstStyle/>
          <a:p>
            <a:pPr>
              <a:buNone/>
            </a:pPr>
            <a:endParaRPr lang="en-IN" b="1" dirty="0" smtClean="0"/>
          </a:p>
          <a:p>
            <a:r>
              <a:rPr lang="en-IN" dirty="0" smtClean="0"/>
              <a:t>Despite weighing only about 3 pounds, the brain consumes as much as 20% of the oxygen and glucose taken in by the body.</a:t>
            </a:r>
          </a:p>
          <a:p>
            <a:endParaRPr lang="en-IN" dirty="0" smtClean="0"/>
          </a:p>
          <a:p>
            <a:r>
              <a:rPr lang="en-IN" dirty="0" smtClean="0"/>
              <a:t> Nervous tissue in the brain has a very high metabolic rate due to the sheer number of decisions and processes taking place within the brain at any given time.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The Brain and Cerebrum</a:t>
            </a:r>
            <a:br>
              <a:rPr lang="en-IN" b="1" dirty="0" smtClean="0"/>
            </a:br>
            <a:endParaRPr lang="en-IN" dirty="0"/>
          </a:p>
        </p:txBody>
      </p:sp>
      <p:sp>
        <p:nvSpPr>
          <p:cNvPr id="3" name="Content Placeholder 2"/>
          <p:cNvSpPr>
            <a:spLocks noGrp="1"/>
          </p:cNvSpPr>
          <p:nvPr>
            <p:ph idx="1"/>
          </p:nvPr>
        </p:nvSpPr>
        <p:spPr/>
        <p:txBody>
          <a:bodyPr>
            <a:normAutofit/>
          </a:bodyPr>
          <a:lstStyle/>
          <a:p>
            <a:r>
              <a:rPr lang="en-IN" dirty="0" smtClean="0"/>
              <a:t>The cerebrum is the largest part of the brain and controls voluntary actions, speech, senses, thought, and memory.</a:t>
            </a:r>
          </a:p>
          <a:p>
            <a:endParaRPr lang="en-IN" dirty="0" smtClean="0"/>
          </a:p>
          <a:p>
            <a:r>
              <a:rPr lang="en-IN" dirty="0" smtClean="0"/>
              <a:t>The cerebrum is divided into two halves, known as the right and left hemispheres.</a:t>
            </a:r>
          </a:p>
          <a:p>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142900"/>
            <a:ext cx="8229600" cy="1143000"/>
          </a:xfrm>
        </p:spPr>
        <p:txBody>
          <a:bodyPr/>
          <a:lstStyle/>
          <a:p>
            <a:r>
              <a:rPr lang="en-US" dirty="0" smtClean="0"/>
              <a:t>Brain  </a:t>
            </a:r>
            <a:r>
              <a:rPr lang="en-US" dirty="0" err="1" smtClean="0"/>
              <a:t>contd</a:t>
            </a:r>
            <a:r>
              <a:rPr lang="en-US" dirty="0" smtClean="0"/>
              <a:t>…</a:t>
            </a:r>
            <a:endParaRPr lang="en-IN" dirty="0"/>
          </a:p>
        </p:txBody>
      </p:sp>
      <p:sp>
        <p:nvSpPr>
          <p:cNvPr id="3" name="Content Placeholder 2"/>
          <p:cNvSpPr>
            <a:spLocks noGrp="1"/>
          </p:cNvSpPr>
          <p:nvPr>
            <p:ph idx="1"/>
          </p:nvPr>
        </p:nvSpPr>
        <p:spPr>
          <a:xfrm>
            <a:off x="457200" y="714357"/>
            <a:ext cx="8229600" cy="3286148"/>
          </a:xfrm>
        </p:spPr>
        <p:txBody>
          <a:bodyPr>
            <a:normAutofit fontScale="85000" lnSpcReduction="20000"/>
          </a:bodyPr>
          <a:lstStyle/>
          <a:p>
            <a:r>
              <a:rPr lang="en-IN" dirty="0" smtClean="0"/>
              <a:t>Each hemisphere is divided into four lobes, or areas, which are interconnected.</a:t>
            </a:r>
            <a:endParaRPr lang="en-IN" smtClean="0"/>
          </a:p>
          <a:p>
            <a:endParaRPr lang="en-IN" dirty="0" smtClean="0"/>
          </a:p>
          <a:p>
            <a:r>
              <a:rPr lang="en-IN" dirty="0" smtClean="0"/>
              <a:t>The frontal lobes are located in the front of the brain and are responsible for voluntary movement and, via their connections with other lobes, participate in the execution of sequential tasks; speech output; organizational skills; and certain aspects of </a:t>
            </a:r>
            <a:r>
              <a:rPr lang="en-IN" dirty="0" err="1" smtClean="0"/>
              <a:t>behavior</a:t>
            </a:r>
            <a:r>
              <a:rPr lang="en-IN" dirty="0" smtClean="0"/>
              <a:t>, mood, and memory.</a:t>
            </a:r>
          </a:p>
        </p:txBody>
      </p:sp>
      <p:pic>
        <p:nvPicPr>
          <p:cNvPr id="1026" name="Picture 2" descr="C:\Users\Admin\Desktop\brain 1.jpg"/>
          <p:cNvPicPr>
            <a:picLocks noChangeAspect="1" noChangeArrowheads="1"/>
          </p:cNvPicPr>
          <p:nvPr/>
        </p:nvPicPr>
        <p:blipFill>
          <a:blip r:embed="rId2" cstate="print"/>
          <a:srcRect/>
          <a:stretch>
            <a:fillRect/>
          </a:stretch>
        </p:blipFill>
        <p:spPr bwMode="auto">
          <a:xfrm>
            <a:off x="1857356" y="4000504"/>
            <a:ext cx="4786346" cy="257176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126163"/>
          </a:xfrm>
        </p:spPr>
        <p:txBody>
          <a:bodyPr/>
          <a:lstStyle/>
          <a:p>
            <a:r>
              <a:rPr lang="en-IN" dirty="0" smtClean="0"/>
              <a:t>The parietal lobes are located behind the frontal lobes and in front of the occipital lobes. </a:t>
            </a:r>
          </a:p>
          <a:p>
            <a:r>
              <a:rPr lang="en-IN" dirty="0" smtClean="0"/>
              <a:t>They process sensory information such as temperature, pain, taste, and </a:t>
            </a:r>
            <a:r>
              <a:rPr lang="en-IN" smtClean="0"/>
              <a:t>touch. </a:t>
            </a:r>
            <a:r>
              <a:rPr lang="en-IN" dirty="0" smtClean="0"/>
              <a:t>In addition, the processing includes information about numbers, attentiveness to the position of one's body parts, the space around one's body.</a:t>
            </a:r>
          </a:p>
          <a:p>
            <a:endParaRPr lang="en-IN" dirty="0"/>
          </a:p>
        </p:txBody>
      </p:sp>
      <p:pic>
        <p:nvPicPr>
          <p:cNvPr id="4" name="Picture 2" descr="C:\Users\Admin\Desktop\brain 1.jpg"/>
          <p:cNvPicPr>
            <a:picLocks noChangeAspect="1" noChangeArrowheads="1"/>
          </p:cNvPicPr>
          <p:nvPr/>
        </p:nvPicPr>
        <p:blipFill>
          <a:blip r:embed="rId2" cstate="print"/>
          <a:srcRect/>
          <a:stretch>
            <a:fillRect/>
          </a:stretch>
        </p:blipFill>
        <p:spPr bwMode="auto">
          <a:xfrm>
            <a:off x="1857356" y="4286232"/>
            <a:ext cx="4786346" cy="257176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2852"/>
            <a:ext cx="8229600" cy="4525963"/>
          </a:xfrm>
        </p:spPr>
        <p:txBody>
          <a:bodyPr/>
          <a:lstStyle/>
          <a:p>
            <a:r>
              <a:rPr lang="en-IN" dirty="0" smtClean="0"/>
              <a:t>The temporal lobes are located on each side of the brain. They process memory and auditory (</a:t>
            </a:r>
            <a:r>
              <a:rPr lang="en-IN" dirty="0" smtClean="0">
                <a:hlinkClick r:id="rId2"/>
              </a:rPr>
              <a:t>hearing</a:t>
            </a:r>
            <a:r>
              <a:rPr lang="en-IN" dirty="0" smtClean="0"/>
              <a:t>) information and speech and language functions.</a:t>
            </a:r>
          </a:p>
          <a:p>
            <a:r>
              <a:rPr lang="en-IN" dirty="0" smtClean="0"/>
              <a:t>The occipital lobes are located at the back of the brain. They receive and process visual information.</a:t>
            </a:r>
          </a:p>
          <a:p>
            <a:endParaRPr lang="en-IN" dirty="0"/>
          </a:p>
        </p:txBody>
      </p:sp>
      <p:pic>
        <p:nvPicPr>
          <p:cNvPr id="4" name="Picture 2" descr="C:\Users\Admin\Desktop\brain 1.jpg"/>
          <p:cNvPicPr>
            <a:picLocks noChangeAspect="1" noChangeArrowheads="1"/>
          </p:cNvPicPr>
          <p:nvPr/>
        </p:nvPicPr>
        <p:blipFill>
          <a:blip r:embed="rId3" cstate="print"/>
          <a:srcRect/>
          <a:stretch>
            <a:fillRect/>
          </a:stretch>
        </p:blipFill>
        <p:spPr bwMode="auto">
          <a:xfrm>
            <a:off x="1857356" y="4000504"/>
            <a:ext cx="4786346" cy="257176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357214"/>
            <a:ext cx="8229600" cy="1143000"/>
          </a:xfrm>
        </p:spPr>
        <p:txBody>
          <a:bodyPr/>
          <a:lstStyle/>
          <a:p>
            <a:r>
              <a:rPr lang="en-US" dirty="0" smtClean="0"/>
              <a:t>Brain  </a:t>
            </a:r>
            <a:r>
              <a:rPr lang="en-US" dirty="0" err="1" smtClean="0"/>
              <a:t>contd</a:t>
            </a:r>
            <a:r>
              <a:rPr lang="en-US" dirty="0" smtClean="0"/>
              <a:t>…</a:t>
            </a:r>
            <a:endParaRPr lang="en-IN" dirty="0"/>
          </a:p>
        </p:txBody>
      </p:sp>
      <p:sp>
        <p:nvSpPr>
          <p:cNvPr id="3" name="Content Placeholder 2"/>
          <p:cNvSpPr>
            <a:spLocks noGrp="1"/>
          </p:cNvSpPr>
          <p:nvPr>
            <p:ph idx="1"/>
          </p:nvPr>
        </p:nvSpPr>
        <p:spPr>
          <a:xfrm>
            <a:off x="285720" y="500042"/>
            <a:ext cx="8229600" cy="3071834"/>
          </a:xfrm>
        </p:spPr>
        <p:txBody>
          <a:bodyPr>
            <a:normAutofit/>
          </a:bodyPr>
          <a:lstStyle/>
          <a:p>
            <a:r>
              <a:rPr lang="en-IN" dirty="0" smtClean="0"/>
              <a:t>The central structures of the brain include the thalamus, hypothalamus, and </a:t>
            </a:r>
            <a:r>
              <a:rPr lang="en-IN" dirty="0" smtClean="0">
                <a:hlinkClick r:id="rId2" tooltip="Medical Image"/>
              </a:rPr>
              <a:t>pituitary gland</a:t>
            </a:r>
            <a:r>
              <a:rPr lang="en-IN" dirty="0" smtClean="0"/>
              <a:t>. </a:t>
            </a:r>
          </a:p>
        </p:txBody>
      </p:sp>
      <p:pic>
        <p:nvPicPr>
          <p:cNvPr id="4" name="Picture 2" descr="C:\Users\Admin\Desktop\brain 4.bmp"/>
          <p:cNvPicPr>
            <a:picLocks noChangeAspect="1" noChangeArrowheads="1"/>
          </p:cNvPicPr>
          <p:nvPr/>
        </p:nvPicPr>
        <p:blipFill>
          <a:blip r:embed="rId3" cstate="print"/>
          <a:srcRect/>
          <a:stretch>
            <a:fillRect/>
          </a:stretch>
        </p:blipFill>
        <p:spPr bwMode="auto">
          <a:xfrm>
            <a:off x="1500166" y="2214554"/>
            <a:ext cx="6072230" cy="357187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0"/>
            <a:ext cx="8229600" cy="642918"/>
          </a:xfrm>
        </p:spPr>
        <p:txBody>
          <a:bodyPr>
            <a:normAutofit fontScale="90000"/>
          </a:bodyPr>
          <a:lstStyle/>
          <a:p>
            <a:r>
              <a:rPr lang="en-US" dirty="0" smtClean="0"/>
              <a:t>Brain  </a:t>
            </a:r>
            <a:r>
              <a:rPr lang="en-US" dirty="0" err="1" smtClean="0"/>
              <a:t>contd</a:t>
            </a:r>
            <a:r>
              <a:rPr lang="en-US" dirty="0" smtClean="0"/>
              <a:t>…</a:t>
            </a:r>
            <a:endParaRPr lang="en-IN" dirty="0"/>
          </a:p>
        </p:txBody>
      </p:sp>
      <p:sp>
        <p:nvSpPr>
          <p:cNvPr id="3" name="Content Placeholder 2"/>
          <p:cNvSpPr>
            <a:spLocks noGrp="1"/>
          </p:cNvSpPr>
          <p:nvPr>
            <p:ph idx="1"/>
          </p:nvPr>
        </p:nvSpPr>
        <p:spPr>
          <a:xfrm>
            <a:off x="357158" y="642919"/>
            <a:ext cx="8229600" cy="2928958"/>
          </a:xfrm>
        </p:spPr>
        <p:txBody>
          <a:bodyPr>
            <a:normAutofit fontScale="85000" lnSpcReduction="20000"/>
          </a:bodyPr>
          <a:lstStyle/>
          <a:p>
            <a:r>
              <a:rPr lang="en-IN" dirty="0" smtClean="0"/>
              <a:t>The thalamus integrates and relays sensory information to the cortex of the parietal, temporal, and occipital lobes.</a:t>
            </a:r>
          </a:p>
          <a:p>
            <a:r>
              <a:rPr lang="en-IN" dirty="0" smtClean="0"/>
              <a:t> The thalamus is located in the lower central part of the brain (that is, upper part of the brainstem) and is located medially to the basal ganglia. </a:t>
            </a:r>
          </a:p>
          <a:p>
            <a:r>
              <a:rPr lang="en-IN" dirty="0" smtClean="0"/>
              <a:t>The brain hemispheres lie on the thalamus. Other roles of the thalamus include motor and memory control.</a:t>
            </a:r>
            <a:endParaRPr lang="en-IN" dirty="0"/>
          </a:p>
        </p:txBody>
      </p:sp>
      <p:pic>
        <p:nvPicPr>
          <p:cNvPr id="4" name="Picture 2" descr="C:\Users\Admin\Desktop\brain2.jpg"/>
          <p:cNvPicPr>
            <a:picLocks noChangeAspect="1" noChangeArrowheads="1"/>
          </p:cNvPicPr>
          <p:nvPr/>
        </p:nvPicPr>
        <p:blipFill>
          <a:blip r:embed="rId2" cstate="print"/>
          <a:srcRect/>
          <a:stretch>
            <a:fillRect/>
          </a:stretch>
        </p:blipFill>
        <p:spPr bwMode="auto">
          <a:xfrm>
            <a:off x="1500166" y="3500438"/>
            <a:ext cx="6153150" cy="3163098"/>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285776"/>
            <a:ext cx="8229600" cy="1071590"/>
          </a:xfrm>
        </p:spPr>
        <p:txBody>
          <a:bodyPr/>
          <a:lstStyle/>
          <a:p>
            <a:r>
              <a:rPr lang="en-US" dirty="0" smtClean="0"/>
              <a:t>Brain  </a:t>
            </a:r>
            <a:r>
              <a:rPr lang="en-US" dirty="0" err="1" smtClean="0"/>
              <a:t>contd</a:t>
            </a:r>
            <a:r>
              <a:rPr lang="en-US" dirty="0" smtClean="0"/>
              <a:t>…</a:t>
            </a:r>
            <a:endParaRPr lang="en-IN" dirty="0"/>
          </a:p>
        </p:txBody>
      </p:sp>
      <p:sp>
        <p:nvSpPr>
          <p:cNvPr id="3" name="Content Placeholder 2"/>
          <p:cNvSpPr>
            <a:spLocks noGrp="1"/>
          </p:cNvSpPr>
          <p:nvPr>
            <p:ph idx="1"/>
          </p:nvPr>
        </p:nvSpPr>
        <p:spPr>
          <a:xfrm>
            <a:off x="214282" y="428604"/>
            <a:ext cx="8229600" cy="4525963"/>
          </a:xfrm>
        </p:spPr>
        <p:txBody>
          <a:bodyPr>
            <a:normAutofit fontScale="70000" lnSpcReduction="20000"/>
          </a:bodyPr>
          <a:lstStyle/>
          <a:p>
            <a:r>
              <a:rPr lang="en-IN" dirty="0" smtClean="0"/>
              <a:t>The hypothalamus, located below the thalamus, regulates automatic functions such as appetite, thirst, and body temperature.</a:t>
            </a:r>
          </a:p>
          <a:p>
            <a:endParaRPr lang="en-IN" dirty="0" smtClean="0"/>
          </a:p>
          <a:p>
            <a:r>
              <a:rPr lang="en-IN" dirty="0" smtClean="0"/>
              <a:t> It also secretes hormones that stimulate or suppress the release of hormones (for example, growth hormones) in the pituitary gland.</a:t>
            </a:r>
          </a:p>
          <a:p>
            <a:r>
              <a:rPr lang="en-IN" dirty="0" smtClean="0"/>
              <a:t>The pituitary gland is located at the base of the brain. The pituitary gland produces hormones that control many functions of other </a:t>
            </a:r>
            <a:r>
              <a:rPr lang="en-IN" dirty="0" smtClean="0">
                <a:solidFill>
                  <a:srgbClr val="FF0000"/>
                </a:solidFill>
              </a:rPr>
              <a:t>endocrine glands</a:t>
            </a:r>
            <a:r>
              <a:rPr lang="en-IN" dirty="0" smtClean="0"/>
              <a:t>. </a:t>
            </a:r>
          </a:p>
          <a:p>
            <a:endParaRPr lang="en-IN" dirty="0" smtClean="0"/>
          </a:p>
          <a:p>
            <a:r>
              <a:rPr lang="en-IN" dirty="0" smtClean="0"/>
              <a:t>It regulates the production of many hormones that have a role in growth, metabolism, sexual response, and the stress response.</a:t>
            </a:r>
          </a:p>
          <a:p>
            <a:pPr>
              <a:buNone/>
            </a:pPr>
            <a:endParaRPr lang="en-IN" dirty="0" smtClean="0">
              <a:solidFill>
                <a:srgbClr val="FF0000"/>
              </a:solidFill>
            </a:endParaRPr>
          </a:p>
          <a:p>
            <a:endParaRPr lang="en-IN" dirty="0"/>
          </a:p>
        </p:txBody>
      </p:sp>
      <p:pic>
        <p:nvPicPr>
          <p:cNvPr id="4" name="Picture 2" descr="C:\Users\Admin\Desktop\brain 4.bmp"/>
          <p:cNvPicPr>
            <a:picLocks noChangeAspect="1" noChangeArrowheads="1"/>
          </p:cNvPicPr>
          <p:nvPr/>
        </p:nvPicPr>
        <p:blipFill>
          <a:blip r:embed="rId2" cstate="print"/>
          <a:srcRect/>
          <a:stretch>
            <a:fillRect/>
          </a:stretch>
        </p:blipFill>
        <p:spPr bwMode="auto">
          <a:xfrm>
            <a:off x="1500166" y="3857628"/>
            <a:ext cx="6000792" cy="3000372"/>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Epithalamus</a:t>
            </a:r>
            <a:r>
              <a:rPr lang="en-US" dirty="0" smtClean="0"/>
              <a:t/>
            </a:r>
            <a:br>
              <a:rPr lang="en-US" dirty="0" smtClean="0"/>
            </a:br>
            <a:endParaRPr lang="en-US" dirty="0"/>
          </a:p>
        </p:txBody>
      </p:sp>
      <p:sp>
        <p:nvSpPr>
          <p:cNvPr id="3" name="Content Placeholder 2"/>
          <p:cNvSpPr>
            <a:spLocks noGrp="1"/>
          </p:cNvSpPr>
          <p:nvPr>
            <p:ph idx="1"/>
          </p:nvPr>
        </p:nvSpPr>
        <p:spPr>
          <a:xfrm>
            <a:off x="500034" y="285728"/>
            <a:ext cx="8229600" cy="6215106"/>
          </a:xfrm>
        </p:spPr>
        <p:txBody>
          <a:bodyPr/>
          <a:lstStyle/>
          <a:p>
            <a:pPr>
              <a:buNone/>
            </a:pPr>
            <a:endParaRPr lang="en-US" dirty="0" smtClean="0"/>
          </a:p>
          <a:p>
            <a:r>
              <a:rPr lang="en-US" dirty="0" smtClean="0"/>
              <a:t>A part of the dorsal forebrain including the pineal gland and a region in the roof of the third ventricle.</a:t>
            </a:r>
          </a:p>
          <a:p>
            <a:endParaRPr lang="en-US" dirty="0"/>
          </a:p>
        </p:txBody>
      </p:sp>
      <p:pic>
        <p:nvPicPr>
          <p:cNvPr id="1027" name="Picture 3" descr="C:\Users\HP-PC\Desktop\download.jpg"/>
          <p:cNvPicPr>
            <a:picLocks noChangeAspect="1" noChangeArrowheads="1"/>
          </p:cNvPicPr>
          <p:nvPr/>
        </p:nvPicPr>
        <p:blipFill>
          <a:blip r:embed="rId2"/>
          <a:srcRect/>
          <a:stretch>
            <a:fillRect/>
          </a:stretch>
        </p:blipFill>
        <p:spPr bwMode="auto">
          <a:xfrm>
            <a:off x="928662" y="2643182"/>
            <a:ext cx="6500858" cy="3571876"/>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lstStyle/>
          <a:p>
            <a:r>
              <a:rPr lang="en-US" dirty="0" err="1" smtClean="0"/>
              <a:t>Subthalamus</a:t>
            </a:r>
            <a:endParaRPr lang="en-US" dirty="0"/>
          </a:p>
        </p:txBody>
      </p:sp>
      <p:sp>
        <p:nvSpPr>
          <p:cNvPr id="3" name="Content Placeholder 2"/>
          <p:cNvSpPr>
            <a:spLocks noGrp="1"/>
          </p:cNvSpPr>
          <p:nvPr>
            <p:ph idx="1"/>
          </p:nvPr>
        </p:nvSpPr>
        <p:spPr>
          <a:xfrm>
            <a:off x="428596" y="928670"/>
            <a:ext cx="8229600" cy="2543180"/>
          </a:xfrm>
        </p:spPr>
        <p:txBody>
          <a:bodyPr>
            <a:normAutofit lnSpcReduction="10000"/>
          </a:bodyPr>
          <a:lstStyle/>
          <a:p>
            <a:r>
              <a:rPr lang="en-US" dirty="0" smtClean="0"/>
              <a:t>The </a:t>
            </a:r>
            <a:r>
              <a:rPr lang="en-US" dirty="0" err="1" smtClean="0"/>
              <a:t>subthalamus</a:t>
            </a:r>
            <a:r>
              <a:rPr lang="en-US" dirty="0" smtClean="0"/>
              <a:t> lies between the mid brain and the thalamus. It consists of</a:t>
            </a:r>
            <a:r>
              <a:rPr lang="en-US" dirty="0" smtClean="0">
                <a:solidFill>
                  <a:srgbClr val="FF0000"/>
                </a:solidFill>
              </a:rPr>
              <a:t> grey matter and white matter.</a:t>
            </a:r>
          </a:p>
          <a:p>
            <a:r>
              <a:rPr lang="en-US" dirty="0" err="1" smtClean="0"/>
              <a:t>Subthalamus</a:t>
            </a:r>
            <a:r>
              <a:rPr lang="en-US" dirty="0" smtClean="0"/>
              <a:t> holds muscular responses in check</a:t>
            </a:r>
            <a:endParaRPr lang="en-US" dirty="0"/>
          </a:p>
        </p:txBody>
      </p:sp>
      <p:pic>
        <p:nvPicPr>
          <p:cNvPr id="4" name="Picture 3" descr="C:\Users\HP-PC\Desktop\download.jpg"/>
          <p:cNvPicPr>
            <a:picLocks noChangeAspect="1" noChangeArrowheads="1"/>
          </p:cNvPicPr>
          <p:nvPr/>
        </p:nvPicPr>
        <p:blipFill>
          <a:blip r:embed="rId2"/>
          <a:srcRect/>
          <a:stretch>
            <a:fillRect/>
          </a:stretch>
        </p:blipFill>
        <p:spPr bwMode="auto">
          <a:xfrm>
            <a:off x="1071538" y="3286124"/>
            <a:ext cx="6500858" cy="3571876"/>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normAutofit fontScale="90000"/>
          </a:bodyPr>
          <a:lstStyle/>
          <a:p>
            <a:r>
              <a:rPr lang="en-IN" b="1" dirty="0" smtClean="0"/>
              <a:t>Diencephalon</a:t>
            </a:r>
            <a:br>
              <a:rPr lang="en-IN" b="1" dirty="0" smtClean="0"/>
            </a:br>
            <a:endParaRPr lang="en-US" dirty="0"/>
          </a:p>
        </p:txBody>
      </p:sp>
      <p:sp>
        <p:nvSpPr>
          <p:cNvPr id="3" name="Content Placeholder 2"/>
          <p:cNvSpPr>
            <a:spLocks noGrp="1"/>
          </p:cNvSpPr>
          <p:nvPr>
            <p:ph idx="1"/>
          </p:nvPr>
        </p:nvSpPr>
        <p:spPr>
          <a:xfrm>
            <a:off x="357158" y="571481"/>
            <a:ext cx="8229600" cy="3000395"/>
          </a:xfrm>
        </p:spPr>
        <p:txBody>
          <a:bodyPr>
            <a:normAutofit lnSpcReduction="10000"/>
          </a:bodyPr>
          <a:lstStyle/>
          <a:p>
            <a:r>
              <a:rPr lang="en-IN" dirty="0" smtClean="0"/>
              <a:t>Superior and anterior to the midbrain is the region known as the interbrain, or diencephalon. </a:t>
            </a:r>
          </a:p>
          <a:p>
            <a:r>
              <a:rPr lang="en-IN" dirty="0" smtClean="0"/>
              <a:t>The thalamus, hypothalamus, and pineal glands make up the major regions of the diencephalon.</a:t>
            </a:r>
          </a:p>
          <a:p>
            <a:pPr>
              <a:buNone/>
            </a:pPr>
            <a:endParaRPr lang="en-US" dirty="0"/>
          </a:p>
        </p:txBody>
      </p:sp>
      <p:pic>
        <p:nvPicPr>
          <p:cNvPr id="4" name="Picture 3" descr="C:\Users\HP-PC\Desktop\download.jpg"/>
          <p:cNvPicPr>
            <a:picLocks noChangeAspect="1" noChangeArrowheads="1"/>
          </p:cNvPicPr>
          <p:nvPr/>
        </p:nvPicPr>
        <p:blipFill>
          <a:blip r:embed="rId2"/>
          <a:srcRect/>
          <a:stretch>
            <a:fillRect/>
          </a:stretch>
        </p:blipFill>
        <p:spPr bwMode="auto">
          <a:xfrm>
            <a:off x="928662" y="3286124"/>
            <a:ext cx="6500858" cy="357187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dirty="0" smtClean="0"/>
              <a:t>cerebrum</a:t>
            </a:r>
            <a:br>
              <a:rPr lang="en-US" sz="5400" dirty="0" smtClean="0"/>
            </a:br>
            <a:endParaRPr lang="en-US" sz="5400" dirty="0"/>
          </a:p>
        </p:txBody>
      </p:sp>
      <p:sp>
        <p:nvSpPr>
          <p:cNvPr id="3" name="Content Placeholder 2"/>
          <p:cNvSpPr>
            <a:spLocks noGrp="1"/>
          </p:cNvSpPr>
          <p:nvPr>
            <p:ph idx="1"/>
          </p:nvPr>
        </p:nvSpPr>
        <p:spPr>
          <a:xfrm>
            <a:off x="428596" y="428604"/>
            <a:ext cx="8229600" cy="4214842"/>
          </a:xfrm>
        </p:spPr>
        <p:txBody>
          <a:bodyPr>
            <a:normAutofit fontScale="70000" lnSpcReduction="20000"/>
          </a:bodyPr>
          <a:lstStyle/>
          <a:p>
            <a:pPr>
              <a:buNone/>
            </a:pPr>
            <a:endParaRPr lang="en-US" dirty="0" smtClean="0"/>
          </a:p>
          <a:p>
            <a:r>
              <a:rPr lang="en-US" dirty="0" smtClean="0"/>
              <a:t>The principal and most anterior part of the brain in </a:t>
            </a:r>
            <a:r>
              <a:rPr lang="en-US" dirty="0" smtClean="0">
                <a:solidFill>
                  <a:srgbClr val="FF0000"/>
                </a:solidFill>
              </a:rPr>
              <a:t>vertebrates,</a:t>
            </a:r>
            <a:r>
              <a:rPr lang="en-US" dirty="0" smtClean="0"/>
              <a:t> located in the front area of the skull and consisting of two hemispheres, left and right, separated by a fissure. </a:t>
            </a:r>
          </a:p>
          <a:p>
            <a:r>
              <a:rPr lang="en-US" dirty="0" smtClean="0"/>
              <a:t>It is responsible for the integration of complex sensory and neural functions and the initiation and coordination of voluntary activity in the body.</a:t>
            </a:r>
          </a:p>
          <a:p>
            <a:pPr>
              <a:buNone/>
            </a:pPr>
            <a:r>
              <a:rPr lang="en-US" dirty="0" smtClean="0">
                <a:solidFill>
                  <a:srgbClr val="FF0000"/>
                </a:solidFill>
              </a:rPr>
              <a:t>* The </a:t>
            </a:r>
            <a:r>
              <a:rPr lang="en-US" dirty="0" err="1" smtClean="0">
                <a:solidFill>
                  <a:srgbClr val="FF0000"/>
                </a:solidFill>
              </a:rPr>
              <a:t>vertrebrate</a:t>
            </a:r>
            <a:r>
              <a:rPr lang="en-US" dirty="0" smtClean="0">
                <a:solidFill>
                  <a:srgbClr val="FF0000"/>
                </a:solidFill>
              </a:rPr>
              <a:t> brain is the main part of the central nervous system. In </a:t>
            </a:r>
            <a:r>
              <a:rPr lang="en-US" dirty="0" err="1" smtClean="0">
                <a:solidFill>
                  <a:srgbClr val="FF0000"/>
                </a:solidFill>
              </a:rPr>
              <a:t>vertrebrates</a:t>
            </a:r>
            <a:r>
              <a:rPr lang="en-US" dirty="0" smtClean="0">
                <a:solidFill>
                  <a:srgbClr val="FF0000"/>
                </a:solidFill>
              </a:rPr>
              <a:t>, the brain is at the front of the head. It is protected by the skull and close to the main senses  of vision, hearing, balance, taste and smell.</a:t>
            </a:r>
          </a:p>
          <a:p>
            <a:pPr>
              <a:buNone/>
            </a:pPr>
            <a:r>
              <a:rPr lang="en-US" dirty="0" smtClean="0">
                <a:solidFill>
                  <a:srgbClr val="FF0000"/>
                </a:solidFill>
              </a:rPr>
              <a:t/>
            </a:r>
            <a:br>
              <a:rPr lang="en-US" dirty="0" smtClean="0">
                <a:solidFill>
                  <a:srgbClr val="FF0000"/>
                </a:solidFill>
              </a:rPr>
            </a:br>
            <a:endParaRPr lang="en-US" dirty="0">
              <a:solidFill>
                <a:srgbClr val="FF0000"/>
              </a:solidFill>
            </a:endParaRPr>
          </a:p>
        </p:txBody>
      </p:sp>
      <p:pic>
        <p:nvPicPr>
          <p:cNvPr id="4" name="Picture 2" descr="C:\Users\HP-PC\Desktop\cerebrum-vs-cerebellum-770x430.jpg"/>
          <p:cNvPicPr>
            <a:picLocks noChangeAspect="1" noChangeArrowheads="1"/>
          </p:cNvPicPr>
          <p:nvPr/>
        </p:nvPicPr>
        <p:blipFill>
          <a:blip r:embed="rId2"/>
          <a:srcRect t="29601" r="56219" b="7506"/>
          <a:stretch>
            <a:fillRect/>
          </a:stretch>
        </p:blipFill>
        <p:spPr bwMode="auto">
          <a:xfrm>
            <a:off x="2214546" y="3714752"/>
            <a:ext cx="4357718" cy="285752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0"/>
            <a:ext cx="8229600" cy="3500438"/>
          </a:xfrm>
        </p:spPr>
        <p:txBody>
          <a:bodyPr>
            <a:normAutofit fontScale="90000"/>
          </a:bodyPr>
          <a:lstStyle/>
          <a:p>
            <a:r>
              <a:rPr lang="en-US" dirty="0" smtClean="0"/>
              <a:t/>
            </a:r>
            <a:br>
              <a:rPr lang="en-US" dirty="0" smtClean="0"/>
            </a:br>
            <a:r>
              <a:rPr lang="en-US" dirty="0" smtClean="0"/>
              <a:t>Pineal gland</a:t>
            </a:r>
            <a:br>
              <a:rPr lang="en-US" dirty="0" smtClean="0"/>
            </a:br>
            <a:r>
              <a:rPr lang="en-US" dirty="0" smtClean="0"/>
              <a:t>It is located behind the third ventricle. It helps regulate the body’s internal check, it has some role in sexual development.</a:t>
            </a:r>
            <a:r>
              <a:rPr lang="en-US" smtClean="0"/>
              <a:t/>
            </a:r>
            <a:br>
              <a:rPr lang="en-US" smtClean="0"/>
            </a:br>
            <a:endParaRPr lang="en-US" dirty="0"/>
          </a:p>
        </p:txBody>
      </p:sp>
      <p:pic>
        <p:nvPicPr>
          <p:cNvPr id="3074" name="Picture 2" descr="C:\Users\HP-PC\Desktop\250px-Illu_pituitary_pineal_glands.jpg"/>
          <p:cNvPicPr>
            <a:picLocks noGrp="1" noChangeAspect="1" noChangeArrowheads="1"/>
          </p:cNvPicPr>
          <p:nvPr>
            <p:ph idx="1"/>
          </p:nvPr>
        </p:nvPicPr>
        <p:blipFill>
          <a:blip r:embed="rId2"/>
          <a:srcRect/>
          <a:stretch>
            <a:fillRect/>
          </a:stretch>
        </p:blipFill>
        <p:spPr bwMode="auto">
          <a:xfrm>
            <a:off x="2643174" y="3786166"/>
            <a:ext cx="4214842" cy="3071834"/>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ventricles</a:t>
            </a:r>
            <a:endParaRPr lang="en-US" dirty="0"/>
          </a:p>
        </p:txBody>
      </p:sp>
      <p:sp>
        <p:nvSpPr>
          <p:cNvPr id="3" name="Content Placeholder 2"/>
          <p:cNvSpPr>
            <a:spLocks noGrp="1"/>
          </p:cNvSpPr>
          <p:nvPr>
            <p:ph idx="1"/>
          </p:nvPr>
        </p:nvSpPr>
        <p:spPr/>
        <p:txBody>
          <a:bodyPr/>
          <a:lstStyle/>
          <a:p>
            <a:r>
              <a:rPr lang="en-US" dirty="0" smtClean="0"/>
              <a:t>The </a:t>
            </a:r>
            <a:r>
              <a:rPr lang="en-US" b="1" dirty="0" smtClean="0"/>
              <a:t>ventricular</a:t>
            </a:r>
            <a:r>
              <a:rPr lang="en-US" dirty="0" smtClean="0"/>
              <a:t> system is a set of four interconnected cavities (</a:t>
            </a:r>
            <a:r>
              <a:rPr lang="en-US" b="1" dirty="0" smtClean="0"/>
              <a:t>ventricles</a:t>
            </a:r>
            <a:r>
              <a:rPr lang="en-US" dirty="0" smtClean="0"/>
              <a:t>) in the </a:t>
            </a:r>
            <a:r>
              <a:rPr lang="en-US" b="1" dirty="0" smtClean="0"/>
              <a:t>brain</a:t>
            </a:r>
            <a:r>
              <a:rPr lang="en-US" dirty="0" smtClean="0"/>
              <a:t>, where the cerebrospinal fluid (CSF) is produced.</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20000"/>
          </a:bodyPr>
          <a:lstStyle/>
          <a:p>
            <a:r>
              <a:rPr lang="en-IN" dirty="0" smtClean="0"/>
              <a:t>The tissue of the brain can be broken down into two major classes: gray matter and white matter.</a:t>
            </a:r>
          </a:p>
          <a:p>
            <a:r>
              <a:rPr lang="en-IN" i="1" dirty="0" smtClean="0"/>
              <a:t>Gray matter</a:t>
            </a:r>
            <a:r>
              <a:rPr lang="en-IN" dirty="0" smtClean="0"/>
              <a:t> is made of mostly </a:t>
            </a:r>
            <a:r>
              <a:rPr lang="en-IN" dirty="0" err="1" smtClean="0"/>
              <a:t>unmyelinated</a:t>
            </a:r>
            <a:r>
              <a:rPr lang="en-IN" dirty="0" smtClean="0"/>
              <a:t> neurons, most of which are </a:t>
            </a:r>
            <a:r>
              <a:rPr lang="en-IN" dirty="0" err="1" smtClean="0"/>
              <a:t>interneurons</a:t>
            </a:r>
            <a:r>
              <a:rPr lang="en-IN" dirty="0" smtClean="0"/>
              <a:t>. </a:t>
            </a:r>
          </a:p>
          <a:p>
            <a:r>
              <a:rPr lang="en-IN" dirty="0" smtClean="0"/>
              <a:t>The gray matter regions are the areas of nerve connections and processing.</a:t>
            </a:r>
          </a:p>
          <a:p>
            <a:r>
              <a:rPr lang="en-IN" i="1" dirty="0" smtClean="0"/>
              <a:t>White matter</a:t>
            </a:r>
            <a:r>
              <a:rPr lang="en-IN" dirty="0" smtClean="0"/>
              <a:t> is made of mostly </a:t>
            </a:r>
            <a:r>
              <a:rPr lang="en-IN" dirty="0" err="1" smtClean="0"/>
              <a:t>myelinated</a:t>
            </a:r>
            <a:r>
              <a:rPr lang="en-IN" dirty="0" smtClean="0"/>
              <a:t> neurons that connect the regions of gray matter to each other and to the rest of the body. </a:t>
            </a:r>
            <a:r>
              <a:rPr lang="en-IN" dirty="0" err="1" smtClean="0"/>
              <a:t>Myelinated</a:t>
            </a:r>
            <a:r>
              <a:rPr lang="en-IN" dirty="0" smtClean="0"/>
              <a:t> neurons transmit nerve signals much faster than </a:t>
            </a:r>
            <a:r>
              <a:rPr lang="en-IN" dirty="0" err="1" smtClean="0"/>
              <a:t>unmyelinated</a:t>
            </a:r>
            <a:r>
              <a:rPr lang="en-IN" dirty="0" smtClean="0"/>
              <a:t> axons do. </a:t>
            </a:r>
          </a:p>
          <a:p>
            <a:endParaRPr lang="en-IN"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The Base of the Brain</a:t>
            </a:r>
            <a:br>
              <a:rPr lang="en-IN" b="1" dirty="0" smtClean="0"/>
            </a:br>
            <a:endParaRPr lang="en-IN" dirty="0"/>
          </a:p>
        </p:txBody>
      </p:sp>
      <p:sp>
        <p:nvSpPr>
          <p:cNvPr id="3" name="Content Placeholder 2"/>
          <p:cNvSpPr>
            <a:spLocks noGrp="1"/>
          </p:cNvSpPr>
          <p:nvPr>
            <p:ph idx="1"/>
          </p:nvPr>
        </p:nvSpPr>
        <p:spPr>
          <a:xfrm>
            <a:off x="500034" y="928670"/>
            <a:ext cx="8229600" cy="4525963"/>
          </a:xfrm>
        </p:spPr>
        <p:txBody>
          <a:bodyPr>
            <a:normAutofit fontScale="92500" lnSpcReduction="20000"/>
          </a:bodyPr>
          <a:lstStyle/>
          <a:p>
            <a:r>
              <a:rPr lang="en-IN" dirty="0" smtClean="0"/>
              <a:t>The base of the brain contains the cerebellum and the brainstem. These structures serve complex functions. </a:t>
            </a:r>
          </a:p>
          <a:p>
            <a:r>
              <a:rPr lang="en-IN" dirty="0" smtClean="0"/>
              <a:t>Traditionally, the cerebellum has been known to control equilibrium and coordination and contributes to the generation of muscle tone.</a:t>
            </a:r>
          </a:p>
          <a:p>
            <a:r>
              <a:rPr lang="en-IN" dirty="0" smtClean="0"/>
              <a:t> It has more recently become evident, however, that the cerebellum plays more diverse roles such as participating in some types of memory and exerting a complex influence on musical and mathematical skills.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2786058"/>
            <a:ext cx="8229600" cy="3857628"/>
          </a:xfrm>
        </p:spPr>
        <p:txBody>
          <a:bodyPr>
            <a:normAutofit fontScale="55000" lnSpcReduction="20000"/>
          </a:bodyPr>
          <a:lstStyle/>
          <a:p>
            <a:pPr>
              <a:buFont typeface="Wingdings" pitchFamily="2" charset="2"/>
              <a:buChar char="Ø"/>
            </a:pPr>
            <a:r>
              <a:rPr lang="en-IN" dirty="0" smtClean="0"/>
              <a:t>The brain is one of the largest and most complex organs in the human body.</a:t>
            </a:r>
            <a:br>
              <a:rPr lang="en-IN" dirty="0" smtClean="0"/>
            </a:br>
            <a:r>
              <a:rPr lang="en-IN" dirty="0" smtClean="0"/>
              <a:t>It is made up of more than 100 billion nerves that communicate in trillions of connections called synapses.</a:t>
            </a:r>
            <a:br>
              <a:rPr lang="en-IN" dirty="0" smtClean="0"/>
            </a:br>
            <a:endParaRPr lang="en-IN" dirty="0" smtClean="0"/>
          </a:p>
          <a:p>
            <a:pPr>
              <a:buFont typeface="Wingdings" pitchFamily="2" charset="2"/>
              <a:buChar char="Ø"/>
            </a:pPr>
            <a:r>
              <a:rPr lang="en-IN" dirty="0" smtClean="0"/>
              <a:t>The brain is made up of many specialized areas that work together:</a:t>
            </a:r>
            <a:br>
              <a:rPr lang="en-IN" dirty="0" smtClean="0"/>
            </a:br>
            <a:r>
              <a:rPr lang="en-IN" dirty="0" smtClean="0"/>
              <a:t>• The cortex is the outermost layer of brain cells. Thinking and voluntary movements begin in the cortex.</a:t>
            </a:r>
            <a:br>
              <a:rPr lang="en-IN" dirty="0" smtClean="0"/>
            </a:br>
            <a:r>
              <a:rPr lang="en-IN" dirty="0" smtClean="0"/>
              <a:t>• The brain stem is between the spinal cord and the rest of the brain. Basic functions like breathing and sleep are controlled here.</a:t>
            </a:r>
            <a:br>
              <a:rPr lang="en-IN" dirty="0" smtClean="0"/>
            </a:br>
            <a:r>
              <a:rPr lang="en-IN" dirty="0" smtClean="0"/>
              <a:t>• The basal ganglia are a cluster of structures in the </a:t>
            </a:r>
            <a:r>
              <a:rPr lang="en-IN" dirty="0" err="1" smtClean="0"/>
              <a:t>center</a:t>
            </a:r>
            <a:r>
              <a:rPr lang="en-IN" dirty="0" smtClean="0"/>
              <a:t> of the brain. The basal ganglia coordinate messages between multiple other brain areas.</a:t>
            </a:r>
            <a:br>
              <a:rPr lang="en-IN" dirty="0" smtClean="0"/>
            </a:br>
            <a:r>
              <a:rPr lang="en-IN" dirty="0" smtClean="0"/>
              <a:t>• The cerebellum is at the base and the back of the brain. The cerebellum is responsible for coordination and balance.</a:t>
            </a:r>
            <a:br>
              <a:rPr lang="en-IN" dirty="0" smtClean="0"/>
            </a:br>
            <a:endParaRPr lang="en-IN" dirty="0" smtClean="0"/>
          </a:p>
          <a:p>
            <a:pPr>
              <a:buFont typeface="Wingdings" pitchFamily="2" charset="2"/>
              <a:buChar char="Ø"/>
            </a:pPr>
            <a:r>
              <a:rPr lang="en-IN" dirty="0" smtClean="0"/>
              <a:t>The brain is surrounded by a layer of tissue called the </a:t>
            </a:r>
            <a:r>
              <a:rPr lang="en-IN" dirty="0" err="1" smtClean="0"/>
              <a:t>meninges</a:t>
            </a:r>
            <a:r>
              <a:rPr lang="en-IN" dirty="0" smtClean="0"/>
              <a:t>. The skull (cranium) helps protect the brain from injury.</a:t>
            </a:r>
          </a:p>
          <a:p>
            <a:endParaRPr lang="en-IN" b="1" dirty="0" smtClean="0"/>
          </a:p>
          <a:p>
            <a:endParaRPr lang="en-IN" dirty="0"/>
          </a:p>
        </p:txBody>
      </p:sp>
      <p:pic>
        <p:nvPicPr>
          <p:cNvPr id="4" name="Picture 2" descr="C:\Users\Admin\Desktop\brain2.jpg"/>
          <p:cNvPicPr>
            <a:picLocks noChangeAspect="1" noChangeArrowheads="1"/>
          </p:cNvPicPr>
          <p:nvPr/>
        </p:nvPicPr>
        <p:blipFill>
          <a:blip r:embed="rId2" cstate="print"/>
          <a:srcRect/>
          <a:stretch>
            <a:fillRect/>
          </a:stretch>
        </p:blipFill>
        <p:spPr bwMode="auto">
          <a:xfrm>
            <a:off x="1428728" y="0"/>
            <a:ext cx="6153150" cy="2786082"/>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descr="C:\Users\Admin\Desktop\brain.jpg"/>
          <p:cNvPicPr>
            <a:picLocks noGrp="1" noChangeAspect="1" noChangeArrowheads="1"/>
          </p:cNvPicPr>
          <p:nvPr>
            <p:ph idx="1"/>
          </p:nvPr>
        </p:nvPicPr>
        <p:blipFill>
          <a:blip r:embed="rId2" cstate="print"/>
          <a:srcRect/>
          <a:stretch>
            <a:fillRect/>
          </a:stretch>
        </p:blipFill>
        <p:spPr bwMode="auto">
          <a:xfrm>
            <a:off x="1652024" y="1600200"/>
            <a:ext cx="5839952" cy="4525963"/>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err="1" smtClean="0"/>
              <a:t>Meninges</a:t>
            </a:r>
            <a:r>
              <a:rPr lang="en-IN" b="1" dirty="0" smtClean="0"/>
              <a:t/>
            </a:r>
            <a:br>
              <a:rPr lang="en-IN" b="1" dirty="0" smtClean="0"/>
            </a:br>
            <a:endParaRPr lang="en-IN" dirty="0"/>
          </a:p>
        </p:txBody>
      </p:sp>
      <p:sp>
        <p:nvSpPr>
          <p:cNvPr id="3" name="Content Placeholder 2"/>
          <p:cNvSpPr>
            <a:spLocks noGrp="1"/>
          </p:cNvSpPr>
          <p:nvPr>
            <p:ph idx="1"/>
          </p:nvPr>
        </p:nvSpPr>
        <p:spPr>
          <a:xfrm>
            <a:off x="357158" y="785794"/>
            <a:ext cx="8229600" cy="5643602"/>
          </a:xfrm>
        </p:spPr>
        <p:txBody>
          <a:bodyPr>
            <a:normAutofit fontScale="62500" lnSpcReduction="20000"/>
          </a:bodyPr>
          <a:lstStyle/>
          <a:p>
            <a:pPr>
              <a:buNone/>
            </a:pPr>
            <a:endParaRPr lang="en-IN" b="1" dirty="0" smtClean="0"/>
          </a:p>
          <a:p>
            <a:pPr>
              <a:buFont typeface="Wingdings" pitchFamily="2" charset="2"/>
              <a:buChar char="Ø"/>
            </a:pPr>
            <a:r>
              <a:rPr lang="en-IN" dirty="0" smtClean="0">
                <a:solidFill>
                  <a:srgbClr val="FF0000"/>
                </a:solidFill>
              </a:rPr>
              <a:t>Three layers of tissue, collectively known as the </a:t>
            </a:r>
            <a:r>
              <a:rPr lang="en-IN" dirty="0" err="1" smtClean="0">
                <a:solidFill>
                  <a:srgbClr val="FF0000"/>
                </a:solidFill>
              </a:rPr>
              <a:t>meninges</a:t>
            </a:r>
            <a:r>
              <a:rPr lang="en-IN" dirty="0" smtClean="0">
                <a:solidFill>
                  <a:srgbClr val="FF0000"/>
                </a:solidFill>
              </a:rPr>
              <a:t>, surround and protect the brain and spinal cord.</a:t>
            </a:r>
          </a:p>
          <a:p>
            <a:r>
              <a:rPr lang="en-IN" dirty="0" smtClean="0">
                <a:solidFill>
                  <a:srgbClr val="FF0000"/>
                </a:solidFill>
              </a:rPr>
              <a:t>The </a:t>
            </a:r>
            <a:r>
              <a:rPr lang="en-IN" i="1" dirty="0" err="1" smtClean="0">
                <a:solidFill>
                  <a:srgbClr val="FF0000"/>
                </a:solidFill>
              </a:rPr>
              <a:t>dura</a:t>
            </a:r>
            <a:r>
              <a:rPr lang="en-IN" i="1" dirty="0" smtClean="0">
                <a:solidFill>
                  <a:srgbClr val="FF0000"/>
                </a:solidFill>
              </a:rPr>
              <a:t> mater</a:t>
            </a:r>
            <a:r>
              <a:rPr lang="en-IN" dirty="0" smtClean="0">
                <a:solidFill>
                  <a:srgbClr val="FF0000"/>
                </a:solidFill>
              </a:rPr>
              <a:t> forms the leathery, outermost layer of the </a:t>
            </a:r>
            <a:r>
              <a:rPr lang="en-IN" dirty="0" err="1" smtClean="0">
                <a:solidFill>
                  <a:srgbClr val="FF0000"/>
                </a:solidFill>
              </a:rPr>
              <a:t>meninges</a:t>
            </a:r>
            <a:r>
              <a:rPr lang="en-IN" dirty="0" smtClean="0">
                <a:solidFill>
                  <a:srgbClr val="FF0000"/>
                </a:solidFill>
              </a:rPr>
              <a:t>.</a:t>
            </a:r>
            <a:r>
              <a:rPr lang="en-IN" dirty="0" smtClean="0"/>
              <a:t> Dense irregular connective tissue made of tough collagen </a:t>
            </a:r>
            <a:r>
              <a:rPr lang="en-IN" dirty="0" err="1" smtClean="0"/>
              <a:t>fibers</a:t>
            </a:r>
            <a:r>
              <a:rPr lang="en-IN" dirty="0" smtClean="0"/>
              <a:t> gives the </a:t>
            </a:r>
            <a:r>
              <a:rPr lang="en-IN" dirty="0" err="1" smtClean="0"/>
              <a:t>dura</a:t>
            </a:r>
            <a:r>
              <a:rPr lang="en-IN" dirty="0" smtClean="0"/>
              <a:t> mater its strength. The </a:t>
            </a:r>
            <a:r>
              <a:rPr lang="en-IN" dirty="0" err="1" smtClean="0"/>
              <a:t>dura</a:t>
            </a:r>
            <a:r>
              <a:rPr lang="en-IN" dirty="0" smtClean="0"/>
              <a:t> mater forms a pocket around the brain and spinal cord to hold the cerebrospinal fluid and prevent mechanical damage to the soft nervous tissue. The name </a:t>
            </a:r>
            <a:r>
              <a:rPr lang="en-IN" dirty="0" err="1" smtClean="0"/>
              <a:t>dura</a:t>
            </a:r>
            <a:r>
              <a:rPr lang="en-IN" dirty="0" smtClean="0"/>
              <a:t> mater comes from the Latin for “tough mother,” due to its protective nature.</a:t>
            </a:r>
          </a:p>
          <a:p>
            <a:r>
              <a:rPr lang="en-IN" dirty="0" smtClean="0">
                <a:solidFill>
                  <a:srgbClr val="FF0000"/>
                </a:solidFill>
              </a:rPr>
              <a:t>The </a:t>
            </a:r>
            <a:r>
              <a:rPr lang="en-IN" i="1" dirty="0" err="1" smtClean="0">
                <a:solidFill>
                  <a:srgbClr val="FF0000"/>
                </a:solidFill>
              </a:rPr>
              <a:t>arachnoid</a:t>
            </a:r>
            <a:r>
              <a:rPr lang="en-IN" i="1" dirty="0" smtClean="0">
                <a:solidFill>
                  <a:srgbClr val="FF0000"/>
                </a:solidFill>
              </a:rPr>
              <a:t> mater</a:t>
            </a:r>
            <a:r>
              <a:rPr lang="en-IN" dirty="0" smtClean="0">
                <a:solidFill>
                  <a:srgbClr val="FF0000"/>
                </a:solidFill>
              </a:rPr>
              <a:t> is found lining the inside of the </a:t>
            </a:r>
            <a:r>
              <a:rPr lang="en-IN" dirty="0" err="1" smtClean="0">
                <a:solidFill>
                  <a:srgbClr val="FF0000"/>
                </a:solidFill>
              </a:rPr>
              <a:t>dura</a:t>
            </a:r>
            <a:r>
              <a:rPr lang="en-IN" dirty="0" smtClean="0">
                <a:solidFill>
                  <a:srgbClr val="FF0000"/>
                </a:solidFill>
              </a:rPr>
              <a:t> mater.</a:t>
            </a:r>
            <a:r>
              <a:rPr lang="en-IN" dirty="0" smtClean="0"/>
              <a:t> Much thinner and more delicate than the </a:t>
            </a:r>
            <a:r>
              <a:rPr lang="en-IN" dirty="0" err="1" smtClean="0"/>
              <a:t>dura</a:t>
            </a:r>
            <a:r>
              <a:rPr lang="en-IN" dirty="0" smtClean="0"/>
              <a:t> mater, it contains many thin </a:t>
            </a:r>
            <a:r>
              <a:rPr lang="en-IN" dirty="0" err="1" smtClean="0"/>
              <a:t>fibers</a:t>
            </a:r>
            <a:r>
              <a:rPr lang="en-IN" dirty="0" smtClean="0"/>
              <a:t> that connect the </a:t>
            </a:r>
            <a:r>
              <a:rPr lang="en-IN" dirty="0" err="1" smtClean="0"/>
              <a:t>dura</a:t>
            </a:r>
            <a:r>
              <a:rPr lang="en-IN" dirty="0" smtClean="0"/>
              <a:t> mater and </a:t>
            </a:r>
            <a:r>
              <a:rPr lang="en-IN" dirty="0" err="1" smtClean="0"/>
              <a:t>pia</a:t>
            </a:r>
            <a:r>
              <a:rPr lang="en-IN" dirty="0" smtClean="0"/>
              <a:t> mater. The name </a:t>
            </a:r>
            <a:r>
              <a:rPr lang="en-IN" dirty="0" err="1" smtClean="0"/>
              <a:t>arachnoid</a:t>
            </a:r>
            <a:r>
              <a:rPr lang="en-IN" dirty="0" smtClean="0"/>
              <a:t> mater comes from the Latin for “spider-like mother”, as its </a:t>
            </a:r>
            <a:r>
              <a:rPr lang="en-IN" dirty="0" err="1" smtClean="0"/>
              <a:t>fibers</a:t>
            </a:r>
            <a:r>
              <a:rPr lang="en-IN" dirty="0" smtClean="0"/>
              <a:t> resemble a spider web. </a:t>
            </a:r>
          </a:p>
          <a:p>
            <a:r>
              <a:rPr lang="en-IN" dirty="0" smtClean="0">
                <a:solidFill>
                  <a:srgbClr val="FF0000"/>
                </a:solidFill>
              </a:rPr>
              <a:t>As the innermost of the </a:t>
            </a:r>
            <a:r>
              <a:rPr lang="en-IN" dirty="0" err="1" smtClean="0">
                <a:solidFill>
                  <a:srgbClr val="FF0000"/>
                </a:solidFill>
              </a:rPr>
              <a:t>meningeal</a:t>
            </a:r>
            <a:r>
              <a:rPr lang="en-IN" dirty="0" smtClean="0">
                <a:solidFill>
                  <a:srgbClr val="FF0000"/>
                </a:solidFill>
              </a:rPr>
              <a:t> layers, the </a:t>
            </a:r>
            <a:r>
              <a:rPr lang="en-IN" i="1" dirty="0" err="1" smtClean="0">
                <a:solidFill>
                  <a:srgbClr val="FF0000"/>
                </a:solidFill>
              </a:rPr>
              <a:t>pia</a:t>
            </a:r>
            <a:r>
              <a:rPr lang="en-IN" i="1" dirty="0" smtClean="0">
                <a:solidFill>
                  <a:srgbClr val="FF0000"/>
                </a:solidFill>
              </a:rPr>
              <a:t> mater</a:t>
            </a:r>
            <a:r>
              <a:rPr lang="en-IN" dirty="0" smtClean="0">
                <a:solidFill>
                  <a:srgbClr val="FF0000"/>
                </a:solidFill>
              </a:rPr>
              <a:t> rests directly on the surface of the brain and spinal cord.</a:t>
            </a:r>
            <a:r>
              <a:rPr lang="en-IN" dirty="0" smtClean="0"/>
              <a:t> The </a:t>
            </a:r>
            <a:r>
              <a:rPr lang="en-IN" dirty="0" err="1" smtClean="0"/>
              <a:t>pia</a:t>
            </a:r>
            <a:r>
              <a:rPr lang="en-IN" dirty="0" smtClean="0"/>
              <a:t> mater’s many blood vessels provide nutrients and oxygen to the nervous tissue of the brain. The </a:t>
            </a:r>
            <a:r>
              <a:rPr lang="en-IN" dirty="0" err="1" smtClean="0"/>
              <a:t>pia</a:t>
            </a:r>
            <a:r>
              <a:rPr lang="en-IN" dirty="0" smtClean="0"/>
              <a:t> mater also helps to regulate the flow of materials from the bloodstream and cerebrospinal fluid into nervous tissue.</a:t>
            </a:r>
          </a:p>
          <a:p>
            <a:endParaRPr lang="en-IN"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Brain Stem</a:t>
            </a:r>
            <a:endParaRPr lang="en-IN" dirty="0"/>
          </a:p>
        </p:txBody>
      </p:sp>
      <p:sp>
        <p:nvSpPr>
          <p:cNvPr id="3" name="Content Placeholder 2"/>
          <p:cNvSpPr>
            <a:spLocks noGrp="1"/>
          </p:cNvSpPr>
          <p:nvPr>
            <p:ph idx="1"/>
          </p:nvPr>
        </p:nvSpPr>
        <p:spPr/>
        <p:txBody>
          <a:bodyPr>
            <a:normAutofit fontScale="77500" lnSpcReduction="20000"/>
          </a:bodyPr>
          <a:lstStyle/>
          <a:p>
            <a:r>
              <a:rPr lang="en-IN" dirty="0" smtClean="0"/>
              <a:t>The brainstem connects the brain with the spinal cord. It includes the midbrain, the </a:t>
            </a:r>
            <a:r>
              <a:rPr lang="en-IN" dirty="0" err="1" smtClean="0"/>
              <a:t>pons</a:t>
            </a:r>
            <a:r>
              <a:rPr lang="en-IN" dirty="0" smtClean="0"/>
              <a:t>, and the medulla oblongata. </a:t>
            </a:r>
          </a:p>
          <a:p>
            <a:r>
              <a:rPr lang="en-IN" dirty="0" smtClean="0"/>
              <a:t>It is a compact structure in which multiple pathways traverse from the brain to the spinal cord and vice versa. </a:t>
            </a:r>
          </a:p>
          <a:p>
            <a:r>
              <a:rPr lang="en-IN" dirty="0" smtClean="0"/>
              <a:t> Damage to the brainstem can therefore affect a number of bodily functions.</a:t>
            </a:r>
            <a:endParaRPr lang="en-IN" smtClean="0"/>
          </a:p>
          <a:p>
            <a:r>
              <a:rPr lang="en-IN" smtClean="0"/>
              <a:t> </a:t>
            </a:r>
            <a:r>
              <a:rPr lang="en-IN" dirty="0" smtClean="0"/>
              <a:t>For instance, if the </a:t>
            </a:r>
            <a:r>
              <a:rPr lang="en-IN" dirty="0" err="1" smtClean="0"/>
              <a:t>corticospinal</a:t>
            </a:r>
            <a:r>
              <a:rPr lang="en-IN" dirty="0" smtClean="0"/>
              <a:t> tract is injured, a loss of motor function (paralysis) occurs, and it may be accompanied by other neurologic deficits, such as eye movement abnormalities, which are reflective of injury to cranial nerves or their pathways in the brainstem. </a:t>
            </a:r>
          </a:p>
          <a:p>
            <a:endParaRPr lang="en-IN"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908" y="0"/>
            <a:ext cx="4572032" cy="6858000"/>
          </a:xfrm>
        </p:spPr>
        <p:txBody>
          <a:bodyPr>
            <a:normAutofit fontScale="77500" lnSpcReduction="20000"/>
          </a:bodyPr>
          <a:lstStyle/>
          <a:p>
            <a:pPr lvl="1" algn="ctr"/>
            <a:r>
              <a:rPr lang="en-IN" b="1" u="sng" dirty="0" smtClean="0"/>
              <a:t>THE MIDBRAIN </a:t>
            </a:r>
          </a:p>
          <a:p>
            <a:pPr lvl="1"/>
            <a:r>
              <a:rPr lang="en-IN" dirty="0" smtClean="0"/>
              <a:t>The midbrain is located below the hypothalamus. Some cranial nerves that are also responsible for eye muscle control exit the midbrain.</a:t>
            </a:r>
          </a:p>
          <a:p>
            <a:pPr lvl="1"/>
            <a:r>
              <a:rPr lang="en-IN" dirty="0" smtClean="0"/>
              <a:t>The </a:t>
            </a:r>
            <a:r>
              <a:rPr lang="en-IN" dirty="0" err="1" smtClean="0"/>
              <a:t>pons</a:t>
            </a:r>
            <a:r>
              <a:rPr lang="en-IN" dirty="0" smtClean="0"/>
              <a:t> serves as a bridge between the midbrain and the medulla oblongata. </a:t>
            </a:r>
          </a:p>
          <a:p>
            <a:pPr lvl="1"/>
            <a:r>
              <a:rPr lang="en-IN" dirty="0" smtClean="0"/>
              <a:t>The </a:t>
            </a:r>
            <a:r>
              <a:rPr lang="en-IN" dirty="0" err="1" smtClean="0"/>
              <a:t>pons</a:t>
            </a:r>
            <a:r>
              <a:rPr lang="en-IN" dirty="0" smtClean="0"/>
              <a:t> also contains the nuclei and </a:t>
            </a:r>
            <a:r>
              <a:rPr lang="en-IN" dirty="0" err="1" smtClean="0"/>
              <a:t>fibers</a:t>
            </a:r>
            <a:r>
              <a:rPr lang="en-IN" dirty="0" smtClean="0"/>
              <a:t> of nerves that serve eye muscle control, facial muscle strength, and other functions.</a:t>
            </a:r>
          </a:p>
          <a:p>
            <a:pPr lvl="1"/>
            <a:r>
              <a:rPr lang="en-IN" dirty="0" smtClean="0"/>
              <a:t>The medulla oblongata is the lowest part of the brainstem and is interconnected with the cervical spinal cord.</a:t>
            </a:r>
          </a:p>
          <a:p>
            <a:pPr lvl="1"/>
            <a:r>
              <a:rPr lang="en-IN" dirty="0" smtClean="0"/>
              <a:t> The medulla oblongata also helps control involuntary actions, including vital processes, such as heart rate, </a:t>
            </a:r>
            <a:r>
              <a:rPr lang="en-IN" dirty="0" smtClean="0">
                <a:hlinkClick r:id="rId2" tooltip="Medical Image"/>
              </a:rPr>
              <a:t>blood pressure</a:t>
            </a:r>
            <a:r>
              <a:rPr lang="en-IN" dirty="0" smtClean="0"/>
              <a:t>, and respiration.</a:t>
            </a:r>
          </a:p>
          <a:p>
            <a:endParaRPr lang="en-IN" dirty="0"/>
          </a:p>
        </p:txBody>
      </p:sp>
      <p:pic>
        <p:nvPicPr>
          <p:cNvPr id="4" name="Picture 2" descr="C:\Users\Admin\Desktop\brain 4.bmp"/>
          <p:cNvPicPr>
            <a:picLocks noChangeAspect="1" noChangeArrowheads="1"/>
          </p:cNvPicPr>
          <p:nvPr/>
        </p:nvPicPr>
        <p:blipFill>
          <a:blip r:embed="rId3" cstate="print"/>
          <a:srcRect/>
          <a:stretch>
            <a:fillRect/>
          </a:stretch>
        </p:blipFill>
        <p:spPr bwMode="auto">
          <a:xfrm>
            <a:off x="4357686" y="571480"/>
            <a:ext cx="4786314" cy="6000792"/>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What is the spinal cord?</a:t>
            </a:r>
            <a:br>
              <a:rPr lang="en-IN" b="1" dirty="0" smtClean="0"/>
            </a:br>
            <a:endParaRPr lang="en-IN" dirty="0"/>
          </a:p>
        </p:txBody>
      </p:sp>
      <p:sp>
        <p:nvSpPr>
          <p:cNvPr id="3" name="Content Placeholder 2"/>
          <p:cNvSpPr>
            <a:spLocks noGrp="1"/>
          </p:cNvSpPr>
          <p:nvPr>
            <p:ph idx="1"/>
          </p:nvPr>
        </p:nvSpPr>
        <p:spPr/>
        <p:txBody>
          <a:bodyPr>
            <a:normAutofit fontScale="85000" lnSpcReduction="10000"/>
          </a:bodyPr>
          <a:lstStyle/>
          <a:p>
            <a:r>
              <a:rPr lang="en-IN" dirty="0" smtClean="0"/>
              <a:t>The </a:t>
            </a:r>
            <a:r>
              <a:rPr lang="en-IN" dirty="0" smtClean="0">
                <a:hlinkClick r:id="rId2" action="ppaction://hlinkfile" tooltip="Spinal cord"/>
              </a:rPr>
              <a:t>spinal cord</a:t>
            </a:r>
            <a:r>
              <a:rPr lang="en-IN" dirty="0" smtClean="0"/>
              <a:t> is a long cylinder of nerves that runs from the base of your brain through the vertebral canal through the backbone. It is part of the </a:t>
            </a:r>
            <a:r>
              <a:rPr lang="en-IN" dirty="0" smtClean="0">
                <a:hlinkClick r:id="rId3" action="ppaction://hlinkfile" tooltip="CNS"/>
              </a:rPr>
              <a:t>central nervous system (CNS)</a:t>
            </a:r>
            <a:r>
              <a:rPr lang="en-IN" dirty="0" smtClean="0"/>
              <a:t> along with the </a:t>
            </a:r>
            <a:r>
              <a:rPr lang="en-IN" dirty="0" smtClean="0">
                <a:hlinkClick r:id="rId4" action="ppaction://hlinkfile" tooltip="Brain"/>
              </a:rPr>
              <a:t>brain</a:t>
            </a:r>
            <a:r>
              <a:rPr lang="en-IN" dirty="0" smtClean="0"/>
              <a:t>.</a:t>
            </a:r>
          </a:p>
          <a:p>
            <a:r>
              <a:rPr lang="en-IN" dirty="0" smtClean="0"/>
              <a:t> It is divided into different segments. Each segment contains a pair roots made out of nerve fibres. The two roots in the pair are called the dorsal (towards the back) and ventral (away from the back) roots. </a:t>
            </a:r>
          </a:p>
          <a:p>
            <a:r>
              <a:rPr lang="en-IN" dirty="0" smtClean="0"/>
              <a:t>The spinal cord is about 45 cm in length and 2 cm in diameter in adults, and is involved in many important functions of the body.</a:t>
            </a:r>
          </a:p>
          <a:p>
            <a:endParaRPr lang="en-IN"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85000" lnSpcReduction="10000"/>
          </a:bodyPr>
          <a:lstStyle/>
          <a:p>
            <a:r>
              <a:rPr lang="en-IN" b="1" dirty="0" smtClean="0"/>
              <a:t>Eight cervical segments:</a:t>
            </a:r>
            <a:r>
              <a:rPr lang="en-IN" dirty="0" smtClean="0"/>
              <a:t> These transmit signals from or to areas of the head, neck, shoulders, arms, and hands</a:t>
            </a:r>
          </a:p>
          <a:p>
            <a:r>
              <a:rPr lang="en-IN" b="1" dirty="0" smtClean="0"/>
              <a:t>Twelve thoracic segments:</a:t>
            </a:r>
            <a:r>
              <a:rPr lang="en-IN" dirty="0" smtClean="0"/>
              <a:t> These transmit signals from or to part of the arms and the anterior and posterior chest and abdominal areas.</a:t>
            </a:r>
            <a:br>
              <a:rPr lang="en-IN" dirty="0" smtClean="0"/>
            </a:br>
            <a:r>
              <a:rPr lang="en-IN" b="1" dirty="0" smtClean="0"/>
              <a:t>Five lumbar segments:</a:t>
            </a:r>
            <a:r>
              <a:rPr lang="en-IN" dirty="0" smtClean="0"/>
              <a:t> These transmit signals from or to the legs and </a:t>
            </a:r>
            <a:r>
              <a:rPr lang="en-IN" dirty="0" smtClean="0">
                <a:hlinkClick r:id="rId2" tooltip="Learning Quiz"/>
              </a:rPr>
              <a:t>feet</a:t>
            </a:r>
            <a:r>
              <a:rPr lang="en-IN" dirty="0" smtClean="0"/>
              <a:t> and some pelvic organs.</a:t>
            </a:r>
            <a:br>
              <a:rPr lang="en-IN" dirty="0" smtClean="0"/>
            </a:br>
            <a:r>
              <a:rPr lang="en-IN" b="1" dirty="0" smtClean="0"/>
              <a:t>Five sacral segments: </a:t>
            </a:r>
            <a:r>
              <a:rPr lang="en-IN" dirty="0" smtClean="0"/>
              <a:t>These transmit signals from or to the lower back and buttocks, pelvic organs and genital  areas</a:t>
            </a:r>
            <a:endParaRPr lang="en-IN"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274638"/>
            <a:ext cx="9001156" cy="1143000"/>
          </a:xfrm>
        </p:spPr>
        <p:txBody>
          <a:bodyPr>
            <a:normAutofit fontScale="90000"/>
          </a:bodyPr>
          <a:lstStyle/>
          <a:p>
            <a:r>
              <a:rPr lang="en-IN" dirty="0" smtClean="0"/>
              <a:t>The Major Functions of The Spinal Cord</a:t>
            </a:r>
            <a:r>
              <a:rPr lang="en-IN" b="1" dirty="0" smtClean="0"/>
              <a:t/>
            </a:r>
            <a:br>
              <a:rPr lang="en-IN" b="1" dirty="0" smtClean="0"/>
            </a:br>
            <a:endParaRPr lang="en-IN" dirty="0"/>
          </a:p>
        </p:txBody>
      </p:sp>
      <p:sp>
        <p:nvSpPr>
          <p:cNvPr id="3" name="Content Placeholder 2"/>
          <p:cNvSpPr>
            <a:spLocks noGrp="1"/>
          </p:cNvSpPr>
          <p:nvPr>
            <p:ph idx="1"/>
          </p:nvPr>
        </p:nvSpPr>
        <p:spPr>
          <a:xfrm>
            <a:off x="500034" y="928670"/>
            <a:ext cx="8229600" cy="5572164"/>
          </a:xfrm>
        </p:spPr>
        <p:txBody>
          <a:bodyPr>
            <a:normAutofit fontScale="77500" lnSpcReduction="20000"/>
          </a:bodyPr>
          <a:lstStyle/>
          <a:p>
            <a:pPr>
              <a:buFont typeface="Wingdings" pitchFamily="2" charset="2"/>
              <a:buChar char="Ø"/>
            </a:pPr>
            <a:r>
              <a:rPr lang="en-IN" b="0" dirty="0" smtClean="0"/>
              <a:t>The spinal cord’s </a:t>
            </a:r>
            <a:r>
              <a:rPr lang="en-IN" b="0" dirty="0" smtClean="0">
                <a:hlinkClick r:id="rId2"/>
              </a:rPr>
              <a:t>major functions include</a:t>
            </a:r>
            <a:r>
              <a:rPr lang="en-IN" b="0" dirty="0" smtClean="0"/>
              <a:t>:</a:t>
            </a:r>
            <a:endParaRPr lang="en-IN" dirty="0" smtClean="0"/>
          </a:p>
          <a:p>
            <a:r>
              <a:rPr lang="en-IN" b="1" dirty="0" smtClean="0"/>
              <a:t>Electrical communication. </a:t>
            </a:r>
            <a:r>
              <a:rPr lang="en-IN" b="0" dirty="0" smtClean="0"/>
              <a:t>Electrical currents travel up and down the spinal cord, sending signals which allow different segments of the body to communicate with the brain.</a:t>
            </a:r>
            <a:endParaRPr lang="en-IN" dirty="0" smtClean="0"/>
          </a:p>
          <a:p>
            <a:r>
              <a:rPr lang="en-IN" b="1" dirty="0" smtClean="0"/>
              <a:t>Walking.</a:t>
            </a:r>
            <a:r>
              <a:rPr lang="en-IN" b="0" dirty="0" smtClean="0"/>
              <a:t> While a person walks, a collection of muscle groups in the legs are constantly contracting. The action of taking step after step may seem incredibly simple to us since we have been doing it all of our lives, but there are actually a lot of factors that have to be coordinated properly to allow this motion to occur. This central pattern generators in the spinal cord are made up of neurons which send signals to the muscles in the legs, making them extend or contract, and produce the alternating movements which occur when a person walks.</a:t>
            </a:r>
            <a:endParaRPr lang="en-IN" dirty="0" smtClean="0"/>
          </a:p>
          <a:p>
            <a:r>
              <a:rPr lang="en-IN" b="1" dirty="0" smtClean="0"/>
              <a:t>Reflexes.</a:t>
            </a:r>
            <a:r>
              <a:rPr lang="en-IN" b="0" dirty="0" smtClean="0"/>
              <a:t> Reflexes are involuntary responses resulting from stimuli involving the brain, spinal cord, and nerves of the peripheral nervous system. </a:t>
            </a:r>
            <a:endParaRPr lang="en-IN" dirty="0" smtClean="0"/>
          </a:p>
          <a:p>
            <a:endParaRPr lang="en-IN"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85000" lnSpcReduction="20000"/>
          </a:bodyPr>
          <a:lstStyle/>
          <a:p>
            <a:r>
              <a:rPr lang="en-IN" b="0" dirty="0" smtClean="0"/>
              <a:t>The Structure of The Spinal Cord</a:t>
            </a:r>
            <a:endParaRPr lang="en-IN" b="1" dirty="0" smtClean="0"/>
          </a:p>
          <a:p>
            <a:r>
              <a:rPr lang="en-IN" b="0" dirty="0" smtClean="0"/>
              <a:t>The</a:t>
            </a:r>
            <a:r>
              <a:rPr lang="en-IN" b="0" dirty="0" smtClean="0">
                <a:hlinkClick r:id="rId2"/>
              </a:rPr>
              <a:t> overall structure</a:t>
            </a:r>
            <a:r>
              <a:rPr lang="en-IN" b="0" dirty="0" smtClean="0"/>
              <a:t> of the spinal cord is enclosed by the protection of the vertebral column. The spinal nerves are located in the spaces between the arches of the vertebrae. Spinal nerves are divided into these separate regions:</a:t>
            </a:r>
            <a:endParaRPr lang="en-IN" dirty="0" smtClean="0"/>
          </a:p>
          <a:p>
            <a:r>
              <a:rPr lang="en-IN" b="0" dirty="0" smtClean="0"/>
              <a:t>Cervical (neck)</a:t>
            </a:r>
          </a:p>
          <a:p>
            <a:r>
              <a:rPr lang="en-IN" b="0" dirty="0" smtClean="0"/>
              <a:t>Thoracic (chest)</a:t>
            </a:r>
          </a:p>
          <a:p>
            <a:r>
              <a:rPr lang="en-IN" b="0" dirty="0" smtClean="0"/>
              <a:t>Lumbar (abdominal)</a:t>
            </a:r>
          </a:p>
          <a:p>
            <a:r>
              <a:rPr lang="en-IN" b="0" dirty="0" smtClean="0"/>
              <a:t>Sacral (pelvic)</a:t>
            </a:r>
          </a:p>
          <a:p>
            <a:r>
              <a:rPr lang="en-IN" b="0" dirty="0" err="1" smtClean="0"/>
              <a:t>Coccygeal</a:t>
            </a:r>
            <a:r>
              <a:rPr lang="en-IN" b="0" dirty="0" smtClean="0"/>
              <a:t> (tailbone)</a:t>
            </a:r>
          </a:p>
          <a:p>
            <a:endParaRPr lang="en-IN"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77500" lnSpcReduction="20000"/>
          </a:bodyPr>
          <a:lstStyle/>
          <a:p>
            <a:r>
              <a:rPr lang="en-IN" dirty="0" smtClean="0"/>
              <a:t>There are three types of Nerves in the human body naming </a:t>
            </a:r>
            <a:r>
              <a:rPr lang="en-IN" b="1" dirty="0" smtClean="0"/>
              <a:t>Sensory nerves, Motor nerves and Mixed nerves</a:t>
            </a:r>
            <a:r>
              <a:rPr lang="en-IN" dirty="0" smtClean="0"/>
              <a:t>.</a:t>
            </a:r>
          </a:p>
          <a:p>
            <a:r>
              <a:rPr lang="en-IN" b="1" dirty="0" smtClean="0"/>
              <a:t>Sensory nerves— </a:t>
            </a:r>
            <a:r>
              <a:rPr lang="en-IN" dirty="0" smtClean="0"/>
              <a:t>These are the nerves that send messages to the brain or the spinal cord from the sense organs. </a:t>
            </a:r>
          </a:p>
          <a:p>
            <a:r>
              <a:rPr lang="en-IN" dirty="0" smtClean="0"/>
              <a:t>These are enclosed in the form of a bundle like structures or nerve fibres in the peripheral nervous system. They </a:t>
            </a:r>
            <a:r>
              <a:rPr lang="en-IN" dirty="0" smtClean="0"/>
              <a:t>carry </a:t>
            </a:r>
            <a:r>
              <a:rPr lang="en-IN" dirty="0" smtClean="0"/>
              <a:t>information from the PNS to the CNS.</a:t>
            </a:r>
          </a:p>
          <a:p>
            <a:r>
              <a:rPr lang="en-IN" b="1" dirty="0" smtClean="0"/>
              <a:t>Motor Nerves—</a:t>
            </a:r>
            <a:r>
              <a:rPr lang="en-IN" dirty="0" smtClean="0"/>
              <a:t> Motor nerves are those nerves those that carry the messages in the form of a response from the brain or the spinal cord to other parts of the body such as the muscles and glands. </a:t>
            </a:r>
          </a:p>
          <a:p>
            <a:r>
              <a:rPr lang="en-IN" dirty="0" smtClean="0"/>
              <a:t>They are responsible in carrying the information from the CNS to the PNS.</a:t>
            </a:r>
          </a:p>
          <a:p>
            <a:endParaRPr lang="en-IN"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b="1" dirty="0" smtClean="0"/>
              <a:t>Mixed Nerves— </a:t>
            </a:r>
            <a:r>
              <a:rPr lang="en-IN" dirty="0" smtClean="0"/>
              <a:t>These are the nerves that perform both the action of sensory nerves as well as motor nerve. Spinal nerves are functionally mixed and carry both sensory and motor </a:t>
            </a:r>
            <a:r>
              <a:rPr lang="en-IN" dirty="0" err="1" smtClean="0"/>
              <a:t>fibers</a:t>
            </a:r>
            <a:r>
              <a:rPr lang="en-IN" dirty="0" smtClean="0"/>
              <a:t>.</a:t>
            </a:r>
            <a:endParaRPr lang="en-IN"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The peripheral nervous system</a:t>
            </a:r>
            <a:endParaRPr lang="en-IN" dirty="0"/>
          </a:p>
        </p:txBody>
      </p:sp>
      <p:sp>
        <p:nvSpPr>
          <p:cNvPr id="3" name="Content Placeholder 2"/>
          <p:cNvSpPr>
            <a:spLocks noGrp="1"/>
          </p:cNvSpPr>
          <p:nvPr>
            <p:ph idx="1"/>
          </p:nvPr>
        </p:nvSpPr>
        <p:spPr/>
        <p:txBody>
          <a:bodyPr>
            <a:normAutofit fontScale="77500" lnSpcReduction="20000"/>
          </a:bodyPr>
          <a:lstStyle/>
          <a:p>
            <a:r>
              <a:rPr lang="en-IN" dirty="0" smtClean="0"/>
              <a:t>The second nervous system, PNS contains all the nerves in the body that lie outside the brain and the spinal cord.</a:t>
            </a:r>
          </a:p>
          <a:p>
            <a:r>
              <a:rPr lang="en-IN" dirty="0" smtClean="0"/>
              <a:t>The peripheral nervous system consists of 12 pairs of </a:t>
            </a:r>
            <a:r>
              <a:rPr lang="en-IN" dirty="0" smtClean="0">
                <a:solidFill>
                  <a:srgbClr val="FF0000"/>
                </a:solidFill>
              </a:rPr>
              <a:t>cranial nerves* </a:t>
            </a:r>
            <a:r>
              <a:rPr lang="en-IN" dirty="0" smtClean="0"/>
              <a:t>and 31 pairs of </a:t>
            </a:r>
            <a:r>
              <a:rPr lang="en-IN" dirty="0" smtClean="0">
                <a:solidFill>
                  <a:srgbClr val="FF0000"/>
                </a:solidFill>
              </a:rPr>
              <a:t>spinal nerves*</a:t>
            </a:r>
            <a:r>
              <a:rPr lang="en-IN" dirty="0" smtClean="0"/>
              <a:t>. </a:t>
            </a:r>
          </a:p>
          <a:p>
            <a:r>
              <a:rPr lang="en-IN" dirty="0" smtClean="0"/>
              <a:t>Some of those nerve pairs are exclusively sensory cells, such as cells that detect information like smell and vision. </a:t>
            </a:r>
          </a:p>
          <a:p>
            <a:r>
              <a:rPr lang="en-IN" dirty="0" smtClean="0"/>
              <a:t>Others are exclusively motor cells, like the eyeballs and hearing. Also, there are nerve pairs that have both sensory and motor cells, such as those involved in taste and some aspects of swallowing. </a:t>
            </a:r>
          </a:p>
          <a:p>
            <a:r>
              <a:rPr lang="en-IN" dirty="0" smtClean="0"/>
              <a:t>The primary function of the peripheral nervous system is to serve as a pathway of communication between the CNS and the rest of the body.</a:t>
            </a:r>
          </a:p>
          <a:p>
            <a:endParaRPr lang="en-IN"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15416"/>
            <a:ext cx="8229600" cy="1143000"/>
          </a:xfrm>
        </p:spPr>
        <p:txBody>
          <a:bodyPr/>
          <a:lstStyle/>
          <a:p>
            <a:r>
              <a:rPr lang="en-IN" dirty="0" smtClean="0"/>
              <a:t>*Cranial nerves</a:t>
            </a:r>
            <a:endParaRPr lang="en-IN" dirty="0"/>
          </a:p>
        </p:txBody>
      </p:sp>
      <p:sp>
        <p:nvSpPr>
          <p:cNvPr id="3" name="Content Placeholder 2"/>
          <p:cNvSpPr>
            <a:spLocks noGrp="1"/>
          </p:cNvSpPr>
          <p:nvPr>
            <p:ph idx="1"/>
          </p:nvPr>
        </p:nvSpPr>
        <p:spPr>
          <a:xfrm>
            <a:off x="611560" y="404664"/>
            <a:ext cx="8229600" cy="3340968"/>
          </a:xfrm>
        </p:spPr>
        <p:txBody>
          <a:bodyPr>
            <a:normAutofit lnSpcReduction="10000"/>
          </a:bodyPr>
          <a:lstStyle/>
          <a:p>
            <a:r>
              <a:rPr lang="en-IN" dirty="0" smtClean="0"/>
              <a:t>The cranial nerves are 12 pairs of nerves that can be seen on the ventral (bottom) surface of the brain. Some of these nerves bring information from the sense organs to the brain; other cranial nerves control muscles; other cranial nerves are connected to glands or internal organs such as the heart and lungs.</a:t>
            </a:r>
            <a:endParaRPr lang="en-IN" dirty="0"/>
          </a:p>
        </p:txBody>
      </p:sp>
      <p:pic>
        <p:nvPicPr>
          <p:cNvPr id="1026" name="Picture 2" descr="C:\Users\Admin\Desktop\cranialn.gif"/>
          <p:cNvPicPr>
            <a:picLocks noChangeAspect="1" noChangeArrowheads="1"/>
          </p:cNvPicPr>
          <p:nvPr/>
        </p:nvPicPr>
        <p:blipFill>
          <a:blip r:embed="rId2" cstate="print"/>
          <a:srcRect/>
          <a:stretch>
            <a:fillRect/>
          </a:stretch>
        </p:blipFill>
        <p:spPr bwMode="auto">
          <a:xfrm>
            <a:off x="1043608" y="3686175"/>
            <a:ext cx="7272808" cy="3171825"/>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15416"/>
            <a:ext cx="8229600" cy="1143000"/>
          </a:xfrm>
        </p:spPr>
        <p:txBody>
          <a:bodyPr/>
          <a:lstStyle/>
          <a:p>
            <a:r>
              <a:rPr lang="en-IN" b="1" dirty="0" smtClean="0"/>
              <a:t>*Spinal</a:t>
            </a:r>
            <a:r>
              <a:rPr lang="en-IN" dirty="0" smtClean="0"/>
              <a:t> </a:t>
            </a:r>
            <a:r>
              <a:rPr lang="en-IN" b="1" dirty="0" smtClean="0"/>
              <a:t>nerves</a:t>
            </a:r>
            <a:endParaRPr lang="en-IN" dirty="0"/>
          </a:p>
        </p:txBody>
      </p:sp>
      <p:sp>
        <p:nvSpPr>
          <p:cNvPr id="3" name="Content Placeholder 2"/>
          <p:cNvSpPr>
            <a:spLocks noGrp="1"/>
          </p:cNvSpPr>
          <p:nvPr>
            <p:ph idx="1"/>
          </p:nvPr>
        </p:nvSpPr>
        <p:spPr>
          <a:xfrm>
            <a:off x="179512" y="809328"/>
            <a:ext cx="8784976" cy="6048672"/>
          </a:xfrm>
        </p:spPr>
        <p:txBody>
          <a:bodyPr>
            <a:normAutofit fontScale="70000" lnSpcReduction="20000"/>
          </a:bodyPr>
          <a:lstStyle/>
          <a:p>
            <a:r>
              <a:rPr lang="en-IN" b="1" dirty="0" smtClean="0"/>
              <a:t>Spinal</a:t>
            </a:r>
            <a:r>
              <a:rPr lang="en-IN" dirty="0" smtClean="0"/>
              <a:t> </a:t>
            </a:r>
            <a:r>
              <a:rPr lang="en-IN" b="1" dirty="0" smtClean="0"/>
              <a:t>nerve</a:t>
            </a:r>
            <a:r>
              <a:rPr lang="en-IN" dirty="0" smtClean="0"/>
              <a:t> is any of the 31 pairs of nerves that arise from the spinal cord. The spinal nerves are named according to where it emerges and passes through the bones in the spinal vertebrae. As you can see in the image to the left, the nerve roots (in red) come off the spinal cord and out to the rest of the body between the vertebra</a:t>
            </a:r>
            <a:r>
              <a:rPr lang="en-IN" b="1" dirty="0" smtClean="0"/>
              <a:t>. </a:t>
            </a:r>
          </a:p>
          <a:p>
            <a:pPr>
              <a:buNone/>
            </a:pPr>
            <a:r>
              <a:rPr lang="en-IN" b="1" dirty="0" smtClean="0"/>
              <a:t>	Spinal nerves are:</a:t>
            </a:r>
          </a:p>
          <a:p>
            <a:r>
              <a:rPr lang="en-IN" dirty="0" smtClean="0"/>
              <a:t>8 cervical (</a:t>
            </a:r>
            <a:r>
              <a:rPr lang="en-IN" dirty="0" err="1" smtClean="0"/>
              <a:t>C1-C8</a:t>
            </a:r>
            <a:r>
              <a:rPr lang="en-IN" dirty="0" smtClean="0"/>
              <a:t>) nerves emerge from the cervical spine; cervical means of the neck (there are 8 cervical nerves, but only 7 cervical vertebra)</a:t>
            </a:r>
          </a:p>
          <a:p>
            <a:r>
              <a:rPr lang="en-IN" dirty="0" smtClean="0"/>
              <a:t>12 thoracic (</a:t>
            </a:r>
            <a:r>
              <a:rPr lang="en-IN" dirty="0" err="1" smtClean="0"/>
              <a:t>T1-T12</a:t>
            </a:r>
            <a:r>
              <a:rPr lang="en-IN" dirty="0" smtClean="0"/>
              <a:t>) nerves emerge from the thoracic spine; thoracic means of the chest</a:t>
            </a:r>
          </a:p>
          <a:p>
            <a:r>
              <a:rPr lang="en-IN" dirty="0" smtClean="0"/>
              <a:t>5 lumbar (</a:t>
            </a:r>
            <a:r>
              <a:rPr lang="en-IN" dirty="0" err="1" smtClean="0"/>
              <a:t>L1-L5</a:t>
            </a:r>
            <a:r>
              <a:rPr lang="en-IN" dirty="0" smtClean="0"/>
              <a:t>) nerves emerge from the lumbar spine; lumbar means from the lower back region</a:t>
            </a:r>
          </a:p>
          <a:p>
            <a:r>
              <a:rPr lang="en-IN" dirty="0" smtClean="0"/>
              <a:t>5 sacral (</a:t>
            </a:r>
            <a:r>
              <a:rPr lang="en-IN" dirty="0" err="1" smtClean="0"/>
              <a:t>S1-S5</a:t>
            </a:r>
            <a:r>
              <a:rPr lang="en-IN" dirty="0" smtClean="0"/>
              <a:t>) nerves emerge from the sacral bone; sacral means of the sacrum, the bony plate at the base of the vertebral column</a:t>
            </a:r>
          </a:p>
          <a:p>
            <a:r>
              <a:rPr lang="en-IN" dirty="0" smtClean="0"/>
              <a:t>1 </a:t>
            </a:r>
            <a:r>
              <a:rPr lang="en-IN" dirty="0" err="1" smtClean="0"/>
              <a:t>coccygeal</a:t>
            </a:r>
            <a:r>
              <a:rPr lang="en-IN" dirty="0" smtClean="0"/>
              <a:t> nerve emerge from the </a:t>
            </a:r>
            <a:r>
              <a:rPr lang="en-IN" dirty="0" err="1" smtClean="0"/>
              <a:t>coccygeal</a:t>
            </a:r>
            <a:r>
              <a:rPr lang="en-IN" dirty="0" smtClean="0"/>
              <a:t> bone; </a:t>
            </a:r>
            <a:r>
              <a:rPr lang="en-IN" dirty="0" err="1" smtClean="0"/>
              <a:t>coccygeal</a:t>
            </a:r>
            <a:r>
              <a:rPr lang="en-IN" dirty="0" smtClean="0"/>
              <a:t> means of the coccyx, the tailbone.</a:t>
            </a:r>
          </a:p>
          <a:p>
            <a:endParaRPr lang="en-US" dirty="0" smtClean="0"/>
          </a:p>
          <a:p>
            <a:pPr>
              <a:buNone/>
            </a:pPr>
            <a:r>
              <a:rPr lang="en-US" dirty="0" smtClean="0"/>
              <a:t>	</a:t>
            </a:r>
            <a:r>
              <a:rPr lang="en-US" b="1" dirty="0" smtClean="0"/>
              <a:t>*</a:t>
            </a:r>
            <a:r>
              <a:rPr lang="en-IN" b="1" dirty="0" smtClean="0"/>
              <a:t> Vertebrae are the 33 individual, interlocking bones that form the spinal column. </a:t>
            </a:r>
          </a:p>
          <a:p>
            <a:endParaRPr lang="en-IN"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Users\Admin\Desktop\spinal-nerves1.jpg"/>
          <p:cNvPicPr>
            <a:picLocks noGrp="1" noChangeAspect="1" noChangeArrowheads="1"/>
          </p:cNvPicPr>
          <p:nvPr>
            <p:ph idx="1"/>
          </p:nvPr>
        </p:nvPicPr>
        <p:blipFill>
          <a:blip r:embed="rId2" cstate="print"/>
          <a:srcRect/>
          <a:stretch>
            <a:fillRect/>
          </a:stretch>
        </p:blipFill>
        <p:spPr bwMode="auto">
          <a:xfrm>
            <a:off x="971600" y="332656"/>
            <a:ext cx="6768751" cy="5832648"/>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functional-organization-of-peripheral-nervous-system.jpg"/>
          <p:cNvPicPr>
            <a:picLocks noGrp="1" noChangeAspect="1" noChangeArrowheads="1"/>
          </p:cNvPicPr>
          <p:nvPr>
            <p:ph idx="1"/>
          </p:nvPr>
        </p:nvPicPr>
        <p:blipFill>
          <a:blip r:embed="rId2" cstate="print"/>
          <a:srcRect/>
          <a:stretch>
            <a:fillRect/>
          </a:stretch>
        </p:blipFill>
        <p:spPr bwMode="auto">
          <a:xfrm>
            <a:off x="642910" y="1071546"/>
            <a:ext cx="7429552" cy="500066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Cells</a:t>
            </a:r>
            <a:endParaRPr lang="en-IN" dirty="0"/>
          </a:p>
        </p:txBody>
      </p:sp>
      <p:sp>
        <p:nvSpPr>
          <p:cNvPr id="3" name="Content Placeholder 2"/>
          <p:cNvSpPr>
            <a:spLocks noGrp="1"/>
          </p:cNvSpPr>
          <p:nvPr>
            <p:ph idx="1"/>
          </p:nvPr>
        </p:nvSpPr>
        <p:spPr/>
        <p:txBody>
          <a:bodyPr/>
          <a:lstStyle/>
          <a:p>
            <a:r>
              <a:rPr lang="en-IN" b="1" dirty="0" smtClean="0"/>
              <a:t>Sensory cells</a:t>
            </a:r>
            <a:r>
              <a:rPr lang="en-IN" dirty="0" smtClean="0"/>
              <a:t> carry messages to the central nervous system. </a:t>
            </a:r>
          </a:p>
          <a:p>
            <a:r>
              <a:rPr lang="en-IN" b="1" dirty="0" smtClean="0"/>
              <a:t>Motor cells</a:t>
            </a:r>
            <a:r>
              <a:rPr lang="en-IN" dirty="0" smtClean="0"/>
              <a:t> carry the signal from the central nervous system to the internal organs, muscles, and glands in the periphery or the outer edges of the body. </a:t>
            </a:r>
            <a:endParaRPr lang="en-IN"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500042"/>
            <a:ext cx="8229600" cy="1143000"/>
          </a:xfrm>
        </p:spPr>
        <p:txBody>
          <a:bodyPr>
            <a:normAutofit fontScale="90000"/>
          </a:bodyPr>
          <a:lstStyle/>
          <a:p>
            <a:r>
              <a:rPr lang="en-IN" b="1" dirty="0" smtClean="0"/>
              <a:t>Somatic and Autonomic Systems</a:t>
            </a:r>
            <a:br>
              <a:rPr lang="en-IN" b="1" dirty="0" smtClean="0"/>
            </a:br>
            <a:r>
              <a:rPr lang="en-IN" b="1" dirty="0" smtClean="0"/>
              <a:t/>
            </a:r>
            <a:br>
              <a:rPr lang="en-IN" b="1" dirty="0" smtClean="0"/>
            </a:br>
            <a:endParaRPr lang="en-IN" dirty="0"/>
          </a:p>
        </p:txBody>
      </p:sp>
      <p:sp>
        <p:nvSpPr>
          <p:cNvPr id="3" name="Content Placeholder 2"/>
          <p:cNvSpPr>
            <a:spLocks noGrp="1"/>
          </p:cNvSpPr>
          <p:nvPr>
            <p:ph idx="1"/>
          </p:nvPr>
        </p:nvSpPr>
        <p:spPr/>
        <p:txBody>
          <a:bodyPr>
            <a:normAutofit fontScale="92500" lnSpcReduction="20000"/>
          </a:bodyPr>
          <a:lstStyle/>
          <a:p>
            <a:pPr>
              <a:buNone/>
            </a:pPr>
            <a:r>
              <a:rPr lang="en-IN" dirty="0" smtClean="0"/>
              <a:t>	The </a:t>
            </a:r>
            <a:r>
              <a:rPr lang="en-IN" b="1" dirty="0" smtClean="0"/>
              <a:t>motor nervous system</a:t>
            </a:r>
            <a:r>
              <a:rPr lang="en-IN" dirty="0" smtClean="0"/>
              <a:t> is divided into the </a:t>
            </a:r>
            <a:r>
              <a:rPr lang="en-IN" b="1" dirty="0" smtClean="0">
                <a:solidFill>
                  <a:srgbClr val="FF0000"/>
                </a:solidFill>
              </a:rPr>
              <a:t>somatic nervous system </a:t>
            </a:r>
            <a:r>
              <a:rPr lang="en-IN" dirty="0" smtClean="0"/>
              <a:t>and the </a:t>
            </a:r>
          </a:p>
          <a:p>
            <a:pPr>
              <a:buNone/>
            </a:pPr>
            <a:r>
              <a:rPr lang="en-IN" dirty="0" smtClean="0"/>
              <a:t>	</a:t>
            </a:r>
            <a:r>
              <a:rPr lang="en-IN" b="1" dirty="0" smtClean="0">
                <a:solidFill>
                  <a:srgbClr val="FF0000"/>
                </a:solidFill>
              </a:rPr>
              <a:t>autonomic nervous system</a:t>
            </a:r>
            <a:r>
              <a:rPr lang="en-IN" dirty="0" smtClean="0"/>
              <a:t>. </a:t>
            </a:r>
          </a:p>
          <a:p>
            <a:r>
              <a:rPr lang="en-IN" dirty="0" smtClean="0"/>
              <a:t>The </a:t>
            </a:r>
            <a:r>
              <a:rPr lang="en-IN" b="1" dirty="0" smtClean="0"/>
              <a:t>somatic nervous system</a:t>
            </a:r>
            <a:r>
              <a:rPr lang="en-IN" dirty="0" smtClean="0"/>
              <a:t> controls </a:t>
            </a:r>
            <a:r>
              <a:rPr lang="en-IN" dirty="0" smtClean="0">
                <a:hlinkClick r:id="rId2"/>
              </a:rPr>
              <a:t>skeletal muscle</a:t>
            </a:r>
            <a:r>
              <a:rPr lang="en-IN" dirty="0" smtClean="0"/>
              <a:t>, as well as external sensory organs, such as the </a:t>
            </a:r>
            <a:r>
              <a:rPr lang="en-IN" dirty="0" smtClean="0">
                <a:hlinkClick r:id="rId3"/>
              </a:rPr>
              <a:t>skin</a:t>
            </a:r>
            <a:r>
              <a:rPr lang="en-IN" dirty="0" smtClean="0"/>
              <a:t>. </a:t>
            </a:r>
          </a:p>
          <a:p>
            <a:r>
              <a:rPr lang="en-IN" dirty="0" smtClean="0"/>
              <a:t>This system is said to be voluntary because the responses can be controlled consciously. </a:t>
            </a:r>
          </a:p>
          <a:p>
            <a:r>
              <a:rPr lang="en-IN" dirty="0" smtClean="0"/>
              <a:t>Reflex reactions of skeletal muscle, however, are an exception. </a:t>
            </a:r>
          </a:p>
          <a:p>
            <a:pPr>
              <a:buNone/>
            </a:pPr>
            <a:endParaRPr lang="en-IN" dirty="0" smtClean="0"/>
          </a:p>
          <a:p>
            <a:endParaRPr lang="en-IN"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126163"/>
          </a:xfrm>
        </p:spPr>
        <p:txBody>
          <a:bodyPr>
            <a:normAutofit fontScale="62500" lnSpcReduction="20000"/>
          </a:bodyPr>
          <a:lstStyle/>
          <a:p>
            <a:pPr>
              <a:buNone/>
            </a:pPr>
            <a:endParaRPr lang="en-IN" dirty="0" smtClean="0"/>
          </a:p>
          <a:p>
            <a:pPr algn="ctr">
              <a:buNone/>
            </a:pPr>
            <a:r>
              <a:rPr lang="en-IN" sz="4500" b="1" dirty="0" smtClean="0"/>
              <a:t>Autonomic Nervous System</a:t>
            </a:r>
            <a:r>
              <a:rPr lang="en-IN" sz="4500" dirty="0" smtClean="0"/>
              <a:t> </a:t>
            </a:r>
          </a:p>
          <a:p>
            <a:r>
              <a:rPr lang="en-IN" dirty="0" smtClean="0"/>
              <a:t>The </a:t>
            </a:r>
            <a:r>
              <a:rPr lang="en-IN" b="1" dirty="0" smtClean="0"/>
              <a:t>autonomic nervous system</a:t>
            </a:r>
            <a:r>
              <a:rPr lang="en-IN" dirty="0" smtClean="0"/>
              <a:t> controls involuntary muscles, such as </a:t>
            </a:r>
            <a:r>
              <a:rPr lang="en-IN" dirty="0" smtClean="0">
                <a:solidFill>
                  <a:srgbClr val="FF0000"/>
                </a:solidFill>
              </a:rPr>
              <a:t>smooth and cardiac muscle*</a:t>
            </a:r>
            <a:r>
              <a:rPr lang="en-IN" dirty="0" smtClean="0"/>
              <a:t>. This system is also called the involuntary nervous system. </a:t>
            </a:r>
            <a:endParaRPr lang="en-IN" smtClean="0"/>
          </a:p>
          <a:p>
            <a:r>
              <a:rPr lang="en-IN" smtClean="0"/>
              <a:t>The </a:t>
            </a:r>
            <a:r>
              <a:rPr lang="en-IN" dirty="0" smtClean="0"/>
              <a:t>autonomic nervous system can further be divided into parasympathetic, sympathetic, enteric divisions</a:t>
            </a:r>
            <a:r>
              <a:rPr lang="en-IN" dirty="0" smtClean="0">
                <a:solidFill>
                  <a:srgbClr val="FF0000"/>
                </a:solidFill>
              </a:rPr>
              <a:t>.</a:t>
            </a:r>
          </a:p>
          <a:p>
            <a:pPr>
              <a:buNone/>
            </a:pPr>
            <a:r>
              <a:rPr lang="en-IN" dirty="0" smtClean="0"/>
              <a:t>1.)  The </a:t>
            </a:r>
            <a:r>
              <a:rPr lang="en-IN" b="1" dirty="0" smtClean="0"/>
              <a:t>parasympathetic division</a:t>
            </a:r>
            <a:r>
              <a:rPr lang="en-IN" dirty="0" smtClean="0"/>
              <a:t> functions to inhibit or slow down autonomic activities such as </a:t>
            </a:r>
            <a:r>
              <a:rPr lang="en-IN" dirty="0" smtClean="0">
                <a:hlinkClick r:id="rId2"/>
              </a:rPr>
              <a:t>heart rate</a:t>
            </a:r>
            <a:r>
              <a:rPr lang="en-IN" dirty="0" smtClean="0"/>
              <a:t>, pupil constriction, and bladder contraction.</a:t>
            </a:r>
          </a:p>
          <a:p>
            <a:pPr>
              <a:buNone/>
            </a:pPr>
            <a:r>
              <a:rPr lang="en-IN" dirty="0" smtClean="0"/>
              <a:t>2.)  The </a:t>
            </a:r>
            <a:r>
              <a:rPr lang="en-IN" dirty="0" smtClean="0">
                <a:hlinkClick r:id="rId3"/>
              </a:rPr>
              <a:t>nerves</a:t>
            </a:r>
            <a:r>
              <a:rPr lang="en-IN" dirty="0" smtClean="0"/>
              <a:t> of the </a:t>
            </a:r>
            <a:r>
              <a:rPr lang="en-IN" b="1" dirty="0" smtClean="0"/>
              <a:t>sympathetic division</a:t>
            </a:r>
            <a:r>
              <a:rPr lang="en-IN" dirty="0" smtClean="0"/>
              <a:t> often have an opposite effect when they are located within the same organs as parasympathetic nerves.</a:t>
            </a:r>
          </a:p>
          <a:p>
            <a:r>
              <a:rPr lang="en-IN" dirty="0" smtClean="0"/>
              <a:t> Nerves of the sympathetic division speed up heart rate, dilate pupils, and relax the bladder. </a:t>
            </a:r>
          </a:p>
          <a:p>
            <a:r>
              <a:rPr lang="en-IN" dirty="0" smtClean="0"/>
              <a:t>The sympathetic system is also involved in the flight or fight response. This is a response to potential danger that results in accelerated heart rate and an increase in metabolic rate.</a:t>
            </a:r>
          </a:p>
          <a:p>
            <a:pPr>
              <a:buNone/>
            </a:pPr>
            <a:r>
              <a:rPr lang="en-IN" dirty="0" smtClean="0"/>
              <a:t>3.) The </a:t>
            </a:r>
            <a:r>
              <a:rPr lang="en-IN" b="1" dirty="0" smtClean="0"/>
              <a:t>enteric division</a:t>
            </a:r>
            <a:r>
              <a:rPr lang="en-IN" dirty="0" smtClean="0"/>
              <a:t> of the autonomic nervous system controls the gastrointestinal system. It is composed of two sets of neural networks located within the walls of the digestive tract. These neurons control activities such as digestive motility and </a:t>
            </a:r>
            <a:r>
              <a:rPr lang="en-IN" dirty="0" smtClean="0">
                <a:hlinkClick r:id="rId4"/>
              </a:rPr>
              <a:t>blood</a:t>
            </a:r>
            <a:r>
              <a:rPr lang="en-IN" dirty="0" smtClean="0"/>
              <a:t> flow within the </a:t>
            </a:r>
            <a:r>
              <a:rPr lang="en-IN" dirty="0" smtClean="0">
                <a:hlinkClick r:id="rId5"/>
              </a:rPr>
              <a:t>digestive system</a:t>
            </a:r>
            <a:r>
              <a:rPr lang="en-IN" dirty="0" smtClean="0"/>
              <a:t>.</a:t>
            </a:r>
          </a:p>
          <a:p>
            <a:pPr>
              <a:buNone/>
            </a:pPr>
            <a:endParaRPr lang="en-IN" dirty="0" smtClean="0"/>
          </a:p>
          <a:p>
            <a:pPr>
              <a:buNone/>
            </a:pPr>
            <a:endParaRPr lang="en-IN"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10146"/>
          </a:xfrm>
        </p:spPr>
        <p:txBody>
          <a:bodyPr/>
          <a:lstStyle/>
          <a:p>
            <a:pPr algn="l"/>
            <a:r>
              <a:rPr lang="en-US" dirty="0" smtClean="0"/>
              <a:t>*</a:t>
            </a:r>
            <a:endParaRPr lang="en-IN" dirty="0"/>
          </a:p>
        </p:txBody>
      </p:sp>
      <p:pic>
        <p:nvPicPr>
          <p:cNvPr id="1026" name="Picture 2" descr="C:\Users\Admin\Desktop\Skeletal+Muscle+Cardiac+Muscle+Smooth+Muscle+28.jpg"/>
          <p:cNvPicPr>
            <a:picLocks noGrp="1" noChangeAspect="1" noChangeArrowheads="1"/>
          </p:cNvPicPr>
          <p:nvPr>
            <p:ph idx="1"/>
          </p:nvPr>
        </p:nvPicPr>
        <p:blipFill>
          <a:blip r:embed="rId2" cstate="print"/>
          <a:srcRect/>
          <a:stretch>
            <a:fillRect/>
          </a:stretch>
        </p:blipFill>
        <p:spPr bwMode="auto">
          <a:xfrm>
            <a:off x="1554691" y="1600200"/>
            <a:ext cx="6034617" cy="4525963"/>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143000"/>
          </a:xfrm>
        </p:spPr>
        <p:txBody>
          <a:bodyPr>
            <a:normAutofit fontScale="90000"/>
          </a:bodyPr>
          <a:lstStyle/>
          <a:p>
            <a:r>
              <a:rPr lang="en-US" dirty="0" smtClean="0"/>
              <a:t>Memory</a:t>
            </a:r>
            <a:br>
              <a:rPr lang="en-US" dirty="0" smtClean="0"/>
            </a:br>
            <a:endParaRPr lang="en-US" dirty="0"/>
          </a:p>
        </p:txBody>
      </p:sp>
      <p:sp>
        <p:nvSpPr>
          <p:cNvPr id="3" name="Content Placeholder 2"/>
          <p:cNvSpPr>
            <a:spLocks noGrp="1"/>
          </p:cNvSpPr>
          <p:nvPr>
            <p:ph idx="1"/>
          </p:nvPr>
        </p:nvSpPr>
        <p:spPr>
          <a:xfrm>
            <a:off x="395536" y="620688"/>
            <a:ext cx="8229600" cy="5544616"/>
          </a:xfrm>
        </p:spPr>
        <p:txBody>
          <a:bodyPr>
            <a:normAutofit fontScale="77500" lnSpcReduction="20000"/>
          </a:bodyPr>
          <a:lstStyle/>
          <a:p>
            <a:r>
              <a:rPr lang="en-IN" dirty="0" smtClean="0"/>
              <a:t>The brain needs to store many different types of information that it receives from the senses and that it develops through thinking in the association areas. </a:t>
            </a:r>
          </a:p>
          <a:p>
            <a:r>
              <a:rPr lang="en-IN" dirty="0" smtClean="0"/>
              <a:t>Information in the brain is stored in a few different ways depending on its source and how long it is needed. Our brain maintains short-term memory to keep track of the tasks in which the brain is currently engaged.</a:t>
            </a:r>
          </a:p>
          <a:p>
            <a:r>
              <a:rPr lang="en-IN" dirty="0" smtClean="0"/>
              <a:t> Short-term memory is believed to consist of a group of neurons(Nerve cell) that stimulate each other in a loop to keep data in the brain’s memory.</a:t>
            </a:r>
          </a:p>
          <a:p>
            <a:r>
              <a:rPr lang="en-IN" dirty="0" smtClean="0"/>
              <a:t>Long-term memory is stored in the brain by the hippocampus</a:t>
            </a:r>
            <a:r>
              <a:rPr lang="en-IN" b="1" dirty="0" smtClean="0"/>
              <a:t> .(</a:t>
            </a:r>
            <a:r>
              <a:rPr lang="en-IN" dirty="0" smtClean="0"/>
              <a:t>Part of the Limbic system, in each temporal lobe and Responsible for processing of long term memory and emotional responses ).</a:t>
            </a:r>
          </a:p>
          <a:p>
            <a:r>
              <a:rPr lang="en-IN" dirty="0" smtClean="0"/>
              <a:t> Memory related to motor skills (known as procedural memory) is stored by the cerebellum and basal nuclei.</a:t>
            </a:r>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Desktop\36687265460_90c90dcedf_o.png"/>
          <p:cNvPicPr>
            <a:picLocks noGrp="1" noChangeAspect="1" noChangeArrowheads="1"/>
          </p:cNvPicPr>
          <p:nvPr>
            <p:ph idx="1"/>
          </p:nvPr>
        </p:nvPicPr>
        <p:blipFill>
          <a:blip r:embed="rId2" cstate="print"/>
          <a:srcRect/>
          <a:stretch>
            <a:fillRect/>
          </a:stretch>
        </p:blipFill>
        <p:spPr bwMode="auto">
          <a:xfrm>
            <a:off x="571472" y="785794"/>
            <a:ext cx="7929617" cy="5429288"/>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450</TotalTime>
  <Words>2184</Words>
  <Application>Microsoft Office PowerPoint</Application>
  <PresentationFormat>On-screen Show (4:3)</PresentationFormat>
  <Paragraphs>147</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The Human nervous system</vt:lpstr>
      <vt:lpstr>Slide 2</vt:lpstr>
      <vt:lpstr>  The central nervous system consists of the brain and spinal cord  The brain plays a central role in the control of most bodily functions, including awareness, movements, sensations, thoughts, speech, and memory.  </vt:lpstr>
      <vt:lpstr>Slide 4</vt:lpstr>
      <vt:lpstr>Slide 5</vt:lpstr>
      <vt:lpstr>The Brain and Cerebrum </vt:lpstr>
      <vt:lpstr>Brain  contd…</vt:lpstr>
      <vt:lpstr>Slide 8</vt:lpstr>
      <vt:lpstr>Slide 9</vt:lpstr>
      <vt:lpstr>Brain  contd…</vt:lpstr>
      <vt:lpstr>Brain  contd…</vt:lpstr>
      <vt:lpstr>Brain  contd…</vt:lpstr>
      <vt:lpstr>Epithalamus </vt:lpstr>
      <vt:lpstr>Subthalamus</vt:lpstr>
      <vt:lpstr>Diencephalon </vt:lpstr>
      <vt:lpstr>cerebrum </vt:lpstr>
      <vt:lpstr> Pineal gland It is located behind the third ventricle. It helps regulate the body’s internal check, it has some role in sexual development. </vt:lpstr>
      <vt:lpstr>ventricles</vt:lpstr>
      <vt:lpstr>Slide 19</vt:lpstr>
      <vt:lpstr>The Base of the Brain </vt:lpstr>
      <vt:lpstr>Slide 21</vt:lpstr>
      <vt:lpstr>Slide 22</vt:lpstr>
      <vt:lpstr>Meninges </vt:lpstr>
      <vt:lpstr>Brain Stem</vt:lpstr>
      <vt:lpstr>Slide 25</vt:lpstr>
      <vt:lpstr>What is the spinal cord? </vt:lpstr>
      <vt:lpstr>Slide 27</vt:lpstr>
      <vt:lpstr>The Major Functions of The Spinal Cord </vt:lpstr>
      <vt:lpstr>Slide 29</vt:lpstr>
      <vt:lpstr>Slide 30</vt:lpstr>
      <vt:lpstr>Slide 31</vt:lpstr>
      <vt:lpstr>The peripheral nervous system</vt:lpstr>
      <vt:lpstr>*Cranial nerves</vt:lpstr>
      <vt:lpstr>*Spinal nerves</vt:lpstr>
      <vt:lpstr>Slide 35</vt:lpstr>
      <vt:lpstr>Slide 36</vt:lpstr>
      <vt:lpstr>Cells</vt:lpstr>
      <vt:lpstr>Somatic and Autonomic Systems  </vt:lpstr>
      <vt:lpstr>Slide 39</vt:lpstr>
      <vt:lpstr>*</vt:lpstr>
      <vt:lpstr>Memory </vt:lpstr>
      <vt:lpstr>Slide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The central nervous system consists of the brain and spinal cord The brain plays a central role in the control of most bodily functions, including awareness, movements, sensations, thoughts, speech, and memory. Some reflex movements can occur via spinal cord pathways without the participation of brain structures. </dc:title>
  <dc:creator>Admin</dc:creator>
  <cp:lastModifiedBy>HP-PC</cp:lastModifiedBy>
  <cp:revision>109</cp:revision>
  <dcterms:created xsi:type="dcterms:W3CDTF">2018-01-09T05:55:56Z</dcterms:created>
  <dcterms:modified xsi:type="dcterms:W3CDTF">2020-09-17T07:16:18Z</dcterms:modified>
</cp:coreProperties>
</file>