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F2BF6-DD9D-4092-B55A-243A9576E0E1}" type="datetimeFigureOut">
              <a:rPr lang="en-US" smtClean="0"/>
              <a:pPr/>
              <a:t>1/10/2018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5D8E5-941B-4A3D-A47E-B5B346A9AF4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F2BF6-DD9D-4092-B55A-243A9576E0E1}" type="datetimeFigureOut">
              <a:rPr lang="en-US" smtClean="0"/>
              <a:pPr/>
              <a:t>1/10/2018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5D8E5-941B-4A3D-A47E-B5B346A9AF4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F2BF6-DD9D-4092-B55A-243A9576E0E1}" type="datetimeFigureOut">
              <a:rPr lang="en-US" smtClean="0"/>
              <a:pPr/>
              <a:t>1/10/2018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5D8E5-941B-4A3D-A47E-B5B346A9AF4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F2BF6-DD9D-4092-B55A-243A9576E0E1}" type="datetimeFigureOut">
              <a:rPr lang="en-US" smtClean="0"/>
              <a:pPr/>
              <a:t>1/10/2018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5D8E5-941B-4A3D-A47E-B5B346A9AF4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F2BF6-DD9D-4092-B55A-243A9576E0E1}" type="datetimeFigureOut">
              <a:rPr lang="en-US" smtClean="0"/>
              <a:pPr/>
              <a:t>1/10/2018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5D8E5-941B-4A3D-A47E-B5B346A9AF4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F2BF6-DD9D-4092-B55A-243A9576E0E1}" type="datetimeFigureOut">
              <a:rPr lang="en-US" smtClean="0"/>
              <a:pPr/>
              <a:t>1/10/2018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5D8E5-941B-4A3D-A47E-B5B346A9AF4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F2BF6-DD9D-4092-B55A-243A9576E0E1}" type="datetimeFigureOut">
              <a:rPr lang="en-US" smtClean="0"/>
              <a:pPr/>
              <a:t>1/10/2018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5D8E5-941B-4A3D-A47E-B5B346A9AF4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F2BF6-DD9D-4092-B55A-243A9576E0E1}" type="datetimeFigureOut">
              <a:rPr lang="en-US" smtClean="0"/>
              <a:pPr/>
              <a:t>1/10/2018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5D8E5-941B-4A3D-A47E-B5B346A9AF4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F2BF6-DD9D-4092-B55A-243A9576E0E1}" type="datetimeFigureOut">
              <a:rPr lang="en-US" smtClean="0"/>
              <a:pPr/>
              <a:t>1/10/2018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5D8E5-941B-4A3D-A47E-B5B346A9AF4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F2BF6-DD9D-4092-B55A-243A9576E0E1}" type="datetimeFigureOut">
              <a:rPr lang="en-US" smtClean="0"/>
              <a:pPr/>
              <a:t>1/10/2018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5D8E5-941B-4A3D-A47E-B5B346A9AF4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F2BF6-DD9D-4092-B55A-243A9576E0E1}" type="datetimeFigureOut">
              <a:rPr lang="en-US" smtClean="0"/>
              <a:pPr/>
              <a:t>1/10/2018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5D8E5-941B-4A3D-A47E-B5B346A9AF4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F2BF6-DD9D-4092-B55A-243A9576E0E1}" type="datetimeFigureOut">
              <a:rPr lang="en-US" smtClean="0"/>
              <a:pPr/>
              <a:t>1/10/2018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B5D8E5-941B-4A3D-A47E-B5B346A9AF48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HEALTH EDUCATION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IN" dirty="0" smtClean="0"/>
              <a:t> </a:t>
            </a:r>
            <a:r>
              <a:rPr lang="en-IN" dirty="0"/>
              <a:t>Health education is a social science that draws from the biological, </a:t>
            </a:r>
            <a:r>
              <a:rPr lang="en-IN" dirty="0" smtClean="0"/>
              <a:t>environmental ,psychological</a:t>
            </a:r>
            <a:r>
              <a:rPr lang="en-IN" dirty="0"/>
              <a:t>, physical and medical sciences to promote health and prevent </a:t>
            </a:r>
            <a:r>
              <a:rPr lang="en-IN" dirty="0" smtClean="0"/>
              <a:t>disease, disability </a:t>
            </a:r>
            <a:r>
              <a:rPr lang="en-IN" dirty="0"/>
              <a:t>and premature death through education-driven voluntary </a:t>
            </a:r>
            <a:r>
              <a:rPr lang="en-IN" dirty="0" err="1"/>
              <a:t>behavior</a:t>
            </a:r>
            <a:r>
              <a:rPr lang="en-IN" dirty="0"/>
              <a:t> </a:t>
            </a:r>
            <a:r>
              <a:rPr lang="en-IN" dirty="0" smtClean="0"/>
              <a:t>change activities</a:t>
            </a:r>
            <a:r>
              <a:rPr lang="en-IN" dirty="0" smtClean="0"/>
              <a:t>.</a:t>
            </a:r>
          </a:p>
          <a:p>
            <a:endParaRPr lang="en-IN" dirty="0" smtClean="0"/>
          </a:p>
          <a:p>
            <a:r>
              <a:rPr lang="en-IN" dirty="0" smtClean="0"/>
              <a:t> </a:t>
            </a:r>
            <a:r>
              <a:rPr lang="en-IN" dirty="0"/>
              <a:t>Health education is the development of individual, group, institutional, community </a:t>
            </a:r>
            <a:r>
              <a:rPr lang="en-IN" dirty="0" smtClean="0"/>
              <a:t>and systemic </a:t>
            </a:r>
            <a:r>
              <a:rPr lang="en-IN" dirty="0"/>
              <a:t>strategies to improve health knowledge, attitudes, skills and </a:t>
            </a:r>
            <a:r>
              <a:rPr lang="en-IN" dirty="0" err="1"/>
              <a:t>behavior</a:t>
            </a:r>
            <a:r>
              <a:rPr lang="en-IN" dirty="0" smtClean="0"/>
              <a:t>. </a:t>
            </a:r>
            <a:r>
              <a:rPr lang="en-IN" dirty="0"/>
              <a:t>The purpose of health education is to positively influence the health </a:t>
            </a:r>
            <a:r>
              <a:rPr lang="en-IN" dirty="0" err="1"/>
              <a:t>behavior</a:t>
            </a:r>
            <a:r>
              <a:rPr lang="en-IN" dirty="0"/>
              <a:t> of </a:t>
            </a:r>
            <a:r>
              <a:rPr lang="en-IN" dirty="0" smtClean="0"/>
              <a:t>individuals and </a:t>
            </a:r>
            <a:r>
              <a:rPr lang="en-IN" dirty="0"/>
              <a:t>communities as well as the living and working conditions that influence their health.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 smtClean="0"/>
              <a:t/>
            </a:r>
            <a:br>
              <a:rPr lang="en-IN" b="1" dirty="0" smtClean="0"/>
            </a:br>
            <a:r>
              <a:rPr lang="en-IN" b="1" dirty="0" smtClean="0"/>
              <a:t>WHY IS HEALTH EDUCATION IMPORTANT?</a:t>
            </a:r>
            <a:br>
              <a:rPr lang="en-IN" b="1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IN" dirty="0" smtClean="0"/>
              <a:t> </a:t>
            </a:r>
            <a:r>
              <a:rPr lang="en-IN" dirty="0"/>
              <a:t>Health education improves the health status of individuals, families, communities, states, </a:t>
            </a:r>
            <a:r>
              <a:rPr lang="en-IN" dirty="0" smtClean="0"/>
              <a:t>and the </a:t>
            </a:r>
            <a:r>
              <a:rPr lang="en-IN" dirty="0"/>
              <a:t>nation.</a:t>
            </a:r>
          </a:p>
          <a:p>
            <a:pPr>
              <a:buNone/>
            </a:pPr>
            <a:r>
              <a:rPr lang="en-IN" dirty="0"/>
              <a:t>• Health education enhances the quality of life for all people.</a:t>
            </a:r>
          </a:p>
          <a:p>
            <a:pPr>
              <a:buNone/>
            </a:pPr>
            <a:r>
              <a:rPr lang="en-IN" dirty="0"/>
              <a:t>• Health education reduces premature deaths.</a:t>
            </a:r>
          </a:p>
          <a:p>
            <a:pPr>
              <a:buNone/>
            </a:pPr>
            <a:r>
              <a:rPr lang="en-IN" dirty="0"/>
              <a:t>• By focusing on prevention, health education reduces the costs (both financial and </a:t>
            </a:r>
            <a:r>
              <a:rPr lang="en-IN" dirty="0" smtClean="0"/>
              <a:t>human) that </a:t>
            </a:r>
            <a:r>
              <a:rPr lang="en-IN" dirty="0"/>
              <a:t>individuals, employers, families, insurance companies, medical facilities, </a:t>
            </a:r>
            <a:r>
              <a:rPr lang="en-IN" dirty="0" smtClean="0"/>
              <a:t>communities, the </a:t>
            </a:r>
            <a:r>
              <a:rPr lang="en-IN" dirty="0"/>
              <a:t>state and the nation would spend on medical treatment.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Physical Education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en-IN" dirty="0" smtClean="0"/>
              <a:t>Physical Education is "education through the physical". 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/>
              <a:t>It aims to develop students’ physical competence and knowledge of movement and safety, and their ability to use these to perform in a wide range of activities associated with the development of an active and healthy lifestyle.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/>
              <a:t> It also develops students’ confidence and generic skills, especially those of collaboration, communication, creativity, critical thinking and aesthetic appreciation. 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/>
              <a:t>These, together with the nurturing of positive values and attitudes in PE, provide a good foundation for students’ lifelong and life-wide learning.</a:t>
            </a:r>
          </a:p>
          <a:p>
            <a:pPr>
              <a:buNone/>
            </a:pPr>
            <a:r>
              <a:rPr lang="en-IN" dirty="0" smtClean="0"/>
              <a:t> 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of physical education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IN" dirty="0" smtClean="0"/>
              <a:t>  Psychologists and educational theorists </a:t>
            </a:r>
            <a:r>
              <a:rPr lang="en-IN" dirty="0" smtClean="0"/>
              <a:t>have </a:t>
            </a:r>
            <a:r>
              <a:rPr lang="en-IN" dirty="0" smtClean="0"/>
              <a:t>organized </a:t>
            </a:r>
          </a:p>
          <a:p>
            <a:pPr>
              <a:buNone/>
            </a:pPr>
            <a:r>
              <a:rPr lang="en-IN" dirty="0" smtClean="0"/>
              <a:t>	social/emotional </a:t>
            </a:r>
            <a:r>
              <a:rPr lang="en-IN" dirty="0" err="1" smtClean="0"/>
              <a:t>behaviors</a:t>
            </a:r>
            <a:r>
              <a:rPr lang="en-IN" dirty="0" smtClean="0"/>
              <a:t> into the following frameworks  </a:t>
            </a:r>
          </a:p>
          <a:p>
            <a:endParaRPr lang="en-US" dirty="0"/>
          </a:p>
          <a:p>
            <a:endParaRPr lang="en-IN" dirty="0" smtClean="0"/>
          </a:p>
          <a:p>
            <a:r>
              <a:rPr lang="en-IN" dirty="0" smtClean="0">
                <a:solidFill>
                  <a:srgbClr val="FF0000"/>
                </a:solidFill>
              </a:rPr>
              <a:t>Personal and Social Responsibility </a:t>
            </a:r>
            <a:r>
              <a:rPr lang="en-IN" dirty="0" smtClean="0"/>
              <a:t>– respect, involvement, responsibility and caring</a:t>
            </a:r>
          </a:p>
          <a:p>
            <a:r>
              <a:rPr lang="en-IN" dirty="0" smtClean="0">
                <a:solidFill>
                  <a:srgbClr val="FF0000"/>
                </a:solidFill>
              </a:rPr>
              <a:t>Character </a:t>
            </a:r>
            <a:r>
              <a:rPr lang="en-IN" dirty="0" smtClean="0"/>
              <a:t>- trustworthiness, respect, responsibility, fairness, caring and citizenship</a:t>
            </a:r>
          </a:p>
          <a:p>
            <a:r>
              <a:rPr lang="en-IN" dirty="0" smtClean="0">
                <a:solidFill>
                  <a:srgbClr val="FF0000"/>
                </a:solidFill>
              </a:rPr>
              <a:t>Intrapersonal intelligence </a:t>
            </a:r>
            <a:r>
              <a:rPr lang="en-IN" dirty="0" smtClean="0"/>
              <a:t>-  to use self knowledge  for accessing, identifying and drawing upon feelings to guide </a:t>
            </a:r>
            <a:r>
              <a:rPr lang="en-IN" dirty="0" err="1" smtClean="0"/>
              <a:t>behavior</a:t>
            </a:r>
            <a:r>
              <a:rPr lang="en-IN" dirty="0" smtClean="0"/>
              <a:t> </a:t>
            </a:r>
          </a:p>
          <a:p>
            <a:r>
              <a:rPr lang="en-IN" dirty="0" smtClean="0">
                <a:solidFill>
                  <a:srgbClr val="FF0000"/>
                </a:solidFill>
              </a:rPr>
              <a:t>Interpersonal intelligence </a:t>
            </a:r>
            <a:r>
              <a:rPr lang="en-IN" dirty="0" smtClean="0"/>
              <a:t>– to identify and respond appropriately to temperaments and desires of others</a:t>
            </a:r>
          </a:p>
          <a:p>
            <a:r>
              <a:rPr lang="en-IN" dirty="0" smtClean="0">
                <a:solidFill>
                  <a:srgbClr val="FF0000"/>
                </a:solidFill>
              </a:rPr>
              <a:t>Emotional intelligence </a:t>
            </a:r>
            <a:r>
              <a:rPr lang="en-IN" dirty="0" smtClean="0"/>
              <a:t>- recognizing one’s emotional responses, and those of others, and using this knowledge in effective ways  </a:t>
            </a:r>
          </a:p>
          <a:p>
            <a:r>
              <a:rPr lang="en-IN" dirty="0" smtClean="0">
                <a:solidFill>
                  <a:srgbClr val="FF0000"/>
                </a:solidFill>
              </a:rPr>
              <a:t>Social/Emotional learning - </a:t>
            </a:r>
            <a:r>
              <a:rPr lang="en-IN" dirty="0" smtClean="0"/>
              <a:t>developing self-awareness, self-management, social awareness, responsible decision making, and relationship management.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287</Words>
  <Application>Microsoft Office PowerPoint</Application>
  <PresentationFormat>On-screen Show (4:3)</PresentationFormat>
  <Paragraphs>26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HEALTH EDUCATION</vt:lpstr>
      <vt:lpstr> WHY IS HEALTH EDUCATION IMPORTANT? </vt:lpstr>
      <vt:lpstr>Physical Education</vt:lpstr>
      <vt:lpstr>Objectives of physical education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4</cp:revision>
  <dcterms:created xsi:type="dcterms:W3CDTF">2018-01-09T07:53:01Z</dcterms:created>
  <dcterms:modified xsi:type="dcterms:W3CDTF">2018-01-10T04:24:55Z</dcterms:modified>
</cp:coreProperties>
</file>