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79" r:id="rId3"/>
    <p:sldId id="261" r:id="rId4"/>
    <p:sldId id="257" r:id="rId5"/>
    <p:sldId id="258" r:id="rId6"/>
    <p:sldId id="280" r:id="rId7"/>
    <p:sldId id="259" r:id="rId8"/>
    <p:sldId id="260" r:id="rId9"/>
    <p:sldId id="263" r:id="rId10"/>
    <p:sldId id="277" r:id="rId11"/>
    <p:sldId id="278" r:id="rId12"/>
    <p:sldId id="264" r:id="rId13"/>
    <p:sldId id="288" r:id="rId14"/>
    <p:sldId id="281" r:id="rId15"/>
    <p:sldId id="289" r:id="rId16"/>
    <p:sldId id="282" r:id="rId17"/>
    <p:sldId id="290" r:id="rId18"/>
    <p:sldId id="266" r:id="rId19"/>
    <p:sldId id="291" r:id="rId20"/>
    <p:sldId id="292" r:id="rId21"/>
    <p:sldId id="267" r:id="rId22"/>
    <p:sldId id="293" r:id="rId23"/>
    <p:sldId id="294" r:id="rId24"/>
    <p:sldId id="268" r:id="rId25"/>
    <p:sldId id="295" r:id="rId26"/>
    <p:sldId id="286" r:id="rId27"/>
    <p:sldId id="296" r:id="rId28"/>
    <p:sldId id="269" r:id="rId29"/>
    <p:sldId id="287" r:id="rId30"/>
    <p:sldId id="283" r:id="rId31"/>
    <p:sldId id="270" r:id="rId32"/>
    <p:sldId id="271" r:id="rId33"/>
    <p:sldId id="284" r:id="rId34"/>
    <p:sldId id="272" r:id="rId35"/>
    <p:sldId id="297" r:id="rId36"/>
    <p:sldId id="273" r:id="rId37"/>
    <p:sldId id="298" r:id="rId38"/>
    <p:sldId id="274" r:id="rId39"/>
    <p:sldId id="285"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D95F50-20C9-4468-ABF0-B7F37A8FF49A}" type="datetimeFigureOut">
              <a:rPr lang="en-IN" smtClean="0"/>
              <a:pPr/>
              <a:t>06-11-2020</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FC9982-4CFA-4E51-953B-93AF14C5EF33}"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1EFC9982-4CFA-4E51-953B-93AF14C5EF33}" type="slidenum">
              <a:rPr lang="en-IN" smtClean="0"/>
              <a:pPr/>
              <a:t>21</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06D076F3-3320-42DF-BE28-C522DFFD12CD}" type="datetimeFigureOut">
              <a:rPr lang="en-US" smtClean="0"/>
              <a:pPr/>
              <a:t>11/6/2020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95C6C11-D68E-4E51-B67D-A03ACE17FD32}"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6D076F3-3320-42DF-BE28-C522DFFD12CD}" type="datetimeFigureOut">
              <a:rPr lang="en-US" smtClean="0"/>
              <a:pPr/>
              <a:t>11/6/2020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95C6C11-D68E-4E51-B67D-A03ACE17FD32}"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D076F3-3320-42DF-BE28-C522DFFD12CD}" type="datetimeFigureOut">
              <a:rPr lang="en-US" smtClean="0"/>
              <a:pPr/>
              <a:t>11/6/2020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95C6C11-D68E-4E51-B67D-A03ACE17FD32}"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06D076F3-3320-42DF-BE28-C522DFFD12CD}" type="datetimeFigureOut">
              <a:rPr lang="en-US" smtClean="0"/>
              <a:pPr/>
              <a:t>11/6/2020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95C6C11-D68E-4E51-B67D-A03ACE17FD32}"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06D076F3-3320-42DF-BE28-C522DFFD12CD}" type="datetimeFigureOut">
              <a:rPr lang="en-US" smtClean="0"/>
              <a:pPr/>
              <a:t>11/6/2020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95C6C11-D68E-4E51-B67D-A03ACE17FD32}"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06D076F3-3320-42DF-BE28-C522DFFD12CD}" type="datetimeFigureOut">
              <a:rPr lang="en-US" smtClean="0"/>
              <a:pPr/>
              <a:t>11/6/2020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95C6C11-D68E-4E51-B67D-A03ACE17FD32}"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D076F3-3320-42DF-BE28-C522DFFD12CD}" type="datetimeFigureOut">
              <a:rPr lang="en-US" smtClean="0"/>
              <a:pPr/>
              <a:t>11/6/2020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95C6C11-D68E-4E51-B67D-A03ACE17FD32}"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D076F3-3320-42DF-BE28-C522DFFD12CD}" type="datetimeFigureOut">
              <a:rPr lang="en-US" smtClean="0"/>
              <a:pPr/>
              <a:t>11/6/2020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95C6C11-D68E-4E51-B67D-A03ACE17FD32}"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D076F3-3320-42DF-BE28-C522DFFD12CD}" type="datetimeFigureOut">
              <a:rPr lang="en-US" smtClean="0"/>
              <a:pPr/>
              <a:t>11/6/2020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95C6C11-D68E-4E51-B67D-A03ACE17FD32}"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6D076F3-3320-42DF-BE28-C522DFFD12CD}" type="datetimeFigureOut">
              <a:rPr lang="en-US" smtClean="0"/>
              <a:pPr/>
              <a:t>11/6/2020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95C6C11-D68E-4E51-B67D-A03ACE17FD32}"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6D076F3-3320-42DF-BE28-C522DFFD12CD}" type="datetimeFigureOut">
              <a:rPr lang="en-US" smtClean="0"/>
              <a:pPr/>
              <a:t>11/6/2020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95C6C11-D68E-4E51-B67D-A03ACE17FD32}"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D076F3-3320-42DF-BE28-C522DFFD12CD}" type="datetimeFigureOut">
              <a:rPr lang="en-US" smtClean="0"/>
              <a:pPr/>
              <a:t>11/6/2020</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5C6C11-D68E-4E51-B67D-A03ACE17FD32}"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endocrineweb.com/endocrinology/overview-adrenal-glands" TargetMode="External"/><Relationship Id="rId2" Type="http://schemas.openxmlformats.org/officeDocument/2006/relationships/hyperlink" Target="https://www.endocrineweb.com/endocrinology/overview-pituitary-gland" TargetMode="External"/><Relationship Id="rId1" Type="http://schemas.openxmlformats.org/officeDocument/2006/relationships/slideLayout" Target="../slideLayouts/slideLayout2.xml"/><Relationship Id="rId4" Type="http://schemas.openxmlformats.org/officeDocument/2006/relationships/hyperlink" Target="https://www.endocrineweb.com/endocrinology/overview-thyroid"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endocrineweb.com/endocrinology/overview-ovaries" TargetMode="External"/><Relationship Id="rId2" Type="http://schemas.openxmlformats.org/officeDocument/2006/relationships/hyperlink" Target="https://www.endocrineweb.com/endocrinology/overview-pituitary-gland" TargetMode="External"/><Relationship Id="rId1" Type="http://schemas.openxmlformats.org/officeDocument/2006/relationships/slideLayout" Target="../slideLayouts/slideLayout2.xml"/><Relationship Id="rId4" Type="http://schemas.openxmlformats.org/officeDocument/2006/relationships/hyperlink" Target="https://www.endocrineweb.com/endocrinology/overview-testes"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https://www.endocrineweb.com/endocrinology/overview-hypothalamu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endocrineweb.com/endocrinology/overview-thyroid"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s://dictionary.cambridge.org/dictionary/english/cell" TargetMode="External"/><Relationship Id="rId3" Type="http://schemas.openxmlformats.org/officeDocument/2006/relationships/hyperlink" Target="https://dictionary.cambridge.org/dictionary/english/organ" TargetMode="External"/><Relationship Id="rId7" Type="http://schemas.openxmlformats.org/officeDocument/2006/relationships/hyperlink" Target="https://dictionary.cambridge.org/dictionary/english/blood" TargetMode="External"/><Relationship Id="rId2" Type="http://schemas.openxmlformats.org/officeDocument/2006/relationships/hyperlink" Target="https://dictionary.cambridge.org/dictionary/english/small" TargetMode="External"/><Relationship Id="rId1" Type="http://schemas.openxmlformats.org/officeDocument/2006/relationships/slideLayout" Target="../slideLayouts/slideLayout2.xml"/><Relationship Id="rId6" Type="http://schemas.openxmlformats.org/officeDocument/2006/relationships/hyperlink" Target="https://dictionary.cambridge.org/dictionary/english/white" TargetMode="External"/><Relationship Id="rId11" Type="http://schemas.openxmlformats.org/officeDocument/2006/relationships/hyperlink" Target="https://dictionary.cambridge.org/dictionary/english/infection" TargetMode="External"/><Relationship Id="rId5" Type="http://schemas.openxmlformats.org/officeDocument/2006/relationships/hyperlink" Target="https://dictionary.cambridge.org/dictionary/english/produce" TargetMode="External"/><Relationship Id="rId10" Type="http://schemas.openxmlformats.org/officeDocument/2006/relationships/hyperlink" Target="https://dictionary.cambridge.org/dictionary/english/fight" TargetMode="External"/><Relationship Id="rId4" Type="http://schemas.openxmlformats.org/officeDocument/2006/relationships/hyperlink" Target="https://dictionary.cambridge.org/dictionary/english/body" TargetMode="External"/><Relationship Id="rId9" Type="http://schemas.openxmlformats.org/officeDocument/2006/relationships/hyperlink" Target="https://dictionary.cambridge.org/dictionary/english/needed"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endocrineweb.com/endocrinology/overview-pituitary-gland" TargetMode="External"/><Relationship Id="rId2" Type="http://schemas.openxmlformats.org/officeDocument/2006/relationships/hyperlink" Target="https://www.endocrineweb.com/endocrinology/overview-hypothalamus"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spineuniverse.co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www.endocrineweb.com/endocrinology/overview-testes"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endocrineweb.com/endocrinology/overview-pituitary-gland" TargetMode="External"/><Relationship Id="rId2" Type="http://schemas.openxmlformats.org/officeDocument/2006/relationships/hyperlink" Target="https://www.endocrineweb.com/endocrinology/overview-hypothalamus"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www.endocrineweb.com/endocrinology/overview-ovaries"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rgbClr val="00B0F0"/>
          </a:solidFill>
        </p:spPr>
        <p:txBody>
          <a:bodyPr/>
          <a:lstStyle/>
          <a:p>
            <a:r>
              <a:rPr lang="en-US" dirty="0" smtClean="0">
                <a:solidFill>
                  <a:srgbClr val="FF0000"/>
                </a:solidFill>
              </a:rPr>
              <a:t>Endocrine Glands</a:t>
            </a:r>
            <a:br>
              <a:rPr lang="en-US" dirty="0" smtClean="0">
                <a:solidFill>
                  <a:srgbClr val="FF0000"/>
                </a:solidFill>
              </a:rPr>
            </a:br>
            <a:endParaRPr lang="en-IN" dirty="0">
              <a:solidFill>
                <a:srgbClr val="FF0000"/>
              </a:solidFill>
            </a:endParaRPr>
          </a:p>
        </p:txBody>
      </p:sp>
      <p:sp>
        <p:nvSpPr>
          <p:cNvPr id="3" name="Subtitle 2"/>
          <p:cNvSpPr>
            <a:spLocks noGrp="1"/>
          </p:cNvSpPr>
          <p:nvPr>
            <p:ph type="subTitle" idx="1"/>
          </p:nvPr>
        </p:nvSpPr>
        <p:spPr/>
        <p:txBody>
          <a:bodyPr/>
          <a:lstStyle/>
          <a:p>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Introduction</a:t>
            </a:r>
            <a:br>
              <a:rPr lang="en-US" dirty="0" smtClean="0"/>
            </a:br>
            <a:endParaRPr lang="en-IN" dirty="0"/>
          </a:p>
        </p:txBody>
      </p:sp>
      <p:sp>
        <p:nvSpPr>
          <p:cNvPr id="3" name="Content Placeholder 2"/>
          <p:cNvSpPr>
            <a:spLocks noGrp="1"/>
          </p:cNvSpPr>
          <p:nvPr>
            <p:ph idx="1"/>
          </p:nvPr>
        </p:nvSpPr>
        <p:spPr>
          <a:xfrm>
            <a:off x="457200" y="908720"/>
            <a:ext cx="8229600" cy="5217443"/>
          </a:xfrm>
        </p:spPr>
        <p:txBody>
          <a:bodyPr>
            <a:normAutofit fontScale="77500" lnSpcReduction="20000"/>
          </a:bodyPr>
          <a:lstStyle/>
          <a:p>
            <a:r>
              <a:rPr lang="en-IN" dirty="0" smtClean="0"/>
              <a:t>our endocrine system includes all the </a:t>
            </a:r>
            <a:r>
              <a:rPr lang="en-IN" dirty="0" smtClean="0">
                <a:solidFill>
                  <a:srgbClr val="C00000"/>
                </a:solidFill>
              </a:rPr>
              <a:t>glands*</a:t>
            </a:r>
            <a:r>
              <a:rPr lang="en-IN" dirty="0" smtClean="0"/>
              <a:t> in your body that make hormones. These chemical messengers play a key role in making sure your body works the way it should.</a:t>
            </a:r>
          </a:p>
          <a:p>
            <a:r>
              <a:rPr lang="en-IN" dirty="0" smtClean="0"/>
              <a:t>If your endocrine system isn't healthy, you might have problems developing during puberty, getting pregnant, or managing stress. </a:t>
            </a:r>
          </a:p>
          <a:p>
            <a:r>
              <a:rPr lang="en-IN" dirty="0" smtClean="0"/>
              <a:t>You also might gain weight easily, have weak bones, or lack energy because too much sugar stays in your blood instead of moving into your cells where it's needed for energy.</a:t>
            </a:r>
          </a:p>
          <a:p>
            <a:endParaRPr lang="en-IN" dirty="0" smtClean="0"/>
          </a:p>
          <a:p>
            <a:pPr>
              <a:buNone/>
            </a:pPr>
            <a:r>
              <a:rPr lang="en-IN" dirty="0" smtClean="0">
                <a:solidFill>
                  <a:srgbClr val="C00000"/>
                </a:solidFill>
              </a:rPr>
              <a:t>	*A specialized cell, group of cells, or organ  that selectively removes materials from the blood, concentrates or alters them, and secretes them for further use in the body or for elimination from the body </a:t>
            </a:r>
            <a:endParaRPr lang="en-IN" dirty="0">
              <a:solidFill>
                <a:srgbClr val="C0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348" y="714356"/>
            <a:ext cx="8229600" cy="4525963"/>
          </a:xfrm>
        </p:spPr>
        <p:txBody>
          <a:bodyPr>
            <a:normAutofit fontScale="25000" lnSpcReduction="20000"/>
          </a:bodyPr>
          <a:lstStyle/>
          <a:p>
            <a:pPr fontAlgn="base">
              <a:buNone/>
            </a:pPr>
            <a:r>
              <a:rPr lang="en-IN" b="1" dirty="0" smtClean="0"/>
              <a:t> </a:t>
            </a:r>
            <a:r>
              <a:rPr lang="en-IN" sz="9600" b="1" dirty="0"/>
              <a:t>Endocrine System </a:t>
            </a:r>
            <a:endParaRPr lang="en-IN" sz="9600" dirty="0"/>
          </a:p>
          <a:p>
            <a:pPr fontAlgn="base"/>
            <a:r>
              <a:rPr lang="en-IN" sz="9600" dirty="0"/>
              <a:t>The endocrine system is made up of a network of glands.</a:t>
            </a:r>
          </a:p>
          <a:p>
            <a:pPr fontAlgn="base"/>
            <a:r>
              <a:rPr lang="en-IN" sz="9600" dirty="0"/>
              <a:t>These glands secrete hormones to regulate many bodily functions, including growth and metabolism.</a:t>
            </a:r>
          </a:p>
          <a:p>
            <a:pPr fontAlgn="base"/>
            <a:r>
              <a:rPr lang="en-IN" sz="9600" dirty="0"/>
              <a:t>Endocrine diseases are common and usually occur when glands produce an incorrect amount of hormones</a:t>
            </a:r>
            <a:r>
              <a:rPr lang="en-IN" sz="9600" dirty="0" smtClean="0"/>
              <a:t>.</a:t>
            </a:r>
            <a:endParaRPr lang="en-IN" sz="9600" dirty="0"/>
          </a:p>
          <a:p>
            <a:pPr fontAlgn="base"/>
            <a:r>
              <a:rPr lang="en-IN" sz="9600" dirty="0"/>
              <a:t>Simply put, the endocrine system is a network of glands that secrete chemicals called </a:t>
            </a:r>
            <a:r>
              <a:rPr lang="en-IN" sz="9600" dirty="0" smtClean="0">
                <a:solidFill>
                  <a:srgbClr val="C00000"/>
                </a:solidFill>
              </a:rPr>
              <a:t>hormones*</a:t>
            </a:r>
            <a:r>
              <a:rPr lang="en-IN" sz="9600" dirty="0" smtClean="0"/>
              <a:t> </a:t>
            </a:r>
            <a:r>
              <a:rPr lang="en-IN" sz="9600" dirty="0"/>
              <a:t>to help your body function properly. </a:t>
            </a:r>
            <a:r>
              <a:rPr lang="en-IN" sz="9600" dirty="0" smtClean="0"/>
              <a:t>*(Hormones </a:t>
            </a:r>
            <a:r>
              <a:rPr lang="en-IN" sz="9600" dirty="0"/>
              <a:t>are chemical signals that coordinate a range of bodily functions</a:t>
            </a:r>
            <a:r>
              <a:rPr lang="en-IN" sz="9600" dirty="0" smtClean="0"/>
              <a:t>.</a:t>
            </a:r>
            <a:r>
              <a:rPr lang="en-IN" sz="9600" dirty="0"/>
              <a:t> </a:t>
            </a:r>
            <a:r>
              <a:rPr lang="en-IN" sz="9600" dirty="0" smtClean="0"/>
              <a:t>)</a:t>
            </a:r>
            <a:endParaRPr lang="en-IN" sz="9600" dirty="0"/>
          </a:p>
          <a:p>
            <a:pPr fontAlgn="base"/>
            <a:r>
              <a:rPr lang="en-IN" sz="9600" dirty="0" smtClean="0"/>
              <a:t>The </a:t>
            </a:r>
            <a:r>
              <a:rPr lang="en-IN" sz="9600" dirty="0"/>
              <a:t>endocrine system helps control the following processes and systems:</a:t>
            </a:r>
          </a:p>
          <a:p>
            <a:pPr fontAlgn="base"/>
            <a:r>
              <a:rPr lang="en-IN" sz="9600" dirty="0">
                <a:solidFill>
                  <a:srgbClr val="FF0000"/>
                </a:solidFill>
              </a:rPr>
              <a:t>Growth and development</a:t>
            </a:r>
          </a:p>
          <a:p>
            <a:pPr fontAlgn="base"/>
            <a:r>
              <a:rPr lang="en-IN" sz="9600" dirty="0">
                <a:solidFill>
                  <a:srgbClr val="FF0000"/>
                </a:solidFill>
              </a:rPr>
              <a:t>Homeostasis (the internal balance of body systems)</a:t>
            </a:r>
          </a:p>
          <a:p>
            <a:pPr fontAlgn="base"/>
            <a:r>
              <a:rPr lang="en-IN" sz="9600" dirty="0">
                <a:solidFill>
                  <a:srgbClr val="FF0000"/>
                </a:solidFill>
              </a:rPr>
              <a:t>Metabolism (body energy levels)</a:t>
            </a:r>
          </a:p>
          <a:p>
            <a:pPr fontAlgn="base"/>
            <a:r>
              <a:rPr lang="en-IN" sz="9600" dirty="0">
                <a:solidFill>
                  <a:srgbClr val="FF0000"/>
                </a:solidFill>
              </a:rPr>
              <a:t>Reproduction</a:t>
            </a:r>
          </a:p>
          <a:p>
            <a:pPr fontAlgn="base"/>
            <a:r>
              <a:rPr lang="en-IN" sz="9600" dirty="0">
                <a:solidFill>
                  <a:srgbClr val="FF0000"/>
                </a:solidFill>
              </a:rPr>
              <a:t>Response to stimuli (stress and/or injury)</a:t>
            </a:r>
          </a:p>
          <a:p>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lnSpcReduction="10000"/>
          </a:bodyPr>
          <a:lstStyle/>
          <a:p>
            <a:pPr>
              <a:buNone/>
            </a:pPr>
            <a:r>
              <a:rPr lang="en-IN" b="1" dirty="0" smtClean="0"/>
              <a:t>Key </a:t>
            </a:r>
            <a:r>
              <a:rPr lang="en-IN" b="1" dirty="0"/>
              <a:t>Parts</a:t>
            </a:r>
          </a:p>
          <a:p>
            <a:r>
              <a:rPr lang="en-IN" dirty="0"/>
              <a:t>Many different glands make up the endocrine system. </a:t>
            </a:r>
            <a:endParaRPr lang="en-IN" dirty="0" smtClean="0"/>
          </a:p>
          <a:p>
            <a:r>
              <a:rPr lang="en-IN" dirty="0" smtClean="0"/>
              <a:t>The </a:t>
            </a:r>
            <a:r>
              <a:rPr lang="en-IN" dirty="0"/>
              <a:t>hypothalamus, pituitary gland, and pineal gland are </a:t>
            </a:r>
            <a:r>
              <a:rPr lang="en-IN" dirty="0" smtClean="0"/>
              <a:t>in your </a:t>
            </a:r>
            <a:r>
              <a:rPr lang="en-IN" dirty="0"/>
              <a:t>brain. </a:t>
            </a:r>
            <a:endParaRPr lang="en-IN" dirty="0" smtClean="0"/>
          </a:p>
          <a:p>
            <a:r>
              <a:rPr lang="en-IN" dirty="0" smtClean="0"/>
              <a:t>The </a:t>
            </a:r>
            <a:r>
              <a:rPr lang="en-IN" dirty="0"/>
              <a:t>thyroid and parathyroid glands are in your neck. </a:t>
            </a:r>
            <a:endParaRPr lang="en-IN" dirty="0" smtClean="0"/>
          </a:p>
          <a:p>
            <a:r>
              <a:rPr lang="en-IN" dirty="0" smtClean="0"/>
              <a:t>The </a:t>
            </a:r>
            <a:r>
              <a:rPr lang="en-IN" dirty="0"/>
              <a:t>thymus is between your lungs, the adrenals are on top of your kidneys, and the pancreas is behind your stomach. </a:t>
            </a:r>
            <a:endParaRPr lang="en-IN" dirty="0" smtClean="0"/>
          </a:p>
          <a:p>
            <a:r>
              <a:rPr lang="en-IN" dirty="0" smtClean="0"/>
              <a:t>Your </a:t>
            </a:r>
            <a:r>
              <a:rPr lang="en-IN" dirty="0"/>
              <a:t>ovaries (if you're a woman) or testes (if you're a man) are in your pelvic region.</a:t>
            </a:r>
          </a:p>
          <a:p>
            <a:endParaRPr lang="en-IN" dirty="0"/>
          </a:p>
          <a:p>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Glands of Endocrine System</a:t>
            </a:r>
            <a:endParaRPr lang="en-IN" dirty="0"/>
          </a:p>
        </p:txBody>
      </p:sp>
      <p:sp>
        <p:nvSpPr>
          <p:cNvPr id="3" name="Content Placeholder 2"/>
          <p:cNvSpPr>
            <a:spLocks noGrp="1"/>
          </p:cNvSpPr>
          <p:nvPr>
            <p:ph idx="1"/>
          </p:nvPr>
        </p:nvSpPr>
        <p:spPr>
          <a:xfrm>
            <a:off x="500034" y="785794"/>
            <a:ext cx="8229600" cy="5429288"/>
          </a:xfrm>
        </p:spPr>
        <p:txBody>
          <a:bodyPr>
            <a:normAutofit fontScale="92500" lnSpcReduction="20000"/>
          </a:bodyPr>
          <a:lstStyle/>
          <a:p>
            <a:endParaRPr lang="en-IN" b="1" dirty="0" smtClean="0"/>
          </a:p>
          <a:p>
            <a:endParaRPr lang="en-IN" b="1" dirty="0" smtClean="0"/>
          </a:p>
          <a:p>
            <a:r>
              <a:rPr lang="en-IN" b="1" dirty="0" smtClean="0"/>
              <a:t>Hypothalamus</a:t>
            </a:r>
            <a:r>
              <a:rPr lang="en-IN" b="1" dirty="0" smtClean="0"/>
              <a:t>:</a:t>
            </a:r>
            <a:r>
              <a:rPr lang="en-IN" dirty="0" smtClean="0"/>
              <a:t> This organ connects your endocrine system with your nervous system</a:t>
            </a:r>
            <a:r>
              <a:rPr lang="en-IN" dirty="0" smtClean="0"/>
              <a:t>.</a:t>
            </a:r>
          </a:p>
          <a:p>
            <a:r>
              <a:rPr lang="en-IN" dirty="0" smtClean="0"/>
              <a:t> </a:t>
            </a:r>
            <a:r>
              <a:rPr lang="en-IN" dirty="0" smtClean="0"/>
              <a:t>Its main job is to tell your pituitary gland to start or stop making hormones.</a:t>
            </a:r>
          </a:p>
          <a:p>
            <a:r>
              <a:rPr lang="en-IN" b="1" dirty="0" smtClean="0"/>
              <a:t>Pituitary</a:t>
            </a:r>
            <a:r>
              <a:rPr lang="en-IN" b="1" dirty="0"/>
              <a:t>:</a:t>
            </a:r>
            <a:r>
              <a:rPr lang="en-IN" dirty="0"/>
              <a:t> This is the "master" gland of your endocrine system</a:t>
            </a:r>
            <a:r>
              <a:rPr lang="en-IN" dirty="0" smtClean="0"/>
              <a:t>.</a:t>
            </a:r>
          </a:p>
          <a:p>
            <a:r>
              <a:rPr lang="en-IN" dirty="0" smtClean="0"/>
              <a:t> </a:t>
            </a:r>
            <a:r>
              <a:rPr lang="en-IN" dirty="0"/>
              <a:t>It uses information it gets from your brain to "tell" other glands in your body what to do. </a:t>
            </a:r>
          </a:p>
          <a:p>
            <a:r>
              <a:rPr lang="en-IN" b="1" dirty="0"/>
              <a:t>Pineal:</a:t>
            </a:r>
            <a:r>
              <a:rPr lang="en-IN" dirty="0"/>
              <a:t> This gland makes a chemical called melatonin. It helps your body get ready to go to sleep</a:t>
            </a:r>
            <a:r>
              <a:rPr lang="en-IN" dirty="0" smtClean="0"/>
              <a:t>.</a:t>
            </a:r>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357166"/>
            <a:ext cx="8229600" cy="5786478"/>
          </a:xfrm>
        </p:spPr>
        <p:txBody>
          <a:bodyPr>
            <a:normAutofit fontScale="85000" lnSpcReduction="20000"/>
          </a:bodyPr>
          <a:lstStyle/>
          <a:p>
            <a:r>
              <a:rPr lang="en-IN" b="1" dirty="0" smtClean="0"/>
              <a:t>Thyroid:</a:t>
            </a:r>
            <a:r>
              <a:rPr lang="en-IN" dirty="0" smtClean="0"/>
              <a:t> This gland makes thyroid hormone, which controls your metabolism. If this gland doesn't make enough (a condition called hypothyroidism), everything happens more slowly. </a:t>
            </a:r>
          </a:p>
          <a:p>
            <a:r>
              <a:rPr lang="en-IN" dirty="0" smtClean="0"/>
              <a:t>Your heart rate might slow down. You could get constipated. And you might gain weight. If it makes too much (hyperthyroidism), everything speeds up. Your heart might race. You could have </a:t>
            </a:r>
            <a:r>
              <a:rPr lang="en-IN" dirty="0" err="1" smtClean="0"/>
              <a:t>diarrhea</a:t>
            </a:r>
            <a:r>
              <a:rPr lang="en-IN" dirty="0" smtClean="0"/>
              <a:t>. And you might lose weight without trying.</a:t>
            </a:r>
          </a:p>
          <a:p>
            <a:r>
              <a:rPr lang="en-IN" b="1" dirty="0" smtClean="0"/>
              <a:t>Parathyroid:</a:t>
            </a:r>
            <a:r>
              <a:rPr lang="en-IN" dirty="0" smtClean="0"/>
              <a:t> This is a set of four small glands behind your thyroid. They are important for bone health. The glands control your levels of calcium and phosphorus.</a:t>
            </a:r>
          </a:p>
          <a:p>
            <a:r>
              <a:rPr lang="en-IN" b="1" dirty="0" smtClean="0"/>
              <a:t>Thymus:</a:t>
            </a:r>
            <a:r>
              <a:rPr lang="en-IN" dirty="0" smtClean="0"/>
              <a:t> This gland makes white blood cells called T-lymphocytes that fight infection and are crucial as a child's immune system develops. The thymus starts to shrink after puberty.</a:t>
            </a:r>
          </a:p>
          <a:p>
            <a:endParaRPr lang="en-IN" dirty="0" smtClean="0"/>
          </a:p>
          <a:p>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a:bodyPr>
          <a:lstStyle/>
          <a:p>
            <a:r>
              <a:rPr lang="en-IN" b="1" dirty="0" smtClean="0"/>
              <a:t>Adrenals</a:t>
            </a:r>
            <a:r>
              <a:rPr lang="en-IN" b="1" dirty="0"/>
              <a:t>:</a:t>
            </a:r>
            <a:r>
              <a:rPr lang="en-IN" dirty="0"/>
              <a:t> Best known for making the "fight or flight" hormone adrenaline (epinephrine), these two glands also make corticosteroids. These are hormones that affect your metabolism and sexual function, among other things.</a:t>
            </a:r>
          </a:p>
          <a:p>
            <a:r>
              <a:rPr lang="en-IN" b="1" dirty="0"/>
              <a:t>Pancreas:</a:t>
            </a:r>
            <a:r>
              <a:rPr lang="en-IN" dirty="0"/>
              <a:t> The pancreas is part of both your digestive and endocrine systems. It makes digestive enzymes that break down </a:t>
            </a:r>
            <a:r>
              <a:rPr lang="en-IN" dirty="0" smtClean="0"/>
              <a:t>food. </a:t>
            </a:r>
            <a:r>
              <a:rPr lang="en-IN" dirty="0"/>
              <a:t>These help ensure you have the right amount of sugar in your bloodstream and your cells.</a:t>
            </a:r>
          </a:p>
          <a:p>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b="1" dirty="0"/>
              <a:t>Ovaries:</a:t>
            </a:r>
            <a:r>
              <a:rPr lang="en-IN" dirty="0"/>
              <a:t> In women, these organs make </a:t>
            </a:r>
            <a:r>
              <a:rPr lang="en-IN" dirty="0" err="1"/>
              <a:t>estrogen</a:t>
            </a:r>
            <a:r>
              <a:rPr lang="en-IN" dirty="0"/>
              <a:t> and progesterone. These hormones help develop breasts at puberty, regulate the menstrual cycle, and support a pregnancy.</a:t>
            </a:r>
          </a:p>
          <a:p>
            <a:r>
              <a:rPr lang="en-IN" b="1" dirty="0"/>
              <a:t>Testes:</a:t>
            </a:r>
            <a:r>
              <a:rPr lang="en-IN" dirty="0"/>
              <a:t> In men, the testes make testosterone. It helps them grow facial and body hair at puberty.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The Hypothalamus </a:t>
            </a:r>
            <a:r>
              <a:rPr lang="en-IN" dirty="0" smtClean="0"/>
              <a:t/>
            </a:r>
            <a:br>
              <a:rPr lang="en-IN" dirty="0" smtClean="0"/>
            </a:br>
            <a:endParaRPr lang="en-IN" dirty="0"/>
          </a:p>
        </p:txBody>
      </p:sp>
      <p:sp>
        <p:nvSpPr>
          <p:cNvPr id="3" name="Content Placeholder 2"/>
          <p:cNvSpPr>
            <a:spLocks noGrp="1"/>
          </p:cNvSpPr>
          <p:nvPr>
            <p:ph idx="1"/>
          </p:nvPr>
        </p:nvSpPr>
        <p:spPr>
          <a:xfrm>
            <a:off x="457200" y="908720"/>
            <a:ext cx="8229600" cy="5217443"/>
          </a:xfrm>
        </p:spPr>
        <p:txBody>
          <a:bodyPr>
            <a:normAutofit fontScale="62500" lnSpcReduction="20000"/>
          </a:bodyPr>
          <a:lstStyle/>
          <a:p>
            <a:pPr fontAlgn="base"/>
            <a:r>
              <a:rPr lang="en-IN" dirty="0" smtClean="0"/>
              <a:t>The </a:t>
            </a:r>
            <a:r>
              <a:rPr lang="en-IN" dirty="0"/>
              <a:t>portion of the brain that maintains the body’s internal balance (homeostasis).</a:t>
            </a:r>
          </a:p>
          <a:p>
            <a:pPr fontAlgn="base"/>
            <a:r>
              <a:rPr lang="en-IN" dirty="0"/>
              <a:t>The hypothalamus is the link between the endocrine and nervous systems.</a:t>
            </a:r>
          </a:p>
          <a:p>
            <a:pPr fontAlgn="base"/>
            <a:r>
              <a:rPr lang="en-IN" dirty="0"/>
              <a:t>The hypothalamus produces releasing and inhibiting hormones, which stop and start the production of other hormones throughout the body.</a:t>
            </a:r>
          </a:p>
          <a:p>
            <a:pPr fontAlgn="base"/>
            <a:r>
              <a:rPr lang="en-IN" dirty="0"/>
              <a:t>The hypothalamus plays a significant role in the endocrine system. It is responsible for maintaining your body’s internal balance, which is known as homeostasis. To do this, the hypothalamus helps stimulate or inhibit many of your body’s key processes, including:</a:t>
            </a:r>
          </a:p>
          <a:p>
            <a:pPr fontAlgn="base"/>
            <a:r>
              <a:rPr lang="en-IN" dirty="0">
                <a:solidFill>
                  <a:srgbClr val="FF0000"/>
                </a:solidFill>
              </a:rPr>
              <a:t>Heart rate and blood pressure</a:t>
            </a:r>
          </a:p>
          <a:p>
            <a:pPr fontAlgn="base"/>
            <a:r>
              <a:rPr lang="en-IN" dirty="0">
                <a:solidFill>
                  <a:srgbClr val="FF0000"/>
                </a:solidFill>
              </a:rPr>
              <a:t>Body temperature</a:t>
            </a:r>
          </a:p>
          <a:p>
            <a:pPr fontAlgn="base"/>
            <a:r>
              <a:rPr lang="en-IN" dirty="0">
                <a:solidFill>
                  <a:srgbClr val="FF0000"/>
                </a:solidFill>
              </a:rPr>
              <a:t>Fluid and electrolyte balance, including thirst</a:t>
            </a:r>
          </a:p>
          <a:p>
            <a:pPr fontAlgn="base"/>
            <a:r>
              <a:rPr lang="en-IN" dirty="0">
                <a:solidFill>
                  <a:srgbClr val="FF0000"/>
                </a:solidFill>
              </a:rPr>
              <a:t>Appetite and body weight</a:t>
            </a:r>
          </a:p>
          <a:p>
            <a:pPr fontAlgn="base"/>
            <a:r>
              <a:rPr lang="en-IN" dirty="0">
                <a:solidFill>
                  <a:srgbClr val="FF0000"/>
                </a:solidFill>
              </a:rPr>
              <a:t>Glandular secretions of the stomach and intestines</a:t>
            </a:r>
          </a:p>
          <a:p>
            <a:pPr fontAlgn="base"/>
            <a:r>
              <a:rPr lang="en-IN" dirty="0">
                <a:solidFill>
                  <a:srgbClr val="FF0000"/>
                </a:solidFill>
              </a:rPr>
              <a:t>Production of substances that influence the pituitary gland to release hormones</a:t>
            </a:r>
          </a:p>
          <a:p>
            <a:pPr fontAlgn="base"/>
            <a:r>
              <a:rPr lang="en-IN" dirty="0">
                <a:solidFill>
                  <a:srgbClr val="FF0000"/>
                </a:solidFill>
              </a:rPr>
              <a:t>Sleep cycles</a:t>
            </a:r>
          </a:p>
          <a:p>
            <a:pPr fontAlgn="base"/>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fontScale="40000" lnSpcReduction="20000"/>
          </a:bodyPr>
          <a:lstStyle/>
          <a:p>
            <a:pPr fontAlgn="base"/>
            <a:r>
              <a:rPr lang="en-IN" dirty="0" smtClean="0">
                <a:solidFill>
                  <a:srgbClr val="FF0000"/>
                </a:solidFill>
              </a:rPr>
              <a:t> </a:t>
            </a:r>
            <a:r>
              <a:rPr lang="en-IN" b="1" dirty="0" smtClean="0">
                <a:solidFill>
                  <a:srgbClr val="FF0000"/>
                </a:solidFill>
              </a:rPr>
              <a:t>Anatomy of the Hypothalamus</a:t>
            </a:r>
            <a:endParaRPr lang="en-IN" dirty="0" smtClean="0">
              <a:solidFill>
                <a:srgbClr val="FF0000"/>
              </a:solidFill>
            </a:endParaRPr>
          </a:p>
          <a:p>
            <a:pPr fontAlgn="base"/>
            <a:r>
              <a:rPr lang="en-IN" dirty="0" smtClean="0"/>
              <a:t>The hypothalamus is located below the thalamus (a part of the brain that relays sensory information) and above the </a:t>
            </a:r>
            <a:r>
              <a:rPr lang="en-IN" dirty="0" smtClean="0">
                <a:hlinkClick r:id="rId2"/>
              </a:rPr>
              <a:t>pituitary gland</a:t>
            </a:r>
            <a:r>
              <a:rPr lang="en-IN" dirty="0" smtClean="0"/>
              <a:t> and brain stem. It is about the size of an almond.</a:t>
            </a:r>
          </a:p>
          <a:p>
            <a:pPr fontAlgn="base">
              <a:buNone/>
            </a:pPr>
            <a:r>
              <a:rPr lang="en-IN" dirty="0" smtClean="0"/>
              <a:t> </a:t>
            </a:r>
            <a:br>
              <a:rPr lang="en-IN" dirty="0" smtClean="0"/>
            </a:br>
            <a:endParaRPr lang="en-IN" dirty="0" smtClean="0"/>
          </a:p>
          <a:p>
            <a:pPr fontAlgn="base">
              <a:buNone/>
            </a:pPr>
            <a:r>
              <a:rPr lang="en-IN" b="1" dirty="0" smtClean="0">
                <a:solidFill>
                  <a:srgbClr val="FF0000"/>
                </a:solidFill>
              </a:rPr>
              <a:t>	 Hormones of the Hypothalamus</a:t>
            </a:r>
            <a:endParaRPr lang="en-IN" dirty="0" smtClean="0">
              <a:solidFill>
                <a:srgbClr val="FF0000"/>
              </a:solidFill>
            </a:endParaRPr>
          </a:p>
          <a:p>
            <a:pPr fontAlgn="base"/>
            <a:r>
              <a:rPr lang="en-IN" dirty="0" smtClean="0"/>
              <a:t>The hypothalamus is highly involved in pituitary gland function. When it receives a signal from the nervous system, the hypothalamus secretes substances known as </a:t>
            </a:r>
            <a:r>
              <a:rPr lang="en-IN" dirty="0" err="1" smtClean="0"/>
              <a:t>neuro</a:t>
            </a:r>
            <a:r>
              <a:rPr lang="en-IN" dirty="0" smtClean="0"/>
              <a:t> hormones that start and stop the secretion of pituitary hormones.   </a:t>
            </a:r>
          </a:p>
          <a:p>
            <a:pPr fontAlgn="base"/>
            <a:r>
              <a:rPr lang="en-IN" dirty="0" smtClean="0"/>
              <a:t>Primary hormones secreted by the hypothalamus include:</a:t>
            </a:r>
          </a:p>
          <a:p>
            <a:pPr fontAlgn="base"/>
            <a:r>
              <a:rPr lang="en-IN" b="1" dirty="0" smtClean="0"/>
              <a:t>Anti-diuretic hormone (</a:t>
            </a:r>
            <a:r>
              <a:rPr lang="en-IN" b="1" dirty="0" err="1" smtClean="0"/>
              <a:t>ADH</a:t>
            </a:r>
            <a:r>
              <a:rPr lang="en-IN" b="1" dirty="0" smtClean="0"/>
              <a:t>): </a:t>
            </a:r>
            <a:r>
              <a:rPr lang="en-IN" dirty="0" smtClean="0"/>
              <a:t>This hormone increases water absorption into the blood by the kidneys.</a:t>
            </a:r>
          </a:p>
          <a:p>
            <a:pPr fontAlgn="base"/>
            <a:r>
              <a:rPr lang="en-IN" b="1" dirty="0" err="1" smtClean="0"/>
              <a:t>Corticotropin</a:t>
            </a:r>
            <a:r>
              <a:rPr lang="en-IN" b="1" dirty="0" smtClean="0"/>
              <a:t>-releasing hormone (</a:t>
            </a:r>
            <a:r>
              <a:rPr lang="en-IN" b="1" dirty="0" err="1" smtClean="0"/>
              <a:t>CRH</a:t>
            </a:r>
            <a:r>
              <a:rPr lang="en-IN" b="1" dirty="0" smtClean="0"/>
              <a:t>): </a:t>
            </a:r>
            <a:r>
              <a:rPr lang="en-IN" dirty="0" err="1" smtClean="0"/>
              <a:t>CRH</a:t>
            </a:r>
            <a:r>
              <a:rPr lang="en-IN" dirty="0" smtClean="0"/>
              <a:t> sends a message to the anterior pituitary gland to stimulate the </a:t>
            </a:r>
            <a:r>
              <a:rPr lang="en-IN" u="sng" dirty="0" smtClean="0">
                <a:hlinkClick r:id="rId3"/>
              </a:rPr>
              <a:t>adrenal glands</a:t>
            </a:r>
            <a:r>
              <a:rPr lang="en-IN" dirty="0" smtClean="0"/>
              <a:t> to release corticosteroids, which help regulate metabolism and immune response.  </a:t>
            </a:r>
          </a:p>
          <a:p>
            <a:pPr fontAlgn="base"/>
            <a:r>
              <a:rPr lang="en-IN" b="1" dirty="0" err="1" smtClean="0"/>
              <a:t>Gonadotropin</a:t>
            </a:r>
            <a:r>
              <a:rPr lang="en-IN" b="1" dirty="0" smtClean="0"/>
              <a:t>-releasing hormone (</a:t>
            </a:r>
            <a:r>
              <a:rPr lang="en-IN" b="1" dirty="0" err="1" smtClean="0"/>
              <a:t>GnRH</a:t>
            </a:r>
            <a:r>
              <a:rPr lang="en-IN" b="1" dirty="0" smtClean="0"/>
              <a:t>)</a:t>
            </a:r>
            <a:r>
              <a:rPr lang="en-IN" dirty="0" smtClean="0"/>
              <a:t>: </a:t>
            </a:r>
            <a:r>
              <a:rPr lang="en-IN" dirty="0" err="1" smtClean="0"/>
              <a:t>GnRH</a:t>
            </a:r>
            <a:r>
              <a:rPr lang="en-IN" dirty="0" smtClean="0"/>
              <a:t> stimulates the anterior pituitary to release follicle stimulating hormone (</a:t>
            </a:r>
            <a:r>
              <a:rPr lang="en-IN" dirty="0" err="1" smtClean="0"/>
              <a:t>FSH</a:t>
            </a:r>
            <a:r>
              <a:rPr lang="en-IN" dirty="0" smtClean="0"/>
              <a:t>) and luteinizing hormone (</a:t>
            </a:r>
            <a:r>
              <a:rPr lang="en-IN" dirty="0" err="1" smtClean="0"/>
              <a:t>LH</a:t>
            </a:r>
            <a:r>
              <a:rPr lang="en-IN" dirty="0" smtClean="0"/>
              <a:t>), which work together to ensure normal functioning of the ovaries and testes.</a:t>
            </a:r>
          </a:p>
          <a:p>
            <a:pPr fontAlgn="base"/>
            <a:r>
              <a:rPr lang="en-IN" b="1" dirty="0" smtClean="0"/>
              <a:t>Growth hormone-releasing hormone (</a:t>
            </a:r>
            <a:r>
              <a:rPr lang="en-IN" b="1" dirty="0" err="1" smtClean="0"/>
              <a:t>GHRH</a:t>
            </a:r>
            <a:r>
              <a:rPr lang="en-IN" b="1" dirty="0" smtClean="0"/>
              <a:t>)</a:t>
            </a:r>
            <a:r>
              <a:rPr lang="en-IN" dirty="0" smtClean="0"/>
              <a:t> or</a:t>
            </a:r>
            <a:r>
              <a:rPr lang="en-IN" b="1" dirty="0" smtClean="0"/>
              <a:t> growth hormone-inhibiting hormone (</a:t>
            </a:r>
            <a:r>
              <a:rPr lang="en-IN" b="1" dirty="0" err="1" smtClean="0"/>
              <a:t>GHIH</a:t>
            </a:r>
            <a:r>
              <a:rPr lang="en-IN" b="1" dirty="0" smtClean="0"/>
              <a:t>) </a:t>
            </a:r>
            <a:r>
              <a:rPr lang="en-IN" dirty="0" smtClean="0"/>
              <a:t>(also known as </a:t>
            </a:r>
            <a:r>
              <a:rPr lang="en-IN" dirty="0" err="1" smtClean="0"/>
              <a:t>somatostain</a:t>
            </a:r>
            <a:r>
              <a:rPr lang="en-IN" dirty="0" smtClean="0"/>
              <a:t>): </a:t>
            </a:r>
            <a:r>
              <a:rPr lang="en-IN" dirty="0" err="1" smtClean="0"/>
              <a:t>GHRH</a:t>
            </a:r>
            <a:r>
              <a:rPr lang="en-IN" dirty="0" smtClean="0"/>
              <a:t> prompts the anterior pituitary to release growth hormone (</a:t>
            </a:r>
            <a:r>
              <a:rPr lang="en-IN" dirty="0" err="1" smtClean="0"/>
              <a:t>GH</a:t>
            </a:r>
            <a:r>
              <a:rPr lang="en-IN" dirty="0" smtClean="0"/>
              <a:t>); </a:t>
            </a:r>
            <a:r>
              <a:rPr lang="en-IN" dirty="0" err="1" smtClean="0"/>
              <a:t>GHIH</a:t>
            </a:r>
            <a:r>
              <a:rPr lang="en-IN" dirty="0" smtClean="0"/>
              <a:t> has the opposite effect. In children, </a:t>
            </a:r>
            <a:r>
              <a:rPr lang="en-IN" dirty="0" err="1" smtClean="0"/>
              <a:t>GH</a:t>
            </a:r>
            <a:r>
              <a:rPr lang="en-IN" dirty="0" smtClean="0"/>
              <a:t> is essential to maintaining a healthy body composition. In adults, it aids healthy bone and muscle mass and affects fat distribution.</a:t>
            </a:r>
          </a:p>
          <a:p>
            <a:pPr fontAlgn="base"/>
            <a:r>
              <a:rPr lang="en-IN" b="1" dirty="0" err="1" smtClean="0"/>
              <a:t>Oxytocin</a:t>
            </a:r>
            <a:r>
              <a:rPr lang="en-IN" dirty="0" smtClean="0"/>
              <a:t>: </a:t>
            </a:r>
            <a:r>
              <a:rPr lang="en-IN" dirty="0" err="1" smtClean="0"/>
              <a:t>Oxytocin</a:t>
            </a:r>
            <a:r>
              <a:rPr lang="en-IN" dirty="0" smtClean="0"/>
              <a:t> is involved in a variety of processes, such as orgasm, the ability to trust, body temperature, sleep cycles, and the release of breast milk.</a:t>
            </a:r>
          </a:p>
          <a:p>
            <a:pPr fontAlgn="base"/>
            <a:r>
              <a:rPr lang="en-IN" b="1" dirty="0" err="1" smtClean="0"/>
              <a:t>Prolactin</a:t>
            </a:r>
            <a:r>
              <a:rPr lang="en-IN" b="1" dirty="0" smtClean="0"/>
              <a:t>-releasing hormone (</a:t>
            </a:r>
            <a:r>
              <a:rPr lang="en-IN" b="1" dirty="0" err="1" smtClean="0"/>
              <a:t>PRH</a:t>
            </a:r>
            <a:r>
              <a:rPr lang="en-IN" b="1" dirty="0" smtClean="0"/>
              <a:t>)</a:t>
            </a:r>
            <a:r>
              <a:rPr lang="en-IN" dirty="0" smtClean="0"/>
              <a:t> or</a:t>
            </a:r>
            <a:r>
              <a:rPr lang="en-IN" b="1" dirty="0" smtClean="0"/>
              <a:t> </a:t>
            </a:r>
            <a:r>
              <a:rPr lang="en-IN" b="1" dirty="0" err="1" smtClean="0"/>
              <a:t>prolactin</a:t>
            </a:r>
            <a:r>
              <a:rPr lang="en-IN" b="1" dirty="0" smtClean="0"/>
              <a:t>-inhibiting hormone (</a:t>
            </a:r>
            <a:r>
              <a:rPr lang="en-IN" b="1" dirty="0" err="1" smtClean="0"/>
              <a:t>PIH</a:t>
            </a:r>
            <a:r>
              <a:rPr lang="en-IN" b="1" dirty="0" smtClean="0"/>
              <a:t>) </a:t>
            </a:r>
            <a:r>
              <a:rPr lang="en-IN" dirty="0" smtClean="0"/>
              <a:t>(also known as dopamine): </a:t>
            </a:r>
            <a:r>
              <a:rPr lang="en-IN" dirty="0" err="1" smtClean="0"/>
              <a:t>PRH</a:t>
            </a:r>
            <a:r>
              <a:rPr lang="en-IN" dirty="0" smtClean="0"/>
              <a:t> prompts the anterior pituitary to stimulate breast milk production through the production of </a:t>
            </a:r>
            <a:r>
              <a:rPr lang="en-IN" dirty="0" err="1" smtClean="0"/>
              <a:t>prolactin</a:t>
            </a:r>
            <a:r>
              <a:rPr lang="en-IN" dirty="0" smtClean="0"/>
              <a:t>. Conversely, </a:t>
            </a:r>
            <a:r>
              <a:rPr lang="en-IN" dirty="0" err="1" smtClean="0"/>
              <a:t>PIH</a:t>
            </a:r>
            <a:r>
              <a:rPr lang="en-IN" dirty="0" smtClean="0"/>
              <a:t> inhibits </a:t>
            </a:r>
            <a:r>
              <a:rPr lang="en-IN" dirty="0" err="1" smtClean="0"/>
              <a:t>prolactin</a:t>
            </a:r>
            <a:r>
              <a:rPr lang="en-IN" dirty="0" smtClean="0"/>
              <a:t>, and thereby, milk production.</a:t>
            </a:r>
          </a:p>
          <a:p>
            <a:pPr fontAlgn="base"/>
            <a:r>
              <a:rPr lang="en-IN" dirty="0" smtClean="0"/>
              <a:t> </a:t>
            </a:r>
            <a:r>
              <a:rPr lang="en-IN" b="1" dirty="0" err="1" smtClean="0"/>
              <a:t>Thyrotropin</a:t>
            </a:r>
            <a:r>
              <a:rPr lang="en-IN" b="1" dirty="0" smtClean="0"/>
              <a:t> releasing hormone (TRH): </a:t>
            </a:r>
            <a:r>
              <a:rPr lang="en-IN" dirty="0" smtClean="0"/>
              <a:t>TRH triggers the release of </a:t>
            </a:r>
            <a:r>
              <a:rPr lang="en-IN" u="sng" dirty="0" smtClean="0">
                <a:hlinkClick r:id="rId4"/>
              </a:rPr>
              <a:t>thyroid</a:t>
            </a:r>
            <a:r>
              <a:rPr lang="en-IN" dirty="0" smtClean="0"/>
              <a:t> stimulating hormone (</a:t>
            </a:r>
            <a:r>
              <a:rPr lang="en-IN" dirty="0" err="1" smtClean="0"/>
              <a:t>TSH</a:t>
            </a:r>
            <a:r>
              <a:rPr lang="en-IN" dirty="0" smtClean="0"/>
              <a:t>), which stimulates release of thyroid hormones, which regulate metabolism, energy, and growth and development. </a:t>
            </a:r>
          </a:p>
          <a:p>
            <a:r>
              <a:rPr lang="en-IN" dirty="0" err="1" smtClean="0"/>
              <a:t>Thyrotropin</a:t>
            </a:r>
            <a:r>
              <a:rPr lang="en-IN" dirty="0" smtClean="0"/>
              <a:t>-Releasing Hormone — Stimulates production of the thyroid hormone, which in turn controls the cardiovascular system, brain development, muscle control, digestive health and metabolism.</a:t>
            </a:r>
          </a:p>
          <a:p>
            <a:pPr>
              <a:buNone/>
            </a:pPr>
            <a:r>
              <a:rPr lang="en-IN" dirty="0" smtClean="0"/>
              <a:t/>
            </a:r>
            <a:br>
              <a:rPr lang="en-IN" dirty="0" smtClean="0"/>
            </a:br>
            <a:endParaRPr lang="en-IN" dirty="0" smtClean="0"/>
          </a:p>
          <a:p>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074" name="Picture 2" descr="C:\Users\Admin\Desktop\bbb.jpg"/>
          <p:cNvPicPr>
            <a:picLocks noGrp="1" noChangeAspect="1" noChangeArrowheads="1"/>
          </p:cNvPicPr>
          <p:nvPr>
            <p:ph idx="1"/>
          </p:nvPr>
        </p:nvPicPr>
        <p:blipFill>
          <a:blip r:embed="rId2" cstate="print"/>
          <a:srcRect/>
          <a:stretch>
            <a:fillRect/>
          </a:stretch>
        </p:blipFill>
        <p:spPr bwMode="auto">
          <a:xfrm>
            <a:off x="395536" y="0"/>
            <a:ext cx="8208912" cy="6741368"/>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15416"/>
            <a:ext cx="8229600" cy="1143000"/>
          </a:xfrm>
        </p:spPr>
        <p:txBody>
          <a:bodyPr/>
          <a:lstStyle/>
          <a:p>
            <a:r>
              <a:rPr lang="en-IN" b="1" dirty="0" smtClean="0"/>
              <a:t>Pineal Gland </a:t>
            </a:r>
            <a:endParaRPr lang="en-IN" dirty="0"/>
          </a:p>
        </p:txBody>
      </p:sp>
      <p:sp>
        <p:nvSpPr>
          <p:cNvPr id="3" name="Content Placeholder 2"/>
          <p:cNvSpPr>
            <a:spLocks noGrp="1"/>
          </p:cNvSpPr>
          <p:nvPr>
            <p:ph idx="1"/>
          </p:nvPr>
        </p:nvSpPr>
        <p:spPr>
          <a:xfrm>
            <a:off x="251520" y="332656"/>
            <a:ext cx="8229600" cy="6336704"/>
          </a:xfrm>
        </p:spPr>
        <p:txBody>
          <a:bodyPr>
            <a:normAutofit fontScale="32500" lnSpcReduction="20000"/>
          </a:bodyPr>
          <a:lstStyle/>
          <a:p>
            <a:pPr fontAlgn="base">
              <a:buNone/>
            </a:pPr>
            <a:r>
              <a:rPr lang="en-IN" dirty="0"/>
              <a:t/>
            </a:r>
            <a:br>
              <a:rPr lang="en-IN" dirty="0"/>
            </a:br>
            <a:r>
              <a:rPr lang="en-IN" dirty="0"/>
              <a:t/>
            </a:r>
            <a:br>
              <a:rPr lang="en-IN" dirty="0"/>
            </a:br>
            <a:endParaRPr lang="en-IN" dirty="0"/>
          </a:p>
          <a:p>
            <a:pPr fontAlgn="base"/>
            <a:r>
              <a:rPr lang="en-IN" sz="6200" dirty="0"/>
              <a:t>Of the endocrine organs, the function of the pineal gland was the last discovered.</a:t>
            </a:r>
          </a:p>
          <a:p>
            <a:pPr fontAlgn="base"/>
            <a:r>
              <a:rPr lang="en-IN" sz="6200" dirty="0"/>
              <a:t>Located deep in the </a:t>
            </a:r>
            <a:r>
              <a:rPr lang="en-IN" sz="6200" dirty="0" err="1"/>
              <a:t>center</a:t>
            </a:r>
            <a:r>
              <a:rPr lang="en-IN" sz="6200" dirty="0"/>
              <a:t> of the brain, the pineal gland was once known as the “third eye.”</a:t>
            </a:r>
          </a:p>
          <a:p>
            <a:pPr fontAlgn="base"/>
            <a:r>
              <a:rPr lang="en-IN" sz="6200" dirty="0"/>
              <a:t>The pineal gland produces melatonin, which helps maintain circadian rhythm and regulate reproductive hormones</a:t>
            </a:r>
            <a:r>
              <a:rPr lang="en-IN" sz="6200" dirty="0" smtClean="0"/>
              <a:t>.</a:t>
            </a:r>
          </a:p>
          <a:p>
            <a:pPr fontAlgn="base"/>
            <a:endParaRPr lang="en-IN" sz="6200" dirty="0"/>
          </a:p>
          <a:p>
            <a:pPr fontAlgn="base"/>
            <a:r>
              <a:rPr lang="en-IN" sz="6200" b="1" dirty="0">
                <a:solidFill>
                  <a:srgbClr val="FF0000"/>
                </a:solidFill>
              </a:rPr>
              <a:t>Anatomy of the Pineal Gland</a:t>
            </a:r>
            <a:endParaRPr lang="en-IN" sz="6200" dirty="0">
              <a:solidFill>
                <a:srgbClr val="FF0000"/>
              </a:solidFill>
            </a:endParaRPr>
          </a:p>
          <a:p>
            <a:pPr fontAlgn="base"/>
            <a:r>
              <a:rPr lang="en-IN" sz="6200" dirty="0"/>
              <a:t>Located near the </a:t>
            </a:r>
            <a:r>
              <a:rPr lang="en-IN" sz="6200" dirty="0" err="1"/>
              <a:t>center</a:t>
            </a:r>
            <a:r>
              <a:rPr lang="en-IN" sz="6200" dirty="0"/>
              <a:t> of the brain, the pineal gland is a very small organ shaped like a pine cone (which is where it gets its name). </a:t>
            </a:r>
            <a:endParaRPr lang="en-IN" sz="6200" dirty="0" smtClean="0"/>
          </a:p>
          <a:p>
            <a:pPr fontAlgn="base"/>
            <a:r>
              <a:rPr lang="en-IN" sz="6200" dirty="0" smtClean="0"/>
              <a:t>It’s </a:t>
            </a:r>
            <a:r>
              <a:rPr lang="en-IN" sz="6200" dirty="0"/>
              <a:t>reddish-gray and about 1/3 inch long. </a:t>
            </a:r>
            <a:endParaRPr lang="en-IN" sz="6200" dirty="0" smtClean="0"/>
          </a:p>
          <a:p>
            <a:pPr fontAlgn="base"/>
            <a:r>
              <a:rPr lang="en-IN" sz="6200" b="1" dirty="0" smtClean="0">
                <a:solidFill>
                  <a:srgbClr val="FF0000"/>
                </a:solidFill>
              </a:rPr>
              <a:t>The </a:t>
            </a:r>
            <a:r>
              <a:rPr lang="en-IN" sz="6200" b="1" dirty="0">
                <a:solidFill>
                  <a:srgbClr val="FF0000"/>
                </a:solidFill>
              </a:rPr>
              <a:t>Pineal Gland </a:t>
            </a:r>
            <a:r>
              <a:rPr lang="en-IN" sz="6200" b="1" dirty="0" smtClean="0">
                <a:solidFill>
                  <a:srgbClr val="FF0000"/>
                </a:solidFill>
              </a:rPr>
              <a:t>Hormone:</a:t>
            </a:r>
          </a:p>
          <a:p>
            <a:pPr fontAlgn="base"/>
            <a:r>
              <a:rPr lang="en-IN" sz="6200" b="1" dirty="0" smtClean="0"/>
              <a:t> Melatonin</a:t>
            </a:r>
            <a:endParaRPr lang="en-IN" sz="6200" dirty="0"/>
          </a:p>
          <a:p>
            <a:pPr fontAlgn="base"/>
            <a:r>
              <a:rPr lang="en-IN" sz="6200" dirty="0"/>
              <a:t>The pineal gland secretes a single </a:t>
            </a:r>
            <a:r>
              <a:rPr lang="en-IN" sz="6200" dirty="0" smtClean="0"/>
              <a:t>hormone—melatonin . </a:t>
            </a:r>
            <a:r>
              <a:rPr lang="en-IN" sz="6200" dirty="0"/>
              <a:t>This simple hormone is special because its secretion is dictated by light</a:t>
            </a:r>
            <a:r>
              <a:rPr lang="en-IN" sz="6200" dirty="0" smtClean="0"/>
              <a:t>.</a:t>
            </a:r>
          </a:p>
          <a:p>
            <a:pPr fontAlgn="base"/>
            <a:r>
              <a:rPr lang="en-IN" sz="6200" dirty="0" smtClean="0"/>
              <a:t> </a:t>
            </a:r>
            <a:r>
              <a:rPr lang="en-IN" sz="6200" dirty="0"/>
              <a:t>Researchers have determined that melatonin has two primary functions in humans—to help control your circadian (or biological) rhythm and regulate certain reproductive hormones</a:t>
            </a:r>
            <a:r>
              <a:rPr lang="en-IN" sz="6200" dirty="0" smtClean="0"/>
              <a:t>.</a:t>
            </a:r>
            <a:r>
              <a:rPr lang="en-IN" sz="6200" dirty="0"/>
              <a:t> </a:t>
            </a:r>
          </a:p>
          <a:p>
            <a:endParaRPr lang="en-IN" sz="6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fontAlgn="base"/>
            <a:r>
              <a:rPr lang="en-IN" b="1" dirty="0" smtClean="0"/>
              <a:t>Circadian Rhythm</a:t>
            </a:r>
            <a:endParaRPr lang="en-IN" dirty="0" smtClean="0"/>
          </a:p>
          <a:p>
            <a:pPr fontAlgn="base"/>
            <a:r>
              <a:rPr lang="en-IN" dirty="0" smtClean="0"/>
              <a:t>Your circadian rhythm is a 24-hour biological cycle characterized by sleep-wake patterns. </a:t>
            </a:r>
          </a:p>
          <a:p>
            <a:pPr fontAlgn="base"/>
            <a:r>
              <a:rPr lang="en-IN" dirty="0" smtClean="0"/>
              <a:t>Daylight and darkness help dictate your circadian rhythm. Light exposure stops the release of melatonin, and in turn, this helps control your circadian rhythms. </a:t>
            </a:r>
          </a:p>
          <a:p>
            <a:pPr fontAlgn="base"/>
            <a:r>
              <a:rPr lang="en-IN" dirty="0" smtClean="0"/>
              <a:t>Melatonin secretion is low during the daylight hours and high during dark periods.</a:t>
            </a:r>
          </a:p>
          <a:p>
            <a:pPr fontAlgn="base"/>
            <a:r>
              <a:rPr lang="en-IN" b="1" dirty="0" smtClean="0"/>
              <a:t>Reproduction</a:t>
            </a:r>
            <a:endParaRPr lang="en-IN" dirty="0" smtClean="0"/>
          </a:p>
          <a:p>
            <a:pPr fontAlgn="base"/>
            <a:r>
              <a:rPr lang="en-IN" dirty="0" smtClean="0"/>
              <a:t>Melatonin blocks the secretion of </a:t>
            </a:r>
            <a:r>
              <a:rPr lang="en-IN" dirty="0" err="1" smtClean="0"/>
              <a:t>gonadotropins</a:t>
            </a:r>
            <a:r>
              <a:rPr lang="en-IN" dirty="0" smtClean="0"/>
              <a:t> ( hormone s) from the anterior </a:t>
            </a:r>
            <a:r>
              <a:rPr lang="en-IN" dirty="0" smtClean="0">
                <a:hlinkClick r:id="rId2"/>
              </a:rPr>
              <a:t>pituitary gland</a:t>
            </a:r>
            <a:r>
              <a:rPr lang="en-IN" dirty="0" smtClean="0"/>
              <a:t>. These hormones aid in the proper development and functioning of the </a:t>
            </a:r>
            <a:r>
              <a:rPr lang="en-IN" dirty="0" smtClean="0">
                <a:hlinkClick r:id="rId3"/>
              </a:rPr>
              <a:t>ovaries</a:t>
            </a:r>
            <a:r>
              <a:rPr lang="en-IN" dirty="0" smtClean="0"/>
              <a:t> and </a:t>
            </a:r>
            <a:r>
              <a:rPr lang="en-IN" dirty="0" smtClean="0">
                <a:hlinkClick r:id="rId4"/>
              </a:rPr>
              <a:t>testes</a:t>
            </a:r>
            <a:r>
              <a:rPr lang="en-IN" dirty="0" smtClean="0"/>
              <a:t>.</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Pituitary Gland </a:t>
            </a:r>
            <a:r>
              <a:rPr lang="en-IN" dirty="0" smtClean="0"/>
              <a:t/>
            </a:r>
            <a:br>
              <a:rPr lang="en-IN" dirty="0" smtClean="0"/>
            </a:br>
            <a:endParaRPr lang="en-IN" dirty="0"/>
          </a:p>
        </p:txBody>
      </p:sp>
      <p:sp>
        <p:nvSpPr>
          <p:cNvPr id="3" name="Content Placeholder 2"/>
          <p:cNvSpPr>
            <a:spLocks noGrp="1"/>
          </p:cNvSpPr>
          <p:nvPr>
            <p:ph idx="1"/>
          </p:nvPr>
        </p:nvSpPr>
        <p:spPr/>
        <p:txBody>
          <a:bodyPr>
            <a:normAutofit fontScale="77500" lnSpcReduction="20000"/>
          </a:bodyPr>
          <a:lstStyle/>
          <a:p>
            <a:pPr fontAlgn="base"/>
            <a:r>
              <a:rPr lang="en-IN" sz="3100" dirty="0" smtClean="0"/>
              <a:t>The hormones of the pituitary gland help regulate the functions of other endocrine glands.</a:t>
            </a:r>
          </a:p>
          <a:p>
            <a:pPr fontAlgn="base"/>
            <a:r>
              <a:rPr lang="en-IN" sz="3100" dirty="0" smtClean="0"/>
              <a:t>The pituitary gland has two parts—the anterior lobe and posterior lobe—that have two very separate functions.</a:t>
            </a:r>
          </a:p>
          <a:p>
            <a:pPr fontAlgn="base"/>
            <a:r>
              <a:rPr lang="en-IN" sz="3100" dirty="0" smtClean="0"/>
              <a:t>The hypothalamus sends signals to the pituitary to release or inhibit pituitary hormone production. </a:t>
            </a:r>
          </a:p>
          <a:p>
            <a:pPr fontAlgn="base"/>
            <a:r>
              <a:rPr lang="en-IN" sz="3100" dirty="0" smtClean="0"/>
              <a:t>The pituitary gland is often dubbed the “master gland” because its hormones control other parts of the endocrine system, namely the thyroid gland, adrenal glands, ovaries, and testes. However, the pituitary doesn’t entirely run the show. </a:t>
            </a:r>
          </a:p>
          <a:p>
            <a:pPr fontAlgn="base"/>
            <a:r>
              <a:rPr lang="en-IN" sz="3100" dirty="0" smtClean="0"/>
              <a:t>In some cases, the </a:t>
            </a:r>
            <a:r>
              <a:rPr lang="en-IN" sz="3100" dirty="0" smtClean="0">
                <a:hlinkClick r:id="rId2"/>
              </a:rPr>
              <a:t>hypothalamus</a:t>
            </a:r>
            <a:r>
              <a:rPr lang="en-IN" sz="3100" dirty="0" smtClean="0"/>
              <a:t> signals the pituitary gland to stimulate or inhibit hormone production. Essentially, the pituitary acts after the hypothalamus prompts it.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base"/>
            <a:r>
              <a:rPr lang="en-IN" b="1" dirty="0" smtClean="0">
                <a:solidFill>
                  <a:srgbClr val="FF0000"/>
                </a:solidFill>
              </a:rPr>
              <a:t>Anatomy of the Pituitary Gland</a:t>
            </a:r>
            <a:endParaRPr lang="en-IN" dirty="0" smtClean="0">
              <a:solidFill>
                <a:srgbClr val="FF0000"/>
              </a:solidFill>
            </a:endParaRPr>
          </a:p>
          <a:p>
            <a:pPr fontAlgn="base"/>
            <a:r>
              <a:rPr lang="en-IN" dirty="0" smtClean="0"/>
              <a:t>The pituitary gland is only about 1/3 of an inch in diameter (that’s about as large as a pea) and located at the base of the brain. </a:t>
            </a:r>
          </a:p>
          <a:p>
            <a:pPr fontAlgn="base"/>
            <a:r>
              <a:rPr lang="en-IN" dirty="0" smtClean="0"/>
              <a:t>Since their functions are so intertwined, it’s no surprise that the hypothalamus and pituitary are located near each other. </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60648"/>
            <a:ext cx="8229600" cy="6336704"/>
          </a:xfrm>
        </p:spPr>
        <p:txBody>
          <a:bodyPr>
            <a:normAutofit fontScale="32500" lnSpcReduction="20000"/>
          </a:bodyPr>
          <a:lstStyle/>
          <a:p>
            <a:pPr fontAlgn="base">
              <a:buNone/>
            </a:pPr>
            <a:r>
              <a:rPr lang="en-IN" b="1" dirty="0" smtClean="0"/>
              <a:t> </a:t>
            </a:r>
            <a:endParaRPr lang="en-IN" dirty="0" smtClean="0"/>
          </a:p>
          <a:p>
            <a:pPr fontAlgn="base"/>
            <a:r>
              <a:rPr lang="en-IN" sz="6200" b="1" dirty="0" smtClean="0">
                <a:solidFill>
                  <a:srgbClr val="FF0000"/>
                </a:solidFill>
              </a:rPr>
              <a:t>Hormones of the Pituitary Gland</a:t>
            </a:r>
            <a:endParaRPr lang="en-IN" sz="6200" dirty="0" smtClean="0">
              <a:solidFill>
                <a:srgbClr val="FF0000"/>
              </a:solidFill>
            </a:endParaRPr>
          </a:p>
          <a:p>
            <a:pPr fontAlgn="base"/>
            <a:r>
              <a:rPr lang="en-IN" sz="6200" dirty="0" smtClean="0"/>
              <a:t>The hormones of the pituitary gland send signals to other endocrine glands to stimulate or inhibit their own hormone production. </a:t>
            </a:r>
          </a:p>
          <a:p>
            <a:pPr fontAlgn="base"/>
            <a:r>
              <a:rPr lang="en-IN" sz="6200" dirty="0" smtClean="0">
                <a:solidFill>
                  <a:srgbClr val="00B0F0"/>
                </a:solidFill>
              </a:rPr>
              <a:t> </a:t>
            </a:r>
            <a:r>
              <a:rPr lang="en-IN" sz="6200" b="1" dirty="0" smtClean="0">
                <a:solidFill>
                  <a:srgbClr val="00B0F0"/>
                </a:solidFill>
              </a:rPr>
              <a:t>Anterior Lobe Hormones:</a:t>
            </a:r>
            <a:endParaRPr lang="en-IN" sz="6200" dirty="0" smtClean="0">
              <a:solidFill>
                <a:srgbClr val="00B0F0"/>
              </a:solidFill>
            </a:endParaRPr>
          </a:p>
          <a:p>
            <a:pPr fontAlgn="base"/>
            <a:r>
              <a:rPr lang="en-IN" sz="6200" b="1" dirty="0" err="1" smtClean="0"/>
              <a:t>Adrenocorticotropic</a:t>
            </a:r>
            <a:r>
              <a:rPr lang="en-IN" sz="6200" b="1" dirty="0" smtClean="0"/>
              <a:t> hormone (ACTH):</a:t>
            </a:r>
            <a:r>
              <a:rPr lang="en-IN" sz="6200" dirty="0" smtClean="0"/>
              <a:t> ACTH stimulates the adrenal glands to produce hormones.</a:t>
            </a:r>
          </a:p>
          <a:p>
            <a:pPr fontAlgn="base"/>
            <a:r>
              <a:rPr lang="en-IN" sz="6200" b="1" dirty="0" smtClean="0"/>
              <a:t>Follicle-stimulating hormone (</a:t>
            </a:r>
            <a:r>
              <a:rPr lang="en-IN" sz="6200" b="1" dirty="0" err="1" smtClean="0"/>
              <a:t>FSH</a:t>
            </a:r>
            <a:r>
              <a:rPr lang="en-IN" sz="6200" b="1" dirty="0" smtClean="0"/>
              <a:t>):</a:t>
            </a:r>
            <a:r>
              <a:rPr lang="en-IN" sz="6200" dirty="0" smtClean="0"/>
              <a:t> </a:t>
            </a:r>
            <a:r>
              <a:rPr lang="en-IN" sz="6200" dirty="0" err="1" smtClean="0"/>
              <a:t>FSH</a:t>
            </a:r>
            <a:r>
              <a:rPr lang="en-IN" sz="6200" dirty="0" smtClean="0"/>
              <a:t> works with </a:t>
            </a:r>
            <a:r>
              <a:rPr lang="en-IN" sz="6200" dirty="0" err="1" smtClean="0"/>
              <a:t>LH</a:t>
            </a:r>
            <a:r>
              <a:rPr lang="en-IN" sz="6200" dirty="0" smtClean="0"/>
              <a:t> to ensure normal functioning of the ovaries and testes.</a:t>
            </a:r>
          </a:p>
          <a:p>
            <a:pPr fontAlgn="base"/>
            <a:r>
              <a:rPr lang="en-IN" sz="6200" b="1" dirty="0" smtClean="0"/>
              <a:t>Growth hormone (</a:t>
            </a:r>
            <a:r>
              <a:rPr lang="en-IN" sz="6200" b="1" dirty="0" err="1" smtClean="0"/>
              <a:t>GH</a:t>
            </a:r>
            <a:r>
              <a:rPr lang="en-IN" sz="6200" b="1" dirty="0" smtClean="0"/>
              <a:t>): </a:t>
            </a:r>
            <a:r>
              <a:rPr lang="en-IN" sz="6200" dirty="0" err="1" smtClean="0"/>
              <a:t>GH</a:t>
            </a:r>
            <a:r>
              <a:rPr lang="en-IN" sz="6200" dirty="0" smtClean="0"/>
              <a:t> is essential in early years to maintaining a healthy body composition and for growth in children. In adults, it aids healthy bone and muscle mass and affects fat distribution.</a:t>
            </a:r>
          </a:p>
          <a:p>
            <a:pPr fontAlgn="base"/>
            <a:r>
              <a:rPr lang="en-IN" sz="6200" b="1" dirty="0" smtClean="0"/>
              <a:t>Luteinizing hormone (</a:t>
            </a:r>
            <a:r>
              <a:rPr lang="en-IN" sz="6200" b="1" dirty="0" err="1" smtClean="0"/>
              <a:t>LH</a:t>
            </a:r>
            <a:r>
              <a:rPr lang="en-IN" sz="6200" b="1" dirty="0" smtClean="0"/>
              <a:t>):</a:t>
            </a:r>
            <a:r>
              <a:rPr lang="en-IN" sz="6200" dirty="0" smtClean="0"/>
              <a:t> </a:t>
            </a:r>
            <a:r>
              <a:rPr lang="en-IN" sz="6200" dirty="0" err="1" smtClean="0"/>
              <a:t>LH</a:t>
            </a:r>
            <a:r>
              <a:rPr lang="en-IN" sz="6200" dirty="0" smtClean="0"/>
              <a:t> works with </a:t>
            </a:r>
            <a:r>
              <a:rPr lang="en-IN" sz="6200" dirty="0" err="1" smtClean="0"/>
              <a:t>FSH</a:t>
            </a:r>
            <a:r>
              <a:rPr lang="en-IN" sz="6200" dirty="0" smtClean="0"/>
              <a:t> to ensure normal functioning of the ovaries and testes.</a:t>
            </a:r>
          </a:p>
          <a:p>
            <a:pPr fontAlgn="base"/>
            <a:r>
              <a:rPr lang="en-IN" sz="6200" b="1" dirty="0" err="1" smtClean="0"/>
              <a:t>Prolactin</a:t>
            </a:r>
            <a:r>
              <a:rPr lang="en-IN" sz="6200" dirty="0" smtClean="0"/>
              <a:t>: </a:t>
            </a:r>
            <a:r>
              <a:rPr lang="en-IN" sz="6200" dirty="0" err="1" smtClean="0"/>
              <a:t>Prolactin</a:t>
            </a:r>
            <a:r>
              <a:rPr lang="en-IN" sz="6200" dirty="0" smtClean="0"/>
              <a:t> stimulates breast milk production.</a:t>
            </a:r>
          </a:p>
          <a:p>
            <a:pPr fontAlgn="base"/>
            <a:r>
              <a:rPr lang="en-IN" sz="6200" b="1" dirty="0" smtClean="0"/>
              <a:t>Thyroid-stimulating hormone (</a:t>
            </a:r>
            <a:r>
              <a:rPr lang="en-IN" sz="6200" b="1" dirty="0" err="1" smtClean="0"/>
              <a:t>TSH</a:t>
            </a:r>
            <a:r>
              <a:rPr lang="en-IN" sz="6200" b="1" dirty="0" smtClean="0"/>
              <a:t>):</a:t>
            </a:r>
            <a:r>
              <a:rPr lang="en-IN" sz="6200" dirty="0" smtClean="0"/>
              <a:t> </a:t>
            </a:r>
            <a:r>
              <a:rPr lang="en-IN" sz="6200" dirty="0" err="1" smtClean="0"/>
              <a:t>TSH</a:t>
            </a:r>
            <a:r>
              <a:rPr lang="en-IN" sz="6200" dirty="0" smtClean="0"/>
              <a:t> stimulates the thyroid gland to produce hormones. </a:t>
            </a:r>
          </a:p>
          <a:p>
            <a:pPr fontAlgn="base"/>
            <a:endParaRPr lang="en-IN" sz="62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base"/>
            <a:r>
              <a:rPr lang="en-IN" b="1" dirty="0" smtClean="0">
                <a:solidFill>
                  <a:srgbClr val="00B0F0"/>
                </a:solidFill>
              </a:rPr>
              <a:t>Posterior Lobe Hormones</a:t>
            </a:r>
            <a:r>
              <a:rPr lang="en-IN" b="1" dirty="0" smtClean="0">
                <a:solidFill>
                  <a:srgbClr val="7030A0"/>
                </a:solidFill>
              </a:rPr>
              <a:t>:</a:t>
            </a:r>
            <a:endParaRPr lang="en-IN" dirty="0" smtClean="0">
              <a:solidFill>
                <a:srgbClr val="7030A0"/>
              </a:solidFill>
            </a:endParaRPr>
          </a:p>
          <a:p>
            <a:pPr fontAlgn="base"/>
            <a:r>
              <a:rPr lang="en-IN" b="1" dirty="0" smtClean="0"/>
              <a:t>Anti-diuretic hormone (ADH): </a:t>
            </a:r>
            <a:r>
              <a:rPr lang="en-IN" dirty="0" smtClean="0"/>
              <a:t>This hormone prompts the kidneys to increase water absorption in the blood.</a:t>
            </a:r>
          </a:p>
          <a:p>
            <a:pPr fontAlgn="base"/>
            <a:r>
              <a:rPr lang="en-IN" b="1" dirty="0" err="1" smtClean="0"/>
              <a:t>Oxytocin</a:t>
            </a:r>
            <a:r>
              <a:rPr lang="en-IN" b="1" dirty="0" smtClean="0"/>
              <a:t>:</a:t>
            </a:r>
            <a:r>
              <a:rPr lang="en-IN" dirty="0" smtClean="0"/>
              <a:t> </a:t>
            </a:r>
            <a:r>
              <a:rPr lang="en-IN" dirty="0" err="1" smtClean="0"/>
              <a:t>Oxytocin</a:t>
            </a:r>
            <a:r>
              <a:rPr lang="en-IN" dirty="0" smtClean="0"/>
              <a:t> is involved in a variety of processes, such as contracting the uterus during childbirth and stimulating breast milk production. </a:t>
            </a:r>
          </a:p>
          <a:p>
            <a:endParaRPr lang="en-IN"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8229600" cy="1143000"/>
          </a:xfrm>
        </p:spPr>
        <p:txBody>
          <a:bodyPr/>
          <a:lstStyle/>
          <a:p>
            <a:r>
              <a:rPr lang="en-IN" dirty="0" smtClean="0"/>
              <a:t>Thyroid gland</a:t>
            </a:r>
            <a:endParaRPr lang="en-IN" dirty="0"/>
          </a:p>
        </p:txBody>
      </p:sp>
      <p:sp>
        <p:nvSpPr>
          <p:cNvPr id="3" name="Content Placeholder 2"/>
          <p:cNvSpPr>
            <a:spLocks noGrp="1"/>
          </p:cNvSpPr>
          <p:nvPr>
            <p:ph idx="1"/>
          </p:nvPr>
        </p:nvSpPr>
        <p:spPr>
          <a:xfrm>
            <a:off x="395536" y="908720"/>
            <a:ext cx="8229600" cy="5616624"/>
          </a:xfrm>
        </p:spPr>
        <p:txBody>
          <a:bodyPr>
            <a:normAutofit fontScale="55000" lnSpcReduction="20000"/>
          </a:bodyPr>
          <a:lstStyle/>
          <a:p>
            <a:pPr fontAlgn="base">
              <a:buNone/>
            </a:pPr>
            <a:r>
              <a:rPr lang="en-IN" dirty="0"/>
              <a:t> </a:t>
            </a:r>
          </a:p>
          <a:p>
            <a:pPr fontAlgn="base"/>
            <a:r>
              <a:rPr lang="en-IN" sz="6200" dirty="0" smtClean="0"/>
              <a:t> It keeps </a:t>
            </a:r>
            <a:r>
              <a:rPr lang="en-IN" sz="6200" dirty="0"/>
              <a:t>your metabolism under control through the action of thyroid hormone, which it makes by extracting iodine from the blood and incorporating it into thyroid hormones. </a:t>
            </a:r>
            <a:endParaRPr lang="en-IN" sz="6200" dirty="0" smtClean="0"/>
          </a:p>
          <a:p>
            <a:pPr fontAlgn="base"/>
            <a:r>
              <a:rPr lang="en-IN" sz="6200" dirty="0" smtClean="0"/>
              <a:t>Thyroid </a:t>
            </a:r>
            <a:r>
              <a:rPr lang="en-IN" sz="6200" dirty="0"/>
              <a:t>cells are unique in that they are highly specialized to absorb and use iodine. Every other cell depends on the thyroid to manage its metabolism</a:t>
            </a:r>
            <a:r>
              <a:rPr lang="en-IN" sz="6200" dirty="0" smtClean="0"/>
              <a:t>.</a:t>
            </a:r>
            <a:r>
              <a:rPr lang="en-IN" sz="6200" dirty="0"/>
              <a:t> </a:t>
            </a:r>
          </a:p>
          <a:p>
            <a:pPr fontAlgn="base"/>
            <a:r>
              <a:rPr lang="en-IN" sz="6200" dirty="0"/>
              <a:t>The pituitary gland and hypothalamus both control the thyroid.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fontAlgn="base"/>
            <a:r>
              <a:rPr lang="en-IN" b="1" dirty="0" smtClean="0">
                <a:solidFill>
                  <a:srgbClr val="FF0000"/>
                </a:solidFill>
              </a:rPr>
              <a:t>Anatomy of the Thyroid</a:t>
            </a:r>
            <a:endParaRPr lang="en-IN" dirty="0" smtClean="0">
              <a:solidFill>
                <a:srgbClr val="FF0000"/>
              </a:solidFill>
            </a:endParaRPr>
          </a:p>
          <a:p>
            <a:pPr fontAlgn="base"/>
            <a:r>
              <a:rPr lang="en-IN" dirty="0" smtClean="0"/>
              <a:t>Derived from the Greek word meaning </a:t>
            </a:r>
            <a:r>
              <a:rPr lang="en-IN" i="1" dirty="0" smtClean="0"/>
              <a:t>shield</a:t>
            </a:r>
            <a:r>
              <a:rPr lang="en-IN" dirty="0" smtClean="0"/>
              <a:t>, the thyroid is a butterfly-shaped gland located in front of the windpipe (called the trachea) and just below the larynx or Adam’s apple in the neck.</a:t>
            </a:r>
          </a:p>
          <a:p>
            <a:pPr fontAlgn="base"/>
            <a:r>
              <a:rPr lang="en-IN" dirty="0" smtClean="0"/>
              <a:t> It is comprised of two halves, known as lobes, which are attached by a band of thyroid tissue called the isthmus. </a:t>
            </a:r>
          </a:p>
          <a:p>
            <a:pPr fontAlgn="base"/>
            <a:r>
              <a:rPr lang="en-IN" dirty="0" smtClean="0"/>
              <a:t>During development, the thyroid is actually located in the back of the tongue and has to migrate to the front of the neck before birth. </a:t>
            </a:r>
          </a:p>
          <a:p>
            <a:pPr fontAlgn="base"/>
            <a:r>
              <a:rPr lang="en-IN" dirty="0" smtClean="0"/>
              <a:t>There are rare instances when the thyroid migrates too far or too little. There are even cases when the thyroid remains in the back of the tongue—this is known as lingual thyroid.</a:t>
            </a:r>
          </a:p>
          <a:p>
            <a:pPr fontAlgn="base">
              <a:buNone/>
            </a:pPr>
            <a:r>
              <a:rPr lang="en-IN" dirty="0" smtClean="0"/>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fontAlgn="base"/>
            <a:r>
              <a:rPr lang="en-IN" b="1" dirty="0" smtClean="0">
                <a:solidFill>
                  <a:srgbClr val="FF0000"/>
                </a:solidFill>
              </a:rPr>
              <a:t>Hormones of the Thyroid</a:t>
            </a:r>
            <a:endParaRPr lang="en-IN" dirty="0" smtClean="0">
              <a:solidFill>
                <a:srgbClr val="FF0000"/>
              </a:solidFill>
            </a:endParaRPr>
          </a:p>
          <a:p>
            <a:pPr fontAlgn="base"/>
            <a:r>
              <a:rPr lang="en-IN" dirty="0" smtClean="0"/>
              <a:t>The two main hormones the thyroid produces and releases are T3 (tri-</a:t>
            </a:r>
            <a:r>
              <a:rPr lang="en-IN" dirty="0" err="1" smtClean="0"/>
              <a:t>iodothyronine</a:t>
            </a:r>
            <a:r>
              <a:rPr lang="en-IN" dirty="0" smtClean="0"/>
              <a:t>) and T4 (</a:t>
            </a:r>
            <a:r>
              <a:rPr lang="en-IN" dirty="0" err="1" smtClean="0"/>
              <a:t>thyroxine</a:t>
            </a:r>
            <a:r>
              <a:rPr lang="en-IN" dirty="0" smtClean="0"/>
              <a:t>). A thyroid that is functioning normally produces approximately 80% T4 and about 20% T3, though T3 is the stronger of the pair. </a:t>
            </a:r>
          </a:p>
          <a:p>
            <a:pPr fontAlgn="base"/>
            <a:r>
              <a:rPr lang="en-IN" dirty="0" smtClean="0"/>
              <a:t>To a lesser extent, the thyroid also produces </a:t>
            </a:r>
            <a:r>
              <a:rPr lang="en-IN" dirty="0" err="1" smtClean="0"/>
              <a:t>calcitonin</a:t>
            </a:r>
            <a:r>
              <a:rPr lang="en-IN" dirty="0" smtClean="0"/>
              <a:t>, which helps control blood calcium levels.</a:t>
            </a:r>
          </a:p>
          <a:p>
            <a:endParaRPr lang="en-IN" dirty="0" smtClean="0"/>
          </a:p>
          <a:p>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857232"/>
            <a:ext cx="8229600" cy="476672"/>
          </a:xfrm>
        </p:spPr>
        <p:txBody>
          <a:bodyPr>
            <a:noAutofit/>
          </a:bodyPr>
          <a:lstStyle/>
          <a:p>
            <a:r>
              <a:rPr lang="en-IN" sz="3600" b="1" dirty="0" smtClean="0"/>
              <a:t>Parathyroid Glands</a:t>
            </a:r>
            <a:r>
              <a:rPr lang="en-IN" sz="3600" dirty="0" smtClean="0"/>
              <a:t/>
            </a:r>
            <a:br>
              <a:rPr lang="en-IN" sz="3600" dirty="0" smtClean="0"/>
            </a:br>
            <a:endParaRPr lang="en-IN" sz="3600" dirty="0"/>
          </a:p>
        </p:txBody>
      </p:sp>
      <p:sp>
        <p:nvSpPr>
          <p:cNvPr id="3" name="Content Placeholder 2"/>
          <p:cNvSpPr>
            <a:spLocks noGrp="1"/>
          </p:cNvSpPr>
          <p:nvPr>
            <p:ph idx="1"/>
          </p:nvPr>
        </p:nvSpPr>
        <p:spPr>
          <a:xfrm>
            <a:off x="571472" y="857232"/>
            <a:ext cx="8229600" cy="5786478"/>
          </a:xfrm>
        </p:spPr>
        <p:txBody>
          <a:bodyPr>
            <a:noAutofit/>
          </a:bodyPr>
          <a:lstStyle/>
          <a:p>
            <a:pPr fontAlgn="base"/>
            <a:endParaRPr lang="en-IN" sz="1600" dirty="0" smtClean="0"/>
          </a:p>
          <a:p>
            <a:pPr fontAlgn="base"/>
            <a:endParaRPr lang="en-IN" sz="1600" dirty="0" smtClean="0"/>
          </a:p>
          <a:p>
            <a:pPr fontAlgn="base"/>
            <a:endParaRPr lang="en-IN" sz="1600" dirty="0" smtClean="0"/>
          </a:p>
          <a:p>
            <a:pPr fontAlgn="base"/>
            <a:r>
              <a:rPr lang="en-IN" sz="2000" dirty="0" smtClean="0"/>
              <a:t>Parathyroid </a:t>
            </a:r>
            <a:r>
              <a:rPr lang="en-IN" sz="2000" dirty="0"/>
              <a:t>hormone regulates the body’s calcium levels.</a:t>
            </a:r>
          </a:p>
          <a:p>
            <a:pPr fontAlgn="base"/>
            <a:r>
              <a:rPr lang="en-IN" sz="2000" dirty="0"/>
              <a:t>There are four parathyroid glands, and they are each about the size of a grain of rice.</a:t>
            </a:r>
          </a:p>
          <a:p>
            <a:pPr fontAlgn="base"/>
            <a:r>
              <a:rPr lang="en-IN" sz="2000" dirty="0"/>
              <a:t>Though they’re located near each other, the parathyroid glands are not related to the thyroid gland.</a:t>
            </a:r>
          </a:p>
          <a:p>
            <a:pPr fontAlgn="base"/>
            <a:r>
              <a:rPr lang="en-IN" sz="2000" dirty="0"/>
              <a:t>The parathyroid glands are four small glands that have the sole purpose of secreting parathyroid hormone to regulate the calcium level in our bodies</a:t>
            </a:r>
            <a:r>
              <a:rPr lang="en-IN" sz="2000" dirty="0" smtClean="0"/>
              <a:t>.</a:t>
            </a:r>
            <a:r>
              <a:rPr lang="en-IN" sz="2000" dirty="0"/>
              <a:t> </a:t>
            </a:r>
          </a:p>
          <a:p>
            <a:pPr fontAlgn="base"/>
            <a:r>
              <a:rPr lang="en-IN" sz="2000" dirty="0"/>
              <a:t>The parathyroid essentially helps the nervous and muscular systems function properly.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fontAlgn="base"/>
            <a:r>
              <a:rPr lang="en-IN" b="1" dirty="0" smtClean="0">
                <a:solidFill>
                  <a:srgbClr val="FF0000"/>
                </a:solidFill>
              </a:rPr>
              <a:t>Anatomy of the Parathyroid Glands</a:t>
            </a:r>
            <a:endParaRPr lang="en-IN" dirty="0" smtClean="0">
              <a:solidFill>
                <a:srgbClr val="FF0000"/>
              </a:solidFill>
            </a:endParaRPr>
          </a:p>
          <a:p>
            <a:pPr fontAlgn="base"/>
            <a:r>
              <a:rPr lang="en-IN" dirty="0" smtClean="0"/>
              <a:t>The four </a:t>
            </a:r>
            <a:r>
              <a:rPr lang="en-IN" dirty="0" err="1" smtClean="0"/>
              <a:t>parathyroids</a:t>
            </a:r>
            <a:r>
              <a:rPr lang="en-IN" dirty="0" smtClean="0"/>
              <a:t> are typically found on the back side of the thyroid. They’re about the size and shape of a grain of rice. </a:t>
            </a:r>
          </a:p>
          <a:p>
            <a:pPr fontAlgn="base"/>
            <a:r>
              <a:rPr lang="en-IN" dirty="0" smtClean="0"/>
              <a:t>Although the </a:t>
            </a:r>
            <a:r>
              <a:rPr lang="en-IN" dirty="0" err="1" smtClean="0"/>
              <a:t>parathyroids</a:t>
            </a:r>
            <a:r>
              <a:rPr lang="en-IN" dirty="0" smtClean="0"/>
              <a:t> are very close to the </a:t>
            </a:r>
            <a:r>
              <a:rPr lang="en-IN" dirty="0" smtClean="0">
                <a:hlinkClick r:id="rId2"/>
              </a:rPr>
              <a:t>thyroid gland</a:t>
            </a:r>
            <a:r>
              <a:rPr lang="en-IN" dirty="0" smtClean="0"/>
              <a:t> anatomically, they have no related function. The thyroid gland regulates the body’s metabolism, while parathyroid glands regulate calcium levels and have no effect on metabolism.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fontAlgn="base"/>
            <a:r>
              <a:rPr lang="en-IN" b="1" dirty="0" smtClean="0">
                <a:solidFill>
                  <a:srgbClr val="FF0000"/>
                </a:solidFill>
              </a:rPr>
              <a:t>Parathyroid Hormone</a:t>
            </a:r>
            <a:endParaRPr lang="en-IN" dirty="0" smtClean="0">
              <a:solidFill>
                <a:srgbClr val="FF0000"/>
              </a:solidFill>
            </a:endParaRPr>
          </a:p>
          <a:p>
            <a:pPr fontAlgn="base"/>
            <a:r>
              <a:rPr lang="en-IN" dirty="0" smtClean="0"/>
              <a:t>Parathyroid hormone (PTH) has a very powerful influence on the cells of your bones by causing them to release their calcium into the bloodstream. </a:t>
            </a:r>
          </a:p>
          <a:p>
            <a:pPr fontAlgn="base"/>
            <a:r>
              <a:rPr lang="en-IN" dirty="0" smtClean="0"/>
              <a:t>PTH regulates how much calcium is absorbed from your diet, how much calcium is excreted by your kidneys, and how much calcium is stored in your bones.</a:t>
            </a:r>
          </a:p>
          <a:p>
            <a:pPr fontAlgn="base"/>
            <a:r>
              <a:rPr lang="en-IN" dirty="0" smtClean="0"/>
              <a:t>We store many  pounds of calcium in our bones, and it is readily available to the rest of the body at the request of the parathyroid glands.</a:t>
            </a:r>
          </a:p>
          <a:p>
            <a:pPr fontAlgn="base"/>
            <a:r>
              <a:rPr lang="en-IN" dirty="0" smtClean="0"/>
              <a:t>PTH increases the formation of active vitamin D, and it is active vitamin D that increases intestinal calcium and phosphorus absorption.</a:t>
            </a:r>
          </a:p>
          <a:p>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1143000"/>
          </a:xfrm>
        </p:spPr>
        <p:txBody>
          <a:bodyPr>
            <a:normAutofit fontScale="90000"/>
          </a:bodyPr>
          <a:lstStyle/>
          <a:p>
            <a:r>
              <a:rPr lang="en-IN" b="1" dirty="0" smtClean="0"/>
              <a:t>Thymus Gland</a:t>
            </a:r>
            <a:r>
              <a:rPr lang="en-IN" dirty="0" smtClean="0"/>
              <a:t/>
            </a:r>
            <a:br>
              <a:rPr lang="en-IN" dirty="0" smtClean="0"/>
            </a:br>
            <a:endParaRPr lang="en-IN" dirty="0"/>
          </a:p>
        </p:txBody>
      </p:sp>
      <p:sp>
        <p:nvSpPr>
          <p:cNvPr id="3" name="Content Placeholder 2"/>
          <p:cNvSpPr>
            <a:spLocks noGrp="1"/>
          </p:cNvSpPr>
          <p:nvPr>
            <p:ph idx="1"/>
          </p:nvPr>
        </p:nvSpPr>
        <p:spPr>
          <a:xfrm>
            <a:off x="395536" y="620688"/>
            <a:ext cx="8229600" cy="6048672"/>
          </a:xfrm>
        </p:spPr>
        <p:txBody>
          <a:bodyPr>
            <a:noAutofit/>
          </a:bodyPr>
          <a:lstStyle/>
          <a:p>
            <a:pPr fontAlgn="base"/>
            <a:r>
              <a:rPr lang="en-IN" sz="2400" dirty="0" smtClean="0"/>
              <a:t>The </a:t>
            </a:r>
            <a:r>
              <a:rPr lang="en-IN" sz="2400" dirty="0"/>
              <a:t>thymus gland, located behind your </a:t>
            </a:r>
            <a:r>
              <a:rPr lang="en-IN" sz="2400" dirty="0" smtClean="0"/>
              <a:t>sternum(The long flat bone in the upper middle of the front of the chest) </a:t>
            </a:r>
            <a:r>
              <a:rPr lang="en-IN" sz="2400" dirty="0"/>
              <a:t>and between your lungs, is only active until puberty.</a:t>
            </a:r>
          </a:p>
          <a:p>
            <a:pPr fontAlgn="base"/>
            <a:r>
              <a:rPr lang="en-IN" sz="2400" dirty="0"/>
              <a:t>After puberty, the thymus </a:t>
            </a:r>
            <a:r>
              <a:rPr lang="en-IN" sz="2400" dirty="0" smtClean="0"/>
              <a:t>starts to slowly shrink and become replaced by fat.</a:t>
            </a:r>
            <a:endParaRPr lang="en-IN" sz="2400" dirty="0"/>
          </a:p>
          <a:p>
            <a:pPr fontAlgn="base">
              <a:buNone/>
            </a:pPr>
            <a:r>
              <a:rPr lang="en-IN" sz="2400" dirty="0"/>
              <a:t> </a:t>
            </a:r>
          </a:p>
          <a:p>
            <a:pPr fontAlgn="base"/>
            <a:r>
              <a:rPr lang="en-IN" sz="2400" dirty="0"/>
              <a:t>Before birth and throughout childhood, the thymus is instrumental in the production and maturation of T-lymphocytes or T cells, a specific type of white blood cell that protects the body from certain threats, including viruses and infections. </a:t>
            </a:r>
            <a:endParaRPr lang="en-IN" sz="2400" dirty="0" smtClean="0"/>
          </a:p>
          <a:p>
            <a:pPr fontAlgn="base"/>
            <a:endParaRPr lang="en-IN"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base"/>
            <a:r>
              <a:rPr lang="en-IN" dirty="0" smtClean="0"/>
              <a:t>The thymus is special in that, unlike most organs, it is at its largest in children. </a:t>
            </a:r>
          </a:p>
          <a:p>
            <a:pPr fontAlgn="base"/>
            <a:r>
              <a:rPr lang="en-IN" dirty="0" smtClean="0"/>
              <a:t>Once you reach puberty, the thymus starts to slowly shrink and become replaced by fat. </a:t>
            </a:r>
          </a:p>
          <a:p>
            <a:pPr fontAlgn="base"/>
            <a:r>
              <a:rPr lang="en-IN" dirty="0" smtClean="0"/>
              <a:t>By age 75, the thymus is little more than fatty tissue. Fortunately, the thymus produces all of your T cells by the time you reach puberty.</a:t>
            </a:r>
          </a:p>
          <a:p>
            <a:pPr fontAlgn="base">
              <a:buNone/>
            </a:pPr>
            <a:r>
              <a:rPr lang="en-IN" dirty="0" smtClean="0"/>
              <a:t>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88640"/>
            <a:ext cx="8229600" cy="6120680"/>
          </a:xfrm>
        </p:spPr>
        <p:txBody>
          <a:bodyPr>
            <a:noAutofit/>
          </a:bodyPr>
          <a:lstStyle/>
          <a:p>
            <a:pPr fontAlgn="base"/>
            <a:r>
              <a:rPr lang="en-IN" sz="2000" b="1" dirty="0" smtClean="0">
                <a:solidFill>
                  <a:srgbClr val="FF0000"/>
                </a:solidFill>
              </a:rPr>
              <a:t>Anatomy of the Thymus</a:t>
            </a:r>
            <a:endParaRPr lang="en-IN" sz="2000" dirty="0" smtClean="0">
              <a:solidFill>
                <a:srgbClr val="FF0000"/>
              </a:solidFill>
            </a:endParaRPr>
          </a:p>
          <a:p>
            <a:pPr fontAlgn="base"/>
            <a:r>
              <a:rPr lang="en-IN" dirty="0" smtClean="0"/>
              <a:t>The thymus is located in the upper anterior (front) part of your chest directly behind your sternum and between your lungs. The pinkish-gray organ has two </a:t>
            </a:r>
            <a:r>
              <a:rPr lang="en-IN" dirty="0" err="1" smtClean="0"/>
              <a:t>thymic</a:t>
            </a:r>
            <a:r>
              <a:rPr lang="en-IN" dirty="0" smtClean="0"/>
              <a:t> lobes.</a:t>
            </a:r>
          </a:p>
          <a:p>
            <a:pPr fontAlgn="base"/>
            <a:r>
              <a:rPr lang="en-IN" dirty="0" smtClean="0"/>
              <a:t>The thymus reaches its maximum weight (about 1 ounce) during puberty.</a:t>
            </a:r>
          </a:p>
          <a:p>
            <a:endParaRPr lang="en-IN" dirty="0" smtClean="0"/>
          </a:p>
          <a:p>
            <a:endParaRPr lang="en-IN"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fontScale="85000" lnSpcReduction="20000"/>
          </a:bodyPr>
          <a:lstStyle/>
          <a:p>
            <a:pPr fontAlgn="base"/>
            <a:r>
              <a:rPr lang="en-IN" b="1" dirty="0" err="1" smtClean="0">
                <a:solidFill>
                  <a:srgbClr val="FF0000"/>
                </a:solidFill>
              </a:rPr>
              <a:t>Thymosin</a:t>
            </a:r>
            <a:r>
              <a:rPr lang="en-IN" b="1" dirty="0" smtClean="0">
                <a:solidFill>
                  <a:srgbClr val="FF0000"/>
                </a:solidFill>
              </a:rPr>
              <a:t>: The Hormone of the Thymus</a:t>
            </a:r>
            <a:endParaRPr lang="en-IN" dirty="0" smtClean="0">
              <a:solidFill>
                <a:srgbClr val="FF0000"/>
              </a:solidFill>
            </a:endParaRPr>
          </a:p>
          <a:p>
            <a:pPr fontAlgn="base"/>
            <a:r>
              <a:rPr lang="en-IN" dirty="0" err="1" smtClean="0"/>
              <a:t>Thymosin</a:t>
            </a:r>
            <a:r>
              <a:rPr lang="en-IN" dirty="0" smtClean="0"/>
              <a:t> stimulates the development of T cells. Throughout your childhood years, white blood cells called lymphocytes pass through the thymus, where they are transformed into T cells.</a:t>
            </a:r>
          </a:p>
          <a:p>
            <a:pPr fontAlgn="base"/>
            <a:r>
              <a:rPr lang="en-IN" dirty="0" smtClean="0"/>
              <a:t>Once T cells have fully matured in the thymus, they migrate to the lymph nodes (groups of immune system cells) throughout the body, where they aid the immune system in fighting disease.</a:t>
            </a:r>
          </a:p>
          <a:p>
            <a:pPr fontAlgn="base"/>
            <a:r>
              <a:rPr lang="en-IN" dirty="0" smtClean="0"/>
              <a:t>Though the thymus gland is only active until puberty, its double-duty function as an endocrine and lymphatic(</a:t>
            </a:r>
            <a:r>
              <a:rPr lang="en-IN" b="1" dirty="0" smtClean="0"/>
              <a:t>one of many </a:t>
            </a:r>
            <a:r>
              <a:rPr lang="en-IN" b="1" dirty="0" smtClean="0">
                <a:hlinkClick r:id="rId2" tooltip="small"/>
              </a:rPr>
              <a:t>small</a:t>
            </a:r>
            <a:r>
              <a:rPr lang="en-IN" b="1" dirty="0" smtClean="0"/>
              <a:t> </a:t>
            </a:r>
            <a:r>
              <a:rPr lang="en-IN" b="1" dirty="0" smtClean="0">
                <a:hlinkClick r:id="rId3" tooltip="organs"/>
              </a:rPr>
              <a:t>organs</a:t>
            </a:r>
            <a:r>
              <a:rPr lang="en-IN" b="1" dirty="0" smtClean="0"/>
              <a:t> in the </a:t>
            </a:r>
            <a:r>
              <a:rPr lang="en-IN" b="1" u="sng" dirty="0" smtClean="0">
                <a:hlinkClick r:id="rId4" tooltip="body"/>
              </a:rPr>
              <a:t>body</a:t>
            </a:r>
            <a:r>
              <a:rPr lang="en-IN" b="1" dirty="0" smtClean="0"/>
              <a:t> that </a:t>
            </a:r>
            <a:r>
              <a:rPr lang="en-IN" b="1" dirty="0" smtClean="0">
                <a:hlinkClick r:id="rId5" tooltip="produce"/>
              </a:rPr>
              <a:t>produce</a:t>
            </a:r>
            <a:r>
              <a:rPr lang="en-IN" b="1" dirty="0" smtClean="0"/>
              <a:t> the </a:t>
            </a:r>
            <a:r>
              <a:rPr lang="en-IN" b="1" dirty="0" smtClean="0">
                <a:hlinkClick r:id="rId6" tooltip="white"/>
              </a:rPr>
              <a:t>white</a:t>
            </a:r>
            <a:r>
              <a:rPr lang="en-IN" b="1" dirty="0" smtClean="0"/>
              <a:t> </a:t>
            </a:r>
            <a:r>
              <a:rPr lang="en-IN" b="1" dirty="0" err="1" smtClean="0">
                <a:hlinkClick r:id="rId7" tooltip="blood"/>
              </a:rPr>
              <a:t>blood</a:t>
            </a:r>
            <a:r>
              <a:rPr lang="en-IN" b="1" dirty="0" err="1" smtClean="0">
                <a:hlinkClick r:id="rId8" tooltip="cells"/>
              </a:rPr>
              <a:t>cells</a:t>
            </a:r>
            <a:r>
              <a:rPr lang="en-IN" b="1" dirty="0" smtClean="0"/>
              <a:t> </a:t>
            </a:r>
            <a:r>
              <a:rPr lang="en-IN" b="1" dirty="0" smtClean="0">
                <a:hlinkClick r:id="rId9" tooltip="needed"/>
              </a:rPr>
              <a:t>needed</a:t>
            </a:r>
            <a:r>
              <a:rPr lang="en-IN" b="1" dirty="0" smtClean="0"/>
              <a:t> for the </a:t>
            </a:r>
            <a:r>
              <a:rPr lang="en-IN" b="1" dirty="0" smtClean="0">
                <a:hlinkClick r:id="rId4" tooltip="body"/>
              </a:rPr>
              <a:t>body</a:t>
            </a:r>
            <a:r>
              <a:rPr lang="en-IN" b="1" dirty="0" smtClean="0"/>
              <a:t> to </a:t>
            </a:r>
            <a:r>
              <a:rPr lang="en-IN" b="1" dirty="0" smtClean="0">
                <a:hlinkClick r:id="rId10" tooltip="fight"/>
              </a:rPr>
              <a:t>fight</a:t>
            </a:r>
            <a:r>
              <a:rPr lang="en-IN" b="1" dirty="0" smtClean="0"/>
              <a:t> </a:t>
            </a:r>
            <a:r>
              <a:rPr lang="en-IN" b="1" dirty="0" smtClean="0">
                <a:hlinkClick r:id="rId11" tooltip="infection"/>
              </a:rPr>
              <a:t>infection</a:t>
            </a:r>
            <a:r>
              <a:rPr lang="en-IN" b="1" dirty="0" smtClean="0"/>
              <a:t>)</a:t>
            </a:r>
            <a:r>
              <a:rPr lang="en-IN" dirty="0" smtClean="0"/>
              <a:t> gland plays a significant role in your long-term health.</a:t>
            </a:r>
            <a:r>
              <a:rPr lang="en-IN" b="1" dirty="0" smtClean="0"/>
              <a:t> </a:t>
            </a:r>
            <a:endParaRPr lang="en-IN" dirty="0" smtClean="0"/>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1143000"/>
          </a:xfrm>
        </p:spPr>
        <p:txBody>
          <a:bodyPr>
            <a:normAutofit fontScale="90000"/>
          </a:bodyPr>
          <a:lstStyle/>
          <a:p>
            <a:r>
              <a:rPr lang="en-IN" b="1" dirty="0" smtClean="0"/>
              <a:t>Adrenal Gland </a:t>
            </a:r>
            <a:r>
              <a:rPr lang="en-IN" dirty="0" smtClean="0"/>
              <a:t/>
            </a:r>
            <a:br>
              <a:rPr lang="en-IN" dirty="0" smtClean="0"/>
            </a:br>
            <a:endParaRPr lang="en-IN" dirty="0"/>
          </a:p>
        </p:txBody>
      </p:sp>
      <p:sp>
        <p:nvSpPr>
          <p:cNvPr id="3" name="Content Placeholder 2"/>
          <p:cNvSpPr>
            <a:spLocks noGrp="1"/>
          </p:cNvSpPr>
          <p:nvPr>
            <p:ph idx="1"/>
          </p:nvPr>
        </p:nvSpPr>
        <p:spPr>
          <a:xfrm>
            <a:off x="539552" y="548680"/>
            <a:ext cx="8229600" cy="6984776"/>
          </a:xfrm>
        </p:spPr>
        <p:txBody>
          <a:bodyPr>
            <a:noAutofit/>
          </a:bodyPr>
          <a:lstStyle/>
          <a:p>
            <a:pPr fontAlgn="base"/>
            <a:r>
              <a:rPr lang="en-IN" sz="2000" dirty="0" smtClean="0"/>
              <a:t>The </a:t>
            </a:r>
            <a:r>
              <a:rPr lang="en-IN" sz="2000" dirty="0"/>
              <a:t>adrenal glands are two glands that sit on top of your kidneys that are made up of two distinct parts.</a:t>
            </a:r>
          </a:p>
          <a:p>
            <a:pPr fontAlgn="base"/>
            <a:r>
              <a:rPr lang="en-IN" sz="2000" dirty="0"/>
              <a:t>The adrenal cortex—the outer part of the gland—produces hormones that are vital to life, such as </a:t>
            </a:r>
            <a:r>
              <a:rPr lang="en-IN" sz="2000" dirty="0" err="1"/>
              <a:t>cortisol</a:t>
            </a:r>
            <a:r>
              <a:rPr lang="en-IN" sz="2000" dirty="0"/>
              <a:t> (which helps regulate metabolism and helps your body respond to stress) and </a:t>
            </a:r>
            <a:r>
              <a:rPr lang="en-IN" sz="2000" dirty="0" err="1"/>
              <a:t>aldosterone</a:t>
            </a:r>
            <a:r>
              <a:rPr lang="en-IN" sz="2000" dirty="0"/>
              <a:t> (which helps control blood pressure).</a:t>
            </a:r>
          </a:p>
          <a:p>
            <a:pPr fontAlgn="base"/>
            <a:r>
              <a:rPr lang="en-IN" sz="2000" dirty="0"/>
              <a:t>The adrenal medulla—the inner part of the gland—produces nonessential (that is, you don’t need them to live) hormones, such as adrenaline (which helps your body react to stress</a:t>
            </a:r>
            <a:r>
              <a:rPr lang="en-IN" sz="2000" dirty="0" smtClean="0"/>
              <a:t>).</a:t>
            </a:r>
            <a:r>
              <a:rPr lang="en-IN" sz="2000" dirty="0"/>
              <a:t> </a:t>
            </a:r>
          </a:p>
          <a:p>
            <a:pPr fontAlgn="base"/>
            <a:r>
              <a:rPr lang="en-IN" sz="2000" dirty="0"/>
              <a:t>When you think of the adrenal glands (also known as suprarenal glands), stress might come to mind. And rightly so—the adrenal glands are arguably best known for secreting the hormone adrenaline, which rapidly prepares your body to spring into action in a stressful situation</a:t>
            </a:r>
            <a:r>
              <a:rPr lang="en-IN" sz="2000" dirty="0" smtClean="0"/>
              <a:t>.</a:t>
            </a:r>
            <a:r>
              <a:rPr lang="en-IN" sz="2000" dirty="0"/>
              <a:t> </a:t>
            </a:r>
          </a:p>
          <a:p>
            <a:pPr fontAlgn="base"/>
            <a:r>
              <a:rPr lang="en-IN" sz="2000" dirty="0"/>
              <a:t>But the adrenal glands contribute to your health even at times when your body isn’t under extreme stress. In fact, they release hormones that are essential for you to live</a:t>
            </a:r>
            <a:r>
              <a:rPr lang="en-IN" sz="2000" dirty="0" smtClean="0"/>
              <a:t>.</a:t>
            </a:r>
            <a:r>
              <a:rPr lang="en-IN" sz="2000" dirty="0"/>
              <a:t>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20000"/>
          </a:bodyPr>
          <a:lstStyle/>
          <a:p>
            <a:pPr fontAlgn="base"/>
            <a:r>
              <a:rPr lang="en-IN" b="1" dirty="0" smtClean="0">
                <a:solidFill>
                  <a:srgbClr val="FF0000"/>
                </a:solidFill>
              </a:rPr>
              <a:t>Anatomy of the Adrenal Glands</a:t>
            </a:r>
            <a:endParaRPr lang="en-IN" dirty="0" smtClean="0">
              <a:solidFill>
                <a:srgbClr val="FF0000"/>
              </a:solidFill>
            </a:endParaRPr>
          </a:p>
          <a:p>
            <a:pPr fontAlgn="base"/>
            <a:r>
              <a:rPr lang="en-IN" dirty="0" smtClean="0"/>
              <a:t>The adrenal glands are two, triangular-shaped organs that measure about 1.5 inches in height and 3 inches in length. They are located on top of each kidney. Their name directly relates to their location (</a:t>
            </a:r>
            <a:r>
              <a:rPr lang="en-IN" i="1" dirty="0" smtClean="0"/>
              <a:t>ad</a:t>
            </a:r>
            <a:r>
              <a:rPr lang="en-IN" dirty="0" smtClean="0"/>
              <a:t>—near or at; </a:t>
            </a:r>
            <a:r>
              <a:rPr lang="en-IN" i="1" dirty="0" err="1" smtClean="0"/>
              <a:t>renes</a:t>
            </a:r>
            <a:r>
              <a:rPr lang="en-IN" dirty="0" smtClean="0"/>
              <a:t>—kidneys). </a:t>
            </a:r>
          </a:p>
          <a:p>
            <a:pPr fontAlgn="base"/>
            <a:r>
              <a:rPr lang="en-IN" dirty="0" smtClean="0"/>
              <a:t>Each adrenal gland is comprised of two distinct structures—the outer part of the adrenal glands is called the </a:t>
            </a:r>
            <a:r>
              <a:rPr lang="en-IN" dirty="0" smtClean="0">
                <a:solidFill>
                  <a:srgbClr val="FF0000"/>
                </a:solidFill>
              </a:rPr>
              <a:t>adrenal cortex</a:t>
            </a:r>
            <a:r>
              <a:rPr lang="en-IN" dirty="0" smtClean="0"/>
              <a:t>. The inner region is known as the </a:t>
            </a:r>
            <a:r>
              <a:rPr lang="en-IN" dirty="0" smtClean="0">
                <a:solidFill>
                  <a:srgbClr val="FF0000"/>
                </a:solidFill>
              </a:rPr>
              <a:t>adrenal medulla.</a:t>
            </a:r>
          </a:p>
          <a:p>
            <a:pPr fontAlgn="base">
              <a:buNone/>
            </a:pPr>
            <a:r>
              <a:rPr lang="en-IN" dirty="0" smtClean="0">
                <a:solidFill>
                  <a:srgbClr val="FF0000"/>
                </a:solidFill>
              </a:rPr>
              <a:t> </a:t>
            </a:r>
          </a:p>
          <a:p>
            <a:endParaRPr lang="en-IN"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0"/>
            <a:ext cx="8229600" cy="6480720"/>
          </a:xfrm>
        </p:spPr>
        <p:txBody>
          <a:bodyPr>
            <a:noAutofit/>
          </a:bodyPr>
          <a:lstStyle/>
          <a:p>
            <a:pPr fontAlgn="base"/>
            <a:r>
              <a:rPr lang="en-IN" sz="2000" b="1" dirty="0" smtClean="0">
                <a:solidFill>
                  <a:srgbClr val="FF0000"/>
                </a:solidFill>
              </a:rPr>
              <a:t>Hormones of the Adrenal Glands</a:t>
            </a:r>
            <a:endParaRPr lang="en-IN" sz="2000" dirty="0" smtClean="0">
              <a:solidFill>
                <a:srgbClr val="FF0000"/>
              </a:solidFill>
            </a:endParaRPr>
          </a:p>
          <a:p>
            <a:pPr fontAlgn="base"/>
            <a:r>
              <a:rPr lang="en-IN" sz="2000" dirty="0" smtClean="0"/>
              <a:t>The adrenal cortex and the adrenal medulla have very different functions. One of the main distinctions between them is that the hormones released by the adrenal cortex are necessary for life; those secreted by the adrenal medulla are not. </a:t>
            </a:r>
            <a:br>
              <a:rPr lang="en-IN" sz="2000" dirty="0" smtClean="0"/>
            </a:br>
            <a:r>
              <a:rPr lang="en-IN" sz="2000" dirty="0" smtClean="0"/>
              <a:t> </a:t>
            </a:r>
            <a:r>
              <a:rPr lang="en-IN" sz="2000" b="1" dirty="0" smtClean="0"/>
              <a:t>Adrenal Cortex Hormones</a:t>
            </a:r>
            <a:endParaRPr lang="en-IN" sz="2000" dirty="0" smtClean="0"/>
          </a:p>
          <a:p>
            <a:pPr fontAlgn="base"/>
            <a:r>
              <a:rPr lang="en-IN" sz="2000" dirty="0" smtClean="0"/>
              <a:t>The adrenal cortex produces two main groups of corticosteroid hormones—</a:t>
            </a:r>
          </a:p>
          <a:p>
            <a:pPr fontAlgn="base"/>
            <a:r>
              <a:rPr lang="en-IN" sz="2000" dirty="0" err="1" smtClean="0">
                <a:solidFill>
                  <a:srgbClr val="FF0000"/>
                </a:solidFill>
              </a:rPr>
              <a:t>Glucocorticoids</a:t>
            </a:r>
            <a:r>
              <a:rPr lang="en-IN" sz="2000" dirty="0" smtClean="0">
                <a:solidFill>
                  <a:srgbClr val="FF0000"/>
                </a:solidFill>
              </a:rPr>
              <a:t> </a:t>
            </a:r>
            <a:r>
              <a:rPr lang="en-IN" sz="2000" dirty="0" smtClean="0"/>
              <a:t>The release of </a:t>
            </a:r>
            <a:r>
              <a:rPr lang="en-IN" sz="2000" dirty="0" err="1" smtClean="0"/>
              <a:t>glucocorticoids</a:t>
            </a:r>
            <a:r>
              <a:rPr lang="en-IN" sz="2000" dirty="0" smtClean="0"/>
              <a:t> is triggered by the </a:t>
            </a:r>
            <a:r>
              <a:rPr lang="en-IN" sz="2000" u="sng" dirty="0" smtClean="0">
                <a:hlinkClick r:id="rId2"/>
              </a:rPr>
              <a:t>hypothalamus</a:t>
            </a:r>
            <a:r>
              <a:rPr lang="en-IN" sz="2000" dirty="0" smtClean="0"/>
              <a:t> and </a:t>
            </a:r>
            <a:r>
              <a:rPr lang="en-IN" sz="2000" dirty="0" smtClean="0">
                <a:hlinkClick r:id="rId3"/>
              </a:rPr>
              <a:t>pituitary gland</a:t>
            </a:r>
            <a:r>
              <a:rPr lang="en-IN" sz="2000" dirty="0" smtClean="0"/>
              <a:t>. </a:t>
            </a:r>
            <a:r>
              <a:rPr lang="en-IN" sz="2000" dirty="0" err="1" smtClean="0"/>
              <a:t>Glucocorticoids</a:t>
            </a:r>
            <a:r>
              <a:rPr lang="en-IN" sz="2000" dirty="0" smtClean="0"/>
              <a:t> released by the adrenal cortex include:</a:t>
            </a:r>
          </a:p>
          <a:p>
            <a:pPr fontAlgn="base"/>
            <a:r>
              <a:rPr lang="en-IN" sz="2000" b="1" dirty="0" smtClean="0"/>
              <a:t>Hydrocortisone:</a:t>
            </a:r>
            <a:r>
              <a:rPr lang="en-IN" sz="2000" dirty="0" smtClean="0"/>
              <a:t> Commonly known as </a:t>
            </a:r>
            <a:r>
              <a:rPr lang="en-IN" sz="2000" dirty="0" err="1" smtClean="0"/>
              <a:t>cortisol</a:t>
            </a:r>
            <a:r>
              <a:rPr lang="en-IN" sz="2000" dirty="0" smtClean="0"/>
              <a:t>, it regulates how the body converts fats, proteins, and carbohydrates to energy. It also helps regulate blood pressure and cardiovascular function.</a:t>
            </a:r>
          </a:p>
          <a:p>
            <a:pPr fontAlgn="base"/>
            <a:r>
              <a:rPr lang="en-IN" sz="2000" b="1" dirty="0" err="1" smtClean="0"/>
              <a:t>Corticosterone</a:t>
            </a:r>
            <a:r>
              <a:rPr lang="en-IN" sz="2000" b="1" dirty="0" smtClean="0"/>
              <a:t>:</a:t>
            </a:r>
            <a:r>
              <a:rPr lang="en-IN" sz="2000" dirty="0" smtClean="0"/>
              <a:t> This hormone works with hydrocortisone to regulate immune response and suppress inflammatory reactions. </a:t>
            </a:r>
          </a:p>
          <a:p>
            <a:pPr fontAlgn="base">
              <a:buNone/>
            </a:pPr>
            <a:r>
              <a:rPr lang="en-IN" sz="2000" dirty="0" smtClean="0"/>
              <a:t> </a:t>
            </a:r>
          </a:p>
          <a:p>
            <a:pPr fontAlgn="base"/>
            <a:r>
              <a:rPr lang="en-IN" sz="2000" dirty="0" smtClean="0">
                <a:solidFill>
                  <a:srgbClr val="FF0000"/>
                </a:solidFill>
              </a:rPr>
              <a:t> </a:t>
            </a:r>
            <a:r>
              <a:rPr lang="en-IN" sz="2000" dirty="0" err="1" smtClean="0">
                <a:solidFill>
                  <a:srgbClr val="FF0000"/>
                </a:solidFill>
              </a:rPr>
              <a:t>Mineralcorticoids</a:t>
            </a:r>
            <a:r>
              <a:rPr lang="en-IN" sz="2000" dirty="0" smtClean="0">
                <a:solidFill>
                  <a:srgbClr val="FF0000"/>
                </a:solidFill>
              </a:rPr>
              <a:t>.</a:t>
            </a:r>
            <a:r>
              <a:rPr lang="en-IN" sz="2000" dirty="0" smtClean="0"/>
              <a:t> </a:t>
            </a:r>
            <a:r>
              <a:rPr lang="en-IN" sz="2000" dirty="0" err="1" smtClean="0"/>
              <a:t>Mineralcorticoids</a:t>
            </a:r>
            <a:r>
              <a:rPr lang="en-IN" sz="2000" dirty="0" smtClean="0"/>
              <a:t> are mediated by signals triggered by the kidney. The principle </a:t>
            </a:r>
            <a:r>
              <a:rPr lang="en-IN" sz="2000" dirty="0" err="1" smtClean="0"/>
              <a:t>mineralcorticoid</a:t>
            </a:r>
            <a:r>
              <a:rPr lang="en-IN" sz="2000" dirty="0" smtClean="0"/>
              <a:t> is </a:t>
            </a:r>
            <a:r>
              <a:rPr lang="en-IN" sz="2000" b="1" dirty="0" err="1" smtClean="0"/>
              <a:t>aldosterone</a:t>
            </a:r>
            <a:r>
              <a:rPr lang="en-IN" sz="2000" dirty="0" smtClean="0"/>
              <a:t>, which maintains the right balance of salt and water while helping control blood pressure.</a:t>
            </a:r>
          </a:p>
          <a:p>
            <a:pPr fontAlgn="base"/>
            <a:endParaRPr lang="en-IN" sz="2000" dirty="0" smtClean="0"/>
          </a:p>
          <a:p>
            <a:endParaRPr lang="en-IN" sz="2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6632"/>
            <a:ext cx="8229600" cy="6009531"/>
          </a:xfrm>
        </p:spPr>
        <p:txBody>
          <a:bodyPr>
            <a:normAutofit fontScale="70000" lnSpcReduction="20000"/>
          </a:bodyPr>
          <a:lstStyle/>
          <a:p>
            <a:pPr fontAlgn="base"/>
            <a:r>
              <a:rPr lang="en-IN" b="1" dirty="0" smtClean="0">
                <a:solidFill>
                  <a:srgbClr val="FF0000"/>
                </a:solidFill>
              </a:rPr>
              <a:t>Adrenal Medulla Hormones</a:t>
            </a:r>
            <a:endParaRPr lang="en-IN" dirty="0" smtClean="0">
              <a:solidFill>
                <a:srgbClr val="FF0000"/>
              </a:solidFill>
            </a:endParaRPr>
          </a:p>
          <a:p>
            <a:pPr fontAlgn="base"/>
            <a:r>
              <a:rPr lang="en-IN" dirty="0" smtClean="0"/>
              <a:t>Unlike the adrenal cortex, the adrenal medulla does not perform any vital functions. That is, you don’t need it to live. But that hardly means the adrenal medulla is useless. The hormones of the adrenal medulla are released after the sympathetic nervous system is stimulated, which occurs when you’re stressed. As such, the adrenal medulla helps you deal with physical and emotional stress. </a:t>
            </a:r>
          </a:p>
          <a:p>
            <a:pPr fontAlgn="base">
              <a:buNone/>
            </a:pPr>
            <a:r>
              <a:rPr lang="en-IN" dirty="0" smtClean="0"/>
              <a:t>  </a:t>
            </a:r>
          </a:p>
          <a:p>
            <a:pPr fontAlgn="base">
              <a:buNone/>
            </a:pPr>
            <a:r>
              <a:rPr lang="en-IN" dirty="0" smtClean="0"/>
              <a:t>	</a:t>
            </a:r>
            <a:r>
              <a:rPr lang="en-IN" dirty="0" smtClean="0">
                <a:solidFill>
                  <a:srgbClr val="FF0000"/>
                </a:solidFill>
              </a:rPr>
              <a:t>Hormones</a:t>
            </a:r>
            <a:r>
              <a:rPr lang="en-IN" dirty="0" smtClean="0"/>
              <a:t> secreted by the adrenal medulla are:</a:t>
            </a:r>
          </a:p>
          <a:p>
            <a:pPr fontAlgn="base"/>
            <a:r>
              <a:rPr lang="en-IN" b="1" dirty="0" smtClean="0">
                <a:solidFill>
                  <a:srgbClr val="FF0000"/>
                </a:solidFill>
              </a:rPr>
              <a:t>Epinephrine:</a:t>
            </a:r>
            <a:r>
              <a:rPr lang="en-IN" dirty="0" smtClean="0"/>
              <a:t> Most people know epinephrine by its other name—adrenaline. This hormone rapidly responds to stress by increasing your heart rate and rushing blood to the muscles and brain. It also spikes your blood sugar level by helping convert glycogen to glucose in the liver. (Glycogen is the liver’s storage form of glucose.)</a:t>
            </a:r>
          </a:p>
          <a:p>
            <a:pPr fontAlgn="base"/>
            <a:r>
              <a:rPr lang="en-IN" b="1" dirty="0" err="1" smtClean="0">
                <a:solidFill>
                  <a:srgbClr val="FF0000"/>
                </a:solidFill>
              </a:rPr>
              <a:t>Norepinephrine</a:t>
            </a:r>
            <a:r>
              <a:rPr lang="en-IN" b="1" dirty="0" smtClean="0">
                <a:solidFill>
                  <a:srgbClr val="FF0000"/>
                </a:solidFill>
              </a:rPr>
              <a:t>:</a:t>
            </a:r>
            <a:r>
              <a:rPr lang="en-IN" dirty="0" smtClean="0"/>
              <a:t> Also known as </a:t>
            </a:r>
            <a:r>
              <a:rPr lang="en-IN" dirty="0" err="1" smtClean="0"/>
              <a:t>noradrenaline</a:t>
            </a:r>
            <a:r>
              <a:rPr lang="en-IN" dirty="0" smtClean="0"/>
              <a:t>, this hormone works with epinephrine in responding to stress. However, it can cause vasoconstriction (the narrowing of blood vessels). This results in high blood pressure.</a:t>
            </a:r>
          </a:p>
          <a:p>
            <a:pPr>
              <a:buNone/>
            </a:pPr>
            <a:r>
              <a:rPr lang="en-IN" dirty="0" smtClean="0"/>
              <a:t/>
            </a:r>
            <a:br>
              <a:rPr lang="en-IN" dirty="0" smtClean="0"/>
            </a:br>
            <a:endParaRPr lang="en-IN"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Pancreas </a:t>
            </a:r>
            <a:r>
              <a:rPr lang="en-IN" dirty="0" smtClean="0"/>
              <a:t/>
            </a:r>
            <a:br>
              <a:rPr lang="en-IN" dirty="0" smtClean="0"/>
            </a:br>
            <a:endParaRPr lang="en-IN" dirty="0"/>
          </a:p>
        </p:txBody>
      </p:sp>
      <p:sp>
        <p:nvSpPr>
          <p:cNvPr id="3" name="Content Placeholder 2"/>
          <p:cNvSpPr>
            <a:spLocks noGrp="1"/>
          </p:cNvSpPr>
          <p:nvPr>
            <p:ph idx="1"/>
          </p:nvPr>
        </p:nvSpPr>
        <p:spPr>
          <a:xfrm>
            <a:off x="457200" y="980728"/>
            <a:ext cx="8229600" cy="5688632"/>
          </a:xfrm>
        </p:spPr>
        <p:txBody>
          <a:bodyPr>
            <a:normAutofit fontScale="32500" lnSpcReduction="20000"/>
          </a:bodyPr>
          <a:lstStyle/>
          <a:p>
            <a:pPr fontAlgn="base"/>
            <a:r>
              <a:rPr lang="en-IN" sz="6200" dirty="0" smtClean="0"/>
              <a:t>The </a:t>
            </a:r>
            <a:r>
              <a:rPr lang="en-IN" sz="6200" dirty="0"/>
              <a:t>pancreas maintains the body’s blood glucose (sugar) balance.</a:t>
            </a:r>
          </a:p>
          <a:p>
            <a:pPr fontAlgn="base"/>
            <a:r>
              <a:rPr lang="en-IN" sz="6200" dirty="0"/>
              <a:t>Primary hormones of the pancreas include insulin and glucagon, and both regulate blood glucose.</a:t>
            </a:r>
          </a:p>
          <a:p>
            <a:pPr fontAlgn="base"/>
            <a:r>
              <a:rPr lang="en-IN" sz="6200" dirty="0"/>
              <a:t>Diabetes is the most common disorder associated with the pancreas.</a:t>
            </a:r>
          </a:p>
          <a:p>
            <a:pPr fontAlgn="base"/>
            <a:r>
              <a:rPr lang="en-IN" sz="6200" dirty="0"/>
              <a:t>The pancreas is unique in that it’s both an endocrine and exocrine gland. </a:t>
            </a:r>
            <a:r>
              <a:rPr lang="en-IN" sz="6200" dirty="0" smtClean="0"/>
              <a:t>I</a:t>
            </a:r>
            <a:endParaRPr lang="en-IN" sz="6200" dirty="0"/>
          </a:p>
          <a:p>
            <a:pPr fontAlgn="base"/>
            <a:r>
              <a:rPr lang="en-IN" sz="6200" dirty="0"/>
              <a:t>The pancreas belongs to the endocrine and digestive systems—with most of its cells (more than 90%) working on the digestive side. However, the pancreas performs the vital duty of producing hormones—most notably insulin—to maintain the balance of blood glucose (sugar) and salt in the body</a:t>
            </a:r>
            <a:r>
              <a:rPr lang="en-IN" sz="6200" dirty="0" smtClean="0"/>
              <a:t>.</a:t>
            </a:r>
            <a:r>
              <a:rPr lang="en-IN" sz="6200" dirty="0"/>
              <a:t> </a:t>
            </a:r>
          </a:p>
          <a:p>
            <a:pPr fontAlgn="base"/>
            <a:r>
              <a:rPr lang="en-IN" sz="6200" dirty="0"/>
              <a:t>Without this balance, your body is susceptible to serious complications, such as diabetes</a:t>
            </a:r>
            <a:r>
              <a:rPr lang="en-IN" sz="6200" dirty="0" smtClean="0"/>
              <a:t>.</a:t>
            </a:r>
          </a:p>
          <a:p>
            <a:pPr fontAlgn="base"/>
            <a:endParaRPr lang="en-IN" sz="6200" dirty="0"/>
          </a:p>
          <a:p>
            <a:pPr fontAlgn="base">
              <a:buNone/>
            </a:pPr>
            <a:r>
              <a:rPr lang="en-IN" sz="6200" b="1" dirty="0" smtClean="0">
                <a:solidFill>
                  <a:srgbClr val="FF0000"/>
                </a:solidFill>
              </a:rPr>
              <a:t>	Anatomy </a:t>
            </a:r>
            <a:r>
              <a:rPr lang="en-IN" sz="6200" b="1" dirty="0">
                <a:solidFill>
                  <a:srgbClr val="FF0000"/>
                </a:solidFill>
              </a:rPr>
              <a:t>of the Pancreas</a:t>
            </a:r>
            <a:endParaRPr lang="en-IN" sz="6200" dirty="0">
              <a:solidFill>
                <a:srgbClr val="FF0000"/>
              </a:solidFill>
            </a:endParaRPr>
          </a:p>
          <a:p>
            <a:pPr fontAlgn="base"/>
            <a:r>
              <a:rPr lang="en-IN" sz="6200" dirty="0"/>
              <a:t>The pancreas is a 6 inch-long flattened gland that lies deep within the abdomen, between the stomach and the </a:t>
            </a:r>
            <a:r>
              <a:rPr lang="en-IN" sz="6200" u="sng" dirty="0">
                <a:hlinkClick r:id="rId2"/>
              </a:rPr>
              <a:t>spine</a:t>
            </a:r>
            <a:r>
              <a:rPr lang="en-IN" sz="6200" dirty="0"/>
              <a:t>. It is connected to the duodenum, which is part of the small intestine</a:t>
            </a:r>
            <a:r>
              <a:rPr lang="en-IN" sz="6200" dirty="0" smtClean="0"/>
              <a:t>.</a:t>
            </a:r>
            <a:r>
              <a:rPr lang="en-IN" sz="6200" dirty="0"/>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fontScale="70000" lnSpcReduction="20000"/>
          </a:bodyPr>
          <a:lstStyle/>
          <a:p>
            <a:pPr fontAlgn="base"/>
            <a:r>
              <a:rPr lang="en-IN" b="1" dirty="0" smtClean="0">
                <a:solidFill>
                  <a:srgbClr val="FF0000"/>
                </a:solidFill>
              </a:rPr>
              <a:t>Hormones of the Pancreas</a:t>
            </a:r>
            <a:endParaRPr lang="en-IN" dirty="0" smtClean="0">
              <a:solidFill>
                <a:srgbClr val="FF0000"/>
              </a:solidFill>
            </a:endParaRPr>
          </a:p>
          <a:p>
            <a:pPr fontAlgn="base"/>
            <a:r>
              <a:rPr lang="en-IN" dirty="0" smtClean="0"/>
              <a:t>The production of pancreatic hormones, including insulin, </a:t>
            </a:r>
            <a:r>
              <a:rPr lang="en-IN" dirty="0" err="1" smtClean="0"/>
              <a:t>somatostatin</a:t>
            </a:r>
            <a:r>
              <a:rPr lang="en-IN" dirty="0" smtClean="0"/>
              <a:t>, </a:t>
            </a:r>
            <a:r>
              <a:rPr lang="en-IN" dirty="0" err="1" smtClean="0"/>
              <a:t>gastrin</a:t>
            </a:r>
            <a:r>
              <a:rPr lang="en-IN" dirty="0" smtClean="0"/>
              <a:t>, and glucagon, play an important role in maintaining sugar and salt balance in our bodies. </a:t>
            </a:r>
          </a:p>
          <a:p>
            <a:pPr fontAlgn="base"/>
            <a:r>
              <a:rPr lang="en-IN" dirty="0" smtClean="0"/>
              <a:t>Primary hormones secreted by the pancreas include:</a:t>
            </a:r>
          </a:p>
          <a:p>
            <a:pPr fontAlgn="base"/>
            <a:r>
              <a:rPr lang="en-IN" b="1" dirty="0" err="1" smtClean="0"/>
              <a:t>Gastrin</a:t>
            </a:r>
            <a:r>
              <a:rPr lang="en-IN" b="1" dirty="0" smtClean="0"/>
              <a:t>:</a:t>
            </a:r>
            <a:r>
              <a:rPr lang="en-IN" dirty="0" smtClean="0"/>
              <a:t> This hormone aids digestion by stimulating certain cells in the stomach to produce acid.</a:t>
            </a:r>
          </a:p>
          <a:p>
            <a:pPr fontAlgn="base"/>
            <a:r>
              <a:rPr lang="en-IN" b="1" dirty="0" smtClean="0"/>
              <a:t>Glucagon:</a:t>
            </a:r>
            <a:r>
              <a:rPr lang="en-IN" dirty="0" smtClean="0"/>
              <a:t> Glucagon helps insulin maintain normal blood glucose by working in the opposite way of insulin. It stimulates your cells to release glucose, and this raises your blood glucose levels.</a:t>
            </a:r>
          </a:p>
          <a:p>
            <a:pPr fontAlgn="base"/>
            <a:r>
              <a:rPr lang="en-IN" b="1" dirty="0" smtClean="0"/>
              <a:t>Insulin: </a:t>
            </a:r>
            <a:r>
              <a:rPr lang="en-IN" dirty="0" smtClean="0"/>
              <a:t>This hormone regulates blood glucose by allowing many of your body’s cells to absorb and use glucose. In turn, this drops blood glucose levels.</a:t>
            </a:r>
          </a:p>
          <a:p>
            <a:pPr fontAlgn="base"/>
            <a:r>
              <a:rPr lang="en-IN" b="1" dirty="0" err="1" smtClean="0"/>
              <a:t>Somatostatin</a:t>
            </a:r>
            <a:r>
              <a:rPr lang="en-IN" b="1" dirty="0" smtClean="0"/>
              <a:t>:</a:t>
            </a:r>
            <a:r>
              <a:rPr lang="en-IN" dirty="0" smtClean="0"/>
              <a:t> When levels of other pancreatic hormones, such as insulin and glucagon, get too high, </a:t>
            </a:r>
            <a:r>
              <a:rPr lang="en-IN" dirty="0" err="1" smtClean="0"/>
              <a:t>somatostatin</a:t>
            </a:r>
            <a:r>
              <a:rPr lang="en-IN" dirty="0" smtClean="0"/>
              <a:t> is secreted to maintain a balance of glucose and/or salt in the blood.</a:t>
            </a:r>
          </a:p>
          <a:p>
            <a:pPr fontAlgn="base"/>
            <a:r>
              <a:rPr lang="en-IN" b="1" dirty="0" err="1" smtClean="0"/>
              <a:t>Vasoactive</a:t>
            </a:r>
            <a:r>
              <a:rPr lang="en-IN" b="1" dirty="0" smtClean="0"/>
              <a:t> intestinal peptide (VIP):</a:t>
            </a:r>
            <a:r>
              <a:rPr lang="en-IN" dirty="0" smtClean="0"/>
              <a:t> This hormone helps control water secretion and absorption from the intestines by stimulating the intestinal cells to release water and salts into the intestines.</a:t>
            </a:r>
          </a:p>
          <a:p>
            <a:endParaRPr lang="en-IN" dirty="0" smtClean="0"/>
          </a:p>
          <a:p>
            <a:endParaRPr lang="en-IN"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Ovaries </a:t>
            </a:r>
            <a:r>
              <a:rPr lang="en-IN" dirty="0" smtClean="0"/>
              <a:t/>
            </a:r>
            <a:br>
              <a:rPr lang="en-IN" dirty="0" smtClean="0"/>
            </a:br>
            <a:endParaRPr lang="en-IN" dirty="0"/>
          </a:p>
        </p:txBody>
      </p:sp>
      <p:sp>
        <p:nvSpPr>
          <p:cNvPr id="3" name="Content Placeholder 2"/>
          <p:cNvSpPr>
            <a:spLocks noGrp="1"/>
          </p:cNvSpPr>
          <p:nvPr>
            <p:ph idx="1"/>
          </p:nvPr>
        </p:nvSpPr>
        <p:spPr>
          <a:xfrm>
            <a:off x="467544" y="908720"/>
            <a:ext cx="8229600" cy="5688632"/>
          </a:xfrm>
        </p:spPr>
        <p:txBody>
          <a:bodyPr>
            <a:normAutofit fontScale="92500" lnSpcReduction="20000"/>
          </a:bodyPr>
          <a:lstStyle/>
          <a:p>
            <a:pPr fontAlgn="base"/>
            <a:r>
              <a:rPr lang="en-IN" dirty="0" smtClean="0"/>
              <a:t>The ovary is a ductless reproductive gland of the female.</a:t>
            </a:r>
          </a:p>
          <a:p>
            <a:pPr fontAlgn="base"/>
            <a:r>
              <a:rPr lang="en-IN" dirty="0" smtClean="0"/>
              <a:t>The </a:t>
            </a:r>
            <a:r>
              <a:rPr lang="en-IN" dirty="0"/>
              <a:t>ovaries maintain the health of the female reproductive system.</a:t>
            </a:r>
          </a:p>
          <a:p>
            <a:pPr fontAlgn="base"/>
            <a:r>
              <a:rPr lang="en-IN" dirty="0" smtClean="0"/>
              <a:t>Diseases </a:t>
            </a:r>
            <a:r>
              <a:rPr lang="en-IN" dirty="0"/>
              <a:t>associated with the ovaries include ovarian cysts, ovarian cancer, menstrual cycle disorders, and polycystic ovarian syndrome.</a:t>
            </a:r>
          </a:p>
          <a:p>
            <a:pPr fontAlgn="base"/>
            <a:r>
              <a:rPr lang="en-IN" dirty="0"/>
              <a:t>The ovaries are a pair of ova-producing organs (that is, they produce egg cells) that maintain the health of the female reproductive </a:t>
            </a:r>
            <a:r>
              <a:rPr lang="en-IN" dirty="0" smtClean="0"/>
              <a:t>system. The ovaries, like their male counterpart, </a:t>
            </a:r>
            <a:r>
              <a:rPr lang="en-IN" dirty="0" smtClean="0">
                <a:hlinkClick r:id="rId2"/>
              </a:rPr>
              <a:t>the testes</a:t>
            </a:r>
            <a:r>
              <a:rPr lang="en-IN" dirty="0" smtClean="0"/>
              <a:t>, are known as gonads. This simply means they are the primary reproductive organs.</a:t>
            </a:r>
            <a:r>
              <a:rPr lang="en-IN" dirty="0"/>
              <a:t/>
            </a:r>
            <a:br>
              <a:rPr lang="en-IN" dirty="0"/>
            </a:br>
            <a:endParaRPr lang="en-IN" dirty="0"/>
          </a:p>
          <a:p>
            <a:endParaRPr lang="en-IN"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pPr fontAlgn="base"/>
            <a:r>
              <a:rPr lang="en-IN" b="1" dirty="0" smtClean="0">
                <a:solidFill>
                  <a:srgbClr val="FF0000"/>
                </a:solidFill>
              </a:rPr>
              <a:t>Anatomy of the Ovaries</a:t>
            </a:r>
            <a:endParaRPr lang="en-IN" dirty="0" smtClean="0">
              <a:solidFill>
                <a:srgbClr val="FF0000"/>
              </a:solidFill>
            </a:endParaRPr>
          </a:p>
          <a:p>
            <a:pPr fontAlgn="base"/>
            <a:r>
              <a:rPr lang="en-IN" dirty="0" smtClean="0"/>
              <a:t>The ovaries are oval shaped and about the size of a large grape. They are located on opposite ends of the pelvic wall, on either side of the uterus. The ovaries are each attached to the </a:t>
            </a:r>
            <a:r>
              <a:rPr lang="en-IN" dirty="0" err="1" smtClean="0"/>
              <a:t>fimbria</a:t>
            </a:r>
            <a:r>
              <a:rPr lang="en-IN" dirty="0" smtClean="0"/>
              <a:t> (tissue that connects the ovaries to the fallopian tube).</a:t>
            </a:r>
          </a:p>
          <a:p>
            <a:pPr fontAlgn="base"/>
            <a:r>
              <a:rPr lang="en-IN" b="1" dirty="0" smtClean="0">
                <a:solidFill>
                  <a:srgbClr val="FF0000"/>
                </a:solidFill>
              </a:rPr>
              <a:t>Hormones of the Ovaries</a:t>
            </a:r>
            <a:endParaRPr lang="en-IN" dirty="0" smtClean="0">
              <a:solidFill>
                <a:srgbClr val="FF0000"/>
              </a:solidFill>
            </a:endParaRPr>
          </a:p>
          <a:p>
            <a:pPr fontAlgn="base"/>
            <a:r>
              <a:rPr lang="en-IN" dirty="0" smtClean="0"/>
              <a:t>Ovaries produce and release two groups of sex hormones—</a:t>
            </a:r>
            <a:r>
              <a:rPr lang="en-IN" dirty="0" smtClean="0">
                <a:solidFill>
                  <a:srgbClr val="FF0000"/>
                </a:solidFill>
              </a:rPr>
              <a:t>Progesterone and </a:t>
            </a:r>
            <a:r>
              <a:rPr lang="en-IN" dirty="0" err="1" smtClean="0">
                <a:solidFill>
                  <a:srgbClr val="FF0000"/>
                </a:solidFill>
              </a:rPr>
              <a:t>Estrogen</a:t>
            </a:r>
            <a:r>
              <a:rPr lang="en-IN" dirty="0" smtClean="0">
                <a:solidFill>
                  <a:srgbClr val="FF0000"/>
                </a:solidFill>
              </a:rPr>
              <a:t>.</a:t>
            </a:r>
            <a:r>
              <a:rPr lang="en-IN" dirty="0" smtClean="0"/>
              <a:t> </a:t>
            </a:r>
          </a:p>
          <a:p>
            <a:pPr fontAlgn="base"/>
            <a:r>
              <a:rPr lang="en-IN" dirty="0" smtClean="0"/>
              <a:t>There are actually three major estrogens, known as </a:t>
            </a:r>
            <a:r>
              <a:rPr lang="en-IN" dirty="0" err="1" smtClean="0"/>
              <a:t>estradiol</a:t>
            </a:r>
            <a:r>
              <a:rPr lang="en-IN" dirty="0" smtClean="0"/>
              <a:t>, </a:t>
            </a:r>
            <a:r>
              <a:rPr lang="en-IN" dirty="0" err="1" smtClean="0"/>
              <a:t>estrone</a:t>
            </a:r>
            <a:r>
              <a:rPr lang="en-IN" dirty="0" smtClean="0"/>
              <a:t>, and </a:t>
            </a:r>
            <a:r>
              <a:rPr lang="en-IN" dirty="0" err="1" smtClean="0"/>
              <a:t>estriol</a:t>
            </a:r>
            <a:r>
              <a:rPr lang="en-IN" dirty="0" smtClean="0"/>
              <a:t>. These substances work together to promote the healthy development of female sex characteristics during puberty and to ensure fertility.</a:t>
            </a:r>
          </a:p>
          <a:p>
            <a:pPr fontAlgn="base"/>
            <a:r>
              <a:rPr lang="en-IN" dirty="0" err="1" smtClean="0"/>
              <a:t>Estrogen</a:t>
            </a:r>
            <a:r>
              <a:rPr lang="en-IN" dirty="0" smtClean="0"/>
              <a:t> (</a:t>
            </a:r>
            <a:r>
              <a:rPr lang="en-IN" dirty="0" err="1" smtClean="0"/>
              <a:t>estradiol</a:t>
            </a:r>
            <a:r>
              <a:rPr lang="en-IN" dirty="0" smtClean="0"/>
              <a:t>, specifically) is instrumental in breast development, fat distribution in the hips, legs, and breasts, and the development of reproductive organs.</a:t>
            </a:r>
          </a:p>
          <a:p>
            <a:pPr fontAlgn="base"/>
            <a:r>
              <a:rPr lang="en-IN" dirty="0" smtClean="0"/>
              <a:t>To a lesser extent, the ovaries release the hormone </a:t>
            </a:r>
            <a:r>
              <a:rPr lang="en-IN" dirty="0" err="1" smtClean="0"/>
              <a:t>relaxin</a:t>
            </a:r>
            <a:r>
              <a:rPr lang="en-IN" dirty="0" smtClean="0"/>
              <a:t> prior to giving birth. Another minor hormone is </a:t>
            </a:r>
            <a:r>
              <a:rPr lang="en-IN" dirty="0" err="1" smtClean="0"/>
              <a:t>inhibin</a:t>
            </a:r>
            <a:r>
              <a:rPr lang="en-IN" dirty="0" smtClean="0"/>
              <a:t>, which is important for </a:t>
            </a:r>
            <a:r>
              <a:rPr lang="en-IN" dirty="0" err="1" smtClean="0"/>
              <a:t>signaling</a:t>
            </a:r>
            <a:r>
              <a:rPr lang="en-IN" dirty="0" smtClean="0"/>
              <a:t> to the pituitary to inhibit follicle-stimulating hormone secretion.</a:t>
            </a:r>
          </a:p>
          <a:p>
            <a:pPr fontAlgn="base">
              <a:buNone/>
            </a:pPr>
            <a:r>
              <a:rPr lang="en-IN" dirty="0" smtClean="0"/>
              <a:t> </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6264696"/>
          </a:xfrm>
        </p:spPr>
        <p:txBody>
          <a:bodyPr>
            <a:normAutofit fontScale="70000" lnSpcReduction="20000"/>
          </a:bodyPr>
          <a:lstStyle/>
          <a:p>
            <a:pPr fontAlgn="base"/>
            <a:r>
              <a:rPr lang="en-IN" b="1" dirty="0" smtClean="0"/>
              <a:t>Progesterone and </a:t>
            </a:r>
            <a:r>
              <a:rPr lang="en-IN" b="1" dirty="0" err="1" smtClean="0"/>
              <a:t>Estrogen</a:t>
            </a:r>
            <a:r>
              <a:rPr lang="en-IN" b="1" dirty="0" smtClean="0"/>
              <a:t> Production and Function</a:t>
            </a:r>
            <a:endParaRPr lang="en-IN" dirty="0" smtClean="0"/>
          </a:p>
          <a:p>
            <a:pPr fontAlgn="base"/>
            <a:r>
              <a:rPr lang="en-IN" dirty="0" smtClean="0"/>
              <a:t>Progesterone and </a:t>
            </a:r>
            <a:r>
              <a:rPr lang="en-IN" dirty="0" err="1" smtClean="0"/>
              <a:t>estrogen</a:t>
            </a:r>
            <a:r>
              <a:rPr lang="en-IN" dirty="0" smtClean="0"/>
              <a:t> are necessary to prepare the uterus for menstruation, and their release is triggered by the hypothalamus.</a:t>
            </a:r>
          </a:p>
          <a:p>
            <a:pPr fontAlgn="base">
              <a:buNone/>
            </a:pPr>
            <a:endParaRPr lang="en-IN" dirty="0" smtClean="0"/>
          </a:p>
          <a:p>
            <a:pPr fontAlgn="base"/>
            <a:r>
              <a:rPr lang="en-IN" dirty="0" smtClean="0"/>
              <a:t>Once you reach puberty, the ovaries release a single egg each month (the ovaries typically alternate releasing an egg)—this is called ovulation. The </a:t>
            </a:r>
            <a:r>
              <a:rPr lang="en-IN" u="sng" dirty="0" smtClean="0">
                <a:hlinkClick r:id="rId2"/>
              </a:rPr>
              <a:t>hypothalamus</a:t>
            </a:r>
            <a:r>
              <a:rPr lang="en-IN" dirty="0" smtClean="0"/>
              <a:t> sends a signal to the </a:t>
            </a:r>
            <a:r>
              <a:rPr lang="en-IN" dirty="0" smtClean="0">
                <a:hlinkClick r:id="rId3"/>
              </a:rPr>
              <a:t>pituitary gland</a:t>
            </a:r>
            <a:r>
              <a:rPr lang="en-IN" dirty="0" smtClean="0"/>
              <a:t> to release </a:t>
            </a:r>
            <a:r>
              <a:rPr lang="en-IN" dirty="0" err="1" smtClean="0"/>
              <a:t>gonadotrophic</a:t>
            </a:r>
            <a:r>
              <a:rPr lang="en-IN" dirty="0" smtClean="0"/>
              <a:t> substances (follicle stimulating hormone and luteinizing hormone). These hormones are essential to normal reproductive function—including regulation of the menstrual cycle.</a:t>
            </a:r>
          </a:p>
          <a:p>
            <a:pPr fontAlgn="base">
              <a:buNone/>
            </a:pPr>
            <a:r>
              <a:rPr lang="en-IN" dirty="0" smtClean="0"/>
              <a:t> </a:t>
            </a:r>
          </a:p>
          <a:p>
            <a:pPr fontAlgn="base"/>
            <a:r>
              <a:rPr lang="en-IN" dirty="0" smtClean="0"/>
              <a:t>As the egg migrates down the fallopian tube, progesterone is released. It is secreted by a temporary gland formed within the ovary after ovulation called the corpus </a:t>
            </a:r>
            <a:r>
              <a:rPr lang="en-IN" dirty="0" err="1" smtClean="0"/>
              <a:t>luteum</a:t>
            </a:r>
            <a:r>
              <a:rPr lang="en-IN" dirty="0" smtClean="0"/>
              <a:t>. Progesterone prepares the body for pregnancy by causing the uterine lining to thicken. If a woman is not pregnant, the corpus </a:t>
            </a:r>
            <a:r>
              <a:rPr lang="en-IN" dirty="0" err="1" smtClean="0"/>
              <a:t>luteum</a:t>
            </a:r>
            <a:r>
              <a:rPr lang="en-IN" dirty="0" smtClean="0"/>
              <a:t> disappears.</a:t>
            </a:r>
          </a:p>
          <a:p>
            <a:pPr fontAlgn="base">
              <a:buNone/>
            </a:pPr>
            <a:r>
              <a:rPr lang="en-IN" dirty="0" smtClean="0"/>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pPr fontAlgn="base"/>
            <a:r>
              <a:rPr lang="en-IN" dirty="0" smtClean="0"/>
              <a:t>If a woman is pregnant, the pregnancy will trigger high levels of </a:t>
            </a:r>
            <a:r>
              <a:rPr lang="en-IN" dirty="0" err="1" smtClean="0"/>
              <a:t>estrogen</a:t>
            </a:r>
            <a:r>
              <a:rPr lang="en-IN" dirty="0" smtClean="0"/>
              <a:t> and progesterone, which prevent further eggs from maturing. Progesterone is secreted to prevent uterine contractions that may disturb the growing embryo. The hormone also prepares the breasts for lactation.</a:t>
            </a:r>
          </a:p>
          <a:p>
            <a:pPr fontAlgn="base">
              <a:buNone/>
            </a:pPr>
            <a:r>
              <a:rPr lang="en-IN" dirty="0" smtClean="0"/>
              <a:t> </a:t>
            </a:r>
          </a:p>
          <a:p>
            <a:pPr fontAlgn="base"/>
            <a:r>
              <a:rPr lang="en-IN" dirty="0" smtClean="0"/>
              <a:t>Increased </a:t>
            </a:r>
            <a:r>
              <a:rPr lang="en-IN" dirty="0" err="1" smtClean="0"/>
              <a:t>estrogen</a:t>
            </a:r>
            <a:r>
              <a:rPr lang="en-IN" dirty="0" smtClean="0"/>
              <a:t> levels near the end of pregnancy alert the pituitary gland to release </a:t>
            </a:r>
            <a:r>
              <a:rPr lang="en-IN" dirty="0" err="1" smtClean="0"/>
              <a:t>oxytocin</a:t>
            </a:r>
            <a:r>
              <a:rPr lang="en-IN" dirty="0" smtClean="0"/>
              <a:t>, which causes uterine contractions. Before delivery, the ovaries release </a:t>
            </a:r>
            <a:r>
              <a:rPr lang="en-IN" dirty="0" err="1" smtClean="0"/>
              <a:t>relaxin</a:t>
            </a:r>
            <a:r>
              <a:rPr lang="en-IN" dirty="0" smtClean="0"/>
              <a:t>, which as the name suggests, loosens the pelvic ligaments in preparation for </a:t>
            </a:r>
            <a:r>
              <a:rPr lang="en-IN" dirty="0" err="1" smtClean="0"/>
              <a:t>labor</a:t>
            </a:r>
            <a:r>
              <a:rPr lang="en-IN" dirty="0" smtClean="0"/>
              <a:t>.</a:t>
            </a:r>
          </a:p>
          <a:p>
            <a:pPr fontAlgn="base">
              <a:buNone/>
            </a:pPr>
            <a:r>
              <a:rPr lang="en-IN" dirty="0" smtClean="0"/>
              <a:t> </a:t>
            </a:r>
          </a:p>
          <a:p>
            <a:pPr fontAlgn="base"/>
            <a:r>
              <a:rPr lang="en-IN" dirty="0" smtClean="0"/>
              <a:t>More hormones are released during pregnancy than at any other time of a woman’s life, but during menopause—which marks the end of fertility—</a:t>
            </a:r>
            <a:r>
              <a:rPr lang="en-IN" dirty="0" err="1" smtClean="0"/>
              <a:t>estrogen</a:t>
            </a:r>
            <a:r>
              <a:rPr lang="en-IN" dirty="0" smtClean="0"/>
              <a:t> levels fall fast. This can lead to a range of complications. </a:t>
            </a:r>
          </a:p>
          <a:p>
            <a:pPr fontAlgn="base">
              <a:buNone/>
            </a:pPr>
            <a:r>
              <a:rPr lang="en-IN" dirty="0" smtClean="0"/>
              <a:t> </a:t>
            </a:r>
          </a:p>
          <a:p>
            <a:endParaRPr lang="en-IN" dirty="0" smtClean="0"/>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Testes </a:t>
            </a:r>
            <a:r>
              <a:rPr lang="en-IN" dirty="0" smtClean="0"/>
              <a:t/>
            </a:r>
            <a:br>
              <a:rPr lang="en-IN" dirty="0" smtClean="0"/>
            </a:br>
            <a:endParaRPr lang="en-IN" dirty="0"/>
          </a:p>
        </p:txBody>
      </p:sp>
      <p:sp>
        <p:nvSpPr>
          <p:cNvPr id="3" name="Content Placeholder 2"/>
          <p:cNvSpPr>
            <a:spLocks noGrp="1"/>
          </p:cNvSpPr>
          <p:nvPr>
            <p:ph idx="1"/>
          </p:nvPr>
        </p:nvSpPr>
        <p:spPr>
          <a:xfrm>
            <a:off x="457200" y="836712"/>
            <a:ext cx="8229600" cy="5616624"/>
          </a:xfrm>
        </p:spPr>
        <p:txBody>
          <a:bodyPr>
            <a:normAutofit fontScale="62500" lnSpcReduction="20000"/>
          </a:bodyPr>
          <a:lstStyle/>
          <a:p>
            <a:pPr fontAlgn="base"/>
            <a:r>
              <a:rPr lang="en-IN" dirty="0" smtClean="0"/>
              <a:t>The </a:t>
            </a:r>
            <a:r>
              <a:rPr lang="en-IN" dirty="0"/>
              <a:t>testes secrete testosterone, which is necessary for proper physical development in boys.</a:t>
            </a:r>
          </a:p>
          <a:p>
            <a:pPr fontAlgn="base"/>
            <a:r>
              <a:rPr lang="en-IN" dirty="0"/>
              <a:t>In adulthood, testosterone maintains libido, muscle strength, and bone density.</a:t>
            </a:r>
          </a:p>
          <a:p>
            <a:pPr fontAlgn="base"/>
            <a:r>
              <a:rPr lang="en-IN" dirty="0"/>
              <a:t>Disorders of the testes are caused by too little testosterone production.</a:t>
            </a:r>
          </a:p>
          <a:p>
            <a:pPr fontAlgn="base"/>
            <a:r>
              <a:rPr lang="en-IN" dirty="0"/>
              <a:t>The testes (or testicles) are a pair of sperm-producing organs that maintain the health of the male reproductive system. The testes are known as gonads. Their female counterpart are the </a:t>
            </a:r>
            <a:r>
              <a:rPr lang="en-IN" dirty="0">
                <a:hlinkClick r:id="rId2"/>
              </a:rPr>
              <a:t>ovaries</a:t>
            </a:r>
            <a:r>
              <a:rPr lang="en-IN" dirty="0" smtClean="0"/>
              <a:t>.</a:t>
            </a:r>
            <a:endParaRPr lang="en-IN" dirty="0"/>
          </a:p>
          <a:p>
            <a:pPr fontAlgn="base"/>
            <a:r>
              <a:rPr lang="en-IN" dirty="0"/>
              <a:t>In addition to their role in the male reproductive system, the testes also have the distinction of being an endocrine gland because they secrete testosterone—a hormone that is vital to the normal development of male physical characteristics</a:t>
            </a:r>
            <a:r>
              <a:rPr lang="en-IN" dirty="0" smtClean="0"/>
              <a:t>.</a:t>
            </a:r>
            <a:r>
              <a:rPr lang="en-IN" dirty="0"/>
              <a:t> </a:t>
            </a:r>
          </a:p>
          <a:p>
            <a:pPr fontAlgn="base"/>
            <a:r>
              <a:rPr lang="en-IN" b="1" dirty="0">
                <a:solidFill>
                  <a:srgbClr val="FF0000"/>
                </a:solidFill>
              </a:rPr>
              <a:t>Anatomy of the Testes</a:t>
            </a:r>
            <a:endParaRPr lang="en-IN" dirty="0">
              <a:solidFill>
                <a:srgbClr val="FF0000"/>
              </a:solidFill>
            </a:endParaRPr>
          </a:p>
          <a:p>
            <a:pPr fontAlgn="base"/>
            <a:r>
              <a:rPr lang="en-IN" dirty="0"/>
              <a:t>The testes are twin oval-shaped organs about the size of a large grape. They are located within the scrotum, which is the loose </a:t>
            </a:r>
            <a:r>
              <a:rPr lang="en-IN" dirty="0" smtClean="0"/>
              <a:t>pouch of skin . </a:t>
            </a:r>
            <a:r>
              <a:rPr lang="en-IN" dirty="0"/>
              <a:t>While this location makes the testes vulnerable to injury (they have no muscles or bones to shield them), it provides a cooler temperature for the organs. A cooler environment is necessary for healthy sperm production.</a:t>
            </a:r>
          </a:p>
          <a:p>
            <a:pPr fontAlgn="base">
              <a:buNone/>
            </a:pPr>
            <a:r>
              <a:rPr lang="en-IN" dirty="0"/>
              <a:t> </a:t>
            </a:r>
          </a:p>
          <a:p>
            <a:endParaRPr lang="en-IN"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6408712"/>
          </a:xfrm>
        </p:spPr>
        <p:txBody>
          <a:bodyPr>
            <a:normAutofit fontScale="70000" lnSpcReduction="20000"/>
          </a:bodyPr>
          <a:lstStyle/>
          <a:p>
            <a:pPr fontAlgn="base"/>
            <a:r>
              <a:rPr lang="en-IN" b="1" dirty="0" smtClean="0">
                <a:solidFill>
                  <a:srgbClr val="FF0000"/>
                </a:solidFill>
              </a:rPr>
              <a:t>Testosterone: The Hormone of the Testes</a:t>
            </a:r>
            <a:endParaRPr lang="en-IN" dirty="0" smtClean="0">
              <a:solidFill>
                <a:srgbClr val="FF0000"/>
              </a:solidFill>
            </a:endParaRPr>
          </a:p>
          <a:p>
            <a:pPr fontAlgn="base"/>
            <a:r>
              <a:rPr lang="en-IN" dirty="0" smtClean="0"/>
              <a:t>Testosterone is necessary for proper physical development in boys. It is the primary androgen, which is the term for any substance that stimulates and/or maintains masculine development. During puberty, testosterone is involved in many of the processes that transition a boy to manhood, including:</a:t>
            </a:r>
          </a:p>
          <a:p>
            <a:pPr fontAlgn="base"/>
            <a:r>
              <a:rPr lang="en-IN" dirty="0" smtClean="0"/>
              <a:t>Healthy development of male sex organs</a:t>
            </a:r>
          </a:p>
          <a:p>
            <a:pPr fontAlgn="base"/>
            <a:r>
              <a:rPr lang="en-IN" dirty="0" smtClean="0"/>
              <a:t>Growth of facial and body hair</a:t>
            </a:r>
          </a:p>
          <a:p>
            <a:pPr fontAlgn="base"/>
            <a:r>
              <a:rPr lang="en-IN" dirty="0" smtClean="0"/>
              <a:t>Lowering of the voice</a:t>
            </a:r>
          </a:p>
          <a:p>
            <a:pPr fontAlgn="base"/>
            <a:r>
              <a:rPr lang="en-IN" dirty="0" smtClean="0"/>
              <a:t>Increase in height</a:t>
            </a:r>
          </a:p>
          <a:p>
            <a:pPr fontAlgn="base"/>
            <a:r>
              <a:rPr lang="en-IN" dirty="0" smtClean="0"/>
              <a:t>Increase in muscle mass</a:t>
            </a:r>
          </a:p>
          <a:p>
            <a:pPr fontAlgn="base"/>
            <a:r>
              <a:rPr lang="en-IN" dirty="0" smtClean="0"/>
              <a:t>Growth of the Adam’s apple</a:t>
            </a:r>
          </a:p>
          <a:p>
            <a:pPr fontAlgn="base"/>
            <a:r>
              <a:rPr lang="en-IN" dirty="0" smtClean="0"/>
              <a:t>The importance of testosterone is not limited to puberty. Throughout adulthood, the hormone is integral in a variety of functions, such as:</a:t>
            </a:r>
          </a:p>
          <a:p>
            <a:pPr fontAlgn="base"/>
            <a:r>
              <a:rPr lang="en-IN" dirty="0" smtClean="0"/>
              <a:t>Maintaining libido</a:t>
            </a:r>
          </a:p>
          <a:p>
            <a:pPr fontAlgn="base"/>
            <a:r>
              <a:rPr lang="en-IN" dirty="0" smtClean="0"/>
              <a:t>Sperm production</a:t>
            </a:r>
          </a:p>
          <a:p>
            <a:pPr fontAlgn="base"/>
            <a:r>
              <a:rPr lang="en-IN" dirty="0" smtClean="0"/>
              <a:t>Maintaining muscle strength and mass</a:t>
            </a:r>
          </a:p>
          <a:p>
            <a:pPr fontAlgn="base"/>
            <a:r>
              <a:rPr lang="en-IN" dirty="0" smtClean="0"/>
              <a:t>Promoting healthy bone density</a:t>
            </a:r>
          </a:p>
          <a:p>
            <a:endParaRPr lang="en-IN"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TotalTime>
  <Words>1950</Words>
  <Application>Microsoft Office PowerPoint</Application>
  <PresentationFormat>On-screen Show (4:3)</PresentationFormat>
  <Paragraphs>248</Paragraphs>
  <Slides>39</Slides>
  <Notes>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Endocrine Glands </vt:lpstr>
      <vt:lpstr>Introduction </vt:lpstr>
      <vt:lpstr>Slide 3</vt:lpstr>
      <vt:lpstr>Slide 4</vt:lpstr>
      <vt:lpstr>Glands of Endocrine System</vt:lpstr>
      <vt:lpstr>Slide 6</vt:lpstr>
      <vt:lpstr>Slide 7</vt:lpstr>
      <vt:lpstr>Slide 8</vt:lpstr>
      <vt:lpstr>The Hypothalamus  </vt:lpstr>
      <vt:lpstr>Slide 10</vt:lpstr>
      <vt:lpstr>Slide 11</vt:lpstr>
      <vt:lpstr>Pineal Gland </vt:lpstr>
      <vt:lpstr>Slide 13</vt:lpstr>
      <vt:lpstr>Pituitary Gland  </vt:lpstr>
      <vt:lpstr>Slide 15</vt:lpstr>
      <vt:lpstr>Slide 16</vt:lpstr>
      <vt:lpstr>Slide 17</vt:lpstr>
      <vt:lpstr>Thyroid gland</vt:lpstr>
      <vt:lpstr>Slide 19</vt:lpstr>
      <vt:lpstr>Slide 20</vt:lpstr>
      <vt:lpstr>Parathyroid Glands </vt:lpstr>
      <vt:lpstr>Slide 22</vt:lpstr>
      <vt:lpstr>Slide 23</vt:lpstr>
      <vt:lpstr>Thymus Gland </vt:lpstr>
      <vt:lpstr>Slide 25</vt:lpstr>
      <vt:lpstr>Slide 26</vt:lpstr>
      <vt:lpstr>Slide 27</vt:lpstr>
      <vt:lpstr>Adrenal Gland  </vt:lpstr>
      <vt:lpstr>Slide 29</vt:lpstr>
      <vt:lpstr>Slide 30</vt:lpstr>
      <vt:lpstr>Slide 31</vt:lpstr>
      <vt:lpstr>Pancreas  </vt:lpstr>
      <vt:lpstr>Slide 33</vt:lpstr>
      <vt:lpstr>Ovaries  </vt:lpstr>
      <vt:lpstr>Slide 35</vt:lpstr>
      <vt:lpstr>Slide 36</vt:lpstr>
      <vt:lpstr>Slide 37</vt:lpstr>
      <vt:lpstr>Testes  </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HP-PC</cp:lastModifiedBy>
  <cp:revision>117</cp:revision>
  <dcterms:created xsi:type="dcterms:W3CDTF">2018-01-12T05:23:20Z</dcterms:created>
  <dcterms:modified xsi:type="dcterms:W3CDTF">2020-11-06T07:18:49Z</dcterms:modified>
</cp:coreProperties>
</file>