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3DF"/>
    <a:srgbClr val="3366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4" d="100"/>
          <a:sy n="54" d="100"/>
        </p:scale>
        <p:origin x="462"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1" Type="http://schemas.openxmlformats.org/officeDocument/2006/relationships/image" Target="../media/image3.jpg"/></Relationships>
</file>

<file path=ppt/diagrams/_rels/drawing1.xml.rels><?xml version="1.0" encoding="UTF-8" standalone="yes"?>
<Relationships xmlns="http://schemas.openxmlformats.org/package/2006/relationships"><Relationship Id="rId1" Type="http://schemas.openxmlformats.org/officeDocument/2006/relationships/image" Target="../media/image3.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EECD1B-6EF8-4E25-A979-4A0408C97BEE}" type="doc">
      <dgm:prSet loTypeId="urn:microsoft.com/office/officeart/2009/3/layout/FramedTextPicture" loCatId="picture" qsTypeId="urn:microsoft.com/office/officeart/2005/8/quickstyle/simple1" qsCatId="simple" csTypeId="urn:microsoft.com/office/officeart/2005/8/colors/accent1_2" csCatId="accent1" phldr="1"/>
      <dgm:spPr/>
    </dgm:pt>
    <dgm:pt modelId="{51D98E97-2BB2-45F2-877E-4E767ACE46EE}">
      <dgm:prSet phldrT="[Text]"/>
      <dgm:spPr/>
      <dgm:t>
        <a:bodyPr/>
        <a:lstStyle/>
        <a:p>
          <a:r>
            <a:rPr lang="en-US" dirty="0" smtClean="0"/>
            <a:t>Preserve your HERITAGE</a:t>
          </a:r>
          <a:endParaRPr lang="en-IN" dirty="0"/>
        </a:p>
      </dgm:t>
    </dgm:pt>
    <dgm:pt modelId="{BE10B72E-76FB-43F2-915F-C80B288CBE6D}" type="parTrans" cxnId="{E4C8156D-4290-4DC4-A0A5-2C8D2A3A68E8}">
      <dgm:prSet/>
      <dgm:spPr/>
      <dgm:t>
        <a:bodyPr/>
        <a:lstStyle/>
        <a:p>
          <a:endParaRPr lang="en-IN"/>
        </a:p>
      </dgm:t>
    </dgm:pt>
    <dgm:pt modelId="{FE9E8699-423F-4F4A-AC77-74D8A1BA495A}" type="sibTrans" cxnId="{E4C8156D-4290-4DC4-A0A5-2C8D2A3A68E8}">
      <dgm:prSet/>
      <dgm:spPr/>
      <dgm:t>
        <a:bodyPr/>
        <a:lstStyle/>
        <a:p>
          <a:endParaRPr lang="en-IN"/>
        </a:p>
      </dgm:t>
    </dgm:pt>
    <dgm:pt modelId="{1BAEF7F1-3EF3-495C-A394-83223B978F9E}" type="pres">
      <dgm:prSet presAssocID="{EFEECD1B-6EF8-4E25-A979-4A0408C97BEE}" presName="Name0" presStyleCnt="0">
        <dgm:presLayoutVars>
          <dgm:chMax/>
          <dgm:chPref/>
          <dgm:dir/>
        </dgm:presLayoutVars>
      </dgm:prSet>
      <dgm:spPr/>
    </dgm:pt>
    <dgm:pt modelId="{1CDCCA28-725E-4B99-9CDC-7DC03390479E}" type="pres">
      <dgm:prSet presAssocID="{51D98E97-2BB2-45F2-877E-4E767ACE46EE}" presName="composite" presStyleCnt="0">
        <dgm:presLayoutVars>
          <dgm:chMax/>
          <dgm:chPref/>
        </dgm:presLayoutVars>
      </dgm:prSet>
      <dgm:spPr/>
    </dgm:pt>
    <dgm:pt modelId="{FD11D825-B064-459C-AAD3-9600D33CBCA4}" type="pres">
      <dgm:prSet presAssocID="{51D98E97-2BB2-45F2-877E-4E767ACE46EE}" presName="Image" presStyleLbl="bgImgPlace1" presStyleIdx="0" presStyleCnt="1" custScaleX="292076" custScaleY="220593"/>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 modelId="{161517B8-1FDE-4067-AB22-C2E7C9B93A4E}" type="pres">
      <dgm:prSet presAssocID="{51D98E97-2BB2-45F2-877E-4E767ACE46EE}" presName="ParentText" presStyleLbl="revTx" presStyleIdx="0" presStyleCnt="1" custLinFactNeighborX="60870" custLinFactNeighborY="-2768">
        <dgm:presLayoutVars>
          <dgm:chMax val="0"/>
          <dgm:chPref val="0"/>
          <dgm:bulletEnabled val="1"/>
        </dgm:presLayoutVars>
      </dgm:prSet>
      <dgm:spPr/>
      <dgm:t>
        <a:bodyPr/>
        <a:lstStyle/>
        <a:p>
          <a:endParaRPr lang="en-IN"/>
        </a:p>
      </dgm:t>
    </dgm:pt>
    <dgm:pt modelId="{42E60D5E-5E4D-44F2-83A9-E4898E8B9110}" type="pres">
      <dgm:prSet presAssocID="{51D98E97-2BB2-45F2-877E-4E767ACE46EE}" presName="tlFrame" presStyleLbl="node1" presStyleIdx="0" presStyleCnt="4" custLinFactX="100000" custLinFactNeighborX="180027" custLinFactNeighborY="57088"/>
      <dgm:spPr/>
    </dgm:pt>
    <dgm:pt modelId="{C53647C0-6BA8-4ECA-ADEB-03FD1E6BA6E1}" type="pres">
      <dgm:prSet presAssocID="{51D98E97-2BB2-45F2-877E-4E767ACE46EE}" presName="trFrame" presStyleLbl="node1" presStyleIdx="1" presStyleCnt="4" custLinFactX="100000" custLinFactNeighborX="135342" custLinFactNeighborY="51222"/>
      <dgm:spPr/>
    </dgm:pt>
    <dgm:pt modelId="{63C5C05E-172D-46D1-8DD6-3730ADEE7D22}" type="pres">
      <dgm:prSet presAssocID="{51D98E97-2BB2-45F2-877E-4E767ACE46EE}" presName="blFrame" presStyleLbl="node1" presStyleIdx="2" presStyleCnt="4" custLinFactX="103980" custLinFactNeighborX="200000" custLinFactNeighborY="-45614"/>
      <dgm:spPr/>
    </dgm:pt>
    <dgm:pt modelId="{A5C552E2-5C3A-488D-B2AC-0B7ED5EAF240}" type="pres">
      <dgm:prSet presAssocID="{51D98E97-2BB2-45F2-877E-4E767ACE46EE}" presName="brFrame" presStyleLbl="node1" presStyleIdx="3" presStyleCnt="4" custLinFactX="100000" custLinFactNeighborX="135342" custLinFactNeighborY="-43865"/>
      <dgm:spPr/>
    </dgm:pt>
  </dgm:ptLst>
  <dgm:cxnLst>
    <dgm:cxn modelId="{35F1B085-CEFD-4611-B758-DD889E4D8723}" type="presOf" srcId="{EFEECD1B-6EF8-4E25-A979-4A0408C97BEE}" destId="{1BAEF7F1-3EF3-495C-A394-83223B978F9E}" srcOrd="0" destOrd="0" presId="urn:microsoft.com/office/officeart/2009/3/layout/FramedTextPicture"/>
    <dgm:cxn modelId="{E4C8156D-4290-4DC4-A0A5-2C8D2A3A68E8}" srcId="{EFEECD1B-6EF8-4E25-A979-4A0408C97BEE}" destId="{51D98E97-2BB2-45F2-877E-4E767ACE46EE}" srcOrd="0" destOrd="0" parTransId="{BE10B72E-76FB-43F2-915F-C80B288CBE6D}" sibTransId="{FE9E8699-423F-4F4A-AC77-74D8A1BA495A}"/>
    <dgm:cxn modelId="{940816D7-548F-4338-B34E-154808737A70}" type="presOf" srcId="{51D98E97-2BB2-45F2-877E-4E767ACE46EE}" destId="{161517B8-1FDE-4067-AB22-C2E7C9B93A4E}" srcOrd="0" destOrd="0" presId="urn:microsoft.com/office/officeart/2009/3/layout/FramedTextPicture"/>
    <dgm:cxn modelId="{ED1CC430-1FB1-4490-AD86-79739F271497}" type="presParOf" srcId="{1BAEF7F1-3EF3-495C-A394-83223B978F9E}" destId="{1CDCCA28-725E-4B99-9CDC-7DC03390479E}" srcOrd="0" destOrd="0" presId="urn:microsoft.com/office/officeart/2009/3/layout/FramedTextPicture"/>
    <dgm:cxn modelId="{675E047B-8FEB-4C18-A8E9-CAFCDDA5CCF0}" type="presParOf" srcId="{1CDCCA28-725E-4B99-9CDC-7DC03390479E}" destId="{FD11D825-B064-459C-AAD3-9600D33CBCA4}" srcOrd="0" destOrd="0" presId="urn:microsoft.com/office/officeart/2009/3/layout/FramedTextPicture"/>
    <dgm:cxn modelId="{4B1F4C6B-FACD-4537-B9B9-BE07D9670244}" type="presParOf" srcId="{1CDCCA28-725E-4B99-9CDC-7DC03390479E}" destId="{161517B8-1FDE-4067-AB22-C2E7C9B93A4E}" srcOrd="1" destOrd="0" presId="urn:microsoft.com/office/officeart/2009/3/layout/FramedTextPicture"/>
    <dgm:cxn modelId="{9F120134-4A88-44C8-84C8-B1D7EF4E8CA8}" type="presParOf" srcId="{1CDCCA28-725E-4B99-9CDC-7DC03390479E}" destId="{42E60D5E-5E4D-44F2-83A9-E4898E8B9110}" srcOrd="2" destOrd="0" presId="urn:microsoft.com/office/officeart/2009/3/layout/FramedTextPicture"/>
    <dgm:cxn modelId="{E51E84F9-0D01-4A31-B29A-6982C449C262}" type="presParOf" srcId="{1CDCCA28-725E-4B99-9CDC-7DC03390479E}" destId="{C53647C0-6BA8-4ECA-ADEB-03FD1E6BA6E1}" srcOrd="3" destOrd="0" presId="urn:microsoft.com/office/officeart/2009/3/layout/FramedTextPicture"/>
    <dgm:cxn modelId="{77D0E7E5-A079-49C4-9BE3-C9D6686CFD1D}" type="presParOf" srcId="{1CDCCA28-725E-4B99-9CDC-7DC03390479E}" destId="{63C5C05E-172D-46D1-8DD6-3730ADEE7D22}" srcOrd="4" destOrd="0" presId="urn:microsoft.com/office/officeart/2009/3/layout/FramedTextPicture"/>
    <dgm:cxn modelId="{4B2BA074-DF2E-4FAF-BAC6-D33966C84B67}" type="presParOf" srcId="{1CDCCA28-725E-4B99-9CDC-7DC03390479E}" destId="{A5C552E2-5C3A-488D-B2AC-0B7ED5EAF240}" srcOrd="5" destOrd="0" presId="urn:microsoft.com/office/officeart/2009/3/layout/FramedTextPictur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11D825-B064-459C-AAD3-9600D33CBCA4}">
      <dsp:nvSpPr>
        <dsp:cNvPr id="0" name=""/>
        <dsp:cNvSpPr/>
      </dsp:nvSpPr>
      <dsp:spPr>
        <a:xfrm>
          <a:off x="1112831" y="1321"/>
          <a:ext cx="3143167" cy="1582597"/>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61517B8-1FDE-4067-AB22-C2E7C9B93A4E}">
      <dsp:nvSpPr>
        <dsp:cNvPr id="0" name=""/>
        <dsp:cNvSpPr/>
      </dsp:nvSpPr>
      <dsp:spPr>
        <a:xfrm>
          <a:off x="4195466" y="1170129"/>
          <a:ext cx="1524634" cy="9417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Preserve your HERITAGE</a:t>
          </a:r>
          <a:endParaRPr lang="en-IN" sz="1900" kern="1200" dirty="0"/>
        </a:p>
      </dsp:txBody>
      <dsp:txXfrm>
        <a:off x="4195466" y="1170129"/>
        <a:ext cx="1524634" cy="941739"/>
      </dsp:txXfrm>
    </dsp:sp>
    <dsp:sp modelId="{42E60D5E-5E4D-44F2-83A9-E4898E8B9110}">
      <dsp:nvSpPr>
        <dsp:cNvPr id="0" name=""/>
        <dsp:cNvSpPr/>
      </dsp:nvSpPr>
      <dsp:spPr>
        <a:xfrm>
          <a:off x="4158243" y="1270880"/>
          <a:ext cx="366157" cy="366252"/>
        </a:xfrm>
        <a:prstGeom prst="halfFrame">
          <a:avLst>
            <a:gd name="adj1" fmla="val 25770"/>
            <a:gd name="adj2" fmla="val 257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53647C0-6BA8-4ECA-ADEB-03FD1E6BA6E1}">
      <dsp:nvSpPr>
        <dsp:cNvPr id="0" name=""/>
        <dsp:cNvSpPr/>
      </dsp:nvSpPr>
      <dsp:spPr>
        <a:xfrm rot="5400000">
          <a:off x="5432697" y="1249443"/>
          <a:ext cx="366252" cy="366157"/>
        </a:xfrm>
        <a:prstGeom prst="halfFrame">
          <a:avLst>
            <a:gd name="adj1" fmla="val 25770"/>
            <a:gd name="adj2" fmla="val 257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3C5C05E-172D-46D1-8DD6-3730ADEE7D22}">
      <dsp:nvSpPr>
        <dsp:cNvPr id="0" name=""/>
        <dsp:cNvSpPr/>
      </dsp:nvSpPr>
      <dsp:spPr>
        <a:xfrm rot="16200000">
          <a:off x="4245902" y="1739256"/>
          <a:ext cx="366252" cy="366157"/>
        </a:xfrm>
        <a:prstGeom prst="halfFrame">
          <a:avLst>
            <a:gd name="adj1" fmla="val 25770"/>
            <a:gd name="adj2" fmla="val 257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5C552E2-5C3A-488D-B2AC-0B7ED5EAF240}">
      <dsp:nvSpPr>
        <dsp:cNvPr id="0" name=""/>
        <dsp:cNvSpPr/>
      </dsp:nvSpPr>
      <dsp:spPr>
        <a:xfrm rot="10800000">
          <a:off x="5432744" y="1745614"/>
          <a:ext cx="366157" cy="366252"/>
        </a:xfrm>
        <a:prstGeom prst="halfFrame">
          <a:avLst>
            <a:gd name="adj1" fmla="val 25770"/>
            <a:gd name="adj2" fmla="val 257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9/3/layout/FramedTextPicture">
  <dgm:title val=""/>
  <dgm:desc val=""/>
  <dgm:catLst>
    <dgm:cat type="picture" pri="20000"/>
    <dgm:cat type="pictureconvert" pri="20000"/>
  </dgm:catLst>
  <dgm:sampData>
    <dgm:dataModel>
      <dgm:ptLst>
        <dgm:pt modelId="0" type="doc"/>
        <dgm:pt modelId="10">
          <dgm:prSet phldr="1"/>
        </dgm:pt>
      </dgm:ptLst>
      <dgm:cxnLst>
        <dgm:cxn modelId="20" srcId="0" destId="10" srcOrd="0" destOrd="0"/>
      </dgm:cxnLst>
      <dgm:bg/>
      <dgm:whole/>
    </dgm:dataModel>
  </dgm:sampData>
  <dgm:styleData>
    <dgm:dataModel>
      <dgm:ptLst>
        <dgm:pt modelId="0" type="doc"/>
        <dgm:pt modelId="10">
          <dgm:prSet phldr="1"/>
        </dgm:pt>
      </dgm:ptLst>
      <dgm:cxnLst>
        <dgm:cxn modelId="20" srcId="0" destId="10" srcOrd="0" destOrd="0"/>
      </dgm:cxnLst>
      <dgm:bg/>
      <dgm:whole/>
    </dgm:dataModel>
  </dgm:styleData>
  <dgm:clrData>
    <dgm:dataModel>
      <dgm:ptLst>
        <dgm:pt modelId="0" type="doc"/>
        <dgm:pt modelId="10">
          <dgm:prSet phldr="1"/>
        </dgm:pt>
      </dgm:ptLst>
      <dgm:cxnLst>
        <dgm:cxn modelId="20" srcId="0" destId="10" srcOrd="0" destOrd="0"/>
      </dgm:cxnLst>
      <dgm:bg/>
      <dgm:whole/>
    </dgm:dataModel>
  </dgm:clrData>
  <dgm:layoutNode name="Name0">
    <dgm:varLst>
      <dgm:chMax/>
      <dgm:chPref/>
      <dgm:dir/>
    </dgm:varLst>
    <dgm:choose name="Name1">
      <dgm:if name="Name2" func="var" arg="dir" op="equ" val="norm">
        <dgm:alg type="snake">
          <dgm:param type="grDir" val="tL"/>
          <dgm:param type="off" val="ctr"/>
        </dgm:alg>
      </dgm:if>
      <dgm:else name="Name3">
        <dgm:alg type="snake">
          <dgm:param type="grDir" val="tR"/>
          <dgm:param type="off" val="ctr"/>
        </dgm:alg>
      </dgm:else>
    </dgm:choose>
    <dgm:shape xmlns:r="http://schemas.openxmlformats.org/officeDocument/2006/relationships" r:blip="">
      <dgm:adjLst/>
    </dgm:shape>
    <dgm:constrLst>
      <dgm:constr type="w" for="ch" forName="composite" refType="w"/>
      <dgm:constr type="h" for="ch" forName="composite" refType="h"/>
      <dgm:constr type="primFontSz" for="des" ptType="node" op="equ" val="65"/>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dgm:chPref/>
        </dgm:varLst>
        <dgm:alg type="composite">
          <dgm:param type="ar" val="1.5179"/>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w" fact="0.3856"/>
              <dgm:constr type="h" for="ch" forName="Image" refType="h" fact="0.3902"/>
              <dgm:constr type="l" for="ch" forName="ParentText" refType="w" fact="0.4017"/>
              <dgm:constr type="t" for="ch" forName="ParentText" refType="h" fact="0.4146"/>
              <dgm:constr type="w" for="ch" forName="ParentText" refType="w" fact="0.5463"/>
              <dgm:constr type="h" for="ch" forName="ParentText" refType="h" fact="0.5122"/>
              <dgm:constr type="l" for="ch" forName="tlFrame" refType="w" fact="0.3535"/>
              <dgm:constr type="t" for="ch" forName="tlFrame" refType="h" fact="0.3415"/>
              <dgm:constr type="w" for="ch" forName="tlFrame" refType="w" fact="0.1312"/>
              <dgm:constr type="h" for="ch" forName="tlFrame" refType="h" fact="0.1992"/>
              <dgm:constr type="l" for="ch" forName="trFrame" refType="w" fact="0.8688"/>
              <dgm:constr type="t" for="ch" forName="trFrame" refType="h" fact="0.3415"/>
              <dgm:constr type="w" for="ch" forName="trFrame" refType="w" fact="0.1312"/>
              <dgm:constr type="h" for="ch" forName="trFrame" refType="h" fact="0.1992"/>
              <dgm:constr type="l" for="ch" forName="blFrame" refType="w" fact="0.3535"/>
              <dgm:constr type="t" for="ch" forName="blFrame" refType="h" fact="0.8008"/>
              <dgm:constr type="w" for="ch" forName="blFrame" refType="w" fact="0.1312"/>
              <dgm:constr type="h" for="ch" forName="blFrame" refType="h" fact="0.1992"/>
              <dgm:constr type="l" for="ch" forName="brFrame" refType="w" fact="0.8688"/>
              <dgm:constr type="t" for="ch" forName="brFrame" refType="h" fact="0.8008"/>
              <dgm:constr type="w" for="ch" forName="brFrame" refType="w" fact="0.1312"/>
              <dgm:constr type="h" for="ch" forName="brFrame" refType="h" fact="0.1992"/>
            </dgm:constrLst>
          </dgm:if>
          <dgm:else name="Name6">
            <dgm:constrLst>
              <dgm:constr type="l" for="ch" forName="Image" refType="w" fact="0.6144"/>
              <dgm:constr type="t" for="ch" forName="Image" refType="h" fact="0"/>
              <dgm:constr type="w" for="ch" forName="Image" refType="w" fact="0.3856"/>
              <dgm:constr type="h" for="ch" forName="Image" refType="h" fact="0.3902"/>
              <dgm:constr type="l" for="ch" forName="ParentText" refType="w" fact="0.0482"/>
              <dgm:constr type="t" for="ch" forName="ParentText" refType="h" fact="0.4146"/>
              <dgm:constr type="w" for="ch" forName="ParentText" refType="w" fact="0.5463"/>
              <dgm:constr type="h" for="ch" forName="ParentText" refType="h" fact="0.5122"/>
              <dgm:constr type="l" for="ch" forName="tlFrame" refType="w" fact="0"/>
              <dgm:constr type="t" for="ch" forName="tlFrame" refType="h" fact="0.3415"/>
              <dgm:constr type="w" for="ch" forName="tlFrame" refType="w" fact="0.1312"/>
              <dgm:constr type="h" for="ch" forName="tlFrame" refType="h" fact="0.1992"/>
              <dgm:constr type="l" for="ch" forName="trFrame" refType="w" fact="0.5153"/>
              <dgm:constr type="t" for="ch" forName="trFrame" refType="h" fact="0.3415"/>
              <dgm:constr type="w" for="ch" forName="trFrame" refType="w" fact="0.1312"/>
              <dgm:constr type="h" for="ch" forName="trFrame" refType="h" fact="0.1992"/>
              <dgm:constr type="l" for="ch" forName="blFrame" refType="w" fact="0"/>
              <dgm:constr type="t" for="ch" forName="blFrame" refType="h" fact="0.8008"/>
              <dgm:constr type="w" for="ch" forName="blFrame" refType="w" fact="0.1312"/>
              <dgm:constr type="h" for="ch" forName="blFrame" refType="h" fact="0.1992"/>
              <dgm:constr type="l" for="ch" forName="brFrame" refType="w" fact="0.5153"/>
              <dgm:constr type="t" for="ch" forName="brFrame" refType="h" fact="0.8008"/>
              <dgm:constr type="w" for="ch" forName="brFrame" refType="w" fact="0.1312"/>
              <dgm:constr type="h" for="ch" forName="brFrame" refType="h" fact="0.1992"/>
            </dgm:constrLst>
          </dgm:else>
        </dgm:choose>
        <dgm:layoutNode name="Image" styleLbl="bgImgPlace1">
          <dgm:alg type="sp"/>
          <dgm:shape xmlns:r="http://schemas.openxmlformats.org/officeDocument/2006/relationships" type="rect" r:blip="" blipPhldr="1">
            <dgm:adjLst/>
          </dgm:shape>
          <dgm:presOf/>
        </dgm:layoutNode>
        <dgm:layoutNode name="ParentText" styleLbl="revTx">
          <dgm:varLst>
            <dgm:chMax val="0"/>
            <dgm:chPref val="0"/>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lFrame" styleLbl="node1">
          <dgm:alg type="sp"/>
          <dgm:shape xmlns:r="http://schemas.openxmlformats.org/officeDocument/2006/relationships" type="halfFrame" r:blip="">
            <dgm:adjLst>
              <dgm:adj idx="1" val="0.2577"/>
              <dgm:adj idx="2" val="0.2577"/>
            </dgm:adjLst>
          </dgm:shape>
          <dgm:presOf/>
        </dgm:layoutNode>
        <dgm:layoutNode name="trFrame" styleLbl="node1">
          <dgm:alg type="sp"/>
          <dgm:shape xmlns:r="http://schemas.openxmlformats.org/officeDocument/2006/relationships" rot="90" type="halfFrame" r:blip="">
            <dgm:adjLst>
              <dgm:adj idx="1" val="0.2577"/>
              <dgm:adj idx="2" val="0.2577"/>
            </dgm:adjLst>
          </dgm:shape>
          <dgm:presOf/>
        </dgm:layoutNode>
        <dgm:layoutNode name="blFrame" styleLbl="node1">
          <dgm:alg type="sp"/>
          <dgm:shape xmlns:r="http://schemas.openxmlformats.org/officeDocument/2006/relationships" rot="270" type="halfFrame" r:blip="">
            <dgm:adjLst>
              <dgm:adj idx="1" val="0.2577"/>
              <dgm:adj idx="2" val="0.2577"/>
            </dgm:adjLst>
          </dgm:shape>
          <dgm:presOf/>
        </dgm:layoutNode>
        <dgm:layoutNode name="brFrame" styleLbl="node1">
          <dgm:alg type="sp"/>
          <dgm:shape xmlns:r="http://schemas.openxmlformats.org/officeDocument/2006/relationships" rot="180" type="halfFrame" r:blip="">
            <dgm:adjLst>
              <dgm:adj idx="1" val="0.2577"/>
              <dgm:adj idx="2" val="0.2577"/>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8A82B7-45C4-4902-9EC7-A4A66FB1F942}" type="datetimeFigureOut">
              <a:rPr lang="en-IN" smtClean="0"/>
              <a:t>12-07-2020</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D6E6A3-2D97-40A7-8171-B8136CD91949}" type="slidenum">
              <a:rPr lang="en-IN" smtClean="0"/>
              <a:t>‹#›</a:t>
            </a:fld>
            <a:endParaRPr lang="en-IN"/>
          </a:p>
        </p:txBody>
      </p:sp>
    </p:spTree>
    <p:extLst>
      <p:ext uri="{BB962C8B-B14F-4D97-AF65-F5344CB8AC3E}">
        <p14:creationId xmlns:p14="http://schemas.microsoft.com/office/powerpoint/2010/main" val="13919509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89D6E6A3-2D97-40A7-8171-B8136CD91949}" type="slidenum">
              <a:rPr lang="en-IN" smtClean="0"/>
              <a:t>5</a:t>
            </a:fld>
            <a:endParaRPr lang="en-IN"/>
          </a:p>
        </p:txBody>
      </p:sp>
    </p:spTree>
    <p:extLst>
      <p:ext uri="{BB962C8B-B14F-4D97-AF65-F5344CB8AC3E}">
        <p14:creationId xmlns:p14="http://schemas.microsoft.com/office/powerpoint/2010/main" val="31122606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dirty="0"/>
              <a:t>Click to edit Master title style</a:t>
            </a:r>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97571E6D-3D8C-4A40-A52B-BE9AA6114452}" type="datetime1">
              <a:rPr lang="en-US" smtClean="0"/>
              <a:t>7/12/2020</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r>
              <a:rPr lang="en-US" smtClean="0"/>
              <a:t>SEEMA MALIK</a:t>
            </a:r>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29A4590-B44E-4FF4-9DB2-F53689BC6156}" type="datetime1">
              <a:rPr lang="en-US" smtClean="0"/>
              <a:t>7/12/2020</a:t>
            </a:fld>
            <a:endParaRPr lang="en-US" dirty="0"/>
          </a:p>
        </p:txBody>
      </p:sp>
      <p:sp>
        <p:nvSpPr>
          <p:cNvPr id="5" name="Footer Placeholder 4"/>
          <p:cNvSpPr>
            <a:spLocks noGrp="1"/>
          </p:cNvSpPr>
          <p:nvPr>
            <p:ph type="ftr" sz="quarter" idx="11"/>
          </p:nvPr>
        </p:nvSpPr>
        <p:spPr/>
        <p:txBody>
          <a:bodyPr/>
          <a:lstStyle/>
          <a:p>
            <a:r>
              <a:rPr lang="en-US" smtClean="0"/>
              <a:t>SEEMA MALIK</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dirty="0"/>
              <a:t>Click to edit Master title style</a:t>
            </a:r>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FD152B5A-5FD9-44EF-89FB-9E795E8A6A45}" type="datetime1">
              <a:rPr lang="en-US" smtClean="0"/>
              <a:t>7/12/2020</a:t>
            </a:fld>
            <a:endParaRPr lang="en-US" dirty="0"/>
          </a:p>
        </p:txBody>
      </p:sp>
      <p:sp>
        <p:nvSpPr>
          <p:cNvPr id="5" name="Footer Placeholder 4"/>
          <p:cNvSpPr>
            <a:spLocks noGrp="1"/>
          </p:cNvSpPr>
          <p:nvPr>
            <p:ph type="ftr" sz="quarter" idx="11"/>
          </p:nvPr>
        </p:nvSpPr>
        <p:spPr/>
        <p:txBody>
          <a:bodyPr/>
          <a:lstStyle/>
          <a:p>
            <a:r>
              <a:rPr lang="en-US" smtClean="0"/>
              <a:t>SEEMA MALIK</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dirty="0"/>
              <a:t>Click to edit Master title style</a:t>
            </a:r>
          </a:p>
        </p:txBody>
      </p:sp>
      <p:sp>
        <p:nvSpPr>
          <p:cNvPr id="3" name="Content Placeholder 2"/>
          <p:cNvSpPr>
            <a:spLocks noGrp="1"/>
          </p:cNvSpPr>
          <p:nvPr>
            <p:ph sz="half" idx="1"/>
          </p:nvPr>
        </p:nvSpPr>
        <p:spPr>
          <a:xfrm>
            <a:off x="1447331" y="2010878"/>
            <a:ext cx="4645152" cy="344859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413771" y="2017343"/>
            <a:ext cx="4645152" cy="344152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17773BB3-3AA1-45E8-8685-F2408D140243}" type="datetime1">
              <a:rPr lang="en-US" smtClean="0"/>
              <a:t>7/12/2020</a:t>
            </a:fld>
            <a:endParaRPr lang="en-US" dirty="0"/>
          </a:p>
        </p:txBody>
      </p:sp>
      <p:sp>
        <p:nvSpPr>
          <p:cNvPr id="6" name="Footer Placeholder 5"/>
          <p:cNvSpPr>
            <a:spLocks noGrp="1"/>
          </p:cNvSpPr>
          <p:nvPr>
            <p:ph type="ftr" sz="quarter" idx="11"/>
          </p:nvPr>
        </p:nvSpPr>
        <p:spPr/>
        <p:txBody>
          <a:bodyPr/>
          <a:lstStyle/>
          <a:p>
            <a:r>
              <a:rPr lang="en-US" smtClean="0"/>
              <a:t>SEEMA MALIK</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dirty="0"/>
              <a:t>Click to edit Master title style</a:t>
            </a:r>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4541CFCD-AE58-4B6E-90D7-ACACC9375A69}" type="datetime1">
              <a:rPr lang="en-US" smtClean="0"/>
              <a:t>7/12/2020</a:t>
            </a:fld>
            <a:endParaRPr lang="en-US" dirty="0"/>
          </a:p>
        </p:txBody>
      </p:sp>
      <p:sp>
        <p:nvSpPr>
          <p:cNvPr id="8" name="Footer Placeholder 7"/>
          <p:cNvSpPr>
            <a:spLocks noGrp="1"/>
          </p:cNvSpPr>
          <p:nvPr>
            <p:ph type="ftr" sz="quarter" idx="11"/>
          </p:nvPr>
        </p:nvSpPr>
        <p:spPr/>
        <p:txBody>
          <a:bodyPr/>
          <a:lstStyle/>
          <a:p>
            <a:r>
              <a:rPr lang="en-US" smtClean="0"/>
              <a:t>SEEMA MALIK</a:t>
            </a:r>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C476FEFD-5C27-42D3-AC0B-0CF66F4A9B8B}" type="datetime1">
              <a:rPr lang="en-US" smtClean="0"/>
              <a:t>7/12/2020</a:t>
            </a:fld>
            <a:endParaRPr lang="en-US" dirty="0"/>
          </a:p>
        </p:txBody>
      </p:sp>
      <p:sp>
        <p:nvSpPr>
          <p:cNvPr id="4" name="Footer Placeholder 3"/>
          <p:cNvSpPr>
            <a:spLocks noGrp="1"/>
          </p:cNvSpPr>
          <p:nvPr>
            <p:ph type="ftr" sz="quarter" idx="11"/>
          </p:nvPr>
        </p:nvSpPr>
        <p:spPr/>
        <p:txBody>
          <a:bodyPr/>
          <a:lstStyle/>
          <a:p>
            <a:r>
              <a:rPr lang="en-US" smtClean="0"/>
              <a:t>SEEMA MALIK</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467435-604E-4D62-9F4D-94769A8B94D6}" type="datetime1">
              <a:rPr lang="en-US" smtClean="0"/>
              <a:t>7/12/2020</a:t>
            </a:fld>
            <a:endParaRPr lang="en-US" dirty="0"/>
          </a:p>
        </p:txBody>
      </p:sp>
      <p:sp>
        <p:nvSpPr>
          <p:cNvPr id="3" name="Footer Placeholder 2"/>
          <p:cNvSpPr>
            <a:spLocks noGrp="1"/>
          </p:cNvSpPr>
          <p:nvPr>
            <p:ph type="ftr" sz="quarter" idx="11"/>
          </p:nvPr>
        </p:nvSpPr>
        <p:spPr/>
        <p:txBody>
          <a:bodyPr/>
          <a:lstStyle/>
          <a:p>
            <a:r>
              <a:rPr lang="en-US" smtClean="0"/>
              <a:t>SEEMA MALIK</a:t>
            </a: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dirty="0"/>
              <a:t>Click to edit Master title style</a:t>
            </a:r>
          </a:p>
        </p:txBody>
      </p:sp>
      <p:sp>
        <p:nvSpPr>
          <p:cNvPr id="3" name="Content Placeholder 2"/>
          <p:cNvSpPr>
            <a:spLocks noGrp="1"/>
          </p:cNvSpPr>
          <p:nvPr>
            <p:ph idx="1"/>
          </p:nvPr>
        </p:nvSpPr>
        <p:spPr>
          <a:xfrm>
            <a:off x="5043714" y="798974"/>
            <a:ext cx="6012470" cy="4658826"/>
          </a:xfrm>
        </p:spPr>
        <p:txBody>
          <a:bodyPr anchor="ct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4EFAD200-3B4B-490A-9DC8-BB12E3734912}" type="datetime1">
              <a:rPr lang="en-US" smtClean="0"/>
              <a:t>7/12/2020</a:t>
            </a:fld>
            <a:endParaRPr lang="en-US" dirty="0"/>
          </a:p>
        </p:txBody>
      </p:sp>
      <p:sp>
        <p:nvSpPr>
          <p:cNvPr id="6" name="Footer Placeholder 5"/>
          <p:cNvSpPr>
            <a:spLocks noGrp="1"/>
          </p:cNvSpPr>
          <p:nvPr>
            <p:ph type="ftr" sz="quarter" idx="11"/>
          </p:nvPr>
        </p:nvSpPr>
        <p:spPr/>
        <p:txBody>
          <a:bodyPr/>
          <a:lstStyle/>
          <a:p>
            <a:r>
              <a:rPr lang="en-US" smtClean="0"/>
              <a:t>SEEMA MALIK</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dirty="0"/>
              <a:t>Click to edit Master title style</a:t>
            </a:r>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D2DF77C-6EC2-4A7D-B055-6E47398A234B}" type="datetime1">
              <a:rPr lang="en-US" smtClean="0"/>
              <a:t>7/12/2020</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r>
              <a:rPr lang="en-US" smtClean="0"/>
              <a:t>SEEMA MALIK</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CC902D4-70EC-4B9C-8ED5-210DD25F0036}" type="datetime1">
              <a:rPr lang="en-US" smtClean="0"/>
              <a:t>7/12/2020</a:t>
            </a:fld>
            <a:endParaRPr lang="en-US" dirty="0"/>
          </a:p>
        </p:txBody>
      </p:sp>
      <p:sp>
        <p:nvSpPr>
          <p:cNvPr id="5" name="Footer Placeholder 4"/>
          <p:cNvSpPr>
            <a:spLocks noGrp="1"/>
          </p:cNvSpPr>
          <p:nvPr>
            <p:ph type="ftr" sz="quarter" idx="11"/>
          </p:nvPr>
        </p:nvSpPr>
        <p:spPr/>
        <p:txBody>
          <a:bodyPr/>
          <a:lstStyle/>
          <a:p>
            <a:r>
              <a:rPr lang="en-US" smtClean="0"/>
              <a:t>SEEMA MALIK</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dirty="0"/>
              <a:t>Click to edit Master title style</a:t>
            </a:r>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3F27BDB7-0B14-4A06-A249-51D3D253C421}" type="datetime1">
              <a:rPr lang="en-US" smtClean="0"/>
              <a:t>7/12/2020</a:t>
            </a:fld>
            <a:endParaRPr lang="en-US" dirty="0"/>
          </a:p>
        </p:txBody>
      </p:sp>
      <p:sp>
        <p:nvSpPr>
          <p:cNvPr id="5" name="Footer Placeholder 4"/>
          <p:cNvSpPr>
            <a:spLocks noGrp="1"/>
          </p:cNvSpPr>
          <p:nvPr>
            <p:ph type="ftr" sz="quarter" idx="11"/>
          </p:nvPr>
        </p:nvSpPr>
        <p:spPr/>
        <p:txBody>
          <a:bodyPr/>
          <a:lstStyle/>
          <a:p>
            <a:r>
              <a:rPr lang="en-US" smtClean="0"/>
              <a:t>SEEMA MALIK</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72C167A0-C481-4E07-B164-E48D17B18EEE}" type="datetime1">
              <a:rPr lang="en-US" smtClean="0"/>
              <a:t>7/12/2020</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en-US" smtClean="0"/>
              <a:t>SEEMA MALIK</a:t>
            </a:r>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jf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2F59C8F-83F7-CC47-938E-C4F3C4ED5098}"/>
              </a:ext>
            </a:extLst>
          </p:cNvPr>
          <p:cNvSpPr>
            <a:spLocks noGrp="1"/>
          </p:cNvSpPr>
          <p:nvPr>
            <p:ph type="ctrTitle" idx="4294967295"/>
          </p:nvPr>
        </p:nvSpPr>
        <p:spPr>
          <a:xfrm>
            <a:off x="984227" y="2517538"/>
            <a:ext cx="10361612" cy="2541588"/>
          </a:xfrm>
        </p:spPr>
        <p:txBody>
          <a:bodyPr>
            <a:normAutofit/>
          </a:bodyPr>
          <a:lstStyle/>
          <a:p>
            <a:r>
              <a:rPr lang="en-IN" b="1" i="1" dirty="0">
                <a:solidFill>
                  <a:schemeClr val="accent1"/>
                </a:solidFill>
              </a:rPr>
              <a:t>Education &amp; CULTURE</a:t>
            </a:r>
            <a:r>
              <a:rPr lang="en-IN" dirty="0"/>
              <a:t/>
            </a:r>
            <a:br>
              <a:rPr lang="en-IN" dirty="0"/>
            </a:br>
            <a:r>
              <a:rPr lang="en-IN" dirty="0" err="1"/>
              <a:t>Seema</a:t>
            </a:r>
            <a:r>
              <a:rPr lang="en-IN" dirty="0"/>
              <a:t> Malik</a:t>
            </a:r>
            <a:br>
              <a:rPr lang="en-IN" dirty="0"/>
            </a:br>
            <a:r>
              <a:rPr lang="en-IN" dirty="0" err="1"/>
              <a:t>Asstt</a:t>
            </a:r>
            <a:r>
              <a:rPr lang="en-IN" dirty="0"/>
              <a:t> </a:t>
            </a:r>
            <a:r>
              <a:rPr lang="en-IN" dirty="0" err="1"/>
              <a:t>pRoF</a:t>
            </a:r>
            <a:r>
              <a:rPr lang="en-IN" dirty="0"/>
              <a:t/>
            </a:r>
            <a:br>
              <a:rPr lang="en-IN" dirty="0"/>
            </a:br>
            <a:r>
              <a:rPr lang="en-IN" sz="3600" dirty="0" smtClean="0"/>
              <a:t>SHIVALIK INSTITUE OF EDUCATION &amp; RESEARCH, </a:t>
            </a:r>
            <a:r>
              <a:rPr lang="en-IN" sz="3600" dirty="0"/>
              <a:t>Mohali</a:t>
            </a:r>
            <a:endParaRPr lang="en-US" sz="3600" dirty="0"/>
          </a:p>
        </p:txBody>
      </p:sp>
      <p:sp>
        <p:nvSpPr>
          <p:cNvPr id="4" name="Footer Placeholder 3"/>
          <p:cNvSpPr>
            <a:spLocks noGrp="1"/>
          </p:cNvSpPr>
          <p:nvPr>
            <p:ph type="ftr" sz="quarter" idx="11"/>
          </p:nvPr>
        </p:nvSpPr>
        <p:spPr/>
        <p:txBody>
          <a:bodyPr/>
          <a:lstStyle/>
          <a:p>
            <a:r>
              <a:rPr lang="en-US" smtClean="0"/>
              <a:t>SEEMA MALIK</a:t>
            </a:r>
            <a:endParaRPr lang="en-US" dirty="0"/>
          </a:p>
        </p:txBody>
      </p:sp>
    </p:spTree>
    <p:extLst>
      <p:ext uri="{BB962C8B-B14F-4D97-AF65-F5344CB8AC3E}">
        <p14:creationId xmlns:p14="http://schemas.microsoft.com/office/powerpoint/2010/main" val="14352848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4199D5A-4F23-CC46-B453-120708EC25CF}"/>
              </a:ext>
            </a:extLst>
          </p:cNvPr>
          <p:cNvSpPr>
            <a:spLocks noGrp="1"/>
          </p:cNvSpPr>
          <p:nvPr>
            <p:ph type="title"/>
          </p:nvPr>
        </p:nvSpPr>
        <p:spPr/>
        <p:txBody>
          <a:bodyPr/>
          <a:lstStyle/>
          <a:p>
            <a:r>
              <a:rPr lang="en-US" b="1" i="1" dirty="0">
                <a:solidFill>
                  <a:schemeClr val="accent1"/>
                </a:solidFill>
              </a:rPr>
              <a:t>Interaction of Education and Culture</a:t>
            </a:r>
          </a:p>
        </p:txBody>
      </p:sp>
      <p:sp>
        <p:nvSpPr>
          <p:cNvPr id="3" name="Content Placeholder 2">
            <a:extLst>
              <a:ext uri="{FF2B5EF4-FFF2-40B4-BE49-F238E27FC236}">
                <a16:creationId xmlns="" xmlns:a16="http://schemas.microsoft.com/office/drawing/2014/main" id="{1D087012-9CDE-3046-A451-F4F5366275F1}"/>
              </a:ext>
            </a:extLst>
          </p:cNvPr>
          <p:cNvSpPr>
            <a:spLocks noGrp="1"/>
          </p:cNvSpPr>
          <p:nvPr>
            <p:ph idx="1"/>
          </p:nvPr>
        </p:nvSpPr>
        <p:spPr>
          <a:xfrm>
            <a:off x="949502" y="2251274"/>
            <a:ext cx="9603275" cy="3450613"/>
          </a:xfrm>
        </p:spPr>
        <p:txBody>
          <a:bodyPr/>
          <a:lstStyle/>
          <a:p>
            <a:r>
              <a:rPr lang="en-US" dirty="0" smtClean="0"/>
              <a:t>Meaning </a:t>
            </a:r>
            <a:r>
              <a:rPr lang="en-US" dirty="0"/>
              <a:t>of Interaction: Interaction is a kind of action that occurs as two or more objects have an effect upon each</a:t>
            </a:r>
            <a:r>
              <a:rPr lang="en-IN" dirty="0"/>
              <a:t> other. It is a two-way effect</a:t>
            </a:r>
            <a:r>
              <a:rPr lang="en-IN" dirty="0" smtClean="0"/>
              <a:t>. The </a:t>
            </a:r>
            <a:r>
              <a:rPr lang="en-IN" dirty="0"/>
              <a:t>term 'interaction 'only implies that objects or factors in study, do not act independently. They are mutually </a:t>
            </a:r>
            <a:r>
              <a:rPr lang="en-IN" dirty="0" smtClean="0"/>
              <a:t>dependable.</a:t>
            </a:r>
          </a:p>
          <a:p>
            <a:r>
              <a:rPr lang="en-IN" dirty="0" smtClean="0"/>
              <a:t>Culture </a:t>
            </a:r>
            <a:r>
              <a:rPr lang="en-IN" dirty="0"/>
              <a:t>and </a:t>
            </a:r>
            <a:r>
              <a:rPr lang="en-IN" dirty="0" smtClean="0"/>
              <a:t>education depend upon </a:t>
            </a:r>
            <a:r>
              <a:rPr lang="en-IN" dirty="0"/>
              <a:t>each other. They influence each other. </a:t>
            </a:r>
            <a:endParaRPr lang="en-IN" dirty="0" smtClean="0"/>
          </a:p>
          <a:p>
            <a:r>
              <a:rPr lang="en-IN" dirty="0" smtClean="0"/>
              <a:t>Culture </a:t>
            </a:r>
            <a:r>
              <a:rPr lang="en-IN" dirty="0"/>
              <a:t>is the behaviour pattern of the individuals or group. Education is the process by which the individual modifies his </a:t>
            </a:r>
            <a:r>
              <a:rPr lang="en-IN" dirty="0" err="1"/>
              <a:t>behavior</a:t>
            </a:r>
            <a:r>
              <a:rPr lang="en-IN" dirty="0"/>
              <a:t>. So the relation between education and culture is intense and ultimate. They supplement and complement each other.</a:t>
            </a:r>
            <a:endParaRPr lang="en-US" dirty="0"/>
          </a:p>
        </p:txBody>
      </p:sp>
      <p:sp>
        <p:nvSpPr>
          <p:cNvPr id="4" name="Footer Placeholder 3"/>
          <p:cNvSpPr>
            <a:spLocks noGrp="1"/>
          </p:cNvSpPr>
          <p:nvPr>
            <p:ph type="ftr" sz="quarter" idx="11"/>
          </p:nvPr>
        </p:nvSpPr>
        <p:spPr/>
        <p:txBody>
          <a:bodyPr/>
          <a:lstStyle/>
          <a:p>
            <a:r>
              <a:rPr lang="en-US" smtClean="0"/>
              <a:t>SEEMA MALIK</a:t>
            </a:r>
            <a:endParaRPr lang="en-US" dirty="0"/>
          </a:p>
        </p:txBody>
      </p:sp>
    </p:spTree>
    <p:extLst>
      <p:ext uri="{BB962C8B-B14F-4D97-AF65-F5344CB8AC3E}">
        <p14:creationId xmlns:p14="http://schemas.microsoft.com/office/powerpoint/2010/main" val="29793239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62751B99-008F-0F42-8C90-E2E7D4C147A7}"/>
              </a:ext>
            </a:extLst>
          </p:cNvPr>
          <p:cNvSpPr>
            <a:spLocks noGrp="1"/>
          </p:cNvSpPr>
          <p:nvPr>
            <p:ph idx="4294967295"/>
          </p:nvPr>
        </p:nvSpPr>
        <p:spPr>
          <a:xfrm>
            <a:off x="1004484" y="624053"/>
            <a:ext cx="9604375" cy="3449638"/>
          </a:xfrm>
        </p:spPr>
        <p:txBody>
          <a:bodyPr/>
          <a:lstStyle/>
          <a:p>
            <a:r>
              <a:rPr lang="en-US" b="1" i="1" dirty="0">
                <a:solidFill>
                  <a:schemeClr val="accent1"/>
                </a:solidFill>
              </a:rPr>
              <a:t>Mutual Interaction between Culture and </a:t>
            </a:r>
            <a:r>
              <a:rPr lang="en-US" b="1" i="1" dirty="0" smtClean="0">
                <a:solidFill>
                  <a:schemeClr val="accent1"/>
                </a:solidFill>
              </a:rPr>
              <a:t>Education</a:t>
            </a:r>
          </a:p>
          <a:p>
            <a:pPr marL="0" indent="0">
              <a:buNone/>
            </a:pPr>
            <a:r>
              <a:rPr lang="en-US" b="1" i="1" dirty="0" smtClean="0">
                <a:solidFill>
                  <a:schemeClr val="accent1"/>
                </a:solidFill>
              </a:rPr>
              <a:t> </a:t>
            </a:r>
            <a:r>
              <a:rPr lang="en-US" dirty="0"/>
              <a:t>The mutual interaction between culture and education in a society can be seen by their respective functions performed towards each others, as a result of which a 'unique cultural personality' is developed, generally called 'cultural man'.</a:t>
            </a:r>
          </a:p>
        </p:txBody>
      </p:sp>
      <p:sp>
        <p:nvSpPr>
          <p:cNvPr id="5" name="Footer Placeholder 4"/>
          <p:cNvSpPr>
            <a:spLocks noGrp="1"/>
          </p:cNvSpPr>
          <p:nvPr>
            <p:ph type="ftr" sz="quarter" idx="11"/>
          </p:nvPr>
        </p:nvSpPr>
        <p:spPr/>
        <p:txBody>
          <a:bodyPr/>
          <a:lstStyle/>
          <a:p>
            <a:r>
              <a:rPr lang="en-US" smtClean="0"/>
              <a:t>SEEMA MALIK</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04514" y="3302166"/>
            <a:ext cx="4206639" cy="2483172"/>
          </a:xfrm>
          <a:prstGeom prst="rect">
            <a:avLst/>
          </a:prstGeom>
        </p:spPr>
      </p:pic>
    </p:spTree>
    <p:extLst>
      <p:ext uri="{BB962C8B-B14F-4D97-AF65-F5344CB8AC3E}">
        <p14:creationId xmlns:p14="http://schemas.microsoft.com/office/powerpoint/2010/main" val="41198245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5758CCB-9A4E-824C-8599-F93557C6929F}"/>
              </a:ext>
            </a:extLst>
          </p:cNvPr>
          <p:cNvSpPr>
            <a:spLocks noGrp="1"/>
          </p:cNvSpPr>
          <p:nvPr>
            <p:ph type="title"/>
          </p:nvPr>
        </p:nvSpPr>
        <p:spPr/>
        <p:txBody>
          <a:bodyPr/>
          <a:lstStyle/>
          <a:p>
            <a:r>
              <a:rPr lang="en-US" dirty="0"/>
              <a:t>Impact (Functions) of Education on Culture</a:t>
            </a:r>
          </a:p>
        </p:txBody>
      </p:sp>
      <p:sp>
        <p:nvSpPr>
          <p:cNvPr id="3" name="Content Placeholder 2">
            <a:extLst>
              <a:ext uri="{FF2B5EF4-FFF2-40B4-BE49-F238E27FC236}">
                <a16:creationId xmlns="" xmlns:a16="http://schemas.microsoft.com/office/drawing/2014/main" id="{29DDF6E6-BD42-D445-8DBA-F7E6E340462F}"/>
              </a:ext>
            </a:extLst>
          </p:cNvPr>
          <p:cNvSpPr>
            <a:spLocks noGrp="1"/>
          </p:cNvSpPr>
          <p:nvPr>
            <p:ph idx="1"/>
          </p:nvPr>
        </p:nvSpPr>
        <p:spPr>
          <a:xfrm>
            <a:off x="639930" y="1853754"/>
            <a:ext cx="11226571" cy="3450613"/>
          </a:xfrm>
        </p:spPr>
        <p:txBody>
          <a:bodyPr>
            <a:normAutofit lnSpcReduction="10000"/>
          </a:bodyPr>
          <a:lstStyle/>
          <a:p>
            <a:r>
              <a:rPr lang="en-US" dirty="0" smtClean="0"/>
              <a:t>Following are </a:t>
            </a:r>
            <a:r>
              <a:rPr lang="en-US" dirty="0"/>
              <a:t>the ways by which education influences the culture of a society</a:t>
            </a:r>
            <a:r>
              <a:rPr lang="en-US" dirty="0" smtClean="0"/>
              <a:t>:</a:t>
            </a:r>
          </a:p>
          <a:p>
            <a:r>
              <a:rPr lang="en-US" dirty="0" smtClean="0"/>
              <a:t>Acculturation</a:t>
            </a:r>
            <a:r>
              <a:rPr lang="en-US" dirty="0"/>
              <a:t>: This is the chief function of education i.e., acculturation. </a:t>
            </a:r>
            <a:r>
              <a:rPr lang="en-US" dirty="0">
                <a:solidFill>
                  <a:schemeClr val="accent2"/>
                </a:solidFill>
              </a:rPr>
              <a:t>Cook and Cook </a:t>
            </a:r>
            <a:r>
              <a:rPr lang="en-US" dirty="0"/>
              <a:t>define the process of acculturation in the following terms, "Acculturation is the process by which the young, internalize the culture of their</a:t>
            </a:r>
            <a:r>
              <a:rPr lang="en-IN" dirty="0"/>
              <a:t> time and place, build the social aspects of personality, and thus become acceptable persons of the </a:t>
            </a:r>
            <a:r>
              <a:rPr lang="en-IN" dirty="0" err="1"/>
              <a:t>society."Man</a:t>
            </a:r>
            <a:r>
              <a:rPr lang="en-IN" dirty="0"/>
              <a:t> is not born human. He has to acquire humaneness during course of his life time. A person behaviour is the product of his innate abilities, immediate situations and the qualities of personality that he developed </a:t>
            </a:r>
            <a:r>
              <a:rPr lang="en-IN" dirty="0" err="1"/>
              <a:t>upto</a:t>
            </a:r>
            <a:r>
              <a:rPr lang="en-IN" dirty="0"/>
              <a:t> then. The process of getting oneself conditioned to the cultural traditions and customs, developing conformity with the dominant cultural acceptance and expectations is known as the process of child acculturation.</a:t>
            </a:r>
            <a:endParaRPr lang="en-US" dirty="0"/>
          </a:p>
        </p:txBody>
      </p:sp>
      <p:sp>
        <p:nvSpPr>
          <p:cNvPr id="4" name="Footer Placeholder 3"/>
          <p:cNvSpPr>
            <a:spLocks noGrp="1"/>
          </p:cNvSpPr>
          <p:nvPr>
            <p:ph type="ftr" sz="quarter" idx="11"/>
          </p:nvPr>
        </p:nvSpPr>
        <p:spPr/>
        <p:txBody>
          <a:bodyPr/>
          <a:lstStyle/>
          <a:p>
            <a:r>
              <a:rPr lang="en-US" smtClean="0"/>
              <a:t>SEEMA MALIK</a:t>
            </a:r>
            <a:endParaRPr lang="en-US" dirty="0"/>
          </a:p>
        </p:txBody>
      </p:sp>
    </p:spTree>
    <p:extLst>
      <p:ext uri="{BB962C8B-B14F-4D97-AF65-F5344CB8AC3E}">
        <p14:creationId xmlns:p14="http://schemas.microsoft.com/office/powerpoint/2010/main" val="16237045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6CEDBB-782A-5F45-87EA-6A8D6EE2B6BB}"/>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8C3A094A-4F21-8D41-A30E-7174908DA779}"/>
              </a:ext>
            </a:extLst>
          </p:cNvPr>
          <p:cNvSpPr>
            <a:spLocks noGrp="1"/>
          </p:cNvSpPr>
          <p:nvPr>
            <p:ph idx="1"/>
          </p:nvPr>
        </p:nvSpPr>
        <p:spPr>
          <a:xfrm>
            <a:off x="518615" y="2015732"/>
            <a:ext cx="10536239" cy="3450613"/>
          </a:xfrm>
        </p:spPr>
        <p:txBody>
          <a:bodyPr/>
          <a:lstStyle/>
          <a:p>
            <a:r>
              <a:rPr lang="en-US" dirty="0"/>
              <a:t>Preservation of Culture: Culture is an important aspect of the heritage of any nation. It reflects the level of civilization attained by the society. Hence, the preservation of</a:t>
            </a:r>
            <a:r>
              <a:rPr lang="en-IN" dirty="0"/>
              <a:t> cultural heritage of the country is one of the important main aim of education.</a:t>
            </a:r>
            <a:endParaRPr lang="en-US" dirty="0"/>
          </a:p>
        </p:txBody>
      </p:sp>
      <p:graphicFrame>
        <p:nvGraphicFramePr>
          <p:cNvPr id="9" name="Diagram 8"/>
          <p:cNvGraphicFramePr/>
          <p:nvPr>
            <p:extLst>
              <p:ext uri="{D42A27DB-BD31-4B8C-83A1-F6EECF244321}">
                <p14:modId xmlns:p14="http://schemas.microsoft.com/office/powerpoint/2010/main" val="2903522711"/>
              </p:ext>
            </p:extLst>
          </p:nvPr>
        </p:nvGraphicFramePr>
        <p:xfrm>
          <a:off x="637393" y="3354477"/>
          <a:ext cx="6050011" cy="22738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Footer Placeholder 9"/>
          <p:cNvSpPr>
            <a:spLocks noGrp="1"/>
          </p:cNvSpPr>
          <p:nvPr>
            <p:ph type="ftr" sz="quarter" idx="11"/>
          </p:nvPr>
        </p:nvSpPr>
        <p:spPr/>
        <p:txBody>
          <a:bodyPr/>
          <a:lstStyle/>
          <a:p>
            <a:r>
              <a:rPr lang="en-US" smtClean="0"/>
              <a:t>SEEMA MALIK</a:t>
            </a:r>
            <a:endParaRPr lang="en-US" dirty="0"/>
          </a:p>
        </p:txBody>
      </p:sp>
    </p:spTree>
    <p:extLst>
      <p:ext uri="{BB962C8B-B14F-4D97-AF65-F5344CB8AC3E}">
        <p14:creationId xmlns:p14="http://schemas.microsoft.com/office/powerpoint/2010/main" val="42930485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FF68BB-4AD4-A541-A52C-F57D2F03201F}"/>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9519BFF2-A62F-B241-B553-A2C5492AEC2A}"/>
              </a:ext>
            </a:extLst>
          </p:cNvPr>
          <p:cNvSpPr>
            <a:spLocks noGrp="1"/>
          </p:cNvSpPr>
          <p:nvPr>
            <p:ph idx="1"/>
          </p:nvPr>
        </p:nvSpPr>
        <p:spPr/>
        <p:txBody>
          <a:bodyPr/>
          <a:lstStyle/>
          <a:p>
            <a:r>
              <a:rPr lang="en-US" dirty="0"/>
              <a:t>Development of Culture: Culture is not static. It is a dynamic as human life is. It is to be developed from time to me depending upon the social changes, sociological developments, cultural needs and national requirements. It is </a:t>
            </a:r>
            <a:r>
              <a:rPr lang="en-US" dirty="0" smtClean="0"/>
              <a:t>the </a:t>
            </a:r>
            <a:r>
              <a:rPr lang="en-US" dirty="0"/>
              <a:t>education that should guide the cultural change towards progress and prosperity. Education must also create a </a:t>
            </a:r>
            <a:r>
              <a:rPr lang="en-US" dirty="0" err="1"/>
              <a:t>favourable</a:t>
            </a:r>
            <a:r>
              <a:rPr lang="en-US" dirty="0"/>
              <a:t> attitude for cultural change. Old and outdated things are to be discarded.</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3657" y="4113421"/>
            <a:ext cx="3526951" cy="1801505"/>
          </a:xfrm>
          <a:prstGeom prst="rect">
            <a:avLst/>
          </a:prstGeom>
        </p:spPr>
      </p:pic>
      <p:sp>
        <p:nvSpPr>
          <p:cNvPr id="5" name="Footer Placeholder 4"/>
          <p:cNvSpPr>
            <a:spLocks noGrp="1"/>
          </p:cNvSpPr>
          <p:nvPr>
            <p:ph type="ftr" sz="quarter" idx="11"/>
          </p:nvPr>
        </p:nvSpPr>
        <p:spPr/>
        <p:txBody>
          <a:bodyPr/>
          <a:lstStyle/>
          <a:p>
            <a:r>
              <a:rPr lang="en-US" smtClean="0"/>
              <a:t>SEEMA MALIK</a:t>
            </a:r>
            <a:endParaRPr lang="en-US" dirty="0"/>
          </a:p>
        </p:txBody>
      </p:sp>
    </p:spTree>
    <p:extLst>
      <p:ext uri="{BB962C8B-B14F-4D97-AF65-F5344CB8AC3E}">
        <p14:creationId xmlns:p14="http://schemas.microsoft.com/office/powerpoint/2010/main" val="29273386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E6E86FD-F474-CA49-98D2-8C9CBCA4A3F2}"/>
              </a:ext>
            </a:extLst>
          </p:cNvPr>
          <p:cNvSpPr>
            <a:spLocks noGrp="1"/>
          </p:cNvSpPr>
          <p:nvPr>
            <p:ph type="title"/>
          </p:nvPr>
        </p:nvSpPr>
        <p:spPr/>
        <p:txBody>
          <a:bodyPr/>
          <a:lstStyle/>
          <a:p>
            <a:r>
              <a:rPr lang="en-US" dirty="0"/>
              <a:t>Education acts as an instrument for developing culture </a:t>
            </a:r>
            <a:r>
              <a:rPr lang="en-US" dirty="0" smtClean="0"/>
              <a:t>in </a:t>
            </a:r>
            <a:r>
              <a:rPr lang="en-US" dirty="0"/>
              <a:t>the following way:</a:t>
            </a:r>
          </a:p>
        </p:txBody>
      </p:sp>
      <p:sp>
        <p:nvSpPr>
          <p:cNvPr id="3" name="Content Placeholder 2">
            <a:extLst>
              <a:ext uri="{FF2B5EF4-FFF2-40B4-BE49-F238E27FC236}">
                <a16:creationId xmlns="" xmlns:a16="http://schemas.microsoft.com/office/drawing/2014/main" id="{9B83F485-FF2A-684C-9D65-182B2CC6148C}"/>
              </a:ext>
            </a:extLst>
          </p:cNvPr>
          <p:cNvSpPr>
            <a:spLocks noGrp="1"/>
          </p:cNvSpPr>
          <p:nvPr>
            <p:ph idx="1"/>
          </p:nvPr>
        </p:nvSpPr>
        <p:spPr/>
        <p:txBody>
          <a:bodyPr>
            <a:normAutofit/>
          </a:bodyPr>
          <a:lstStyle/>
          <a:p>
            <a:pPr marL="514350" indent="-514350">
              <a:buAutoNum type="romanLcParenBoth"/>
            </a:pPr>
            <a:r>
              <a:rPr lang="en-US" dirty="0" smtClean="0"/>
              <a:t>Acquainting </a:t>
            </a:r>
            <a:r>
              <a:rPr lang="en-US" dirty="0"/>
              <a:t>the students with last cultural wealth</a:t>
            </a:r>
            <a:r>
              <a:rPr lang="en-US" dirty="0" smtClean="0"/>
              <a:t>. </a:t>
            </a:r>
          </a:p>
          <a:p>
            <a:pPr marL="514350" indent="-514350">
              <a:buAutoNum type="romanLcParenBoth"/>
            </a:pPr>
            <a:r>
              <a:rPr lang="en-US" dirty="0" smtClean="0"/>
              <a:t> </a:t>
            </a:r>
            <a:r>
              <a:rPr lang="en-US" dirty="0"/>
              <a:t>Programming cultural studies in different areas</a:t>
            </a:r>
            <a:r>
              <a:rPr lang="en-US" dirty="0" smtClean="0"/>
              <a:t>.</a:t>
            </a:r>
          </a:p>
          <a:p>
            <a:pPr marL="514350" indent="-514350">
              <a:buAutoNum type="romanLcParenBoth"/>
            </a:pPr>
            <a:r>
              <a:rPr lang="en-US" dirty="0" smtClean="0"/>
              <a:t> </a:t>
            </a:r>
            <a:r>
              <a:rPr lang="en-US" dirty="0"/>
              <a:t>Developing critical intelligence to be able to weigh the existing cultural </a:t>
            </a:r>
            <a:r>
              <a:rPr lang="en-US" dirty="0" smtClean="0"/>
              <a:t>heritage</a:t>
            </a:r>
          </a:p>
          <a:p>
            <a:pPr marL="514350" indent="-514350">
              <a:buAutoNum type="romanLcParenBoth"/>
            </a:pPr>
            <a:r>
              <a:rPr lang="en-US" dirty="0" smtClean="0"/>
              <a:t> </a:t>
            </a:r>
            <a:r>
              <a:rPr lang="en-US" dirty="0"/>
              <a:t>Developing the attitude for contributing new content to the conserved culture by modifying the existing cultural practices; </a:t>
            </a:r>
            <a:r>
              <a:rPr lang="en-US" dirty="0" smtClean="0"/>
              <a:t>and</a:t>
            </a:r>
          </a:p>
          <a:p>
            <a:pPr marL="514350" indent="-514350">
              <a:buAutoNum type="romanLcParenBoth"/>
            </a:pPr>
            <a:r>
              <a:rPr lang="en-US" dirty="0" smtClean="0"/>
              <a:t> Bringing </a:t>
            </a:r>
            <a:r>
              <a:rPr lang="en-US" dirty="0"/>
              <a:t>newly innovated or developed cultural practices into effective use to get wider acceptance.</a:t>
            </a:r>
          </a:p>
        </p:txBody>
      </p:sp>
      <p:sp>
        <p:nvSpPr>
          <p:cNvPr id="4" name="Footer Placeholder 3"/>
          <p:cNvSpPr>
            <a:spLocks noGrp="1"/>
          </p:cNvSpPr>
          <p:nvPr>
            <p:ph type="ftr" sz="quarter" idx="11"/>
          </p:nvPr>
        </p:nvSpPr>
        <p:spPr/>
        <p:txBody>
          <a:bodyPr/>
          <a:lstStyle/>
          <a:p>
            <a:r>
              <a:rPr lang="en-US" smtClean="0"/>
              <a:t>SEEMA MALIK</a:t>
            </a:r>
            <a:endParaRPr lang="en-US" dirty="0"/>
          </a:p>
        </p:txBody>
      </p:sp>
    </p:spTree>
    <p:extLst>
      <p:ext uri="{BB962C8B-B14F-4D97-AF65-F5344CB8AC3E}">
        <p14:creationId xmlns:p14="http://schemas.microsoft.com/office/powerpoint/2010/main" val="13104849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47184376-8A35-3141-A352-A02BA682080B}"/>
              </a:ext>
            </a:extLst>
          </p:cNvPr>
          <p:cNvSpPr>
            <a:spLocks noGrp="1"/>
          </p:cNvSpPr>
          <p:nvPr>
            <p:ph idx="4294967295"/>
          </p:nvPr>
        </p:nvSpPr>
        <p:spPr>
          <a:xfrm>
            <a:off x="717881" y="514872"/>
            <a:ext cx="9868057" cy="4514328"/>
          </a:xfrm>
        </p:spPr>
        <p:txBody>
          <a:bodyPr>
            <a:normAutofit fontScale="92500" lnSpcReduction="20000"/>
          </a:bodyPr>
          <a:lstStyle/>
          <a:p>
            <a:r>
              <a:rPr lang="en-US" sz="3000" b="1" i="1" dirty="0">
                <a:solidFill>
                  <a:schemeClr val="accent1"/>
                </a:solidFill>
              </a:rPr>
              <a:t>Maintaining The Continuity of Culture: </a:t>
            </a:r>
            <a:r>
              <a:rPr lang="en-US" sz="3000" dirty="0"/>
              <a:t>Culture is the life-blood of a society. Without culture a society is bound to decay and die, sooner or later. Education upholds the continuity of culture through its diverse activities and </a:t>
            </a:r>
            <a:r>
              <a:rPr lang="en-US" sz="3000" dirty="0" err="1"/>
              <a:t>programmes</a:t>
            </a:r>
            <a:r>
              <a:rPr lang="en-US" sz="3000" dirty="0"/>
              <a:t>. Education motivates the children to learn more and more from cultural interaction among various cultures and develop the qualities of tolerance, adjustment, together with</a:t>
            </a:r>
            <a:r>
              <a:rPr lang="en-IN" sz="3000" dirty="0"/>
              <a:t> mutual give and take, so that they are able to benefit themselves from the contribution of all cultures. The cultural integration and cultural synthesis is the dire need of the world society in modern times</a:t>
            </a:r>
            <a:r>
              <a:rPr lang="en-IN" dirty="0"/>
              <a:t>.</a:t>
            </a:r>
            <a:endParaRPr lang="en-US" dirty="0"/>
          </a:p>
        </p:txBody>
      </p:sp>
      <p:sp>
        <p:nvSpPr>
          <p:cNvPr id="4" name="Footer Placeholder 3"/>
          <p:cNvSpPr>
            <a:spLocks noGrp="1"/>
          </p:cNvSpPr>
          <p:nvPr>
            <p:ph type="ftr" sz="quarter" idx="11"/>
          </p:nvPr>
        </p:nvSpPr>
        <p:spPr/>
        <p:txBody>
          <a:bodyPr/>
          <a:lstStyle/>
          <a:p>
            <a:r>
              <a:rPr lang="en-US" smtClean="0"/>
              <a:t>SEEMA MALIK</a:t>
            </a:r>
            <a:endParaRPr lang="en-US" dirty="0"/>
          </a:p>
        </p:txBody>
      </p:sp>
    </p:spTree>
    <p:extLst>
      <p:ext uri="{BB962C8B-B14F-4D97-AF65-F5344CB8AC3E}">
        <p14:creationId xmlns:p14="http://schemas.microsoft.com/office/powerpoint/2010/main" val="11322793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F0380C6F-ED2B-1544-BF48-A20ED0E27E3C}"/>
              </a:ext>
            </a:extLst>
          </p:cNvPr>
          <p:cNvSpPr>
            <a:spLocks noGrp="1"/>
          </p:cNvSpPr>
          <p:nvPr>
            <p:ph idx="4294967295"/>
          </p:nvPr>
        </p:nvSpPr>
        <p:spPr>
          <a:xfrm>
            <a:off x="199267" y="678644"/>
            <a:ext cx="11578751" cy="3449638"/>
          </a:xfrm>
        </p:spPr>
        <p:txBody>
          <a:bodyPr/>
          <a:lstStyle/>
          <a:p>
            <a:r>
              <a:rPr lang="en-US" b="1" i="1" dirty="0">
                <a:solidFill>
                  <a:srgbClr val="C00000"/>
                </a:solidFill>
              </a:rPr>
              <a:t>Holding the Development of </a:t>
            </a:r>
            <a:r>
              <a:rPr lang="en-US" b="1" i="1" dirty="0" smtClean="0">
                <a:solidFill>
                  <a:srgbClr val="C00000"/>
                </a:solidFill>
              </a:rPr>
              <a:t>Personality  .</a:t>
            </a:r>
            <a:r>
              <a:rPr lang="en-US" i="1" dirty="0"/>
              <a:t>Education aims to develop the personality of the child. For that it employs diverse cultural patterns of thinking</a:t>
            </a:r>
            <a:r>
              <a:rPr lang="en-US" dirty="0"/>
              <a:t>, </a:t>
            </a:r>
            <a:r>
              <a:rPr lang="en-US" dirty="0" err="1"/>
              <a:t>behaviour</a:t>
            </a:r>
            <a:r>
              <a:rPr lang="en-US" dirty="0"/>
              <a:t> and items of cultural values, so that children are mentally, physical socially and emotionally developed to the maximum extent</a:t>
            </a:r>
            <a:r>
              <a:rPr lang="en-US" dirty="0" smtClean="0"/>
              <a:t>.</a:t>
            </a:r>
          </a:p>
          <a:p>
            <a:r>
              <a:rPr lang="en-US" b="1" i="1" dirty="0" smtClean="0">
                <a:solidFill>
                  <a:srgbClr val="C00000"/>
                </a:solidFill>
              </a:rPr>
              <a:t>Removal </a:t>
            </a:r>
            <a:r>
              <a:rPr lang="en-US" b="1" i="1" dirty="0">
                <a:solidFill>
                  <a:srgbClr val="C00000"/>
                </a:solidFill>
              </a:rPr>
              <a:t>of Cultural lag: </a:t>
            </a:r>
            <a:r>
              <a:rPr lang="en-US" dirty="0"/>
              <a:t>When material culture develops at the fast pace due to scientific researches and inventions, non-material culture consisting of ideals, values and norms lag behind, creating a gulf between the two. Education is the only means to bridge this cultural lag by its activities and </a:t>
            </a:r>
            <a:r>
              <a:rPr lang="en-US" dirty="0" smtClean="0"/>
              <a:t>programs </a:t>
            </a:r>
            <a:r>
              <a:rPr lang="en-US" dirty="0"/>
              <a:t>of development.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58515" y="3635635"/>
            <a:ext cx="3265867" cy="2464914"/>
          </a:xfrm>
          <a:prstGeom prst="rect">
            <a:avLst/>
          </a:prstGeom>
        </p:spPr>
      </p:pic>
      <p:sp>
        <p:nvSpPr>
          <p:cNvPr id="5" name="Footer Placeholder 4"/>
          <p:cNvSpPr>
            <a:spLocks noGrp="1"/>
          </p:cNvSpPr>
          <p:nvPr>
            <p:ph type="ftr" sz="quarter" idx="11"/>
          </p:nvPr>
        </p:nvSpPr>
        <p:spPr/>
        <p:txBody>
          <a:bodyPr/>
          <a:lstStyle/>
          <a:p>
            <a:r>
              <a:rPr lang="en-US" smtClean="0"/>
              <a:t>SEEMA MALIK</a:t>
            </a:r>
            <a:endParaRPr lang="en-US" dirty="0"/>
          </a:p>
        </p:txBody>
      </p:sp>
    </p:spTree>
    <p:extLst>
      <p:ext uri="{BB962C8B-B14F-4D97-AF65-F5344CB8AC3E}">
        <p14:creationId xmlns:p14="http://schemas.microsoft.com/office/powerpoint/2010/main" val="38368052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E4E8B44-83C0-7D46-912E-214C6E5306AA}"/>
              </a:ext>
            </a:extLst>
          </p:cNvPr>
          <p:cNvSpPr>
            <a:spLocks noGrp="1"/>
          </p:cNvSpPr>
          <p:nvPr>
            <p:ph idx="4294967295"/>
          </p:nvPr>
        </p:nvSpPr>
        <p:spPr>
          <a:xfrm>
            <a:off x="922598" y="692292"/>
            <a:ext cx="9604375" cy="3449638"/>
          </a:xfrm>
        </p:spPr>
        <p:txBody>
          <a:bodyPr>
            <a:normAutofit/>
          </a:bodyPr>
          <a:lstStyle/>
          <a:p>
            <a:r>
              <a:rPr lang="en-US" sz="2400" dirty="0">
                <a:solidFill>
                  <a:srgbClr val="C00000"/>
                </a:solidFill>
              </a:rPr>
              <a:t>Education for Common Culture: </a:t>
            </a:r>
            <a:r>
              <a:rPr lang="en-US" sz="2400" dirty="0"/>
              <a:t>Being occupied by foreign powers for many centuries, as a state of subordination, India has become, more or less pathological. So many prejudices and disintegrating conditions, relating to castes, creeds, communities, regions, religions etc., tended to disintegrate the nation socially, culturally and emotionally. Now after independence, India has been </a:t>
            </a:r>
            <a:r>
              <a:rPr lang="en-US" sz="2400" dirty="0" err="1"/>
              <a:t>endeavouring</a:t>
            </a:r>
            <a:r>
              <a:rPr lang="en-US" sz="2400" dirty="0"/>
              <a:t> to attempt at the integration of various types- social, cultural and emotional besides political.</a:t>
            </a:r>
          </a:p>
        </p:txBody>
      </p:sp>
      <p:sp>
        <p:nvSpPr>
          <p:cNvPr id="4" name="Footer Placeholder 3"/>
          <p:cNvSpPr>
            <a:spLocks noGrp="1"/>
          </p:cNvSpPr>
          <p:nvPr>
            <p:ph type="ftr" sz="quarter" idx="11"/>
          </p:nvPr>
        </p:nvSpPr>
        <p:spPr/>
        <p:txBody>
          <a:bodyPr/>
          <a:lstStyle/>
          <a:p>
            <a:r>
              <a:rPr lang="en-US" smtClean="0"/>
              <a:t>SEEMA MALIK</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29139"/>
            <a:ext cx="1162050" cy="1162050"/>
          </a:xfrm>
          <a:prstGeom prst="rect">
            <a:avLst/>
          </a:prstGeom>
        </p:spPr>
      </p:pic>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29950" y="4929139"/>
            <a:ext cx="1162050" cy="1162050"/>
          </a:xfrm>
          <a:prstGeom prst="rect">
            <a:avLst/>
          </a:prstGeom>
        </p:spPr>
      </p:pic>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0587" y="111267"/>
            <a:ext cx="1162050" cy="1162050"/>
          </a:xfrm>
          <a:prstGeom prst="rect">
            <a:avLst/>
          </a:prstGeom>
        </p:spPr>
      </p:pic>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78" y="0"/>
            <a:ext cx="1162050" cy="1162050"/>
          </a:xfrm>
          <a:prstGeom prst="rect">
            <a:avLst/>
          </a:prstGeom>
        </p:spPr>
      </p:pic>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3760" y="4134819"/>
            <a:ext cx="1162050" cy="1162050"/>
          </a:xfrm>
          <a:prstGeom prst="rect">
            <a:avLst/>
          </a:prstGeom>
        </p:spPr>
      </p:pic>
    </p:spTree>
    <p:extLst>
      <p:ext uri="{BB962C8B-B14F-4D97-AF65-F5344CB8AC3E}">
        <p14:creationId xmlns:p14="http://schemas.microsoft.com/office/powerpoint/2010/main" val="13846897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A0A04AA-A849-CD45-BA4D-DED805A71F86}"/>
              </a:ext>
            </a:extLst>
          </p:cNvPr>
          <p:cNvSpPr>
            <a:spLocks noGrp="1"/>
          </p:cNvSpPr>
          <p:nvPr>
            <p:ph idx="4294967295"/>
          </p:nvPr>
        </p:nvSpPr>
        <p:spPr>
          <a:xfrm>
            <a:off x="1018133" y="501224"/>
            <a:ext cx="9604375" cy="3449638"/>
          </a:xfrm>
        </p:spPr>
        <p:txBody>
          <a:bodyPr/>
          <a:lstStyle/>
          <a:p>
            <a:r>
              <a:rPr lang="en-US" b="1" i="1" dirty="0">
                <a:solidFill>
                  <a:schemeClr val="accent1"/>
                </a:solidFill>
              </a:rPr>
              <a:t>It is the outmost duty of the educational system to provide education that tends to develop common culture</a:t>
            </a:r>
            <a:r>
              <a:rPr lang="en-US" dirty="0"/>
              <a:t>. The content of education should be so developed as to foster the desired goal of national integration. The text books should contain essentials of great Indians of various fields. All their contributions form a part and parcel of the whole Indian culture. Hence, modern education, should not only strive for the development of common culture but try to develop common outlook in the cultural </a:t>
            </a:r>
            <a:r>
              <a:rPr lang="en-US" dirty="0" err="1"/>
              <a:t>field.In</a:t>
            </a:r>
            <a:r>
              <a:rPr lang="en-US" dirty="0"/>
              <a:t> this way, whereas on one hand, education culture and individual, on the other hand, it preserves, transmits and develops the</a:t>
            </a:r>
            <a:r>
              <a:rPr lang="en-IN" dirty="0"/>
              <a:t> culture of a</a:t>
            </a:r>
            <a:r>
              <a:rPr lang="en-US" dirty="0"/>
              <a:t> society</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7826"/>
          <a:stretch/>
        </p:blipFill>
        <p:spPr>
          <a:xfrm>
            <a:off x="4634457" y="3663216"/>
            <a:ext cx="2371725" cy="1782242"/>
          </a:xfrm>
          <a:prstGeom prst="rect">
            <a:avLst/>
          </a:prstGeom>
          <a:ln w="228600" cap="sq" cmpd="thickThin">
            <a:solidFill>
              <a:srgbClr val="000000"/>
            </a:solidFill>
            <a:prstDash val="solid"/>
            <a:miter lim="800000"/>
          </a:ln>
          <a:effectLst>
            <a:innerShdw blurRad="76200">
              <a:srgbClr val="000000"/>
            </a:innerShdw>
          </a:effectLst>
        </p:spPr>
      </p:pic>
      <p:sp>
        <p:nvSpPr>
          <p:cNvPr id="5" name="Footer Placeholder 4"/>
          <p:cNvSpPr>
            <a:spLocks noGrp="1"/>
          </p:cNvSpPr>
          <p:nvPr>
            <p:ph type="ftr" sz="quarter" idx="11"/>
          </p:nvPr>
        </p:nvSpPr>
        <p:spPr/>
        <p:txBody>
          <a:bodyPr/>
          <a:lstStyle/>
          <a:p>
            <a:r>
              <a:rPr lang="en-US" smtClean="0"/>
              <a:t>SEEMA MALIK</a:t>
            </a:r>
            <a:endParaRPr lang="en-US" dirty="0"/>
          </a:p>
        </p:txBody>
      </p:sp>
    </p:spTree>
    <p:extLst>
      <p:ext uri="{BB962C8B-B14F-4D97-AF65-F5344CB8AC3E}">
        <p14:creationId xmlns:p14="http://schemas.microsoft.com/office/powerpoint/2010/main" val="29772719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SEEMA MALIK</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99034" y="826477"/>
            <a:ext cx="3667858" cy="3279531"/>
          </a:xfrm>
          <a:prstGeom prst="rect">
            <a:avLst/>
          </a:prstGeom>
        </p:spPr>
      </p:pic>
    </p:spTree>
    <p:extLst>
      <p:ext uri="{BB962C8B-B14F-4D97-AF65-F5344CB8AC3E}">
        <p14:creationId xmlns:p14="http://schemas.microsoft.com/office/powerpoint/2010/main" val="796747027"/>
      </p:ext>
    </p:extLst>
  </p:cSld>
  <p:clrMapOvr>
    <a:masterClrMapping/>
  </p:clrMapOvr>
  <p:timing>
    <p:tnLst>
      <p:par>
        <p:cTn id="1" dur="indefinite" restart="never" nodeType="tmRoot"/>
      </p:par>
    </p:tn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TotalTime>
  <Words>962</Words>
  <Application>Microsoft Office PowerPoint</Application>
  <PresentationFormat>Widescreen</PresentationFormat>
  <Paragraphs>37</Paragraphs>
  <Slides>12</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Gill Sans MT</vt:lpstr>
      <vt:lpstr>Gallery</vt:lpstr>
      <vt:lpstr>Education &amp; CULTURE Seema Malik Asstt pRoF SHIVALIK INSTITUE OF EDUCATION &amp; RESEARCH, Mohali</vt:lpstr>
      <vt:lpstr>Interaction of Education and Culture</vt:lpstr>
      <vt:lpstr>PowerPoint Presentation</vt:lpstr>
      <vt:lpstr>Impact (Functions) of Education on Culture</vt:lpstr>
      <vt:lpstr>PowerPoint Presentation</vt:lpstr>
      <vt:lpstr>PowerPoint Presentation</vt:lpstr>
      <vt:lpstr>Education acts as an instrument for developing culture in the following way:</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Education &amp; CULTURE Seema Malik Asstt pRoF sier, Mohali</dc:title>
  <dc:creator>Himansh Verma</dc:creator>
  <cp:lastModifiedBy>Lenovo</cp:lastModifiedBy>
  <cp:revision>14</cp:revision>
  <dcterms:created xsi:type="dcterms:W3CDTF">2020-07-10T06:00:25Z</dcterms:created>
  <dcterms:modified xsi:type="dcterms:W3CDTF">2020-07-12T08:21:12Z</dcterms:modified>
</cp:coreProperties>
</file>