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9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9C036AF-5E0D-4386-9FC9-58D963CF847E}" type="doc">
      <dgm:prSet loTypeId="urn:microsoft.com/office/officeart/2005/8/layout/pyramid2" loCatId="list" qsTypeId="urn:microsoft.com/office/officeart/2005/8/quickstyle/simple1" qsCatId="simple" csTypeId="urn:microsoft.com/office/officeart/2005/8/colors/accent1_2" csCatId="accent1" phldr="1"/>
      <dgm:spPr/>
    </dgm:pt>
    <dgm:pt modelId="{40283851-D759-4F5D-8288-70BA62A032B7}">
      <dgm:prSet phldrT="[Text]"/>
      <dgm:spPr>
        <a:ln>
          <a:solidFill>
            <a:schemeClr val="tx1">
              <a:lumMod val="95000"/>
              <a:lumOff val="5000"/>
            </a:schemeClr>
          </a:solidFill>
        </a:ln>
      </dgm:spPr>
      <dgm:t>
        <a:bodyPr/>
        <a:lstStyle/>
        <a:p>
          <a:r>
            <a:rPr lang="en-US" dirty="0" smtClean="0"/>
            <a:t>1) </a:t>
          </a:r>
          <a:r>
            <a:rPr lang="en-US" dirty="0" smtClean="0"/>
            <a:t>  </a:t>
          </a:r>
          <a:r>
            <a:rPr lang="en-US" dirty="0" smtClean="0"/>
            <a:t>Teacher-Centered</a:t>
          </a:r>
          <a:endParaRPr lang="en-IN" dirty="0"/>
        </a:p>
      </dgm:t>
    </dgm:pt>
    <dgm:pt modelId="{0DECFC39-0DE8-4547-B40E-3EF350F2E267}" type="parTrans" cxnId="{CA9C9A07-61A5-4AC1-92CA-4C768D6C3957}">
      <dgm:prSet/>
      <dgm:spPr/>
      <dgm:t>
        <a:bodyPr/>
        <a:lstStyle/>
        <a:p>
          <a:endParaRPr lang="en-IN"/>
        </a:p>
      </dgm:t>
    </dgm:pt>
    <dgm:pt modelId="{69003E44-3995-4142-9D54-BF215F03552A}" type="sibTrans" cxnId="{CA9C9A07-61A5-4AC1-92CA-4C768D6C3957}">
      <dgm:prSet/>
      <dgm:spPr/>
      <dgm:t>
        <a:bodyPr/>
        <a:lstStyle/>
        <a:p>
          <a:endParaRPr lang="en-IN"/>
        </a:p>
      </dgm:t>
    </dgm:pt>
    <dgm:pt modelId="{321B11EE-DCBC-4C60-8F0D-A86136D26181}">
      <dgm:prSet phldrT="[Text]"/>
      <dgm:spPr>
        <a:ln>
          <a:solidFill>
            <a:schemeClr val="tx1">
              <a:lumMod val="95000"/>
              <a:lumOff val="5000"/>
            </a:schemeClr>
          </a:solidFill>
        </a:ln>
      </dgm:spPr>
      <dgm:t>
        <a:bodyPr/>
        <a:lstStyle/>
        <a:p>
          <a:r>
            <a:rPr lang="en-US" dirty="0" smtClean="0"/>
            <a:t>2)  </a:t>
          </a:r>
          <a:r>
            <a:rPr lang="en-US" dirty="0" smtClean="0"/>
            <a:t>Learner-Centered</a:t>
          </a:r>
          <a:endParaRPr lang="en-IN" dirty="0"/>
        </a:p>
      </dgm:t>
    </dgm:pt>
    <dgm:pt modelId="{0761AC95-4370-4D8B-A84E-C14A9A14A43B}" type="parTrans" cxnId="{4CE7BE84-7F6F-4044-AAF2-1A4E21B32D53}">
      <dgm:prSet/>
      <dgm:spPr/>
      <dgm:t>
        <a:bodyPr/>
        <a:lstStyle/>
        <a:p>
          <a:endParaRPr lang="en-IN"/>
        </a:p>
      </dgm:t>
    </dgm:pt>
    <dgm:pt modelId="{A88D49F7-C243-448B-B7B2-9DECD8B0E5B0}" type="sibTrans" cxnId="{4CE7BE84-7F6F-4044-AAF2-1A4E21B32D53}">
      <dgm:prSet/>
      <dgm:spPr/>
      <dgm:t>
        <a:bodyPr/>
        <a:lstStyle/>
        <a:p>
          <a:endParaRPr lang="en-IN"/>
        </a:p>
      </dgm:t>
    </dgm:pt>
    <dgm:pt modelId="{384808EF-526B-4E28-A75C-3E638AEF779B}">
      <dgm:prSet phldrT="[Text]"/>
      <dgm:spPr>
        <a:ln>
          <a:solidFill>
            <a:schemeClr val="tx1">
              <a:lumMod val="95000"/>
              <a:lumOff val="5000"/>
            </a:schemeClr>
          </a:solidFill>
        </a:ln>
      </dgm:spPr>
      <dgm:t>
        <a:bodyPr/>
        <a:lstStyle/>
        <a:p>
          <a:r>
            <a:rPr lang="en-US" dirty="0" smtClean="0"/>
            <a:t>3)  </a:t>
          </a:r>
          <a:r>
            <a:rPr lang="en-US" dirty="0" smtClean="0"/>
            <a:t>Learning-Centered</a:t>
          </a:r>
          <a:endParaRPr lang="en-IN" dirty="0"/>
        </a:p>
      </dgm:t>
    </dgm:pt>
    <dgm:pt modelId="{89EB3212-A8D9-474A-BB96-BCA0B58691CF}" type="parTrans" cxnId="{21F979BA-493A-4649-99FA-568B6AFAFABB}">
      <dgm:prSet/>
      <dgm:spPr/>
      <dgm:t>
        <a:bodyPr/>
        <a:lstStyle/>
        <a:p>
          <a:endParaRPr lang="en-IN"/>
        </a:p>
      </dgm:t>
    </dgm:pt>
    <dgm:pt modelId="{159EB7F2-B5DE-4DDC-9EC8-E8ED8C8BBD04}" type="sibTrans" cxnId="{21F979BA-493A-4649-99FA-568B6AFAFABB}">
      <dgm:prSet/>
      <dgm:spPr/>
      <dgm:t>
        <a:bodyPr/>
        <a:lstStyle/>
        <a:p>
          <a:endParaRPr lang="en-IN"/>
        </a:p>
      </dgm:t>
    </dgm:pt>
    <dgm:pt modelId="{E353F29D-5708-4B32-BF1A-81AA25942A78}">
      <dgm:prSet/>
      <dgm:spPr/>
      <dgm:t>
        <a:bodyPr/>
        <a:lstStyle/>
        <a:p>
          <a:r>
            <a:rPr lang="en-US" dirty="0" smtClean="0"/>
            <a:t>4)   Activity-Centered</a:t>
          </a:r>
          <a:endParaRPr lang="en-US" dirty="0"/>
        </a:p>
      </dgm:t>
    </dgm:pt>
    <dgm:pt modelId="{78AC2183-C3B0-4BC5-94F6-8C884AC043BE}" type="parTrans" cxnId="{F9748F0D-0B48-4EE4-8757-37359155284A}">
      <dgm:prSet/>
      <dgm:spPr/>
      <dgm:t>
        <a:bodyPr/>
        <a:lstStyle/>
        <a:p>
          <a:endParaRPr lang="en-US"/>
        </a:p>
      </dgm:t>
    </dgm:pt>
    <dgm:pt modelId="{08B80A24-80E5-48AB-8F07-F4F984FD510E}" type="sibTrans" cxnId="{F9748F0D-0B48-4EE4-8757-37359155284A}">
      <dgm:prSet/>
      <dgm:spPr/>
      <dgm:t>
        <a:bodyPr/>
        <a:lstStyle/>
        <a:p>
          <a:endParaRPr lang="en-US"/>
        </a:p>
      </dgm:t>
    </dgm:pt>
    <dgm:pt modelId="{8EDD68CB-0B2E-467C-8D4C-A3CCFB467254}">
      <dgm:prSet/>
      <dgm:spPr/>
      <dgm:t>
        <a:bodyPr/>
        <a:lstStyle/>
        <a:p>
          <a:r>
            <a:rPr lang="en-US" dirty="0" smtClean="0"/>
            <a:t>5) Community-Centered</a:t>
          </a:r>
          <a:endParaRPr lang="en-US" dirty="0"/>
        </a:p>
      </dgm:t>
    </dgm:pt>
    <dgm:pt modelId="{F276FFD0-05E7-4820-8A7A-A0376D2E3DA8}" type="parTrans" cxnId="{E78E524C-6C31-4F3B-A6D0-30604B986656}">
      <dgm:prSet/>
      <dgm:spPr/>
      <dgm:t>
        <a:bodyPr/>
        <a:lstStyle/>
        <a:p>
          <a:endParaRPr lang="en-US"/>
        </a:p>
      </dgm:t>
    </dgm:pt>
    <dgm:pt modelId="{7363608C-34FD-4C6B-8A59-2BC5BDCAB587}" type="sibTrans" cxnId="{E78E524C-6C31-4F3B-A6D0-30604B986656}">
      <dgm:prSet/>
      <dgm:spPr/>
      <dgm:t>
        <a:bodyPr/>
        <a:lstStyle/>
        <a:p>
          <a:endParaRPr lang="en-US"/>
        </a:p>
      </dgm:t>
    </dgm:pt>
    <dgm:pt modelId="{6E464677-3F58-48F2-92E1-28CAF0C8FCA5}">
      <dgm:prSet/>
      <dgm:spPr/>
      <dgm:t>
        <a:bodyPr/>
        <a:lstStyle/>
        <a:p>
          <a:r>
            <a:rPr lang="en-US" dirty="0" smtClean="0"/>
            <a:t>6)  Experience-Centered</a:t>
          </a:r>
          <a:endParaRPr lang="en-US" dirty="0"/>
        </a:p>
      </dgm:t>
    </dgm:pt>
    <dgm:pt modelId="{56F15A94-13DA-43F8-84A8-25CFBF1D1A12}" type="parTrans" cxnId="{18D2697E-97DF-41FD-9457-48E1762899AA}">
      <dgm:prSet/>
      <dgm:spPr/>
      <dgm:t>
        <a:bodyPr/>
        <a:lstStyle/>
        <a:p>
          <a:endParaRPr lang="en-US"/>
        </a:p>
      </dgm:t>
    </dgm:pt>
    <dgm:pt modelId="{63457BC8-EE2E-4E01-A99A-E2BA43C2DC79}" type="sibTrans" cxnId="{18D2697E-97DF-41FD-9457-48E1762899AA}">
      <dgm:prSet/>
      <dgm:spPr/>
      <dgm:t>
        <a:bodyPr/>
        <a:lstStyle/>
        <a:p>
          <a:endParaRPr lang="en-US"/>
        </a:p>
      </dgm:t>
    </dgm:pt>
    <dgm:pt modelId="{7C35DC74-E0B6-4934-AD5A-A4BDC99F8DC0}" type="pres">
      <dgm:prSet presAssocID="{89C036AF-5E0D-4386-9FC9-58D963CF847E}" presName="compositeShape" presStyleCnt="0">
        <dgm:presLayoutVars>
          <dgm:dir/>
          <dgm:resizeHandles/>
        </dgm:presLayoutVars>
      </dgm:prSet>
      <dgm:spPr/>
    </dgm:pt>
    <dgm:pt modelId="{3F4633B6-7AD5-48E7-8700-759566813E79}" type="pres">
      <dgm:prSet presAssocID="{89C036AF-5E0D-4386-9FC9-58D963CF847E}" presName="pyramid" presStyleLbl="node1" presStyleIdx="0" presStyleCnt="1"/>
      <dgm:spPr>
        <a:solidFill>
          <a:schemeClr val="accent6">
            <a:lumMod val="60000"/>
            <a:lumOff val="40000"/>
          </a:schemeClr>
        </a:solidFill>
        <a:ln>
          <a:solidFill>
            <a:schemeClr val="tx1">
              <a:lumMod val="95000"/>
              <a:lumOff val="5000"/>
            </a:schemeClr>
          </a:solidFill>
        </a:ln>
      </dgm:spPr>
    </dgm:pt>
    <dgm:pt modelId="{FCA386EC-4AE4-489D-A8D3-6DAD7DD2A76F}" type="pres">
      <dgm:prSet presAssocID="{89C036AF-5E0D-4386-9FC9-58D963CF847E}" presName="theList" presStyleCnt="0"/>
      <dgm:spPr/>
    </dgm:pt>
    <dgm:pt modelId="{648AE74C-D350-4010-8371-BB7CDF4B3C05}" type="pres">
      <dgm:prSet presAssocID="{40283851-D759-4F5D-8288-70BA62A032B7}" presName="aNode" presStyleLbl="fgAcc1" presStyleIdx="0" presStyleCnt="6">
        <dgm:presLayoutVars>
          <dgm:bulletEnabled val="1"/>
        </dgm:presLayoutVars>
      </dgm:prSet>
      <dgm:spPr/>
      <dgm:t>
        <a:bodyPr/>
        <a:lstStyle/>
        <a:p>
          <a:endParaRPr lang="en-IN"/>
        </a:p>
      </dgm:t>
    </dgm:pt>
    <dgm:pt modelId="{AF34E894-DE5C-4654-98BC-12F6B43B032C}" type="pres">
      <dgm:prSet presAssocID="{40283851-D759-4F5D-8288-70BA62A032B7}" presName="aSpace" presStyleCnt="0"/>
      <dgm:spPr/>
    </dgm:pt>
    <dgm:pt modelId="{7B88A750-DABE-4E79-96AB-DC83CE031C0E}" type="pres">
      <dgm:prSet presAssocID="{321B11EE-DCBC-4C60-8F0D-A86136D26181}" presName="aNode" presStyleLbl="fgAcc1" presStyleIdx="1" presStyleCnt="6">
        <dgm:presLayoutVars>
          <dgm:bulletEnabled val="1"/>
        </dgm:presLayoutVars>
      </dgm:prSet>
      <dgm:spPr/>
      <dgm:t>
        <a:bodyPr/>
        <a:lstStyle/>
        <a:p>
          <a:endParaRPr lang="en-US"/>
        </a:p>
      </dgm:t>
    </dgm:pt>
    <dgm:pt modelId="{7C6BBB47-8450-4A11-A202-4740E8C13D40}" type="pres">
      <dgm:prSet presAssocID="{321B11EE-DCBC-4C60-8F0D-A86136D26181}" presName="aSpace" presStyleCnt="0"/>
      <dgm:spPr/>
    </dgm:pt>
    <dgm:pt modelId="{9883A88B-4555-40EE-8151-B6C6303BBCC5}" type="pres">
      <dgm:prSet presAssocID="{384808EF-526B-4E28-A75C-3E638AEF779B}" presName="aNode" presStyleLbl="fgAcc1" presStyleIdx="2" presStyleCnt="6">
        <dgm:presLayoutVars>
          <dgm:bulletEnabled val="1"/>
        </dgm:presLayoutVars>
      </dgm:prSet>
      <dgm:spPr/>
      <dgm:t>
        <a:bodyPr/>
        <a:lstStyle/>
        <a:p>
          <a:endParaRPr lang="en-IN"/>
        </a:p>
      </dgm:t>
    </dgm:pt>
    <dgm:pt modelId="{BD53641F-27B3-4245-8406-ECCB25ABB86D}" type="pres">
      <dgm:prSet presAssocID="{384808EF-526B-4E28-A75C-3E638AEF779B}" presName="aSpace" presStyleCnt="0"/>
      <dgm:spPr/>
    </dgm:pt>
    <dgm:pt modelId="{EFBFC672-554C-4CF1-A495-FD96A8333EBB}" type="pres">
      <dgm:prSet presAssocID="{E353F29D-5708-4B32-BF1A-81AA25942A78}" presName="aNode" presStyleLbl="fgAcc1" presStyleIdx="3" presStyleCnt="6">
        <dgm:presLayoutVars>
          <dgm:bulletEnabled val="1"/>
        </dgm:presLayoutVars>
      </dgm:prSet>
      <dgm:spPr/>
      <dgm:t>
        <a:bodyPr/>
        <a:lstStyle/>
        <a:p>
          <a:endParaRPr lang="en-US"/>
        </a:p>
      </dgm:t>
    </dgm:pt>
    <dgm:pt modelId="{5FB19856-D4C6-4C95-8EF5-7C584D2D518D}" type="pres">
      <dgm:prSet presAssocID="{E353F29D-5708-4B32-BF1A-81AA25942A78}" presName="aSpace" presStyleCnt="0"/>
      <dgm:spPr/>
    </dgm:pt>
    <dgm:pt modelId="{06C69230-EF34-4624-8C8A-E4D59421B392}" type="pres">
      <dgm:prSet presAssocID="{8EDD68CB-0B2E-467C-8D4C-A3CCFB467254}" presName="aNode" presStyleLbl="fgAcc1" presStyleIdx="4" presStyleCnt="6">
        <dgm:presLayoutVars>
          <dgm:bulletEnabled val="1"/>
        </dgm:presLayoutVars>
      </dgm:prSet>
      <dgm:spPr/>
    </dgm:pt>
    <dgm:pt modelId="{E43ECCEE-B624-4C42-A142-6EEB99FFA331}" type="pres">
      <dgm:prSet presAssocID="{8EDD68CB-0B2E-467C-8D4C-A3CCFB467254}" presName="aSpace" presStyleCnt="0"/>
      <dgm:spPr/>
    </dgm:pt>
    <dgm:pt modelId="{FABB7420-D9DF-4419-BA7D-56004BA117B5}" type="pres">
      <dgm:prSet presAssocID="{6E464677-3F58-48F2-92E1-28CAF0C8FCA5}" presName="aNode" presStyleLbl="fgAcc1" presStyleIdx="5" presStyleCnt="6">
        <dgm:presLayoutVars>
          <dgm:bulletEnabled val="1"/>
        </dgm:presLayoutVars>
      </dgm:prSet>
      <dgm:spPr/>
      <dgm:t>
        <a:bodyPr/>
        <a:lstStyle/>
        <a:p>
          <a:endParaRPr lang="en-US"/>
        </a:p>
      </dgm:t>
    </dgm:pt>
    <dgm:pt modelId="{1B2C8C63-607F-4346-8390-5991CA3AA880}" type="pres">
      <dgm:prSet presAssocID="{6E464677-3F58-48F2-92E1-28CAF0C8FCA5}" presName="aSpace" presStyleCnt="0"/>
      <dgm:spPr/>
    </dgm:pt>
  </dgm:ptLst>
  <dgm:cxnLst>
    <dgm:cxn modelId="{F9748F0D-0B48-4EE4-8757-37359155284A}" srcId="{89C036AF-5E0D-4386-9FC9-58D963CF847E}" destId="{E353F29D-5708-4B32-BF1A-81AA25942A78}" srcOrd="3" destOrd="0" parTransId="{78AC2183-C3B0-4BC5-94F6-8C884AC043BE}" sibTransId="{08B80A24-80E5-48AB-8F07-F4F984FD510E}"/>
    <dgm:cxn modelId="{18D2697E-97DF-41FD-9457-48E1762899AA}" srcId="{89C036AF-5E0D-4386-9FC9-58D963CF847E}" destId="{6E464677-3F58-48F2-92E1-28CAF0C8FCA5}" srcOrd="5" destOrd="0" parTransId="{56F15A94-13DA-43F8-84A8-25CFBF1D1A12}" sibTransId="{63457BC8-EE2E-4E01-A99A-E2BA43C2DC79}"/>
    <dgm:cxn modelId="{B8508B11-C1F6-40D8-B103-12D5BB26D31C}" type="presOf" srcId="{384808EF-526B-4E28-A75C-3E638AEF779B}" destId="{9883A88B-4555-40EE-8151-B6C6303BBCC5}" srcOrd="0" destOrd="0" presId="urn:microsoft.com/office/officeart/2005/8/layout/pyramid2"/>
    <dgm:cxn modelId="{E78E524C-6C31-4F3B-A6D0-30604B986656}" srcId="{89C036AF-5E0D-4386-9FC9-58D963CF847E}" destId="{8EDD68CB-0B2E-467C-8D4C-A3CCFB467254}" srcOrd="4" destOrd="0" parTransId="{F276FFD0-05E7-4820-8A7A-A0376D2E3DA8}" sibTransId="{7363608C-34FD-4C6B-8A59-2BC5BDCAB587}"/>
    <dgm:cxn modelId="{35EBCE4E-16B0-43F2-AD06-14996FEC78BD}" type="presOf" srcId="{6E464677-3F58-48F2-92E1-28CAF0C8FCA5}" destId="{FABB7420-D9DF-4419-BA7D-56004BA117B5}" srcOrd="0" destOrd="0" presId="urn:microsoft.com/office/officeart/2005/8/layout/pyramid2"/>
    <dgm:cxn modelId="{18E81CBF-5D8A-4553-99DE-FB15A7807A00}" type="presOf" srcId="{E353F29D-5708-4B32-BF1A-81AA25942A78}" destId="{EFBFC672-554C-4CF1-A495-FD96A8333EBB}" srcOrd="0" destOrd="0" presId="urn:microsoft.com/office/officeart/2005/8/layout/pyramid2"/>
    <dgm:cxn modelId="{B0412722-CF10-4FC4-B151-D249AB729CDC}" type="presOf" srcId="{89C036AF-5E0D-4386-9FC9-58D963CF847E}" destId="{7C35DC74-E0B6-4934-AD5A-A4BDC99F8DC0}" srcOrd="0" destOrd="0" presId="urn:microsoft.com/office/officeart/2005/8/layout/pyramid2"/>
    <dgm:cxn modelId="{4CE7BE84-7F6F-4044-AAF2-1A4E21B32D53}" srcId="{89C036AF-5E0D-4386-9FC9-58D963CF847E}" destId="{321B11EE-DCBC-4C60-8F0D-A86136D26181}" srcOrd="1" destOrd="0" parTransId="{0761AC95-4370-4D8B-A84E-C14A9A14A43B}" sibTransId="{A88D49F7-C243-448B-B7B2-9DECD8B0E5B0}"/>
    <dgm:cxn modelId="{153C6BAC-3D6C-4934-BA58-F3B28CE6C0C5}" type="presOf" srcId="{40283851-D759-4F5D-8288-70BA62A032B7}" destId="{648AE74C-D350-4010-8371-BB7CDF4B3C05}" srcOrd="0" destOrd="0" presId="urn:microsoft.com/office/officeart/2005/8/layout/pyramid2"/>
    <dgm:cxn modelId="{21F979BA-493A-4649-99FA-568B6AFAFABB}" srcId="{89C036AF-5E0D-4386-9FC9-58D963CF847E}" destId="{384808EF-526B-4E28-A75C-3E638AEF779B}" srcOrd="2" destOrd="0" parTransId="{89EB3212-A8D9-474A-BB96-BCA0B58691CF}" sibTransId="{159EB7F2-B5DE-4DDC-9EC8-E8ED8C8BBD04}"/>
    <dgm:cxn modelId="{D8AFFDC0-435B-42DF-AA7A-42ADB5679671}" type="presOf" srcId="{321B11EE-DCBC-4C60-8F0D-A86136D26181}" destId="{7B88A750-DABE-4E79-96AB-DC83CE031C0E}" srcOrd="0" destOrd="0" presId="urn:microsoft.com/office/officeart/2005/8/layout/pyramid2"/>
    <dgm:cxn modelId="{317379A8-5B41-492E-BF47-43FB66D5CB4D}" type="presOf" srcId="{8EDD68CB-0B2E-467C-8D4C-A3CCFB467254}" destId="{06C69230-EF34-4624-8C8A-E4D59421B392}" srcOrd="0" destOrd="0" presId="urn:microsoft.com/office/officeart/2005/8/layout/pyramid2"/>
    <dgm:cxn modelId="{CA9C9A07-61A5-4AC1-92CA-4C768D6C3957}" srcId="{89C036AF-5E0D-4386-9FC9-58D963CF847E}" destId="{40283851-D759-4F5D-8288-70BA62A032B7}" srcOrd="0" destOrd="0" parTransId="{0DECFC39-0DE8-4547-B40E-3EF350F2E267}" sibTransId="{69003E44-3995-4142-9D54-BF215F03552A}"/>
    <dgm:cxn modelId="{7F6EE744-0B3F-4EAD-B17F-1CA929CF0094}" type="presParOf" srcId="{7C35DC74-E0B6-4934-AD5A-A4BDC99F8DC0}" destId="{3F4633B6-7AD5-48E7-8700-759566813E79}" srcOrd="0" destOrd="0" presId="urn:microsoft.com/office/officeart/2005/8/layout/pyramid2"/>
    <dgm:cxn modelId="{88191381-3462-409E-BACD-4B861636C439}" type="presParOf" srcId="{7C35DC74-E0B6-4934-AD5A-A4BDC99F8DC0}" destId="{FCA386EC-4AE4-489D-A8D3-6DAD7DD2A76F}" srcOrd="1" destOrd="0" presId="urn:microsoft.com/office/officeart/2005/8/layout/pyramid2"/>
    <dgm:cxn modelId="{0F3AE60D-2C6B-4842-BF9C-F2184FCAA0E7}" type="presParOf" srcId="{FCA386EC-4AE4-489D-A8D3-6DAD7DD2A76F}" destId="{648AE74C-D350-4010-8371-BB7CDF4B3C05}" srcOrd="0" destOrd="0" presId="urn:microsoft.com/office/officeart/2005/8/layout/pyramid2"/>
    <dgm:cxn modelId="{8F474778-5879-462A-81F1-891D680F4B06}" type="presParOf" srcId="{FCA386EC-4AE4-489D-A8D3-6DAD7DD2A76F}" destId="{AF34E894-DE5C-4654-98BC-12F6B43B032C}" srcOrd="1" destOrd="0" presId="urn:microsoft.com/office/officeart/2005/8/layout/pyramid2"/>
    <dgm:cxn modelId="{9D303039-5878-4029-9B6B-C4E4F75B14D4}" type="presParOf" srcId="{FCA386EC-4AE4-489D-A8D3-6DAD7DD2A76F}" destId="{7B88A750-DABE-4E79-96AB-DC83CE031C0E}" srcOrd="2" destOrd="0" presId="urn:microsoft.com/office/officeart/2005/8/layout/pyramid2"/>
    <dgm:cxn modelId="{90CE97E4-CB8D-4B46-8C39-FA93A57915D4}" type="presParOf" srcId="{FCA386EC-4AE4-489D-A8D3-6DAD7DD2A76F}" destId="{7C6BBB47-8450-4A11-A202-4740E8C13D40}" srcOrd="3" destOrd="0" presId="urn:microsoft.com/office/officeart/2005/8/layout/pyramid2"/>
    <dgm:cxn modelId="{2D38B310-5C6B-4B46-B0C8-4DA16B97E380}" type="presParOf" srcId="{FCA386EC-4AE4-489D-A8D3-6DAD7DD2A76F}" destId="{9883A88B-4555-40EE-8151-B6C6303BBCC5}" srcOrd="4" destOrd="0" presId="urn:microsoft.com/office/officeart/2005/8/layout/pyramid2"/>
    <dgm:cxn modelId="{3D07AC1A-E16C-4A8D-84D7-07C185140DFE}" type="presParOf" srcId="{FCA386EC-4AE4-489D-A8D3-6DAD7DD2A76F}" destId="{BD53641F-27B3-4245-8406-ECCB25ABB86D}" srcOrd="5" destOrd="0" presId="urn:microsoft.com/office/officeart/2005/8/layout/pyramid2"/>
    <dgm:cxn modelId="{8B2DB934-7245-4A6F-B56C-B0635EBF2E1A}" type="presParOf" srcId="{FCA386EC-4AE4-489D-A8D3-6DAD7DD2A76F}" destId="{EFBFC672-554C-4CF1-A495-FD96A8333EBB}" srcOrd="6" destOrd="0" presId="urn:microsoft.com/office/officeart/2005/8/layout/pyramid2"/>
    <dgm:cxn modelId="{1936AD54-1EB9-4C96-AB51-7926049E8E4A}" type="presParOf" srcId="{FCA386EC-4AE4-489D-A8D3-6DAD7DD2A76F}" destId="{5FB19856-D4C6-4C95-8EF5-7C584D2D518D}" srcOrd="7" destOrd="0" presId="urn:microsoft.com/office/officeart/2005/8/layout/pyramid2"/>
    <dgm:cxn modelId="{F712D66A-C4D7-4DB8-87B7-6135290658D5}" type="presParOf" srcId="{FCA386EC-4AE4-489D-A8D3-6DAD7DD2A76F}" destId="{06C69230-EF34-4624-8C8A-E4D59421B392}" srcOrd="8" destOrd="0" presId="urn:microsoft.com/office/officeart/2005/8/layout/pyramid2"/>
    <dgm:cxn modelId="{AE5A6BFA-A000-4AA8-8E03-312AFB1F8069}" type="presParOf" srcId="{FCA386EC-4AE4-489D-A8D3-6DAD7DD2A76F}" destId="{E43ECCEE-B624-4C42-A142-6EEB99FFA331}" srcOrd="9" destOrd="0" presId="urn:microsoft.com/office/officeart/2005/8/layout/pyramid2"/>
    <dgm:cxn modelId="{1384BE58-31BB-4E68-A9B4-164BA19E1D2E}" type="presParOf" srcId="{FCA386EC-4AE4-489D-A8D3-6DAD7DD2A76F}" destId="{FABB7420-D9DF-4419-BA7D-56004BA117B5}" srcOrd="10" destOrd="0" presId="urn:microsoft.com/office/officeart/2005/8/layout/pyramid2"/>
    <dgm:cxn modelId="{9BCAA1DE-A6A2-4F86-A878-CA5325C1F5F1}" type="presParOf" srcId="{FCA386EC-4AE4-489D-A8D3-6DAD7DD2A76F}" destId="{1B2C8C63-607F-4346-8390-5991CA3AA880}" srcOrd="11" destOrd="0" presId="urn:microsoft.com/office/officeart/2005/8/layout/pyramid2"/>
  </dgm:cxnLst>
  <dgm:bg>
    <a:gradFill>
      <a:gsLst>
        <a:gs pos="0">
          <a:srgbClr val="FFEFD1"/>
        </a:gs>
        <a:gs pos="64999">
          <a:srgbClr val="F0EBD5"/>
        </a:gs>
        <a:gs pos="100000">
          <a:srgbClr val="D1C39F"/>
        </a:gs>
      </a:gsLst>
      <a:lin ang="5400000" scaled="0"/>
    </a:gradFill>
  </dgm:bg>
  <dgm:whole>
    <a:ln>
      <a:solidFill>
        <a:schemeClr val="tx1">
          <a:lumMod val="95000"/>
          <a:lumOff val="5000"/>
        </a:schemeClr>
      </a:solidFill>
    </a:ln>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F4633B6-7AD5-48E7-8700-759566813E79}">
      <dsp:nvSpPr>
        <dsp:cNvPr id="0" name=""/>
        <dsp:cNvSpPr/>
      </dsp:nvSpPr>
      <dsp:spPr>
        <a:xfrm>
          <a:off x="1512371" y="0"/>
          <a:ext cx="4525963" cy="4525963"/>
        </a:xfrm>
        <a:prstGeom prst="triangle">
          <a:avLst/>
        </a:prstGeom>
        <a:solidFill>
          <a:schemeClr val="accent6">
            <a:lumMod val="60000"/>
            <a:lumOff val="40000"/>
          </a:schemeClr>
        </a:solidFill>
        <a:ln w="25400" cap="flat" cmpd="sng" algn="ctr">
          <a:solidFill>
            <a:schemeClr val="tx1">
              <a:lumMod val="95000"/>
              <a:lumOff val="5000"/>
            </a:schemeClr>
          </a:solidFill>
          <a:prstDash val="solid"/>
        </a:ln>
        <a:effectLst/>
      </dsp:spPr>
      <dsp:style>
        <a:lnRef idx="2">
          <a:scrgbClr r="0" g="0" b="0"/>
        </a:lnRef>
        <a:fillRef idx="1">
          <a:scrgbClr r="0" g="0" b="0"/>
        </a:fillRef>
        <a:effectRef idx="0">
          <a:scrgbClr r="0" g="0" b="0"/>
        </a:effectRef>
        <a:fontRef idx="minor">
          <a:schemeClr val="lt1"/>
        </a:fontRef>
      </dsp:style>
    </dsp:sp>
    <dsp:sp modelId="{648AE74C-D350-4010-8371-BB7CDF4B3C05}">
      <dsp:nvSpPr>
        <dsp:cNvPr id="0" name=""/>
        <dsp:cNvSpPr/>
      </dsp:nvSpPr>
      <dsp:spPr>
        <a:xfrm>
          <a:off x="3775352" y="455027"/>
          <a:ext cx="2941875" cy="535690"/>
        </a:xfrm>
        <a:prstGeom prst="roundRect">
          <a:avLst/>
        </a:prstGeom>
        <a:solidFill>
          <a:schemeClr val="lt1">
            <a:alpha val="90000"/>
            <a:hueOff val="0"/>
            <a:satOff val="0"/>
            <a:lumOff val="0"/>
            <a:alphaOff val="0"/>
          </a:schemeClr>
        </a:solidFill>
        <a:ln w="25400" cap="flat" cmpd="sng" algn="ctr">
          <a:solidFill>
            <a:schemeClr val="tx1">
              <a:lumMod val="95000"/>
              <a:lumOff val="5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US" sz="2100" kern="1200" dirty="0" smtClean="0"/>
            <a:t>1) </a:t>
          </a:r>
          <a:r>
            <a:rPr lang="en-US" sz="2100" kern="1200" dirty="0" smtClean="0"/>
            <a:t>  </a:t>
          </a:r>
          <a:r>
            <a:rPr lang="en-US" sz="2100" kern="1200" dirty="0" smtClean="0"/>
            <a:t>Teacher-Centered</a:t>
          </a:r>
          <a:endParaRPr lang="en-IN" sz="2100" kern="1200" dirty="0"/>
        </a:p>
      </dsp:txBody>
      <dsp:txXfrm>
        <a:off x="3801502" y="481177"/>
        <a:ext cx="2889575" cy="483390"/>
      </dsp:txXfrm>
    </dsp:sp>
    <dsp:sp modelId="{7B88A750-DABE-4E79-96AB-DC83CE031C0E}">
      <dsp:nvSpPr>
        <dsp:cNvPr id="0" name=""/>
        <dsp:cNvSpPr/>
      </dsp:nvSpPr>
      <dsp:spPr>
        <a:xfrm>
          <a:off x="3775352" y="1057678"/>
          <a:ext cx="2941875" cy="535690"/>
        </a:xfrm>
        <a:prstGeom prst="roundRect">
          <a:avLst/>
        </a:prstGeom>
        <a:solidFill>
          <a:schemeClr val="lt1">
            <a:alpha val="90000"/>
            <a:hueOff val="0"/>
            <a:satOff val="0"/>
            <a:lumOff val="0"/>
            <a:alphaOff val="0"/>
          </a:schemeClr>
        </a:solidFill>
        <a:ln w="25400" cap="flat" cmpd="sng" algn="ctr">
          <a:solidFill>
            <a:schemeClr val="tx1">
              <a:lumMod val="95000"/>
              <a:lumOff val="5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US" sz="2100" kern="1200" dirty="0" smtClean="0"/>
            <a:t>2)  </a:t>
          </a:r>
          <a:r>
            <a:rPr lang="en-US" sz="2100" kern="1200" dirty="0" smtClean="0"/>
            <a:t>Learner-Centered</a:t>
          </a:r>
          <a:endParaRPr lang="en-IN" sz="2100" kern="1200" dirty="0"/>
        </a:p>
      </dsp:txBody>
      <dsp:txXfrm>
        <a:off x="3801502" y="1083828"/>
        <a:ext cx="2889575" cy="483390"/>
      </dsp:txXfrm>
    </dsp:sp>
    <dsp:sp modelId="{9883A88B-4555-40EE-8151-B6C6303BBCC5}">
      <dsp:nvSpPr>
        <dsp:cNvPr id="0" name=""/>
        <dsp:cNvSpPr/>
      </dsp:nvSpPr>
      <dsp:spPr>
        <a:xfrm>
          <a:off x="3775352" y="1660330"/>
          <a:ext cx="2941875" cy="535690"/>
        </a:xfrm>
        <a:prstGeom prst="roundRect">
          <a:avLst/>
        </a:prstGeom>
        <a:solidFill>
          <a:schemeClr val="lt1">
            <a:alpha val="90000"/>
            <a:hueOff val="0"/>
            <a:satOff val="0"/>
            <a:lumOff val="0"/>
            <a:alphaOff val="0"/>
          </a:schemeClr>
        </a:solidFill>
        <a:ln w="25400" cap="flat" cmpd="sng" algn="ctr">
          <a:solidFill>
            <a:schemeClr val="tx1">
              <a:lumMod val="95000"/>
              <a:lumOff val="5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US" sz="2100" kern="1200" dirty="0" smtClean="0"/>
            <a:t>3)  </a:t>
          </a:r>
          <a:r>
            <a:rPr lang="en-US" sz="2100" kern="1200" dirty="0" smtClean="0"/>
            <a:t>Learning-Centered</a:t>
          </a:r>
          <a:endParaRPr lang="en-IN" sz="2100" kern="1200" dirty="0"/>
        </a:p>
      </dsp:txBody>
      <dsp:txXfrm>
        <a:off x="3801502" y="1686480"/>
        <a:ext cx="2889575" cy="483390"/>
      </dsp:txXfrm>
    </dsp:sp>
    <dsp:sp modelId="{EFBFC672-554C-4CF1-A495-FD96A8333EBB}">
      <dsp:nvSpPr>
        <dsp:cNvPr id="0" name=""/>
        <dsp:cNvSpPr/>
      </dsp:nvSpPr>
      <dsp:spPr>
        <a:xfrm>
          <a:off x="3775352" y="2262981"/>
          <a:ext cx="2941875" cy="535690"/>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US" sz="2100" kern="1200" dirty="0" smtClean="0"/>
            <a:t>4)   Activity-Centered</a:t>
          </a:r>
          <a:endParaRPr lang="en-US" sz="2100" kern="1200" dirty="0"/>
        </a:p>
      </dsp:txBody>
      <dsp:txXfrm>
        <a:off x="3801502" y="2289131"/>
        <a:ext cx="2889575" cy="483390"/>
      </dsp:txXfrm>
    </dsp:sp>
    <dsp:sp modelId="{06C69230-EF34-4624-8C8A-E4D59421B392}">
      <dsp:nvSpPr>
        <dsp:cNvPr id="0" name=""/>
        <dsp:cNvSpPr/>
      </dsp:nvSpPr>
      <dsp:spPr>
        <a:xfrm>
          <a:off x="3775352" y="2865632"/>
          <a:ext cx="2941875" cy="535690"/>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US" sz="2100" kern="1200" dirty="0" smtClean="0"/>
            <a:t>5) Community-Centered</a:t>
          </a:r>
          <a:endParaRPr lang="en-US" sz="2100" kern="1200" dirty="0"/>
        </a:p>
      </dsp:txBody>
      <dsp:txXfrm>
        <a:off x="3801502" y="2891782"/>
        <a:ext cx="2889575" cy="483390"/>
      </dsp:txXfrm>
    </dsp:sp>
    <dsp:sp modelId="{FABB7420-D9DF-4419-BA7D-56004BA117B5}">
      <dsp:nvSpPr>
        <dsp:cNvPr id="0" name=""/>
        <dsp:cNvSpPr/>
      </dsp:nvSpPr>
      <dsp:spPr>
        <a:xfrm>
          <a:off x="3775352" y="3468284"/>
          <a:ext cx="2941875" cy="535690"/>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US" sz="2100" kern="1200" dirty="0" smtClean="0"/>
            <a:t>6)  Experience-Centered</a:t>
          </a:r>
          <a:endParaRPr lang="en-US" sz="2100" kern="1200" dirty="0"/>
        </a:p>
      </dsp:txBody>
      <dsp:txXfrm>
        <a:off x="3801502" y="3494434"/>
        <a:ext cx="2889575" cy="483390"/>
      </dsp:txXfrm>
    </dsp:sp>
  </dsp:spTree>
</dsp:drawing>
</file>

<file path=ppt/diagrams/layout1.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FEA11BEE-590D-409F-9363-0591A2282B15}" type="datetimeFigureOut">
              <a:rPr lang="en-US" smtClean="0"/>
              <a:pPr/>
              <a:t>3/16/2021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37DB5E8-737D-4E04-B7AA-8C1E14D461F0}" type="slidenum">
              <a:rPr lang="en-IN" smtClean="0"/>
              <a:pPr/>
              <a:t>‹#›</a:t>
            </a:fld>
            <a:endParaRPr lang="en-I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FEA11BEE-590D-409F-9363-0591A2282B15}" type="datetimeFigureOut">
              <a:rPr lang="en-US" smtClean="0"/>
              <a:pPr/>
              <a:t>3/16/2021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37DB5E8-737D-4E04-B7AA-8C1E14D461F0}" type="slidenum">
              <a:rPr lang="en-IN" smtClean="0"/>
              <a:pPr/>
              <a:t>‹#›</a:t>
            </a:fld>
            <a:endParaRPr lang="en-I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EA11BEE-590D-409F-9363-0591A2282B15}" type="datetimeFigureOut">
              <a:rPr lang="en-US" smtClean="0"/>
              <a:pPr/>
              <a:t>3/16/2021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37DB5E8-737D-4E04-B7AA-8C1E14D461F0}" type="slidenum">
              <a:rPr lang="en-IN" smtClean="0"/>
              <a:pPr/>
              <a:t>‹#›</a:t>
            </a:fld>
            <a:endParaRPr lang="en-I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FEA11BEE-590D-409F-9363-0591A2282B15}" type="datetimeFigureOut">
              <a:rPr lang="en-US" smtClean="0"/>
              <a:pPr/>
              <a:t>3/16/2021</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237DB5E8-737D-4E04-B7AA-8C1E14D461F0}" type="slidenum">
              <a:rPr lang="en-IN" smtClean="0"/>
              <a:pPr/>
              <a:t>‹#›</a:t>
            </a:fld>
            <a:endParaRPr lang="en-I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FEA11BEE-590D-409F-9363-0591A2282B15}" type="datetimeFigureOut">
              <a:rPr lang="en-US" smtClean="0"/>
              <a:pPr/>
              <a:t>3/16/2021</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237DB5E8-737D-4E04-B7AA-8C1E14D461F0}" type="slidenum">
              <a:rPr lang="en-IN" smtClean="0"/>
              <a:pPr/>
              <a:t>‹#›</a:t>
            </a:fld>
            <a:endParaRPr lang="en-I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FEA11BEE-590D-409F-9363-0591A2282B15}" type="datetimeFigureOut">
              <a:rPr lang="en-US" smtClean="0"/>
              <a:pPr/>
              <a:t>3/16/2021</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237DB5E8-737D-4E04-B7AA-8C1E14D461F0}" type="slidenum">
              <a:rPr lang="en-IN" smtClean="0"/>
              <a:pPr/>
              <a:t>‹#›</a:t>
            </a:fld>
            <a:endParaRPr lang="en-I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EA11BEE-590D-409F-9363-0591A2282B15}" type="datetimeFigureOut">
              <a:rPr lang="en-US" smtClean="0"/>
              <a:pPr/>
              <a:t>3/16/2021</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237DB5E8-737D-4E04-B7AA-8C1E14D461F0}" type="slidenum">
              <a:rPr lang="en-IN" smtClean="0"/>
              <a:pPr/>
              <a:t>‹#›</a:t>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EA11BEE-590D-409F-9363-0591A2282B15}" type="datetimeFigureOut">
              <a:rPr lang="en-US" smtClean="0"/>
              <a:pPr/>
              <a:t>3/16/2021</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237DB5E8-737D-4E04-B7AA-8C1E14D461F0}" type="slidenum">
              <a:rPr lang="en-IN" smtClean="0"/>
              <a:pPr/>
              <a:t>‹#›</a:t>
            </a:fld>
            <a:endParaRPr lang="en-I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EA11BEE-590D-409F-9363-0591A2282B15}" type="datetimeFigureOut">
              <a:rPr lang="en-US" smtClean="0"/>
              <a:pPr/>
              <a:t>3/16/2021</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237DB5E8-737D-4E04-B7AA-8C1E14D461F0}" type="slidenum">
              <a:rPr lang="en-IN" smtClean="0"/>
              <a:pPr/>
              <a:t>‹#›</a:t>
            </a:fld>
            <a:endParaRPr lang="en-I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FEA11BEE-590D-409F-9363-0591A2282B15}" type="datetimeFigureOut">
              <a:rPr lang="en-US" smtClean="0"/>
              <a:pPr/>
              <a:t>3/16/2021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37DB5E8-737D-4E04-B7AA-8C1E14D461F0}" type="slidenum">
              <a:rPr lang="en-IN" smtClean="0"/>
              <a:pPr/>
              <a:t>‹#›</a:t>
            </a:fld>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FEA11BEE-590D-409F-9363-0591A2282B15}" type="datetimeFigureOut">
              <a:rPr lang="en-US" smtClean="0"/>
              <a:pPr/>
              <a:t>3/16/2021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37DB5E8-737D-4E04-B7AA-8C1E14D461F0}" type="slidenum">
              <a:rPr lang="en-IN" smtClean="0"/>
              <a:pPr/>
              <a:t>‹#›</a:t>
            </a:fld>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EA11BEE-590D-409F-9363-0591A2282B15}" type="datetimeFigureOut">
              <a:rPr lang="en-US" smtClean="0"/>
              <a:pPr/>
              <a:t>3/16/2021</a:t>
            </a:fld>
            <a:endParaRPr lang="en-IN"/>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37DB5E8-737D-4E04-B7AA-8C1E14D461F0}" type="slidenum">
              <a:rPr lang="en-IN" smtClean="0"/>
              <a:pPr/>
              <a:t>‹#›</a:t>
            </a:fld>
            <a:endParaRPr lang="en-IN"/>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5181600"/>
          </a:xfrm>
        </p:spPr>
        <p:txBody>
          <a:bodyPr/>
          <a:lstStyle/>
          <a:p>
            <a:r>
              <a:rPr lang="en-US" u="sng" dirty="0" smtClean="0">
                <a:latin typeface="Berlin Sans FB" pitchFamily="34" charset="0"/>
              </a:rPr>
              <a:t>Section B</a:t>
            </a:r>
            <a:br>
              <a:rPr lang="en-US" u="sng" dirty="0" smtClean="0">
                <a:latin typeface="Berlin Sans FB" pitchFamily="34" charset="0"/>
              </a:rPr>
            </a:br>
            <a:r>
              <a:rPr lang="en-US" u="sng" dirty="0">
                <a:latin typeface="Berlin Sans FB" pitchFamily="34" charset="0"/>
              </a:rPr>
              <a:t/>
            </a:r>
            <a:br>
              <a:rPr lang="en-US" u="sng" dirty="0">
                <a:latin typeface="Berlin Sans FB" pitchFamily="34" charset="0"/>
              </a:rPr>
            </a:br>
            <a:r>
              <a:rPr lang="en-US" dirty="0" smtClean="0">
                <a:latin typeface="Arial Rounded MT Bold" pitchFamily="34" charset="0"/>
              </a:rPr>
              <a:t>Pedagogical Practice : Relevance of Curriculum content of the lives of children</a:t>
            </a:r>
            <a:endParaRPr lang="en-IN" dirty="0">
              <a:latin typeface="Arial Rounded MT Bold"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lstStyle/>
          <a:p>
            <a:r>
              <a:rPr lang="en-US" u="sng" dirty="0" smtClean="0">
                <a:solidFill>
                  <a:schemeClr val="accent2">
                    <a:lumMod val="50000"/>
                  </a:schemeClr>
                </a:solidFill>
                <a:latin typeface="Berlin Sans FB" pitchFamily="34" charset="0"/>
              </a:rPr>
              <a:t>Introduction</a:t>
            </a:r>
            <a:endParaRPr lang="en-IN" u="sng" dirty="0">
              <a:solidFill>
                <a:schemeClr val="accent2">
                  <a:lumMod val="50000"/>
                </a:schemeClr>
              </a:solidFill>
              <a:latin typeface="Berlin Sans FB" pitchFamily="34" charset="0"/>
            </a:endParaRPr>
          </a:p>
        </p:txBody>
      </p:sp>
      <p:sp>
        <p:nvSpPr>
          <p:cNvPr id="3" name="Content Placeholder 2"/>
          <p:cNvSpPr>
            <a:spLocks noGrp="1"/>
          </p:cNvSpPr>
          <p:nvPr>
            <p:ph idx="1"/>
          </p:nvPr>
        </p:nvSpPr>
        <p:spPr>
          <a:xfrm>
            <a:off x="457200" y="1493837"/>
            <a:ext cx="8229600" cy="4754563"/>
          </a:xfrm>
          <a:gradFill>
            <a:gsLst>
              <a:gs pos="0">
                <a:srgbClr val="FFEFD1"/>
              </a:gs>
              <a:gs pos="64999">
                <a:srgbClr val="F0EBD5"/>
              </a:gs>
              <a:gs pos="100000">
                <a:srgbClr val="D1C39F"/>
              </a:gs>
            </a:gsLst>
            <a:lin ang="5400000" scaled="0"/>
          </a:gradFill>
        </p:spPr>
        <p:txBody>
          <a:bodyPr/>
          <a:lstStyle/>
          <a:p>
            <a:pPr algn="ctr"/>
            <a:r>
              <a:rPr lang="en-US" dirty="0" smtClean="0"/>
              <a:t>Pedagogy is the act of teaching. Definitions of pedagogy include the function of work of teaching, the art or science of teaching, education instructional methods. However, pedagogy, taken as an academic, discipline, is the study of knowledge and skill are imparted in an educational context, and it considers the interaction that take place during learning.</a:t>
            </a:r>
            <a:endParaRPr lang="en-IN"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ln>
            <a:solidFill>
              <a:schemeClr val="tx1">
                <a:lumMod val="95000"/>
                <a:lumOff val="5000"/>
              </a:schemeClr>
            </a:solidFill>
          </a:ln>
        </p:spPr>
        <p:txBody>
          <a:bodyPr/>
          <a:lstStyle/>
          <a:p>
            <a:r>
              <a:rPr lang="en-US" b="1" dirty="0" smtClean="0"/>
              <a:t>Pedagogical Practice</a:t>
            </a:r>
            <a:endParaRPr lang="en-IN" b="1" dirty="0"/>
          </a:p>
        </p:txBody>
      </p:sp>
      <p:sp>
        <p:nvSpPr>
          <p:cNvPr id="3" name="Content Placeholder 2"/>
          <p:cNvSpPr>
            <a:spLocks noGrp="1"/>
          </p:cNvSpPr>
          <p:nvPr>
            <p:ph idx="1"/>
          </p:nvPr>
        </p:nvSpPr>
        <p:spPr>
          <a:gradFill>
            <a:gsLst>
              <a:gs pos="0">
                <a:srgbClr val="FFEFD1"/>
              </a:gs>
              <a:gs pos="64999">
                <a:srgbClr val="F0EBD5"/>
              </a:gs>
              <a:gs pos="100000">
                <a:srgbClr val="D1C39F"/>
              </a:gs>
            </a:gsLst>
            <a:lin ang="5400000" scaled="0"/>
          </a:gradFill>
          <a:ln/>
        </p:spPr>
        <p:style>
          <a:lnRef idx="1">
            <a:schemeClr val="accent6"/>
          </a:lnRef>
          <a:fillRef idx="2">
            <a:schemeClr val="accent6"/>
          </a:fillRef>
          <a:effectRef idx="1">
            <a:schemeClr val="accent6"/>
          </a:effectRef>
          <a:fontRef idx="minor">
            <a:schemeClr val="dk1"/>
          </a:fontRef>
        </p:style>
        <p:txBody>
          <a:bodyPr/>
          <a:lstStyle/>
          <a:p>
            <a:pPr>
              <a:buNone/>
            </a:pPr>
            <a:r>
              <a:rPr lang="en-US" dirty="0" smtClean="0"/>
              <a:t>                                    Methods</a:t>
            </a:r>
          </a:p>
          <a:p>
            <a:pPr>
              <a:buNone/>
            </a:pPr>
            <a:endParaRPr lang="en-US" dirty="0" smtClean="0"/>
          </a:p>
          <a:p>
            <a:pPr>
              <a:buNone/>
            </a:pPr>
            <a:r>
              <a:rPr lang="en-US" dirty="0" smtClean="0"/>
              <a:t>                             Learning Activities</a:t>
            </a:r>
          </a:p>
          <a:p>
            <a:pPr>
              <a:buNone/>
            </a:pPr>
            <a:r>
              <a:rPr lang="en-US" dirty="0" smtClean="0"/>
              <a:t>                                              </a:t>
            </a:r>
          </a:p>
          <a:p>
            <a:pPr>
              <a:buNone/>
            </a:pPr>
            <a:r>
              <a:rPr lang="en-US" dirty="0" smtClean="0"/>
              <a:t>                                    Strategies</a:t>
            </a:r>
          </a:p>
          <a:p>
            <a:pPr>
              <a:buNone/>
            </a:pPr>
            <a:r>
              <a:rPr lang="en-US" dirty="0" smtClean="0"/>
              <a:t>                                                                                                          </a:t>
            </a:r>
          </a:p>
          <a:p>
            <a:pPr>
              <a:buNone/>
            </a:pPr>
            <a:r>
              <a:rPr lang="en-US" dirty="0" smtClean="0"/>
              <a:t>                                  Interaction        </a:t>
            </a:r>
          </a:p>
          <a:p>
            <a:pPr>
              <a:buNone/>
            </a:pPr>
            <a:endParaRPr lang="en-US" dirty="0" smtClean="0"/>
          </a:p>
        </p:txBody>
      </p:sp>
      <p:cxnSp>
        <p:nvCxnSpPr>
          <p:cNvPr id="7" name="Straight Arrow Connector 6"/>
          <p:cNvCxnSpPr/>
          <p:nvPr/>
        </p:nvCxnSpPr>
        <p:spPr>
          <a:xfrm rot="5400000">
            <a:off x="4267200" y="2362200"/>
            <a:ext cx="609600" cy="1588"/>
          </a:xfrm>
          <a:prstGeom prst="straightConnector1">
            <a:avLst/>
          </a:prstGeom>
          <a:ln>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rot="5400000">
            <a:off x="4267200" y="3657600"/>
            <a:ext cx="609600" cy="1588"/>
          </a:xfrm>
          <a:prstGeom prst="straightConnector1">
            <a:avLst/>
          </a:prstGeom>
          <a:ln>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rot="5400000">
            <a:off x="4305300" y="4762500"/>
            <a:ext cx="533400" cy="1588"/>
          </a:xfrm>
          <a:prstGeom prst="straightConnector1">
            <a:avLst/>
          </a:prstGeom>
          <a:ln>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ln>
            <a:solidFill>
              <a:schemeClr val="tx1">
                <a:lumMod val="95000"/>
                <a:lumOff val="5000"/>
              </a:schemeClr>
            </a:solidFill>
          </a:ln>
        </p:spPr>
        <p:txBody>
          <a:bodyPr/>
          <a:lstStyle/>
          <a:p>
            <a:r>
              <a:rPr lang="en-US" b="1" dirty="0" smtClean="0"/>
              <a:t>Types of Pedagogical Practice</a:t>
            </a:r>
            <a:endParaRPr lang="en-IN" b="1"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637833702"/>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ln>
            <a:solidFill>
              <a:schemeClr val="tx1">
                <a:lumMod val="95000"/>
                <a:lumOff val="5000"/>
              </a:schemeClr>
            </a:solidFill>
          </a:ln>
        </p:spPr>
        <p:txBody>
          <a:bodyPr/>
          <a:lstStyle/>
          <a:p>
            <a:r>
              <a:rPr lang="en-US" b="1" dirty="0" smtClean="0"/>
              <a:t>Curriculum Content</a:t>
            </a:r>
            <a:endParaRPr lang="en-IN" b="1" dirty="0"/>
          </a:p>
        </p:txBody>
      </p:sp>
      <p:sp>
        <p:nvSpPr>
          <p:cNvPr id="3" name="Content Placeholder 2"/>
          <p:cNvSpPr>
            <a:spLocks noGrp="1"/>
          </p:cNvSpPr>
          <p:nvPr>
            <p:ph idx="1"/>
          </p:nvPr>
        </p:nvSpPr>
        <p:spPr>
          <a:gradFill>
            <a:gsLst>
              <a:gs pos="0">
                <a:srgbClr val="FFEFD1"/>
              </a:gs>
              <a:gs pos="64999">
                <a:srgbClr val="F0EBD5"/>
              </a:gs>
              <a:gs pos="100000">
                <a:srgbClr val="D1C39F"/>
              </a:gs>
            </a:gsLst>
            <a:lin ang="5400000" scaled="0"/>
          </a:gradFill>
          <a:ln>
            <a:solidFill>
              <a:schemeClr val="tx1">
                <a:lumMod val="95000"/>
                <a:lumOff val="5000"/>
              </a:schemeClr>
            </a:solidFill>
          </a:ln>
        </p:spPr>
        <p:txBody>
          <a:bodyPr/>
          <a:lstStyle/>
          <a:p>
            <a:pPr>
              <a:buNone/>
            </a:pPr>
            <a:r>
              <a:rPr lang="en-US" dirty="0" smtClean="0"/>
              <a:t>   The term “Curriculum” is viewed in two different ways- Micro and Macro. </a:t>
            </a:r>
            <a:endParaRPr lang="en-IN" dirty="0" smtClean="0"/>
          </a:p>
          <a:p>
            <a:pPr>
              <a:buNone/>
            </a:pPr>
            <a:r>
              <a:rPr lang="en-US" b="1" dirty="0" smtClean="0"/>
              <a:t>   The Micro curriculum-</a:t>
            </a:r>
            <a:r>
              <a:rPr lang="en-US" dirty="0" smtClean="0"/>
              <a:t> refers to subjects for example physics , math etc.</a:t>
            </a:r>
          </a:p>
          <a:p>
            <a:pPr>
              <a:buNone/>
            </a:pPr>
            <a:r>
              <a:rPr lang="en-US" dirty="0" smtClean="0"/>
              <a:t>   </a:t>
            </a:r>
            <a:r>
              <a:rPr lang="en-US" b="1" dirty="0" smtClean="0"/>
              <a:t>The Macro curriculum </a:t>
            </a:r>
            <a:r>
              <a:rPr lang="en-US" dirty="0" smtClean="0"/>
              <a:t>refers to curricular </a:t>
            </a:r>
            <a:r>
              <a:rPr lang="en-US" dirty="0" err="1" smtClean="0"/>
              <a:t>programme</a:t>
            </a:r>
            <a:r>
              <a:rPr lang="en-US" dirty="0" smtClean="0"/>
              <a:t>. For example supportive activities.  </a:t>
            </a:r>
            <a:endParaRPr lang="en-US" b="1" dirty="0" smtClean="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ln>
            <a:solidFill>
              <a:schemeClr val="tx1">
                <a:lumMod val="95000"/>
                <a:lumOff val="5000"/>
              </a:schemeClr>
            </a:solidFill>
          </a:ln>
        </p:spPr>
        <p:txBody>
          <a:bodyPr/>
          <a:lstStyle/>
          <a:p>
            <a:r>
              <a:rPr lang="en-US" b="1" dirty="0" smtClean="0"/>
              <a:t>Curriculum Content</a:t>
            </a:r>
            <a:endParaRPr lang="en-IN" b="1" dirty="0"/>
          </a:p>
        </p:txBody>
      </p:sp>
      <p:sp>
        <p:nvSpPr>
          <p:cNvPr id="3" name="Content Placeholder 2"/>
          <p:cNvSpPr>
            <a:spLocks noGrp="1"/>
          </p:cNvSpPr>
          <p:nvPr>
            <p:ph idx="1"/>
          </p:nvPr>
        </p:nvSpPr>
        <p:spPr>
          <a:ln>
            <a:solidFill>
              <a:schemeClr val="tx1">
                <a:lumMod val="95000"/>
                <a:lumOff val="5000"/>
              </a:schemeClr>
            </a:solidFill>
          </a:ln>
        </p:spPr>
        <p:txBody>
          <a:bodyPr/>
          <a:lstStyle/>
          <a:p>
            <a:pPr marL="0" indent="0">
              <a:buNone/>
            </a:pPr>
            <a:r>
              <a:rPr lang="en-IN" dirty="0" smtClean="0"/>
              <a:t>                        Curriculum  +   Content</a:t>
            </a:r>
          </a:p>
          <a:p>
            <a:pPr marL="0" indent="0" algn="just">
              <a:buNone/>
            </a:pPr>
            <a:r>
              <a:rPr lang="en-IN" b="1" dirty="0" smtClean="0"/>
              <a:t>       Curriculum</a:t>
            </a:r>
            <a:r>
              <a:rPr lang="en-IN" dirty="0" smtClean="0"/>
              <a:t> can be understood as any course study which is undertaken by an educational institution to be covered in a specified time frame.</a:t>
            </a:r>
          </a:p>
          <a:p>
            <a:pPr marL="0" indent="0" algn="just">
              <a:buNone/>
            </a:pPr>
            <a:r>
              <a:rPr lang="en-IN" dirty="0"/>
              <a:t> </a:t>
            </a:r>
            <a:r>
              <a:rPr lang="en-IN" dirty="0" smtClean="0"/>
              <a:t>        </a:t>
            </a:r>
            <a:r>
              <a:rPr lang="en-IN" b="1" dirty="0" smtClean="0"/>
              <a:t>Content</a:t>
            </a:r>
            <a:r>
              <a:rPr lang="en-IN" dirty="0" smtClean="0"/>
              <a:t> involves subject matters drawn on the basis of problem, themes or topics to be taught by the teachers.</a:t>
            </a:r>
          </a:p>
          <a:p>
            <a:pPr marL="0" indent="0" algn="just">
              <a:buNone/>
            </a:pPr>
            <a:endParaRPr lang="en-IN" dirty="0" smtClean="0"/>
          </a:p>
          <a:p>
            <a:pPr marL="0" indent="0">
              <a:buNone/>
            </a:pPr>
            <a:endParaRPr lang="en-IN"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ln>
            <a:solidFill>
              <a:schemeClr val="tx1">
                <a:lumMod val="95000"/>
                <a:lumOff val="5000"/>
              </a:schemeClr>
            </a:solidFill>
          </a:ln>
        </p:spPr>
        <p:txBody>
          <a:bodyPr>
            <a:normAutofit fontScale="90000"/>
          </a:bodyPr>
          <a:lstStyle/>
          <a:p>
            <a:r>
              <a:rPr lang="en-US" b="1" dirty="0" smtClean="0"/>
              <a:t>Curriculum Content of the lives of Children</a:t>
            </a:r>
            <a:endParaRPr lang="en-IN" b="1" dirty="0"/>
          </a:p>
        </p:txBody>
      </p:sp>
      <p:sp>
        <p:nvSpPr>
          <p:cNvPr id="3" name="Content Placeholder 2"/>
          <p:cNvSpPr>
            <a:spLocks noGrp="1"/>
          </p:cNvSpPr>
          <p:nvPr>
            <p:ph idx="1"/>
          </p:nvPr>
        </p:nvSpPr>
        <p:spPr>
          <a:ln>
            <a:solidFill>
              <a:schemeClr val="tx1">
                <a:lumMod val="95000"/>
                <a:lumOff val="5000"/>
              </a:schemeClr>
            </a:solidFill>
          </a:ln>
        </p:spPr>
        <p:txBody>
          <a:bodyPr>
            <a:normAutofit fontScale="92500" lnSpcReduction="20000"/>
          </a:bodyPr>
          <a:lstStyle/>
          <a:p>
            <a:r>
              <a:rPr lang="en-US" dirty="0" smtClean="0"/>
              <a:t>Related to life experience</a:t>
            </a:r>
          </a:p>
          <a:p>
            <a:r>
              <a:rPr lang="en-US" dirty="0" smtClean="0"/>
              <a:t>Learners active participation</a:t>
            </a:r>
          </a:p>
          <a:p>
            <a:r>
              <a:rPr lang="en-US" dirty="0" smtClean="0"/>
              <a:t>Scientific outlook</a:t>
            </a:r>
          </a:p>
          <a:p>
            <a:r>
              <a:rPr lang="en-US" dirty="0" smtClean="0"/>
              <a:t>Development of integral personality</a:t>
            </a:r>
          </a:p>
          <a:p>
            <a:r>
              <a:rPr lang="en-US" dirty="0" smtClean="0"/>
              <a:t>Service to society</a:t>
            </a:r>
          </a:p>
          <a:p>
            <a:r>
              <a:rPr lang="en-US" dirty="0" smtClean="0"/>
              <a:t>Progressive and pragmatic</a:t>
            </a:r>
          </a:p>
          <a:p>
            <a:r>
              <a:rPr lang="en-US" dirty="0" smtClean="0"/>
              <a:t>To face the challenges of life</a:t>
            </a:r>
          </a:p>
          <a:p>
            <a:r>
              <a:rPr lang="en-US" dirty="0" smtClean="0"/>
              <a:t>Based on life-skills</a:t>
            </a:r>
          </a:p>
          <a:p>
            <a:r>
              <a:rPr lang="en-US" dirty="0" smtClean="0"/>
              <a:t>All round development</a:t>
            </a:r>
            <a:endParaRPr lang="en-IN"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ln>
            <a:solidFill>
              <a:schemeClr val="tx1">
                <a:lumMod val="95000"/>
                <a:lumOff val="5000"/>
              </a:schemeClr>
            </a:solidFill>
          </a:ln>
        </p:spPr>
        <p:txBody>
          <a:bodyPr>
            <a:normAutofit fontScale="90000"/>
          </a:bodyPr>
          <a:lstStyle/>
          <a:p>
            <a:r>
              <a:rPr lang="en-US" b="1" dirty="0" smtClean="0"/>
              <a:t>Criteria of selecting curriculum content for the lives of children</a:t>
            </a:r>
            <a:endParaRPr lang="en-IN" b="1" dirty="0"/>
          </a:p>
        </p:txBody>
      </p:sp>
      <p:sp>
        <p:nvSpPr>
          <p:cNvPr id="3" name="Content Placeholder 2"/>
          <p:cNvSpPr>
            <a:spLocks noGrp="1"/>
          </p:cNvSpPr>
          <p:nvPr>
            <p:ph idx="1"/>
          </p:nvPr>
        </p:nvSpPr>
        <p:spPr>
          <a:ln>
            <a:solidFill>
              <a:schemeClr val="tx1">
                <a:lumMod val="95000"/>
                <a:lumOff val="5000"/>
              </a:schemeClr>
            </a:solidFill>
          </a:ln>
        </p:spPr>
        <p:txBody>
          <a:bodyPr>
            <a:normAutofit fontScale="85000" lnSpcReduction="20000"/>
          </a:bodyPr>
          <a:lstStyle/>
          <a:p>
            <a:r>
              <a:rPr lang="en-US" dirty="0" smtClean="0"/>
              <a:t>Self-sufficiency</a:t>
            </a:r>
          </a:p>
          <a:p>
            <a:r>
              <a:rPr lang="en-US" dirty="0" smtClean="0"/>
              <a:t>Significance</a:t>
            </a:r>
          </a:p>
          <a:p>
            <a:r>
              <a:rPr lang="en-US" dirty="0" smtClean="0"/>
              <a:t>Validity</a:t>
            </a:r>
          </a:p>
          <a:p>
            <a:r>
              <a:rPr lang="en-US" dirty="0" smtClean="0"/>
              <a:t>Variety</a:t>
            </a:r>
          </a:p>
          <a:p>
            <a:r>
              <a:rPr lang="en-US" dirty="0" smtClean="0"/>
              <a:t>Suitability</a:t>
            </a:r>
          </a:p>
          <a:p>
            <a:r>
              <a:rPr lang="en-US" dirty="0" smtClean="0"/>
              <a:t>Interest</a:t>
            </a:r>
          </a:p>
          <a:p>
            <a:r>
              <a:rPr lang="en-US" dirty="0" smtClean="0"/>
              <a:t>Learn ability</a:t>
            </a:r>
          </a:p>
          <a:p>
            <a:r>
              <a:rPr lang="en-US" dirty="0" smtClean="0"/>
              <a:t>Feasibility</a:t>
            </a:r>
          </a:p>
          <a:p>
            <a:r>
              <a:rPr lang="en-US" dirty="0" smtClean="0"/>
              <a:t>Relevance to life</a:t>
            </a:r>
          </a:p>
          <a:p>
            <a:r>
              <a:rPr lang="en-US" dirty="0" smtClean="0"/>
              <a:t>Other Considerations</a:t>
            </a:r>
            <a:endParaRPr lang="en-IN"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ln>
            <a:solidFill>
              <a:schemeClr val="tx1">
                <a:lumMod val="95000"/>
                <a:lumOff val="5000"/>
              </a:schemeClr>
            </a:solidFill>
          </a:ln>
        </p:spPr>
        <p:txBody>
          <a:bodyPr>
            <a:normAutofit fontScale="90000"/>
          </a:bodyPr>
          <a:lstStyle/>
          <a:p>
            <a:r>
              <a:rPr lang="en-US" b="1" dirty="0" smtClean="0"/>
              <a:t>Relevance of curriculum content of the lives of children</a:t>
            </a:r>
            <a:endParaRPr lang="en-IN" b="1" dirty="0"/>
          </a:p>
        </p:txBody>
      </p:sp>
      <p:sp>
        <p:nvSpPr>
          <p:cNvPr id="3" name="Content Placeholder 2"/>
          <p:cNvSpPr>
            <a:spLocks noGrp="1"/>
          </p:cNvSpPr>
          <p:nvPr>
            <p:ph idx="1"/>
          </p:nvPr>
        </p:nvSpPr>
        <p:spPr>
          <a:gradFill>
            <a:gsLst>
              <a:gs pos="0">
                <a:srgbClr val="FFEFD1"/>
              </a:gs>
              <a:gs pos="64999">
                <a:srgbClr val="F0EBD5"/>
              </a:gs>
              <a:gs pos="100000">
                <a:srgbClr val="D1C39F"/>
              </a:gs>
            </a:gsLst>
            <a:lin ang="5400000" scaled="0"/>
          </a:gradFill>
          <a:ln>
            <a:solidFill>
              <a:schemeClr val="tx1">
                <a:lumMod val="95000"/>
                <a:lumOff val="5000"/>
              </a:schemeClr>
            </a:solidFill>
          </a:ln>
        </p:spPr>
        <p:txBody>
          <a:bodyPr/>
          <a:lstStyle/>
          <a:p>
            <a:r>
              <a:rPr lang="en-US" dirty="0" smtClean="0"/>
              <a:t>Curriculum or the content of what is being taught to the children</a:t>
            </a:r>
          </a:p>
          <a:p>
            <a:r>
              <a:rPr lang="en-US" dirty="0" smtClean="0"/>
              <a:t>Methodology of teaching or the way to which teaching is done.</a:t>
            </a:r>
          </a:p>
          <a:p>
            <a:r>
              <a:rPr lang="en-US" dirty="0" smtClean="0"/>
              <a:t>Techniques for socializing children.</a:t>
            </a:r>
            <a:endParaRPr lang="en-IN"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ln>
            <a:solidFill>
              <a:schemeClr val="tx1">
                <a:lumMod val="95000"/>
                <a:lumOff val="5000"/>
              </a:schemeClr>
            </a:solidFill>
          </a:ln>
        </p:spPr>
        <p:txBody>
          <a:bodyPr/>
          <a:lstStyle/>
          <a:p>
            <a:endParaRPr lang="en-IN" dirty="0"/>
          </a:p>
        </p:txBody>
      </p:sp>
      <p:sp>
        <p:nvSpPr>
          <p:cNvPr id="3" name="Content Placeholder 2"/>
          <p:cNvSpPr>
            <a:spLocks noGrp="1"/>
          </p:cNvSpPr>
          <p:nvPr>
            <p:ph idx="1"/>
          </p:nvPr>
        </p:nvSpPr>
        <p:spPr>
          <a:gradFill>
            <a:gsLst>
              <a:gs pos="0">
                <a:srgbClr val="FFEFD1"/>
              </a:gs>
              <a:gs pos="64999">
                <a:srgbClr val="F0EBD5"/>
              </a:gs>
              <a:gs pos="100000">
                <a:srgbClr val="D1C39F"/>
              </a:gs>
            </a:gsLst>
            <a:lin ang="5400000" scaled="0"/>
          </a:gradFill>
          <a:ln>
            <a:solidFill>
              <a:schemeClr val="tx1">
                <a:lumMod val="95000"/>
                <a:lumOff val="5000"/>
              </a:schemeClr>
            </a:solidFill>
          </a:ln>
        </p:spPr>
        <p:txBody>
          <a:bodyPr/>
          <a:lstStyle/>
          <a:p>
            <a:pPr>
              <a:buNone/>
            </a:pPr>
            <a:r>
              <a:rPr lang="en-US" dirty="0" smtClean="0"/>
              <a:t>   1.     Constructivism</a:t>
            </a:r>
          </a:p>
          <a:p>
            <a:pPr>
              <a:buNone/>
            </a:pPr>
            <a:r>
              <a:rPr lang="en-US" dirty="0" smtClean="0"/>
              <a:t>   2.     Collaborative Strategy Approach</a:t>
            </a:r>
          </a:p>
          <a:p>
            <a:pPr>
              <a:buNone/>
            </a:pPr>
            <a:r>
              <a:rPr lang="en-US" dirty="0" smtClean="0"/>
              <a:t>   3.     Interactive Strategy</a:t>
            </a:r>
          </a:p>
          <a:p>
            <a:pPr>
              <a:buNone/>
            </a:pPr>
            <a:r>
              <a:rPr lang="en-US" dirty="0" smtClean="0"/>
              <a:t>   4.     Reflective Strategy</a:t>
            </a:r>
          </a:p>
          <a:p>
            <a:pPr>
              <a:buNone/>
            </a:pPr>
            <a:r>
              <a:rPr lang="en-US" dirty="0" smtClean="0"/>
              <a:t>   5.     Experiential Learning Strategy</a:t>
            </a:r>
          </a:p>
          <a:p>
            <a:pPr>
              <a:buNone/>
            </a:pPr>
            <a:r>
              <a:rPr lang="en-US" dirty="0" smtClean="0"/>
              <a:t>   6.     Service Learning Strategy</a:t>
            </a:r>
          </a:p>
          <a:p>
            <a:pPr>
              <a:buNone/>
            </a:pPr>
            <a:r>
              <a:rPr lang="en-US" dirty="0" smtClean="0"/>
              <a:t>   7.     Inquiry-based Strategy</a:t>
            </a:r>
            <a:endParaRPr lang="en-IN"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143000" y="1066800"/>
            <a:ext cx="7010400" cy="4572000"/>
          </a:xfrm>
        </p:spPr>
        <p:txBody>
          <a:bodyPr/>
          <a:lstStyle/>
          <a:p>
            <a:endParaRPr lang="en-US" dirty="0"/>
          </a:p>
        </p:txBody>
      </p:sp>
      <p:pic>
        <p:nvPicPr>
          <p:cNvPr id="1026" name="Picture 2" descr="C:\Users\ind\Desktop\thank you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000" y="1066800"/>
            <a:ext cx="7010400" cy="4648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1039736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107</TotalTime>
  <Words>339</Words>
  <Application>Microsoft Office PowerPoint</Application>
  <PresentationFormat>On-screen Show (4:3)</PresentationFormat>
  <Paragraphs>58</Paragraphs>
  <Slides>11</Slides>
  <Notes>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Office Theme</vt:lpstr>
      <vt:lpstr>Section B  Pedagogical Practice : Relevance of Curriculum content of the lives of children</vt:lpstr>
      <vt:lpstr>Introduction</vt:lpstr>
      <vt:lpstr>Pedagogical Practice</vt:lpstr>
      <vt:lpstr>Types of Pedagogical Practice</vt:lpstr>
      <vt:lpstr>Curriculum Content</vt:lpstr>
      <vt:lpstr>Curriculum Content</vt:lpstr>
      <vt:lpstr>Curriculum Content of the lives of Children</vt:lpstr>
      <vt:lpstr>Criteria of selecting curriculum content for the lives of children</vt:lpstr>
      <vt:lpstr>Relevance of curriculum content of the lives of children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Section B Pedagogical Practice : Relevance of Curriculum content of the lives of children</dc:title>
  <dc:creator>Abc</dc:creator>
  <cp:lastModifiedBy>ind</cp:lastModifiedBy>
  <cp:revision>14</cp:revision>
  <dcterms:created xsi:type="dcterms:W3CDTF">2020-09-16T07:51:54Z</dcterms:created>
  <dcterms:modified xsi:type="dcterms:W3CDTF">2021-03-16T14:53:43Z</dcterms:modified>
</cp:coreProperties>
</file>