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8" r:id="rId2"/>
    <p:sldId id="262" r:id="rId3"/>
    <p:sldId id="263" r:id="rId4"/>
    <p:sldId id="259" r:id="rId5"/>
    <p:sldId id="261" r:id="rId6"/>
    <p:sldId id="264" r:id="rId7"/>
    <p:sldId id="260" r:id="rId8"/>
    <p:sldId id="265" r:id="rId9"/>
    <p:sldId id="266" r:id="rId10"/>
    <p:sldId id="267" r:id="rId11"/>
    <p:sldId id="268" r:id="rId12"/>
    <p:sldId id="269" r:id="rId13"/>
    <p:sldId id="270" r:id="rId14"/>
    <p:sldId id="271"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2523"/>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B5B6C-325B-488F-852B-450A71531E7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IN"/>
        </a:p>
      </dgm:t>
    </dgm:pt>
    <dgm:pt modelId="{289107EE-6E62-40E0-8461-6EE037B2E836}">
      <dgm:prSet phldrT="[Text]"/>
      <dgm:spPr>
        <a:solidFill>
          <a:schemeClr val="accent1">
            <a:hueOff val="0"/>
            <a:satOff val="0"/>
            <a:lumOff val="0"/>
          </a:schemeClr>
        </a:solidFill>
        <a:ln>
          <a:noFill/>
        </a:ln>
      </dgm:spPr>
      <dgm:t>
        <a:bodyPr/>
        <a:lstStyle/>
        <a:p>
          <a:r>
            <a:rPr lang="en-US" dirty="0" smtClean="0"/>
            <a:t>1.</a:t>
          </a:r>
          <a:endParaRPr lang="en-IN" dirty="0"/>
        </a:p>
      </dgm:t>
    </dgm:pt>
    <dgm:pt modelId="{0EBDC49D-7DE8-46F6-9584-ED234D2C8960}" type="parTrans" cxnId="{9C4A5288-E983-42F5-AA76-40D34B09B2EC}">
      <dgm:prSet/>
      <dgm:spPr/>
      <dgm:t>
        <a:bodyPr/>
        <a:lstStyle/>
        <a:p>
          <a:endParaRPr lang="en-IN"/>
        </a:p>
      </dgm:t>
    </dgm:pt>
    <dgm:pt modelId="{3BDB98E6-EC32-48D2-B97F-9931F6DDEEAA}" type="sibTrans" cxnId="{9C4A5288-E983-42F5-AA76-40D34B09B2EC}">
      <dgm:prSet/>
      <dgm:spPr/>
      <dgm:t>
        <a:bodyPr/>
        <a:lstStyle/>
        <a:p>
          <a:endParaRPr lang="en-IN"/>
        </a:p>
      </dgm:t>
    </dgm:pt>
    <dgm:pt modelId="{437929E1-DB5E-4ECC-994C-65FEE0BF69FC}">
      <dgm:prSet phldrT="[Text]"/>
      <dgm:spPr>
        <a:gradFill rotWithShape="0">
          <a:gsLst>
            <a:gs pos="0">
              <a:srgbClr val="FFEFD1"/>
            </a:gs>
            <a:gs pos="64999">
              <a:srgbClr val="F0EBD5"/>
            </a:gs>
            <a:gs pos="100000">
              <a:srgbClr val="D1C39F"/>
            </a:gs>
          </a:gsLst>
          <a:lin ang="5400000" scaled="0"/>
        </a:gradFill>
      </dgm:spPr>
      <dgm:t>
        <a:bodyPr/>
        <a:lstStyle/>
        <a:p>
          <a:r>
            <a:rPr lang="en-US" dirty="0" smtClean="0"/>
            <a:t>Field Based Experiential Learning</a:t>
          </a:r>
          <a:endParaRPr lang="en-IN" dirty="0"/>
        </a:p>
      </dgm:t>
    </dgm:pt>
    <dgm:pt modelId="{1B9C89C2-69C9-4932-9BCF-734F6961613E}" type="parTrans" cxnId="{B2831950-FC28-4F87-80F6-A1A9A71D9EEC}">
      <dgm:prSet/>
      <dgm:spPr/>
      <dgm:t>
        <a:bodyPr/>
        <a:lstStyle/>
        <a:p>
          <a:endParaRPr lang="en-IN"/>
        </a:p>
      </dgm:t>
    </dgm:pt>
    <dgm:pt modelId="{6F839023-DA4C-43B7-B7B7-1DA6942DBDA9}" type="sibTrans" cxnId="{B2831950-FC28-4F87-80F6-A1A9A71D9EEC}">
      <dgm:prSet/>
      <dgm:spPr/>
      <dgm:t>
        <a:bodyPr/>
        <a:lstStyle/>
        <a:p>
          <a:endParaRPr lang="en-IN"/>
        </a:p>
      </dgm:t>
    </dgm:pt>
    <dgm:pt modelId="{A557C2EB-45EC-4518-BBE0-C81F6AE30BE1}">
      <dgm:prSet phldrT="[Text]"/>
      <dgm:spPr/>
      <dgm:t>
        <a:bodyPr/>
        <a:lstStyle/>
        <a:p>
          <a:r>
            <a:rPr lang="en-US" dirty="0" smtClean="0"/>
            <a:t>2.</a:t>
          </a:r>
          <a:endParaRPr lang="en-IN" dirty="0"/>
        </a:p>
      </dgm:t>
    </dgm:pt>
    <dgm:pt modelId="{9BE2644F-BEF1-4383-A490-9957F60871B6}" type="parTrans" cxnId="{0B7708AA-F72B-4C6C-97F3-3ACEF687197B}">
      <dgm:prSet/>
      <dgm:spPr/>
      <dgm:t>
        <a:bodyPr/>
        <a:lstStyle/>
        <a:p>
          <a:endParaRPr lang="en-IN"/>
        </a:p>
      </dgm:t>
    </dgm:pt>
    <dgm:pt modelId="{EAD2835A-93E3-476F-82EA-0521E2CCCE8E}" type="sibTrans" cxnId="{0B7708AA-F72B-4C6C-97F3-3ACEF687197B}">
      <dgm:prSet/>
      <dgm:spPr/>
      <dgm:t>
        <a:bodyPr/>
        <a:lstStyle/>
        <a:p>
          <a:endParaRPr lang="en-IN"/>
        </a:p>
      </dgm:t>
    </dgm:pt>
    <dgm:pt modelId="{809ED46B-5C9B-40B6-95B0-9B903A12F5F3}">
      <dgm:prSet phldrT="[Text]"/>
      <dgm:spPr>
        <a:gradFill rotWithShape="0">
          <a:gsLst>
            <a:gs pos="0">
              <a:srgbClr val="FFEFD1"/>
            </a:gs>
            <a:gs pos="64999">
              <a:srgbClr val="F0EBD5"/>
            </a:gs>
            <a:gs pos="100000">
              <a:srgbClr val="D1C39F"/>
            </a:gs>
          </a:gsLst>
          <a:lin ang="5400000" scaled="0"/>
        </a:gradFill>
      </dgm:spPr>
      <dgm:t>
        <a:bodyPr/>
        <a:lstStyle/>
        <a:p>
          <a:r>
            <a:rPr lang="en-US" dirty="0" smtClean="0"/>
            <a:t>Classroom Based Experiential Learning</a:t>
          </a:r>
          <a:endParaRPr lang="en-IN" dirty="0"/>
        </a:p>
      </dgm:t>
    </dgm:pt>
    <dgm:pt modelId="{0F862F32-AD16-41C9-99A8-BD43A4F45A64}" type="parTrans" cxnId="{E905A3C2-A5F2-4DC6-AA33-91504E6CE36F}">
      <dgm:prSet/>
      <dgm:spPr/>
      <dgm:t>
        <a:bodyPr/>
        <a:lstStyle/>
        <a:p>
          <a:endParaRPr lang="en-IN"/>
        </a:p>
      </dgm:t>
    </dgm:pt>
    <dgm:pt modelId="{347CDB31-7FBF-451D-ACA4-74511C52243B}" type="sibTrans" cxnId="{E905A3C2-A5F2-4DC6-AA33-91504E6CE36F}">
      <dgm:prSet/>
      <dgm:spPr/>
      <dgm:t>
        <a:bodyPr/>
        <a:lstStyle/>
        <a:p>
          <a:endParaRPr lang="en-IN"/>
        </a:p>
      </dgm:t>
    </dgm:pt>
    <dgm:pt modelId="{019E737E-AF3C-4B10-9BFA-317BE3304BE7}" type="pres">
      <dgm:prSet presAssocID="{D77B5B6C-325B-488F-852B-450A71531E71}" presName="Name0" presStyleCnt="0">
        <dgm:presLayoutVars>
          <dgm:dir/>
          <dgm:animLvl val="lvl"/>
          <dgm:resizeHandles/>
        </dgm:presLayoutVars>
      </dgm:prSet>
      <dgm:spPr/>
      <dgm:t>
        <a:bodyPr/>
        <a:lstStyle/>
        <a:p>
          <a:endParaRPr lang="en-IN"/>
        </a:p>
      </dgm:t>
    </dgm:pt>
    <dgm:pt modelId="{5FA303AB-DAD9-43C8-ADFC-ED436FAA5972}" type="pres">
      <dgm:prSet presAssocID="{289107EE-6E62-40E0-8461-6EE037B2E836}" presName="linNode" presStyleCnt="0"/>
      <dgm:spPr/>
    </dgm:pt>
    <dgm:pt modelId="{7576E228-7608-4D0E-8440-6335C2A19A5C}" type="pres">
      <dgm:prSet presAssocID="{289107EE-6E62-40E0-8461-6EE037B2E836}" presName="parentShp" presStyleLbl="node1" presStyleIdx="0" presStyleCnt="2" custScaleX="72222" custScaleY="62677" custLinFactNeighborX="0" custLinFactNeighborY="-1005">
        <dgm:presLayoutVars>
          <dgm:bulletEnabled val="1"/>
        </dgm:presLayoutVars>
      </dgm:prSet>
      <dgm:spPr/>
      <dgm:t>
        <a:bodyPr/>
        <a:lstStyle/>
        <a:p>
          <a:endParaRPr lang="en-IN"/>
        </a:p>
      </dgm:t>
    </dgm:pt>
    <dgm:pt modelId="{D9F2B749-A2BD-409C-A537-475D7E4117DF}" type="pres">
      <dgm:prSet presAssocID="{289107EE-6E62-40E0-8461-6EE037B2E836}" presName="childShp" presStyleLbl="bgAccFollowNode1" presStyleIdx="0" presStyleCnt="2" custLinFactNeighborX="1852" custLinFactNeighborY="-26">
        <dgm:presLayoutVars>
          <dgm:bulletEnabled val="1"/>
        </dgm:presLayoutVars>
      </dgm:prSet>
      <dgm:spPr/>
      <dgm:t>
        <a:bodyPr/>
        <a:lstStyle/>
        <a:p>
          <a:endParaRPr lang="en-IN"/>
        </a:p>
      </dgm:t>
    </dgm:pt>
    <dgm:pt modelId="{BE044DBE-23B8-41E9-BAF7-63DC2519C8F3}" type="pres">
      <dgm:prSet presAssocID="{3BDB98E6-EC32-48D2-B97F-9931F6DDEEAA}" presName="spacing" presStyleCnt="0"/>
      <dgm:spPr/>
    </dgm:pt>
    <dgm:pt modelId="{EF8A421E-7124-4AEA-893D-4F76010750CA}" type="pres">
      <dgm:prSet presAssocID="{A557C2EB-45EC-4518-BBE0-C81F6AE30BE1}" presName="linNode" presStyleCnt="0"/>
      <dgm:spPr/>
    </dgm:pt>
    <dgm:pt modelId="{DF6FA4F8-80B8-490C-8A76-F383CE88BF42}" type="pres">
      <dgm:prSet presAssocID="{A557C2EB-45EC-4518-BBE0-C81F6AE30BE1}" presName="parentShp" presStyleLbl="node1" presStyleIdx="1" presStyleCnt="2" custScaleX="76852" custScaleY="54814">
        <dgm:presLayoutVars>
          <dgm:bulletEnabled val="1"/>
        </dgm:presLayoutVars>
      </dgm:prSet>
      <dgm:spPr/>
      <dgm:t>
        <a:bodyPr/>
        <a:lstStyle/>
        <a:p>
          <a:endParaRPr lang="en-IN"/>
        </a:p>
      </dgm:t>
    </dgm:pt>
    <dgm:pt modelId="{3EA98E41-8661-49BA-BA7C-7F8CC215FB46}" type="pres">
      <dgm:prSet presAssocID="{A557C2EB-45EC-4518-BBE0-C81F6AE30BE1}" presName="childShp" presStyleLbl="bgAccFollowNode1" presStyleIdx="1" presStyleCnt="2">
        <dgm:presLayoutVars>
          <dgm:bulletEnabled val="1"/>
        </dgm:presLayoutVars>
      </dgm:prSet>
      <dgm:spPr/>
      <dgm:t>
        <a:bodyPr/>
        <a:lstStyle/>
        <a:p>
          <a:endParaRPr lang="en-IN"/>
        </a:p>
      </dgm:t>
    </dgm:pt>
  </dgm:ptLst>
  <dgm:cxnLst>
    <dgm:cxn modelId="{B2831950-FC28-4F87-80F6-A1A9A71D9EEC}" srcId="{289107EE-6E62-40E0-8461-6EE037B2E836}" destId="{437929E1-DB5E-4ECC-994C-65FEE0BF69FC}" srcOrd="0" destOrd="0" parTransId="{1B9C89C2-69C9-4932-9BCF-734F6961613E}" sibTransId="{6F839023-DA4C-43B7-B7B7-1DA6942DBDA9}"/>
    <dgm:cxn modelId="{4BA38D9E-6587-4B05-B984-6C4BE3183D39}" type="presOf" srcId="{437929E1-DB5E-4ECC-994C-65FEE0BF69FC}" destId="{D9F2B749-A2BD-409C-A537-475D7E4117DF}" srcOrd="0" destOrd="0" presId="urn:microsoft.com/office/officeart/2005/8/layout/vList6"/>
    <dgm:cxn modelId="{E905A3C2-A5F2-4DC6-AA33-91504E6CE36F}" srcId="{A557C2EB-45EC-4518-BBE0-C81F6AE30BE1}" destId="{809ED46B-5C9B-40B6-95B0-9B903A12F5F3}" srcOrd="0" destOrd="0" parTransId="{0F862F32-AD16-41C9-99A8-BD43A4F45A64}" sibTransId="{347CDB31-7FBF-451D-ACA4-74511C52243B}"/>
    <dgm:cxn modelId="{0B7708AA-F72B-4C6C-97F3-3ACEF687197B}" srcId="{D77B5B6C-325B-488F-852B-450A71531E71}" destId="{A557C2EB-45EC-4518-BBE0-C81F6AE30BE1}" srcOrd="1" destOrd="0" parTransId="{9BE2644F-BEF1-4383-A490-9957F60871B6}" sibTransId="{EAD2835A-93E3-476F-82EA-0521E2CCCE8E}"/>
    <dgm:cxn modelId="{8387FC0B-576C-41F0-BDBA-C8FC95798CD6}" type="presOf" srcId="{A557C2EB-45EC-4518-BBE0-C81F6AE30BE1}" destId="{DF6FA4F8-80B8-490C-8A76-F383CE88BF42}" srcOrd="0" destOrd="0" presId="urn:microsoft.com/office/officeart/2005/8/layout/vList6"/>
    <dgm:cxn modelId="{B5B76E79-EDA8-4343-9FE9-0092CACDDD52}" type="presOf" srcId="{289107EE-6E62-40E0-8461-6EE037B2E836}" destId="{7576E228-7608-4D0E-8440-6335C2A19A5C}" srcOrd="0" destOrd="0" presId="urn:microsoft.com/office/officeart/2005/8/layout/vList6"/>
    <dgm:cxn modelId="{9ACC8B16-FEBE-4DC3-945E-39587EB4C1EA}" type="presOf" srcId="{809ED46B-5C9B-40B6-95B0-9B903A12F5F3}" destId="{3EA98E41-8661-49BA-BA7C-7F8CC215FB46}" srcOrd="0" destOrd="0" presId="urn:microsoft.com/office/officeart/2005/8/layout/vList6"/>
    <dgm:cxn modelId="{CF332859-94EE-4CC9-9D10-8EFBB385E652}" type="presOf" srcId="{D77B5B6C-325B-488F-852B-450A71531E71}" destId="{019E737E-AF3C-4B10-9BFA-317BE3304BE7}" srcOrd="0" destOrd="0" presId="urn:microsoft.com/office/officeart/2005/8/layout/vList6"/>
    <dgm:cxn modelId="{9C4A5288-E983-42F5-AA76-40D34B09B2EC}" srcId="{D77B5B6C-325B-488F-852B-450A71531E71}" destId="{289107EE-6E62-40E0-8461-6EE037B2E836}" srcOrd="0" destOrd="0" parTransId="{0EBDC49D-7DE8-46F6-9584-ED234D2C8960}" sibTransId="{3BDB98E6-EC32-48D2-B97F-9931F6DDEEAA}"/>
    <dgm:cxn modelId="{04EAD703-0019-44E4-BBB8-A6066958AB95}" type="presParOf" srcId="{019E737E-AF3C-4B10-9BFA-317BE3304BE7}" destId="{5FA303AB-DAD9-43C8-ADFC-ED436FAA5972}" srcOrd="0" destOrd="0" presId="urn:microsoft.com/office/officeart/2005/8/layout/vList6"/>
    <dgm:cxn modelId="{BD37CDF4-DD81-43E9-9084-5EA77DB6B3DD}" type="presParOf" srcId="{5FA303AB-DAD9-43C8-ADFC-ED436FAA5972}" destId="{7576E228-7608-4D0E-8440-6335C2A19A5C}" srcOrd="0" destOrd="0" presId="urn:microsoft.com/office/officeart/2005/8/layout/vList6"/>
    <dgm:cxn modelId="{76BE49C6-A600-4381-B895-EED964F0E5D8}" type="presParOf" srcId="{5FA303AB-DAD9-43C8-ADFC-ED436FAA5972}" destId="{D9F2B749-A2BD-409C-A537-475D7E4117DF}" srcOrd="1" destOrd="0" presId="urn:microsoft.com/office/officeart/2005/8/layout/vList6"/>
    <dgm:cxn modelId="{B1C57F6D-11B2-4250-909B-7D4125A324A6}" type="presParOf" srcId="{019E737E-AF3C-4B10-9BFA-317BE3304BE7}" destId="{BE044DBE-23B8-41E9-BAF7-63DC2519C8F3}" srcOrd="1" destOrd="0" presId="urn:microsoft.com/office/officeart/2005/8/layout/vList6"/>
    <dgm:cxn modelId="{DD99FE13-8963-4BD8-9ED9-B2E4F41813F5}" type="presParOf" srcId="{019E737E-AF3C-4B10-9BFA-317BE3304BE7}" destId="{EF8A421E-7124-4AEA-893D-4F76010750CA}" srcOrd="2" destOrd="0" presId="urn:microsoft.com/office/officeart/2005/8/layout/vList6"/>
    <dgm:cxn modelId="{1AD5CC13-6507-4CC1-8CF2-BE940A3DF214}" type="presParOf" srcId="{EF8A421E-7124-4AEA-893D-4F76010750CA}" destId="{DF6FA4F8-80B8-490C-8A76-F383CE88BF42}" srcOrd="0" destOrd="0" presId="urn:microsoft.com/office/officeart/2005/8/layout/vList6"/>
    <dgm:cxn modelId="{1D147670-8016-49D9-BA27-B742B03F4827}" type="presParOf" srcId="{EF8A421E-7124-4AEA-893D-4F76010750CA}" destId="{3EA98E41-8661-49BA-BA7C-7F8CC215FB4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946526-CCBE-4016-B8E7-26D68C93FBAF}" type="doc">
      <dgm:prSet loTypeId="urn:microsoft.com/office/officeart/2005/8/layout/pList1#1" loCatId="list" qsTypeId="urn:microsoft.com/office/officeart/2005/8/quickstyle/simple1" qsCatId="simple" csTypeId="urn:microsoft.com/office/officeart/2005/8/colors/accent1_2" csCatId="accent1" phldr="0"/>
      <dgm:spPr/>
      <dgm:t>
        <a:bodyPr/>
        <a:lstStyle/>
        <a:p>
          <a:endParaRPr lang="en-IN"/>
        </a:p>
      </dgm:t>
    </dgm:pt>
    <dgm:pt modelId="{7A81AAD0-75EB-440E-9946-AE15070B14A6}" type="pres">
      <dgm:prSet presAssocID="{A8946526-CCBE-4016-B8E7-26D68C93FBAF}" presName="Name0" presStyleCnt="0">
        <dgm:presLayoutVars>
          <dgm:dir/>
          <dgm:resizeHandles val="exact"/>
        </dgm:presLayoutVars>
      </dgm:prSet>
      <dgm:spPr/>
      <dgm:t>
        <a:bodyPr/>
        <a:lstStyle/>
        <a:p>
          <a:endParaRPr lang="en-IN"/>
        </a:p>
      </dgm:t>
    </dgm:pt>
  </dgm:ptLst>
  <dgm:cxnLst>
    <dgm:cxn modelId="{72896F98-4CF8-4063-8E46-15E68BFA0E6D}" type="presOf" srcId="{A8946526-CCBE-4016-B8E7-26D68C93FBAF}" destId="{7A81AAD0-75EB-440E-9946-AE15070B14A6}" srcOrd="0" destOrd="0" presId="urn:microsoft.com/office/officeart/2005/8/layout/pLis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E43D1C-A075-4142-9B91-9E25BB37EB1F}" type="doc">
      <dgm:prSet loTypeId="urn:microsoft.com/office/officeart/2005/8/layout/matrix3" loCatId="matrix" qsTypeId="urn:microsoft.com/office/officeart/2005/8/quickstyle/3d5" qsCatId="3D" csTypeId="urn:microsoft.com/office/officeart/2005/8/colors/accent1_2" csCatId="accent1" phldr="1"/>
      <dgm:spPr/>
      <dgm:t>
        <a:bodyPr/>
        <a:lstStyle/>
        <a:p>
          <a:endParaRPr lang="en-IN"/>
        </a:p>
      </dgm:t>
    </dgm:pt>
    <dgm:pt modelId="{17CC99D0-1A55-4F66-A74D-35590CAC7C0A}" type="pres">
      <dgm:prSet presAssocID="{7AE43D1C-A075-4142-9B91-9E25BB37EB1F}" presName="matrix" presStyleCnt="0">
        <dgm:presLayoutVars>
          <dgm:chMax val="1"/>
          <dgm:dir/>
          <dgm:resizeHandles val="exact"/>
        </dgm:presLayoutVars>
      </dgm:prSet>
      <dgm:spPr/>
      <dgm:t>
        <a:bodyPr/>
        <a:lstStyle/>
        <a:p>
          <a:endParaRPr lang="en-IN"/>
        </a:p>
      </dgm:t>
    </dgm:pt>
  </dgm:ptLst>
  <dgm:cxnLst>
    <dgm:cxn modelId="{2D91FA85-A6CA-440B-839A-A47C300853C3}" type="presOf" srcId="{7AE43D1C-A075-4142-9B91-9E25BB37EB1F}" destId="{17CC99D0-1A55-4F66-A74D-35590CAC7C0A}" srcOrd="0" destOrd="0" presId="urn:microsoft.com/office/officeart/2005/8/layout/matrix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BE206F-5E05-4101-ACA3-A10EE8C61478}"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IN"/>
        </a:p>
      </dgm:t>
    </dgm:pt>
    <dgm:pt modelId="{C5567BAE-9D25-461F-BB3E-B914AB3296BC}">
      <dgm:prSet phldrT="[Text]"/>
      <dgm:spPr>
        <a:gradFill rotWithShape="0">
          <a:gsLst>
            <a:gs pos="0">
              <a:srgbClr val="FFEFD1"/>
            </a:gs>
            <a:gs pos="64999">
              <a:srgbClr val="F0EBD5"/>
            </a:gs>
            <a:gs pos="100000">
              <a:srgbClr val="D1C39F"/>
            </a:gs>
          </a:gsLst>
          <a:lin ang="5400000" scaled="0"/>
        </a:gradFill>
      </dgm:spPr>
      <dgm:t>
        <a:bodyPr/>
        <a:lstStyle/>
        <a:p>
          <a:r>
            <a:rPr lang="en-US" b="1" dirty="0" smtClean="0">
              <a:solidFill>
                <a:schemeClr val="tx1">
                  <a:lumMod val="95000"/>
                  <a:lumOff val="5000"/>
                </a:schemeClr>
              </a:solidFill>
            </a:rPr>
            <a:t>1.)  General       objectives</a:t>
          </a:r>
          <a:endParaRPr lang="en-IN" b="1" dirty="0">
            <a:solidFill>
              <a:schemeClr val="tx1">
                <a:lumMod val="95000"/>
                <a:lumOff val="5000"/>
              </a:schemeClr>
            </a:solidFill>
          </a:endParaRPr>
        </a:p>
      </dgm:t>
    </dgm:pt>
    <dgm:pt modelId="{4B5DCFF0-86C1-45BC-88F4-5D0D2E864428}" type="parTrans" cxnId="{06F94008-DE12-4D6A-8553-9F78813B26B7}">
      <dgm:prSet/>
      <dgm:spPr/>
      <dgm:t>
        <a:bodyPr/>
        <a:lstStyle/>
        <a:p>
          <a:endParaRPr lang="en-IN"/>
        </a:p>
      </dgm:t>
    </dgm:pt>
    <dgm:pt modelId="{DF332C16-8182-4BDF-AF31-4ACF694AC94E}" type="sibTrans" cxnId="{06F94008-DE12-4D6A-8553-9F78813B26B7}">
      <dgm:prSet/>
      <dgm:spPr/>
      <dgm:t>
        <a:bodyPr/>
        <a:lstStyle/>
        <a:p>
          <a:endParaRPr lang="en-IN"/>
        </a:p>
      </dgm:t>
    </dgm:pt>
    <dgm:pt modelId="{2FFAC556-0982-49D8-9C9F-BC0B2F05F556}">
      <dgm:prSet phldrT="[Text]"/>
      <dgm:spPr>
        <a:gradFill rotWithShape="0">
          <a:gsLst>
            <a:gs pos="0">
              <a:srgbClr val="FFEFD1"/>
            </a:gs>
            <a:gs pos="64999">
              <a:srgbClr val="F0EBD5"/>
            </a:gs>
            <a:gs pos="100000">
              <a:srgbClr val="D1C39F"/>
            </a:gs>
          </a:gsLst>
          <a:lin ang="5400000" scaled="0"/>
        </a:gradFill>
      </dgm:spPr>
      <dgm:t>
        <a:bodyPr/>
        <a:lstStyle/>
        <a:p>
          <a:r>
            <a:rPr lang="en-US" b="1" dirty="0" smtClean="0">
              <a:solidFill>
                <a:schemeClr val="tx1">
                  <a:lumMod val="95000"/>
                  <a:lumOff val="5000"/>
                </a:schemeClr>
              </a:solidFill>
            </a:rPr>
            <a:t>2.) Objectives related to students</a:t>
          </a:r>
          <a:endParaRPr lang="en-IN" b="1" dirty="0">
            <a:solidFill>
              <a:schemeClr val="tx1">
                <a:lumMod val="95000"/>
                <a:lumOff val="5000"/>
              </a:schemeClr>
            </a:solidFill>
          </a:endParaRPr>
        </a:p>
      </dgm:t>
    </dgm:pt>
    <dgm:pt modelId="{052E2A0D-2784-427E-AC30-8584A81096E8}" type="parTrans" cxnId="{90989BAE-3A95-4CCB-9977-1543A540B62A}">
      <dgm:prSet/>
      <dgm:spPr/>
      <dgm:t>
        <a:bodyPr/>
        <a:lstStyle/>
        <a:p>
          <a:endParaRPr lang="en-IN"/>
        </a:p>
      </dgm:t>
    </dgm:pt>
    <dgm:pt modelId="{A8AA101A-5299-4D8F-9BF6-C2B17B37AD62}" type="sibTrans" cxnId="{90989BAE-3A95-4CCB-9977-1543A540B62A}">
      <dgm:prSet/>
      <dgm:spPr/>
      <dgm:t>
        <a:bodyPr/>
        <a:lstStyle/>
        <a:p>
          <a:endParaRPr lang="en-IN"/>
        </a:p>
      </dgm:t>
    </dgm:pt>
    <dgm:pt modelId="{913CD361-56AA-4B02-B046-0F36EACDF2FC}">
      <dgm:prSet phldrT="[Text]"/>
      <dgm:spPr>
        <a:gradFill rotWithShape="0">
          <a:gsLst>
            <a:gs pos="0">
              <a:srgbClr val="FFEFD1"/>
            </a:gs>
            <a:gs pos="64999">
              <a:srgbClr val="F0EBD5"/>
            </a:gs>
            <a:gs pos="100000">
              <a:srgbClr val="D1C39F"/>
            </a:gs>
          </a:gsLst>
          <a:lin ang="5400000" scaled="0"/>
        </a:gradFill>
      </dgm:spPr>
      <dgm:t>
        <a:bodyPr/>
        <a:lstStyle/>
        <a:p>
          <a:r>
            <a:rPr lang="en-US" b="1" dirty="0" smtClean="0">
              <a:solidFill>
                <a:schemeClr val="tx1">
                  <a:lumMod val="95000"/>
                  <a:lumOff val="5000"/>
                </a:schemeClr>
              </a:solidFill>
            </a:rPr>
            <a:t>3.) Objectives related to Teachers</a:t>
          </a:r>
          <a:endParaRPr lang="en-IN" b="1" dirty="0">
            <a:solidFill>
              <a:schemeClr val="tx1">
                <a:lumMod val="95000"/>
                <a:lumOff val="5000"/>
              </a:schemeClr>
            </a:solidFill>
          </a:endParaRPr>
        </a:p>
      </dgm:t>
    </dgm:pt>
    <dgm:pt modelId="{5842CA4D-33C9-4DDE-8C6F-B5C97B4563BE}" type="parTrans" cxnId="{8CA1BF35-591C-40FD-A43E-39063126D4B1}">
      <dgm:prSet/>
      <dgm:spPr/>
      <dgm:t>
        <a:bodyPr/>
        <a:lstStyle/>
        <a:p>
          <a:endParaRPr lang="en-IN"/>
        </a:p>
      </dgm:t>
    </dgm:pt>
    <dgm:pt modelId="{5658B023-43F8-49D7-90AD-033C012074DA}" type="sibTrans" cxnId="{8CA1BF35-591C-40FD-A43E-39063126D4B1}">
      <dgm:prSet/>
      <dgm:spPr/>
      <dgm:t>
        <a:bodyPr/>
        <a:lstStyle/>
        <a:p>
          <a:endParaRPr lang="en-IN"/>
        </a:p>
      </dgm:t>
    </dgm:pt>
    <dgm:pt modelId="{63EB0B76-825A-4078-A104-13C8F05F6344}">
      <dgm:prSet phldrT="[Text]"/>
      <dgm:spPr>
        <a:gradFill rotWithShape="0">
          <a:gsLst>
            <a:gs pos="0">
              <a:srgbClr val="FFEFD1"/>
            </a:gs>
            <a:gs pos="64999">
              <a:srgbClr val="F0EBD5"/>
            </a:gs>
            <a:gs pos="100000">
              <a:srgbClr val="D1C39F"/>
            </a:gs>
          </a:gsLst>
          <a:lin ang="5400000" scaled="0"/>
        </a:gradFill>
      </dgm:spPr>
      <dgm:t>
        <a:bodyPr/>
        <a:lstStyle/>
        <a:p>
          <a:r>
            <a:rPr lang="en-US" b="1" dirty="0" smtClean="0">
              <a:solidFill>
                <a:schemeClr val="tx1">
                  <a:lumMod val="95000"/>
                  <a:lumOff val="5000"/>
                </a:schemeClr>
              </a:solidFill>
            </a:rPr>
            <a:t>4.) Objectives related to Institutions</a:t>
          </a:r>
          <a:endParaRPr lang="en-IN" b="1" dirty="0">
            <a:solidFill>
              <a:schemeClr val="tx1">
                <a:lumMod val="95000"/>
                <a:lumOff val="5000"/>
              </a:schemeClr>
            </a:solidFill>
          </a:endParaRPr>
        </a:p>
      </dgm:t>
    </dgm:pt>
    <dgm:pt modelId="{F9822C81-AF2A-4684-BD27-F0BC5F7EB2D6}" type="parTrans" cxnId="{AFE714C2-77B2-48EC-B9DF-85DDC4A542F3}">
      <dgm:prSet/>
      <dgm:spPr/>
      <dgm:t>
        <a:bodyPr/>
        <a:lstStyle/>
        <a:p>
          <a:endParaRPr lang="en-IN"/>
        </a:p>
      </dgm:t>
    </dgm:pt>
    <dgm:pt modelId="{966DF46A-1BE1-4CA3-BA54-793241E4B445}" type="sibTrans" cxnId="{AFE714C2-77B2-48EC-B9DF-85DDC4A542F3}">
      <dgm:prSet/>
      <dgm:spPr/>
      <dgm:t>
        <a:bodyPr/>
        <a:lstStyle/>
        <a:p>
          <a:endParaRPr lang="en-IN"/>
        </a:p>
      </dgm:t>
    </dgm:pt>
    <dgm:pt modelId="{7496E200-AEB0-4D2A-B34C-E3F48D1DC9FD}" type="pres">
      <dgm:prSet presAssocID="{67BE206F-5E05-4101-ACA3-A10EE8C61478}" presName="matrix" presStyleCnt="0">
        <dgm:presLayoutVars>
          <dgm:chMax val="1"/>
          <dgm:dir/>
          <dgm:resizeHandles val="exact"/>
        </dgm:presLayoutVars>
      </dgm:prSet>
      <dgm:spPr/>
      <dgm:t>
        <a:bodyPr/>
        <a:lstStyle/>
        <a:p>
          <a:endParaRPr lang="en-US"/>
        </a:p>
      </dgm:t>
    </dgm:pt>
    <dgm:pt modelId="{9541C701-65BF-4276-A449-85A86A00A868}" type="pres">
      <dgm:prSet presAssocID="{67BE206F-5E05-4101-ACA3-A10EE8C61478}" presName="axisShape" presStyleLbl="bgShp" presStyleIdx="0" presStyleCnt="1"/>
      <dgm:spPr/>
    </dgm:pt>
    <dgm:pt modelId="{028C671E-B3C5-4228-8C93-0E6F51B8FA18}" type="pres">
      <dgm:prSet presAssocID="{67BE206F-5E05-4101-ACA3-A10EE8C61478}" presName="rect1" presStyleLbl="node1" presStyleIdx="0" presStyleCnt="4" custAng="0" custScaleX="176249" custScaleY="98751" custLinFactNeighborX="-30781" custLinFactNeighborY="-4374">
        <dgm:presLayoutVars>
          <dgm:chMax val="0"/>
          <dgm:chPref val="0"/>
          <dgm:bulletEnabled val="1"/>
        </dgm:presLayoutVars>
      </dgm:prSet>
      <dgm:spPr/>
      <dgm:t>
        <a:bodyPr/>
        <a:lstStyle/>
        <a:p>
          <a:endParaRPr lang="en-IN"/>
        </a:p>
      </dgm:t>
    </dgm:pt>
    <dgm:pt modelId="{334DEEE6-B97F-45AF-99EA-B3EDABE65D85}" type="pres">
      <dgm:prSet presAssocID="{67BE206F-5E05-4101-ACA3-A10EE8C61478}" presName="rect2" presStyleLbl="node1" presStyleIdx="1" presStyleCnt="4" custScaleX="178126" custLinFactNeighborX="58438" custLinFactNeighborY="-8438">
        <dgm:presLayoutVars>
          <dgm:chMax val="0"/>
          <dgm:chPref val="0"/>
          <dgm:bulletEnabled val="1"/>
        </dgm:presLayoutVars>
      </dgm:prSet>
      <dgm:spPr/>
      <dgm:t>
        <a:bodyPr/>
        <a:lstStyle/>
        <a:p>
          <a:endParaRPr lang="en-US"/>
        </a:p>
      </dgm:t>
    </dgm:pt>
    <dgm:pt modelId="{801C704F-8338-4DDC-B1B8-0C29A4A9A0E5}" type="pres">
      <dgm:prSet presAssocID="{67BE206F-5E05-4101-ACA3-A10EE8C61478}" presName="rect3" presStyleLbl="node1" presStyleIdx="2" presStyleCnt="4" custScaleX="165625" custLinFactNeighborX="-53281">
        <dgm:presLayoutVars>
          <dgm:chMax val="0"/>
          <dgm:chPref val="0"/>
          <dgm:bulletEnabled val="1"/>
        </dgm:presLayoutVars>
      </dgm:prSet>
      <dgm:spPr/>
      <dgm:t>
        <a:bodyPr/>
        <a:lstStyle/>
        <a:p>
          <a:endParaRPr lang="en-IN"/>
        </a:p>
      </dgm:t>
    </dgm:pt>
    <dgm:pt modelId="{A3929AB4-1A0A-41A8-81AA-1F3A743D2C22}" type="pres">
      <dgm:prSet presAssocID="{67BE206F-5E05-4101-ACA3-A10EE8C61478}" presName="rect4" presStyleLbl="node1" presStyleIdx="3" presStyleCnt="4" custScaleX="177187" custScaleY="98125" custLinFactNeighborX="79688">
        <dgm:presLayoutVars>
          <dgm:chMax val="0"/>
          <dgm:chPref val="0"/>
          <dgm:bulletEnabled val="1"/>
        </dgm:presLayoutVars>
      </dgm:prSet>
      <dgm:spPr/>
      <dgm:t>
        <a:bodyPr/>
        <a:lstStyle/>
        <a:p>
          <a:endParaRPr lang="en-IN"/>
        </a:p>
      </dgm:t>
    </dgm:pt>
  </dgm:ptLst>
  <dgm:cxnLst>
    <dgm:cxn modelId="{5E50BEE8-5B8E-48C5-B023-92859EB89E51}" type="presOf" srcId="{913CD361-56AA-4B02-B046-0F36EACDF2FC}" destId="{801C704F-8338-4DDC-B1B8-0C29A4A9A0E5}" srcOrd="0" destOrd="0" presId="urn:microsoft.com/office/officeart/2005/8/layout/matrix2"/>
    <dgm:cxn modelId="{06F94008-DE12-4D6A-8553-9F78813B26B7}" srcId="{67BE206F-5E05-4101-ACA3-A10EE8C61478}" destId="{C5567BAE-9D25-461F-BB3E-B914AB3296BC}" srcOrd="0" destOrd="0" parTransId="{4B5DCFF0-86C1-45BC-88F4-5D0D2E864428}" sibTransId="{DF332C16-8182-4BDF-AF31-4ACF694AC94E}"/>
    <dgm:cxn modelId="{AFE714C2-77B2-48EC-B9DF-85DDC4A542F3}" srcId="{67BE206F-5E05-4101-ACA3-A10EE8C61478}" destId="{63EB0B76-825A-4078-A104-13C8F05F6344}" srcOrd="3" destOrd="0" parTransId="{F9822C81-AF2A-4684-BD27-F0BC5F7EB2D6}" sibTransId="{966DF46A-1BE1-4CA3-BA54-793241E4B445}"/>
    <dgm:cxn modelId="{8CA1BF35-591C-40FD-A43E-39063126D4B1}" srcId="{67BE206F-5E05-4101-ACA3-A10EE8C61478}" destId="{913CD361-56AA-4B02-B046-0F36EACDF2FC}" srcOrd="2" destOrd="0" parTransId="{5842CA4D-33C9-4DDE-8C6F-B5C97B4563BE}" sibTransId="{5658B023-43F8-49D7-90AD-033C012074DA}"/>
    <dgm:cxn modelId="{B05A3B49-41DE-4631-813D-A7EB7E028873}" type="presOf" srcId="{2FFAC556-0982-49D8-9C9F-BC0B2F05F556}" destId="{334DEEE6-B97F-45AF-99EA-B3EDABE65D85}" srcOrd="0" destOrd="0" presId="urn:microsoft.com/office/officeart/2005/8/layout/matrix2"/>
    <dgm:cxn modelId="{5E0467CA-F3F8-4021-8294-A8D9B787A9AA}" type="presOf" srcId="{67BE206F-5E05-4101-ACA3-A10EE8C61478}" destId="{7496E200-AEB0-4D2A-B34C-E3F48D1DC9FD}" srcOrd="0" destOrd="0" presId="urn:microsoft.com/office/officeart/2005/8/layout/matrix2"/>
    <dgm:cxn modelId="{E5825AB0-2FE2-4B70-904E-D1781A317569}" type="presOf" srcId="{63EB0B76-825A-4078-A104-13C8F05F6344}" destId="{A3929AB4-1A0A-41A8-81AA-1F3A743D2C22}" srcOrd="0" destOrd="0" presId="urn:microsoft.com/office/officeart/2005/8/layout/matrix2"/>
    <dgm:cxn modelId="{90989BAE-3A95-4CCB-9977-1543A540B62A}" srcId="{67BE206F-5E05-4101-ACA3-A10EE8C61478}" destId="{2FFAC556-0982-49D8-9C9F-BC0B2F05F556}" srcOrd="1" destOrd="0" parTransId="{052E2A0D-2784-427E-AC30-8584A81096E8}" sibTransId="{A8AA101A-5299-4D8F-9BF6-C2B17B37AD62}"/>
    <dgm:cxn modelId="{A29F44A8-F6A2-4ED0-B651-780B11CB4B80}" type="presOf" srcId="{C5567BAE-9D25-461F-BB3E-B914AB3296BC}" destId="{028C671E-B3C5-4228-8C93-0E6F51B8FA18}" srcOrd="0" destOrd="0" presId="urn:microsoft.com/office/officeart/2005/8/layout/matrix2"/>
    <dgm:cxn modelId="{F17DC5BE-BBAD-49DE-AD42-6EFDF7F28B9C}" type="presParOf" srcId="{7496E200-AEB0-4D2A-B34C-E3F48D1DC9FD}" destId="{9541C701-65BF-4276-A449-85A86A00A868}" srcOrd="0" destOrd="0" presId="urn:microsoft.com/office/officeart/2005/8/layout/matrix2"/>
    <dgm:cxn modelId="{10173D61-3476-4DAB-9CBC-89C4E6883862}" type="presParOf" srcId="{7496E200-AEB0-4D2A-B34C-E3F48D1DC9FD}" destId="{028C671E-B3C5-4228-8C93-0E6F51B8FA18}" srcOrd="1" destOrd="0" presId="urn:microsoft.com/office/officeart/2005/8/layout/matrix2"/>
    <dgm:cxn modelId="{0107D8A4-29D1-4154-A9E8-20901F5F5AED}" type="presParOf" srcId="{7496E200-AEB0-4D2A-B34C-E3F48D1DC9FD}" destId="{334DEEE6-B97F-45AF-99EA-B3EDABE65D85}" srcOrd="2" destOrd="0" presId="urn:microsoft.com/office/officeart/2005/8/layout/matrix2"/>
    <dgm:cxn modelId="{E2D7A0B9-AEEA-4F96-A54D-7B1D0746452E}" type="presParOf" srcId="{7496E200-AEB0-4D2A-B34C-E3F48D1DC9FD}" destId="{801C704F-8338-4DDC-B1B8-0C29A4A9A0E5}" srcOrd="3" destOrd="0" presId="urn:microsoft.com/office/officeart/2005/8/layout/matrix2"/>
    <dgm:cxn modelId="{97B61E2C-0FDE-49D5-8A1B-915CE22AC6FE}" type="presParOf" srcId="{7496E200-AEB0-4D2A-B34C-E3F48D1DC9FD}" destId="{A3929AB4-1A0A-41A8-81AA-1F3A743D2C22}" srcOrd="4" destOrd="0" presId="urn:microsoft.com/office/officeart/2005/8/layout/matrix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2B749-A2BD-409C-A537-475D7E4117DF}">
      <dsp:nvSpPr>
        <dsp:cNvPr id="0" name=""/>
        <dsp:cNvSpPr/>
      </dsp:nvSpPr>
      <dsp:spPr>
        <a:xfrm>
          <a:off x="2895601" y="0"/>
          <a:ext cx="4937760" cy="2154694"/>
        </a:xfrm>
        <a:prstGeom prst="rightArrow">
          <a:avLst>
            <a:gd name="adj1" fmla="val 75000"/>
            <a:gd name="adj2" fmla="val 50000"/>
          </a:avLst>
        </a:prstGeom>
        <a:gradFill rotWithShape="0">
          <a:gsLst>
            <a:gs pos="0">
              <a:srgbClr val="FFEFD1"/>
            </a:gs>
            <a:gs pos="64999">
              <a:srgbClr val="F0EBD5"/>
            </a:gs>
            <a:gs pos="100000">
              <a:srgbClr val="D1C39F"/>
            </a:gs>
          </a:gsLst>
          <a:lin ang="5400000" scaled="0"/>
        </a:gra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95" tIns="23495" rIns="23495" bIns="23495" numCol="1" spcCol="1270" anchor="t" anchorCtr="0">
          <a:noAutofit/>
        </a:bodyPr>
        <a:lstStyle/>
        <a:p>
          <a:pPr marL="285750" lvl="1" indent="-285750" algn="l" defTabSz="1644650">
            <a:lnSpc>
              <a:spcPct val="90000"/>
            </a:lnSpc>
            <a:spcBef>
              <a:spcPct val="0"/>
            </a:spcBef>
            <a:spcAft>
              <a:spcPct val="15000"/>
            </a:spcAft>
            <a:buChar char="••"/>
          </a:pPr>
          <a:r>
            <a:rPr lang="en-US" sz="3700" kern="1200" dirty="0" smtClean="0"/>
            <a:t>Field Based Experiential Learning</a:t>
          </a:r>
          <a:endParaRPr lang="en-IN" sz="3700" kern="1200" dirty="0"/>
        </a:p>
      </dsp:txBody>
      <dsp:txXfrm>
        <a:off x="2895601" y="269337"/>
        <a:ext cx="4129750" cy="1616020"/>
      </dsp:txXfrm>
    </dsp:sp>
    <dsp:sp modelId="{7576E228-7608-4D0E-8440-6335C2A19A5C}">
      <dsp:nvSpPr>
        <dsp:cNvPr id="0" name=""/>
        <dsp:cNvSpPr/>
      </dsp:nvSpPr>
      <dsp:spPr>
        <a:xfrm>
          <a:off x="457203" y="380996"/>
          <a:ext cx="2377432" cy="1350497"/>
        </a:xfrm>
        <a:prstGeom prst="roundRect">
          <a:avLst/>
        </a:prstGeom>
        <a:solidFill>
          <a:schemeClr val="accent1">
            <a:hueOff val="0"/>
            <a:satOff val="0"/>
            <a:lum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en-US" sz="5900" kern="1200" dirty="0" smtClean="0"/>
            <a:t>1.</a:t>
          </a:r>
          <a:endParaRPr lang="en-IN" sz="5900" kern="1200" dirty="0"/>
        </a:p>
      </dsp:txBody>
      <dsp:txXfrm>
        <a:off x="523129" y="446922"/>
        <a:ext cx="2245580" cy="1218645"/>
      </dsp:txXfrm>
    </dsp:sp>
    <dsp:sp modelId="{3EA98E41-8661-49BA-BA7C-7F8CC215FB46}">
      <dsp:nvSpPr>
        <dsp:cNvPr id="0" name=""/>
        <dsp:cNvSpPr/>
      </dsp:nvSpPr>
      <dsp:spPr>
        <a:xfrm>
          <a:off x="2910842" y="2370716"/>
          <a:ext cx="4937760" cy="2154694"/>
        </a:xfrm>
        <a:prstGeom prst="rightArrow">
          <a:avLst>
            <a:gd name="adj1" fmla="val 75000"/>
            <a:gd name="adj2" fmla="val 50000"/>
          </a:avLst>
        </a:prstGeom>
        <a:gradFill rotWithShape="0">
          <a:gsLst>
            <a:gs pos="0">
              <a:srgbClr val="FFEFD1"/>
            </a:gs>
            <a:gs pos="64999">
              <a:srgbClr val="F0EBD5"/>
            </a:gs>
            <a:gs pos="100000">
              <a:srgbClr val="D1C39F"/>
            </a:gs>
          </a:gsLst>
          <a:lin ang="5400000" scaled="0"/>
        </a:gra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95" tIns="23495" rIns="23495" bIns="23495" numCol="1" spcCol="1270" anchor="t" anchorCtr="0">
          <a:noAutofit/>
        </a:bodyPr>
        <a:lstStyle/>
        <a:p>
          <a:pPr marL="285750" lvl="1" indent="-285750" algn="l" defTabSz="1644650">
            <a:lnSpc>
              <a:spcPct val="90000"/>
            </a:lnSpc>
            <a:spcBef>
              <a:spcPct val="0"/>
            </a:spcBef>
            <a:spcAft>
              <a:spcPct val="15000"/>
            </a:spcAft>
            <a:buChar char="••"/>
          </a:pPr>
          <a:r>
            <a:rPr lang="en-US" sz="3700" kern="1200" dirty="0" smtClean="0"/>
            <a:t>Classroom Based Experiential Learning</a:t>
          </a:r>
          <a:endParaRPr lang="en-IN" sz="3700" kern="1200" dirty="0"/>
        </a:p>
      </dsp:txBody>
      <dsp:txXfrm>
        <a:off x="2910842" y="2640053"/>
        <a:ext cx="4129750" cy="1616020"/>
      </dsp:txXfrm>
    </dsp:sp>
    <dsp:sp modelId="{DF6FA4F8-80B8-490C-8A76-F383CE88BF42}">
      <dsp:nvSpPr>
        <dsp:cNvPr id="0" name=""/>
        <dsp:cNvSpPr/>
      </dsp:nvSpPr>
      <dsp:spPr>
        <a:xfrm>
          <a:off x="380997" y="2857526"/>
          <a:ext cx="2529844" cy="11810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en-US" sz="5900" kern="1200" dirty="0" smtClean="0"/>
            <a:t>2.</a:t>
          </a:r>
          <a:endParaRPr lang="en-IN" sz="5900" kern="1200" dirty="0"/>
        </a:p>
      </dsp:txBody>
      <dsp:txXfrm>
        <a:off x="438652" y="2915181"/>
        <a:ext cx="2414534" cy="10657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1C701-65BF-4276-A449-85A86A00A868}">
      <dsp:nvSpPr>
        <dsp:cNvPr id="0" name=""/>
        <dsp:cNvSpPr/>
      </dsp:nvSpPr>
      <dsp:spPr>
        <a:xfrm>
          <a:off x="1008371" y="0"/>
          <a:ext cx="4064000" cy="4064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8C671E-B3C5-4228-8C93-0E6F51B8FA18}">
      <dsp:nvSpPr>
        <dsp:cNvPr id="0" name=""/>
        <dsp:cNvSpPr/>
      </dsp:nvSpPr>
      <dsp:spPr>
        <a:xfrm>
          <a:off x="152404" y="203208"/>
          <a:ext cx="2865103" cy="1605296"/>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chemeClr val="tx1">
                  <a:lumMod val="95000"/>
                  <a:lumOff val="5000"/>
                </a:schemeClr>
              </a:solidFill>
            </a:rPr>
            <a:t>1.)  General       objectives</a:t>
          </a:r>
          <a:endParaRPr lang="en-IN" sz="2700" b="1" kern="1200" dirty="0">
            <a:solidFill>
              <a:schemeClr val="tx1">
                <a:lumMod val="95000"/>
                <a:lumOff val="5000"/>
              </a:schemeClr>
            </a:solidFill>
          </a:endParaRPr>
        </a:p>
      </dsp:txBody>
      <dsp:txXfrm>
        <a:off x="230768" y="281572"/>
        <a:ext cx="2708375" cy="1448568"/>
      </dsp:txXfrm>
    </dsp:sp>
    <dsp:sp modelId="{334DEEE6-B97F-45AF-99EA-B3EDABE65D85}">
      <dsp:nvSpPr>
        <dsp:cNvPr id="0" name=""/>
        <dsp:cNvSpPr/>
      </dsp:nvSpPr>
      <dsp:spPr>
        <a:xfrm>
          <a:off x="3200383" y="126991"/>
          <a:ext cx="2895616" cy="162560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chemeClr val="tx1">
                  <a:lumMod val="95000"/>
                  <a:lumOff val="5000"/>
                </a:schemeClr>
              </a:solidFill>
            </a:rPr>
            <a:t>2.) Objectives related to students</a:t>
          </a:r>
          <a:endParaRPr lang="en-IN" sz="2600" b="1" kern="1200" dirty="0">
            <a:solidFill>
              <a:schemeClr val="tx1">
                <a:lumMod val="95000"/>
                <a:lumOff val="5000"/>
              </a:schemeClr>
            </a:solidFill>
          </a:endParaRPr>
        </a:p>
      </dsp:txBody>
      <dsp:txXfrm>
        <a:off x="3279738" y="206346"/>
        <a:ext cx="2736906" cy="1466890"/>
      </dsp:txXfrm>
    </dsp:sp>
    <dsp:sp modelId="{801C704F-8338-4DDC-B1B8-0C29A4A9A0E5}">
      <dsp:nvSpPr>
        <dsp:cNvPr id="0" name=""/>
        <dsp:cNvSpPr/>
      </dsp:nvSpPr>
      <dsp:spPr>
        <a:xfrm>
          <a:off x="0" y="2174240"/>
          <a:ext cx="2692400" cy="162560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chemeClr val="tx1">
                  <a:lumMod val="95000"/>
                  <a:lumOff val="5000"/>
                </a:schemeClr>
              </a:solidFill>
            </a:rPr>
            <a:t>3.) Objectives related to Teachers</a:t>
          </a:r>
          <a:endParaRPr lang="en-IN" sz="2600" b="1" kern="1200" dirty="0">
            <a:solidFill>
              <a:schemeClr val="tx1">
                <a:lumMod val="95000"/>
                <a:lumOff val="5000"/>
              </a:schemeClr>
            </a:solidFill>
          </a:endParaRPr>
        </a:p>
      </dsp:txBody>
      <dsp:txXfrm>
        <a:off x="79355" y="2253595"/>
        <a:ext cx="2533690" cy="1466890"/>
      </dsp:txXfrm>
    </dsp:sp>
    <dsp:sp modelId="{A3929AB4-1A0A-41A8-81AA-1F3A743D2C22}">
      <dsp:nvSpPr>
        <dsp:cNvPr id="0" name=""/>
        <dsp:cNvSpPr/>
      </dsp:nvSpPr>
      <dsp:spPr>
        <a:xfrm>
          <a:off x="3215648" y="2189480"/>
          <a:ext cx="2880351" cy="159512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chemeClr val="tx1">
                  <a:lumMod val="95000"/>
                  <a:lumOff val="5000"/>
                </a:schemeClr>
              </a:solidFill>
            </a:rPr>
            <a:t>4.) Objectives related to Institutions</a:t>
          </a:r>
          <a:endParaRPr lang="en-IN" sz="2500" b="1" kern="1200" dirty="0">
            <a:solidFill>
              <a:schemeClr val="tx1">
                <a:lumMod val="95000"/>
                <a:lumOff val="5000"/>
              </a:schemeClr>
            </a:solidFill>
          </a:endParaRPr>
        </a:p>
      </dsp:txBody>
      <dsp:txXfrm>
        <a:off x="3293515" y="2267347"/>
        <a:ext cx="2724617" cy="143938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82B5F5-32BF-4D7B-90C2-F82BDD65C2D5}" type="datetimeFigureOut">
              <a:rPr lang="en-US" smtClean="0"/>
              <a:t>11/29/2021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100919-00D7-4191-8347-7A29D54E95AA}" type="slidenum">
              <a:rPr lang="en-US" smtClean="0"/>
              <a:t>‹#›</a:t>
            </a:fld>
            <a:endParaRPr lang="en-US"/>
          </a:p>
        </p:txBody>
      </p:sp>
    </p:spTree>
    <p:extLst>
      <p:ext uri="{BB962C8B-B14F-4D97-AF65-F5344CB8AC3E}">
        <p14:creationId xmlns:p14="http://schemas.microsoft.com/office/powerpoint/2010/main" val="243132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100919-00D7-4191-8347-7A29D54E95AA}" type="slidenum">
              <a:rPr lang="en-US" smtClean="0"/>
              <a:t>17</a:t>
            </a:fld>
            <a:endParaRPr lang="en-US"/>
          </a:p>
        </p:txBody>
      </p:sp>
    </p:spTree>
    <p:extLst>
      <p:ext uri="{BB962C8B-B14F-4D97-AF65-F5344CB8AC3E}">
        <p14:creationId xmlns:p14="http://schemas.microsoft.com/office/powerpoint/2010/main" val="241801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B3FB7F-1AC7-43F7-A4E0-19581E116F54}" type="datetimeFigureOut">
              <a:rPr lang="en-US" smtClean="0"/>
              <a:pPr/>
              <a:t>11/29/2021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8B0360-3573-4400-BFBF-1438D882461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B3FB7F-1AC7-43F7-A4E0-19581E116F54}" type="datetimeFigureOut">
              <a:rPr lang="en-US" smtClean="0"/>
              <a:pPr/>
              <a:t>11/29/2021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B0360-3573-4400-BFBF-1438D882461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image" Target="../media/image1.jpeg"/><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5029200"/>
          </a:xfrm>
        </p:spPr>
        <p:txBody>
          <a:bodyPr/>
          <a:lstStyle/>
          <a:p>
            <a:endParaRPr lang="en-IN" dirty="0"/>
          </a:p>
        </p:txBody>
      </p:sp>
      <p:pic>
        <p:nvPicPr>
          <p:cNvPr id="1026" name="Picture 2" descr="C:\Users\Abc\Desktop\2.jpg"/>
          <p:cNvPicPr>
            <a:picLocks noChangeAspect="1" noChangeArrowheads="1"/>
          </p:cNvPicPr>
          <p:nvPr/>
        </p:nvPicPr>
        <p:blipFill>
          <a:blip r:embed="rId3"/>
          <a:srcRect/>
          <a:stretch>
            <a:fillRect/>
          </a:stretch>
        </p:blipFill>
        <p:spPr bwMode="auto">
          <a:xfrm>
            <a:off x="457200" y="533400"/>
            <a:ext cx="8229600" cy="5791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7543800" cy="4876800"/>
          </a:xfrm>
        </p:spPr>
        <p:txBody>
          <a:bodyPr/>
          <a:lstStyle/>
          <a:p>
            <a:endParaRPr lang="en-IN" dirty="0"/>
          </a:p>
        </p:txBody>
      </p:sp>
      <p:pic>
        <p:nvPicPr>
          <p:cNvPr id="3074" name="Picture 2" descr="C:\Users\Abc\Desktop\4.jpg"/>
          <p:cNvPicPr>
            <a:picLocks noChangeAspect="1" noChangeArrowheads="1"/>
          </p:cNvPicPr>
          <p:nvPr/>
        </p:nvPicPr>
        <p:blipFill>
          <a:blip r:embed="rId3"/>
          <a:srcRect/>
          <a:stretch>
            <a:fillRect/>
          </a:stretch>
        </p:blipFill>
        <p:spPr bwMode="auto">
          <a:xfrm>
            <a:off x="838200" y="828675"/>
            <a:ext cx="7467600" cy="52006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7800" y="1143000"/>
            <a:ext cx="6248400" cy="4343400"/>
          </a:xfrm>
        </p:spPr>
        <p:txBody>
          <a:bodyPr/>
          <a:lstStyle/>
          <a:p>
            <a:endParaRPr lang="en-IN" dirty="0"/>
          </a:p>
        </p:txBody>
      </p:sp>
      <p:pic>
        <p:nvPicPr>
          <p:cNvPr id="4098" name="Picture 2" descr="C:\Users\Abc\Desktop\6.jpg"/>
          <p:cNvPicPr>
            <a:picLocks noChangeAspect="1" noChangeArrowheads="1"/>
          </p:cNvPicPr>
          <p:nvPr/>
        </p:nvPicPr>
        <p:blipFill>
          <a:blip r:embed="rId3"/>
          <a:srcRect/>
          <a:stretch>
            <a:fillRect/>
          </a:stretch>
        </p:blipFill>
        <p:spPr bwMode="auto">
          <a:xfrm>
            <a:off x="1219200" y="1066800"/>
            <a:ext cx="6629400" cy="4572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gradFill>
            <a:gsLst>
              <a:gs pos="0">
                <a:srgbClr val="FFEFD1"/>
              </a:gs>
              <a:gs pos="64999">
                <a:srgbClr val="F0EBD5"/>
              </a:gs>
              <a:gs pos="100000">
                <a:srgbClr val="D1C39F"/>
              </a:gs>
            </a:gsLst>
            <a:lin ang="5400000" scaled="0"/>
          </a:gradFill>
          <a:ln>
            <a:solidFill>
              <a:schemeClr val="tx1">
                <a:lumMod val="95000"/>
                <a:lumOff val="5000"/>
              </a:schemeClr>
            </a:solidFill>
          </a:ln>
        </p:spPr>
        <p:txBody>
          <a:bodyPr/>
          <a:lstStyle/>
          <a:p>
            <a:r>
              <a:rPr lang="en-US" b="1" dirty="0" smtClean="0">
                <a:solidFill>
                  <a:srgbClr val="800000"/>
                </a:solidFill>
                <a:latin typeface="Algerian" pitchFamily="82" charset="0"/>
              </a:rPr>
              <a:t>INTRODUCTION</a:t>
            </a:r>
            <a:endParaRPr lang="en-IN" b="1" dirty="0">
              <a:solidFill>
                <a:srgbClr val="800000"/>
              </a:solidFill>
              <a:latin typeface="Algerian" pitchFamily="82" charset="0"/>
            </a:endParaRPr>
          </a:p>
        </p:txBody>
      </p:sp>
      <p:sp>
        <p:nvSpPr>
          <p:cNvPr id="3" name="Content Placeholder 2"/>
          <p:cNvSpPr>
            <a:spLocks noGrp="1"/>
          </p:cNvSpPr>
          <p:nvPr>
            <p:ph idx="1"/>
          </p:nvPr>
        </p:nvSpPr>
        <p:spPr>
          <a:xfrm>
            <a:off x="457200" y="1295400"/>
            <a:ext cx="8229600" cy="4830763"/>
          </a:xfrm>
          <a:ln>
            <a:solidFill>
              <a:schemeClr val="tx1">
                <a:lumMod val="95000"/>
                <a:lumOff val="5000"/>
              </a:schemeClr>
            </a:solidFill>
          </a:ln>
        </p:spPr>
        <p:txBody>
          <a:bodyPr/>
          <a:lstStyle/>
          <a:p>
            <a:pPr algn="just">
              <a:buNone/>
            </a:pPr>
            <a:r>
              <a:rPr lang="en-US" dirty="0" smtClean="0"/>
              <a:t>   Experiential learning is a well known model in education, training, facilitation and organizational development. Experiential learning engage students in critical thinking, problem solving, and decision making opportunities for debriefing and consolidation of ideas and skills through feedback, reflection and the application of ideas and skills to new situations.</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FFEFD1"/>
              </a:gs>
              <a:gs pos="64999">
                <a:srgbClr val="F0EBD5"/>
              </a:gs>
              <a:gs pos="100000">
                <a:srgbClr val="D1C39F"/>
              </a:gs>
            </a:gsLst>
            <a:lin ang="5400000" scaled="0"/>
          </a:gradFill>
        </p:spPr>
        <p:txBody>
          <a:bodyPr/>
          <a:lstStyle/>
          <a:p>
            <a:endParaRPr lang="en-IN" dirty="0"/>
          </a:p>
        </p:txBody>
      </p:sp>
      <p:pic>
        <p:nvPicPr>
          <p:cNvPr id="5123" name="Picture 3" descr="C:\Users\Abc\Desktop\5.jpg"/>
          <p:cNvPicPr>
            <a:picLocks noGrp="1" noChangeAspect="1" noChangeArrowheads="1"/>
          </p:cNvPicPr>
          <p:nvPr>
            <p:ph idx="1"/>
          </p:nvPr>
        </p:nvPicPr>
        <p:blipFill>
          <a:blip r:embed="rId3"/>
          <a:srcRect/>
          <a:stretch>
            <a:fillRect/>
          </a:stretch>
        </p:blipFill>
        <p:spPr bwMode="auto">
          <a:xfrm>
            <a:off x="609600" y="1524000"/>
            <a:ext cx="8000999" cy="4876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105400"/>
          </a:xfrm>
        </p:spPr>
        <p:txBody>
          <a:bodyPr/>
          <a:lstStyle/>
          <a:p>
            <a:endParaRPr lang="en-IN" dirty="0"/>
          </a:p>
        </p:txBody>
      </p:sp>
      <p:pic>
        <p:nvPicPr>
          <p:cNvPr id="6146" name="Picture 2" descr="C:\Users\Abc\Desktop\1.jpg"/>
          <p:cNvPicPr>
            <a:picLocks noChangeAspect="1" noChangeArrowheads="1"/>
          </p:cNvPicPr>
          <p:nvPr/>
        </p:nvPicPr>
        <p:blipFill>
          <a:blip r:embed="rId3"/>
          <a:srcRect/>
          <a:stretch>
            <a:fillRect/>
          </a:stretch>
        </p:blipFill>
        <p:spPr bwMode="auto">
          <a:xfrm>
            <a:off x="914400" y="762000"/>
            <a:ext cx="7467600" cy="5334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800000"/>
                </a:solidFill>
                <a:latin typeface="Algerian" pitchFamily="82" charset="0"/>
              </a:rPr>
              <a:t>meaning</a:t>
            </a:r>
            <a:endParaRPr lang="en-IN" b="1" dirty="0">
              <a:solidFill>
                <a:srgbClr val="800000"/>
              </a:solidFill>
              <a:latin typeface="Algerian" pitchFamily="82" charset="0"/>
            </a:endParaRPr>
          </a:p>
        </p:txBody>
      </p:sp>
      <p:sp>
        <p:nvSpPr>
          <p:cNvPr id="3" name="Content Placeholder 2"/>
          <p:cNvSpPr>
            <a:spLocks noGrp="1"/>
          </p:cNvSpPr>
          <p:nvPr>
            <p:ph idx="1"/>
          </p:nvPr>
        </p:nvSpPr>
        <p:spPr>
          <a:xfrm>
            <a:off x="457200" y="1066800"/>
            <a:ext cx="8229600" cy="5059363"/>
          </a:xfrm>
        </p:spPr>
        <p:txBody>
          <a:bodyPr/>
          <a:lstStyle/>
          <a:p>
            <a:pPr>
              <a:buNone/>
            </a:pPr>
            <a:r>
              <a:rPr lang="en-US" dirty="0" smtClean="0"/>
              <a:t> </a:t>
            </a:r>
            <a:r>
              <a:rPr lang="en-US" dirty="0"/>
              <a:t> </a:t>
            </a:r>
            <a:r>
              <a:rPr lang="en-US" dirty="0" smtClean="0"/>
              <a:t>.</a:t>
            </a:r>
            <a:endParaRPr lang="en-IN" dirty="0"/>
          </a:p>
        </p:txBody>
      </p:sp>
      <p:pic>
        <p:nvPicPr>
          <p:cNvPr id="2050" name="Picture 2" descr="C:\Users\Abc\Desktop\3.jpg"/>
          <p:cNvPicPr>
            <a:picLocks noChangeAspect="1" noChangeArrowheads="1"/>
          </p:cNvPicPr>
          <p:nvPr/>
        </p:nvPicPr>
        <p:blipFill>
          <a:blip r:embed="rId3"/>
          <a:srcRect/>
          <a:stretch>
            <a:fillRect/>
          </a:stretch>
        </p:blipFill>
        <p:spPr bwMode="auto">
          <a:xfrm>
            <a:off x="609600" y="1147763"/>
            <a:ext cx="7848600" cy="517683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latin typeface="Algerian" pitchFamily="82" charset="0"/>
              </a:rPr>
              <a:t>Definition</a:t>
            </a:r>
            <a:endParaRPr lang="en-IN" b="1" dirty="0">
              <a:solidFill>
                <a:srgbClr val="800000"/>
              </a:solidFill>
              <a:latin typeface="Algerian" pitchFamily="82" charset="0"/>
            </a:endParaRPr>
          </a:p>
        </p:txBody>
      </p:sp>
      <p:sp>
        <p:nvSpPr>
          <p:cNvPr id="3" name="Content Placeholder 2"/>
          <p:cNvSpPr>
            <a:spLocks noGrp="1"/>
          </p:cNvSpPr>
          <p:nvPr>
            <p:ph idx="1"/>
          </p:nvPr>
        </p:nvSpPr>
        <p:spPr>
          <a:xfrm>
            <a:off x="457200" y="1295400"/>
            <a:ext cx="8229600" cy="4830763"/>
          </a:xfrm>
          <a:gradFill>
            <a:gsLst>
              <a:gs pos="0">
                <a:srgbClr val="FFEFD1"/>
              </a:gs>
              <a:gs pos="64999">
                <a:srgbClr val="F0EBD5"/>
              </a:gs>
              <a:gs pos="100000">
                <a:srgbClr val="D1C39F"/>
              </a:gs>
            </a:gsLst>
            <a:lin ang="5400000" scaled="0"/>
          </a:gradFill>
        </p:spPr>
        <p:txBody>
          <a:bodyPr/>
          <a:lstStyle/>
          <a:p>
            <a:r>
              <a:rPr lang="en-US" b="1" dirty="0" smtClean="0">
                <a:solidFill>
                  <a:srgbClr val="800000"/>
                </a:solidFill>
              </a:rPr>
              <a:t>According to Kolb(1984) </a:t>
            </a:r>
            <a:r>
              <a:rPr lang="en-US" sz="2800" dirty="0" smtClean="0"/>
              <a:t>“ Experiential learning is described as the process whereby knowledge is created through a transformation of experiences.</a:t>
            </a:r>
          </a:p>
          <a:p>
            <a:r>
              <a:rPr lang="en-US" b="1" dirty="0" smtClean="0">
                <a:solidFill>
                  <a:srgbClr val="800000"/>
                </a:solidFill>
              </a:rPr>
              <a:t>According to John Dewey(1915</a:t>
            </a:r>
            <a:r>
              <a:rPr lang="en-US" sz="2800" b="1" dirty="0" smtClean="0">
                <a:solidFill>
                  <a:srgbClr val="800000"/>
                </a:solidFill>
              </a:rPr>
              <a:t>) </a:t>
            </a:r>
            <a:r>
              <a:rPr lang="en-US" sz="2800" dirty="0" smtClean="0"/>
              <a:t>“Learning by doing”</a:t>
            </a:r>
          </a:p>
          <a:p>
            <a:r>
              <a:rPr lang="en-US" b="1" dirty="0" smtClean="0">
                <a:solidFill>
                  <a:srgbClr val="800000"/>
                </a:solidFill>
              </a:rPr>
              <a:t>According to Wolfe and Byrne(1975</a:t>
            </a:r>
            <a:r>
              <a:rPr lang="en-US" sz="2800" dirty="0" smtClean="0"/>
              <a:t>) “Experience based learning”</a:t>
            </a:r>
            <a:endParaRPr lang="en-IN"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800000"/>
                </a:solidFill>
                <a:latin typeface="Algerian" pitchFamily="82" charset="0"/>
              </a:rPr>
              <a:t>Nature  of   Experiential   Learning</a:t>
            </a:r>
            <a:endParaRPr lang="en-IN" sz="3600" b="1" dirty="0">
              <a:solidFill>
                <a:srgbClr val="800000"/>
              </a:solidFill>
              <a:latin typeface="Algerian" pitchFamily="82" charset="0"/>
            </a:endParaRPr>
          </a:p>
        </p:txBody>
      </p:sp>
      <p:sp>
        <p:nvSpPr>
          <p:cNvPr id="3" name="Content Placeholder 2"/>
          <p:cNvSpPr>
            <a:spLocks noGrp="1"/>
          </p:cNvSpPr>
          <p:nvPr>
            <p:ph idx="1"/>
          </p:nvPr>
        </p:nvSpPr>
        <p:spPr>
          <a:xfrm>
            <a:off x="457200" y="1219200"/>
            <a:ext cx="8229600" cy="4906963"/>
          </a:xfrm>
          <a:gradFill>
            <a:gsLst>
              <a:gs pos="0">
                <a:srgbClr val="FFEFD1"/>
              </a:gs>
              <a:gs pos="64999">
                <a:srgbClr val="F0EBD5"/>
              </a:gs>
              <a:gs pos="100000">
                <a:srgbClr val="D1C39F"/>
              </a:gs>
            </a:gsLst>
            <a:lin ang="5400000" scaled="0"/>
          </a:gradFill>
        </p:spPr>
        <p:txBody>
          <a:bodyPr>
            <a:normAutofit fontScale="92500" lnSpcReduction="20000"/>
          </a:bodyPr>
          <a:lstStyle/>
          <a:p>
            <a:pPr marL="514350" indent="-514350">
              <a:buFont typeface="+mj-lt"/>
              <a:buAutoNum type="arabicPeriod"/>
            </a:pPr>
            <a:r>
              <a:rPr lang="en-US" dirty="0" smtClean="0"/>
              <a:t>Reflection on doing</a:t>
            </a:r>
          </a:p>
          <a:p>
            <a:pPr marL="514350" indent="-514350">
              <a:buFont typeface="+mj-lt"/>
              <a:buAutoNum type="arabicPeriod"/>
            </a:pPr>
            <a:r>
              <a:rPr lang="en-US" dirty="0" smtClean="0"/>
              <a:t>Pedagogical process</a:t>
            </a:r>
          </a:p>
          <a:p>
            <a:pPr marL="514350" indent="-514350">
              <a:buFont typeface="+mj-lt"/>
              <a:buAutoNum type="arabicPeriod"/>
            </a:pPr>
            <a:r>
              <a:rPr lang="en-US" dirty="0" smtClean="0"/>
              <a:t>Different from rote </a:t>
            </a:r>
            <a:r>
              <a:rPr lang="en-US" dirty="0" smtClean="0"/>
              <a:t>learning</a:t>
            </a:r>
            <a:endParaRPr lang="en-US" dirty="0" smtClean="0"/>
          </a:p>
          <a:p>
            <a:pPr marL="514350" indent="-514350">
              <a:buFont typeface="+mj-lt"/>
              <a:buAutoNum type="arabicPeriod"/>
            </a:pPr>
            <a:r>
              <a:rPr lang="en-US" dirty="0" smtClean="0"/>
              <a:t>A way of doing</a:t>
            </a:r>
          </a:p>
          <a:p>
            <a:pPr marL="514350" indent="-514350">
              <a:buFont typeface="+mj-lt"/>
              <a:buAutoNum type="arabicPeriod"/>
            </a:pPr>
            <a:r>
              <a:rPr lang="en-US" dirty="0" smtClean="0"/>
              <a:t>Review/ Reflection</a:t>
            </a:r>
          </a:p>
          <a:p>
            <a:pPr marL="514350" indent="-514350">
              <a:buFont typeface="+mj-lt"/>
              <a:buAutoNum type="arabicPeriod"/>
            </a:pPr>
            <a:r>
              <a:rPr lang="en-US" dirty="0" smtClean="0"/>
              <a:t>Reflection an essential element</a:t>
            </a:r>
          </a:p>
          <a:p>
            <a:pPr marL="514350" indent="-514350">
              <a:buFont typeface="+mj-lt"/>
              <a:buAutoNum type="arabicPeriod"/>
            </a:pPr>
            <a:r>
              <a:rPr lang="en-US" dirty="0" smtClean="0"/>
              <a:t>Development of skills</a:t>
            </a:r>
          </a:p>
          <a:p>
            <a:pPr marL="514350" indent="-514350">
              <a:buFont typeface="+mj-lt"/>
              <a:buAutoNum type="arabicPeriod"/>
            </a:pPr>
            <a:r>
              <a:rPr lang="en-US" dirty="0" smtClean="0"/>
              <a:t>Different from experiential education</a:t>
            </a:r>
          </a:p>
          <a:p>
            <a:pPr marL="514350" indent="-514350">
              <a:buFont typeface="+mj-lt"/>
              <a:buAutoNum type="arabicPeriod"/>
            </a:pPr>
            <a:r>
              <a:rPr lang="en-US" dirty="0" smtClean="0"/>
              <a:t>Learner centered</a:t>
            </a:r>
          </a:p>
          <a:p>
            <a:pPr marL="514350" indent="-514350">
              <a:buFont typeface="+mj-lt"/>
              <a:buAutoNum type="arabicPeriod"/>
            </a:pPr>
            <a:r>
              <a:rPr lang="en-US" dirty="0" smtClean="0"/>
              <a:t>An approach to learning</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800000"/>
                </a:solidFill>
                <a:latin typeface="Algerian" pitchFamily="82" charset="0"/>
              </a:rPr>
              <a:t>Types   of   Experiential   Learning</a:t>
            </a:r>
            <a:endParaRPr lang="en-IN" sz="3200" b="1" dirty="0">
              <a:solidFill>
                <a:srgbClr val="800000"/>
              </a:solidFill>
              <a:latin typeface="Algerian" pitchFamily="82" charset="0"/>
            </a:endParaRP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800000"/>
                </a:solidFill>
                <a:latin typeface="Algerian" pitchFamily="82" charset="0"/>
              </a:rPr>
              <a:t>Types   of   Experiential   Learning</a:t>
            </a:r>
            <a:endParaRPr lang="en-IN" sz="3200" b="1" dirty="0">
              <a:solidFill>
                <a:srgbClr val="800000"/>
              </a:solidFill>
              <a:latin typeface="Algerian" pitchFamily="82" charset="0"/>
            </a:endParaRPr>
          </a:p>
        </p:txBody>
      </p:sp>
      <p:sp>
        <p:nvSpPr>
          <p:cNvPr id="3" name="Text Placeholder 2"/>
          <p:cNvSpPr>
            <a:spLocks noGrp="1"/>
          </p:cNvSpPr>
          <p:nvPr>
            <p:ph type="body" idx="1"/>
          </p:nvPr>
        </p:nvSpPr>
        <p:spPr>
          <a:xfrm>
            <a:off x="457200" y="1219201"/>
            <a:ext cx="4040188" cy="838200"/>
          </a:xfrm>
          <a:ln>
            <a:solidFill>
              <a:schemeClr val="tx2">
                <a:lumMod val="50000"/>
              </a:schemeClr>
            </a:solidFill>
          </a:ln>
        </p:spPr>
        <p:txBody>
          <a:bodyPr>
            <a:noAutofit/>
          </a:bodyPr>
          <a:lstStyle/>
          <a:p>
            <a:r>
              <a:rPr lang="en-US" sz="2800" dirty="0" smtClean="0">
                <a:solidFill>
                  <a:srgbClr val="800000"/>
                </a:solidFill>
              </a:rPr>
              <a:t>Field Based Experiential learning</a:t>
            </a:r>
            <a:endParaRPr lang="en-IN" sz="2800" dirty="0">
              <a:solidFill>
                <a:srgbClr val="800000"/>
              </a:solidFill>
            </a:endParaRPr>
          </a:p>
        </p:txBody>
      </p:sp>
      <p:sp>
        <p:nvSpPr>
          <p:cNvPr id="4" name="Content Placeholder 3"/>
          <p:cNvSpPr>
            <a:spLocks noGrp="1"/>
          </p:cNvSpPr>
          <p:nvPr>
            <p:ph sz="half" idx="2"/>
          </p:nvPr>
        </p:nvSpPr>
        <p:spPr>
          <a:gradFill>
            <a:gsLst>
              <a:gs pos="64999">
                <a:srgbClr val="F0EBD5"/>
              </a:gs>
              <a:gs pos="100000">
                <a:srgbClr val="D1C39F"/>
              </a:gs>
            </a:gsLst>
            <a:lin ang="2700000" scaled="0"/>
          </a:gradFill>
          <a:ln>
            <a:solidFill>
              <a:srgbClr val="632523"/>
            </a:solidFill>
          </a:ln>
        </p:spPr>
        <p:txBody>
          <a:bodyPr>
            <a:normAutofit lnSpcReduction="10000"/>
          </a:bodyPr>
          <a:lstStyle/>
          <a:p>
            <a:pPr algn="ctr"/>
            <a:r>
              <a:rPr lang="en-US" dirty="0" smtClean="0"/>
              <a:t>Field based learning  is the oldest and most established form of experiential learning ; having been integrated into higher education in the </a:t>
            </a:r>
            <a:r>
              <a:rPr lang="en-US" dirty="0" err="1" smtClean="0"/>
              <a:t>1930’s</a:t>
            </a:r>
            <a:r>
              <a:rPr lang="en-US" dirty="0" smtClean="0"/>
              <a:t>. Field based learning includes internship, practicum's, cooperative education, and service learning.</a:t>
            </a:r>
            <a:endParaRPr lang="en-IN" dirty="0"/>
          </a:p>
        </p:txBody>
      </p:sp>
      <p:sp>
        <p:nvSpPr>
          <p:cNvPr id="5" name="Text Placeholder 4"/>
          <p:cNvSpPr>
            <a:spLocks noGrp="1"/>
          </p:cNvSpPr>
          <p:nvPr>
            <p:ph type="body" sz="quarter" idx="3"/>
          </p:nvPr>
        </p:nvSpPr>
        <p:spPr>
          <a:xfrm>
            <a:off x="4645025" y="1219201"/>
            <a:ext cx="4041775" cy="838200"/>
          </a:xfrm>
          <a:ln>
            <a:solidFill>
              <a:schemeClr val="tx2">
                <a:lumMod val="50000"/>
              </a:schemeClr>
            </a:solidFill>
          </a:ln>
        </p:spPr>
        <p:txBody>
          <a:bodyPr>
            <a:normAutofit fontScale="92500" lnSpcReduction="10000"/>
          </a:bodyPr>
          <a:lstStyle/>
          <a:p>
            <a:r>
              <a:rPr lang="en-US" sz="2800" dirty="0" smtClean="0">
                <a:solidFill>
                  <a:srgbClr val="800000"/>
                </a:solidFill>
              </a:rPr>
              <a:t>Classroom Based Experiential learning</a:t>
            </a:r>
            <a:endParaRPr lang="en-IN" sz="2800" dirty="0">
              <a:solidFill>
                <a:srgbClr val="800000"/>
              </a:solidFill>
            </a:endParaRPr>
          </a:p>
        </p:txBody>
      </p:sp>
      <p:sp>
        <p:nvSpPr>
          <p:cNvPr id="6" name="Content Placeholder 5"/>
          <p:cNvSpPr>
            <a:spLocks noGrp="1"/>
          </p:cNvSpPr>
          <p:nvPr>
            <p:ph sz="quarter" idx="4"/>
          </p:nvPr>
        </p:nvSpPr>
        <p:spPr>
          <a:xfrm>
            <a:off x="4648200" y="2209800"/>
            <a:ext cx="4041775" cy="3951288"/>
          </a:xfrm>
          <a:gradFill>
            <a:gsLst>
              <a:gs pos="64999">
                <a:srgbClr val="F0EBD5"/>
              </a:gs>
              <a:gs pos="100000">
                <a:srgbClr val="D1C39F"/>
              </a:gs>
            </a:gsLst>
            <a:lin ang="2700000" scaled="0"/>
          </a:gradFill>
          <a:ln>
            <a:solidFill>
              <a:srgbClr val="800000"/>
            </a:solidFill>
          </a:ln>
        </p:spPr>
        <p:txBody>
          <a:bodyPr/>
          <a:lstStyle/>
          <a:p>
            <a:pPr algn="ctr"/>
            <a:r>
              <a:rPr lang="en-US" dirty="0" smtClean="0"/>
              <a:t>Classroom  based experiential learning can take a multiple of forms, including Role-playing, games, case studies, simulation, presentations and various types of group work.</a:t>
            </a: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800000"/>
                </a:solidFill>
                <a:latin typeface="Algerian" pitchFamily="82" charset="0"/>
              </a:rPr>
              <a:t>Importance   of   Experiential   learning</a:t>
            </a:r>
            <a:endParaRPr lang="en-IN" sz="2800" b="1" dirty="0">
              <a:solidFill>
                <a:srgbClr val="800000"/>
              </a:solidFill>
              <a:latin typeface="Algerian" pitchFamily="82" charset="0"/>
            </a:endParaRPr>
          </a:p>
        </p:txBody>
      </p:sp>
      <p:sp>
        <p:nvSpPr>
          <p:cNvPr id="3" name="Content Placeholder 2"/>
          <p:cNvSpPr>
            <a:spLocks noGrp="1"/>
          </p:cNvSpPr>
          <p:nvPr>
            <p:ph idx="1"/>
          </p:nvPr>
        </p:nvSpPr>
        <p:spPr>
          <a:xfrm>
            <a:off x="457200" y="1219200"/>
            <a:ext cx="8229600" cy="4906963"/>
          </a:xfrm>
          <a:gradFill>
            <a:gsLst>
              <a:gs pos="64999">
                <a:srgbClr val="F0EBD5"/>
              </a:gs>
              <a:gs pos="100000">
                <a:srgbClr val="D1C39F"/>
              </a:gs>
            </a:gsLst>
            <a:lin ang="2700000" scaled="0"/>
          </a:gradFill>
        </p:spPr>
        <p:txBody>
          <a:bodyPr>
            <a:normAutofit fontScale="92500"/>
          </a:bodyPr>
          <a:lstStyle/>
          <a:p>
            <a:pPr marL="514350" indent="-514350">
              <a:buFont typeface="+mj-lt"/>
              <a:buAutoNum type="arabicPeriod"/>
            </a:pPr>
            <a:r>
              <a:rPr lang="en-US" dirty="0" smtClean="0"/>
              <a:t>Makes learning relatable to students</a:t>
            </a:r>
          </a:p>
          <a:p>
            <a:pPr marL="514350" indent="-514350">
              <a:buFont typeface="+mj-lt"/>
              <a:buAutoNum type="arabicPeriod"/>
            </a:pPr>
            <a:r>
              <a:rPr lang="en-US" dirty="0" smtClean="0"/>
              <a:t>Links theory to practice</a:t>
            </a:r>
          </a:p>
          <a:p>
            <a:pPr marL="514350" indent="-514350">
              <a:buFont typeface="+mj-lt"/>
              <a:buAutoNum type="arabicPeriod"/>
            </a:pPr>
            <a:r>
              <a:rPr lang="en-US" dirty="0" smtClean="0"/>
              <a:t>Assists in memory retention</a:t>
            </a:r>
          </a:p>
          <a:p>
            <a:pPr marL="514350" indent="-514350">
              <a:buFont typeface="+mj-lt"/>
              <a:buAutoNum type="arabicPeriod"/>
            </a:pPr>
            <a:r>
              <a:rPr lang="en-US" dirty="0" smtClean="0"/>
              <a:t>Leads to Development of skills for lifelong learning</a:t>
            </a:r>
          </a:p>
          <a:p>
            <a:pPr marL="514350" indent="-514350">
              <a:buFont typeface="+mj-lt"/>
              <a:buAutoNum type="arabicPeriod"/>
            </a:pPr>
            <a:r>
              <a:rPr lang="en-US" dirty="0" smtClean="0"/>
              <a:t>Increases the effectiveness of learning</a:t>
            </a:r>
          </a:p>
          <a:p>
            <a:pPr marL="514350" indent="-514350">
              <a:buFont typeface="+mj-lt"/>
              <a:buAutoNum type="arabicPeriod"/>
            </a:pPr>
            <a:r>
              <a:rPr lang="en-US" dirty="0" smtClean="0"/>
              <a:t>Introduces children to conducive environment</a:t>
            </a:r>
          </a:p>
          <a:p>
            <a:pPr marL="514350" indent="-514350">
              <a:buFont typeface="+mj-lt"/>
              <a:buAutoNum type="arabicPeriod"/>
            </a:pPr>
            <a:r>
              <a:rPr lang="en-US" dirty="0" smtClean="0"/>
              <a:t>Develops skills of critical thinking and decision making </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600" b="1" dirty="0" smtClean="0">
                <a:solidFill>
                  <a:srgbClr val="800000"/>
                </a:solidFill>
                <a:latin typeface="Algerian" pitchFamily="82" charset="0"/>
              </a:rPr>
              <a:t>Scope  of  experiential  Learning</a:t>
            </a:r>
            <a:endParaRPr lang="en-IN" sz="3600" b="1" dirty="0">
              <a:solidFill>
                <a:srgbClr val="800000"/>
              </a:solidFill>
              <a:latin typeface="Algerian" pitchFamily="82" charset="0"/>
            </a:endParaRPr>
          </a:p>
        </p:txBody>
      </p:sp>
      <p:sp>
        <p:nvSpPr>
          <p:cNvPr id="3" name="Content Placeholder 2"/>
          <p:cNvSpPr>
            <a:spLocks noGrp="1"/>
          </p:cNvSpPr>
          <p:nvPr>
            <p:ph idx="1"/>
          </p:nvPr>
        </p:nvSpPr>
        <p:spPr>
          <a:xfrm>
            <a:off x="457200" y="990600"/>
            <a:ext cx="8229600" cy="5135563"/>
          </a:xfrm>
          <a:gradFill>
            <a:gsLst>
              <a:gs pos="64999">
                <a:srgbClr val="F0EBD5"/>
              </a:gs>
              <a:gs pos="100000">
                <a:srgbClr val="D1C39F"/>
              </a:gs>
            </a:gsLst>
            <a:lin ang="2700000" scaled="0"/>
          </a:gradFill>
        </p:spPr>
        <p:txBody>
          <a:bodyPr>
            <a:normAutofit lnSpcReduction="10000"/>
          </a:bodyPr>
          <a:lstStyle/>
          <a:p>
            <a:pPr marL="514350" indent="-514350">
              <a:buFont typeface="+mj-lt"/>
              <a:buAutoNum type="arabicPeriod"/>
            </a:pPr>
            <a:r>
              <a:rPr lang="en-US" dirty="0" smtClean="0"/>
              <a:t>A broad umbrella term</a:t>
            </a:r>
          </a:p>
          <a:p>
            <a:pPr marL="514350" indent="-514350">
              <a:buFont typeface="+mj-lt"/>
              <a:buAutoNum type="arabicPeriod"/>
            </a:pPr>
            <a:r>
              <a:rPr lang="en-US" dirty="0" smtClean="0"/>
              <a:t>A wide range of design models</a:t>
            </a:r>
          </a:p>
          <a:p>
            <a:pPr marL="514350" indent="-514350">
              <a:buFont typeface="+mj-lt"/>
              <a:buAutoNum type="arabicPeriod"/>
            </a:pPr>
            <a:r>
              <a:rPr lang="en-US" dirty="0" smtClean="0"/>
              <a:t>Different kinds of </a:t>
            </a:r>
            <a:r>
              <a:rPr lang="en-US" dirty="0" err="1" smtClean="0"/>
              <a:t>programmes</a:t>
            </a:r>
            <a:endParaRPr lang="en-US" dirty="0" smtClean="0"/>
          </a:p>
          <a:p>
            <a:pPr marL="514350" indent="-514350">
              <a:buFont typeface="+mj-lt"/>
              <a:buAutoNum type="arabicPeriod"/>
            </a:pPr>
            <a:r>
              <a:rPr lang="en-US" dirty="0" smtClean="0"/>
              <a:t>Business field</a:t>
            </a:r>
          </a:p>
          <a:p>
            <a:pPr marL="514350" indent="-514350">
              <a:buFont typeface="+mj-lt"/>
              <a:buAutoNum type="arabicPeriod"/>
            </a:pPr>
            <a:r>
              <a:rPr lang="en-US" dirty="0" smtClean="0"/>
              <a:t>Experiential learning- The future of learning</a:t>
            </a:r>
          </a:p>
          <a:p>
            <a:pPr marL="514350" indent="-514350">
              <a:buFont typeface="+mj-lt"/>
              <a:buAutoNum type="arabicPeriod"/>
            </a:pPr>
            <a:r>
              <a:rPr lang="en-US" dirty="0" smtClean="0"/>
              <a:t>Based on personal experiences</a:t>
            </a:r>
          </a:p>
          <a:p>
            <a:pPr marL="514350" indent="-514350">
              <a:buFont typeface="+mj-lt"/>
              <a:buAutoNum type="arabicPeriod"/>
            </a:pPr>
            <a:r>
              <a:rPr lang="en-US" dirty="0" smtClean="0"/>
              <a:t>Bridges the gap between theory and practice</a:t>
            </a:r>
          </a:p>
          <a:p>
            <a:pPr marL="514350" indent="-514350">
              <a:buFont typeface="+mj-lt"/>
              <a:buAutoNum type="arabicPeriod"/>
            </a:pPr>
            <a:r>
              <a:rPr lang="en-US" dirty="0" smtClean="0"/>
              <a:t>A future oriented learning</a:t>
            </a:r>
          </a:p>
          <a:p>
            <a:pPr marL="514350" indent="-514350">
              <a:buFont typeface="+mj-lt"/>
              <a:buAutoNum type="arabicPeriod"/>
            </a:pPr>
            <a:r>
              <a:rPr lang="en-US" dirty="0" smtClean="0"/>
              <a:t>Produce accurate assessment results</a:t>
            </a:r>
          </a:p>
          <a:p>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800000"/>
                </a:solidFill>
                <a:latin typeface="Algerian" pitchFamily="82" charset="0"/>
              </a:rPr>
              <a:t>Objectives   of   experiential learning</a:t>
            </a:r>
            <a:endParaRPr lang="en-IN" sz="3600" b="1" dirty="0">
              <a:solidFill>
                <a:srgbClr val="800000"/>
              </a:solidFill>
              <a:latin typeface="Algerian" pitchFamily="82"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extLst>
              <p:ext uri="{D42A27DB-BD31-4B8C-83A1-F6EECF244321}">
                <p14:modId xmlns:p14="http://schemas.microsoft.com/office/powerpoint/2010/main" val="350876553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dirty="0" smtClean="0">
                <a:solidFill>
                  <a:srgbClr val="632523"/>
                </a:solidFill>
              </a:rPr>
              <a:t>Principles of Experiential Learning</a:t>
            </a:r>
            <a:endParaRPr lang="en-IN" b="1" dirty="0">
              <a:solidFill>
                <a:srgbClr val="632523"/>
              </a:solidFill>
            </a:endParaRPr>
          </a:p>
        </p:txBody>
      </p:sp>
      <p:sp>
        <p:nvSpPr>
          <p:cNvPr id="3" name="Content Placeholder 2"/>
          <p:cNvSpPr>
            <a:spLocks noGrp="1"/>
          </p:cNvSpPr>
          <p:nvPr>
            <p:ph idx="1"/>
          </p:nvPr>
        </p:nvSpPr>
        <p:spPr>
          <a:xfrm>
            <a:off x="457200" y="1219200"/>
            <a:ext cx="8229600" cy="5181600"/>
          </a:xfrm>
          <a:gradFill>
            <a:gsLst>
              <a:gs pos="0">
                <a:srgbClr val="FFEFD1"/>
              </a:gs>
              <a:gs pos="64999">
                <a:srgbClr val="F0EBD5"/>
              </a:gs>
              <a:gs pos="100000">
                <a:srgbClr val="D1C39F"/>
              </a:gs>
            </a:gsLst>
            <a:lin ang="5400000" scaled="0"/>
          </a:gradFill>
        </p:spPr>
        <p:txBody>
          <a:bodyPr>
            <a:normAutofit fontScale="92500" lnSpcReduction="20000"/>
          </a:bodyPr>
          <a:lstStyle/>
          <a:p>
            <a:pPr marL="514350" indent="-514350">
              <a:buFont typeface="+mj-lt"/>
              <a:buAutoNum type="alphaLcParenR"/>
            </a:pPr>
            <a:r>
              <a:rPr lang="en-US" dirty="0" smtClean="0"/>
              <a:t>Carefully chosen experiences</a:t>
            </a:r>
          </a:p>
          <a:p>
            <a:pPr marL="514350" indent="-514350">
              <a:buFont typeface="+mj-lt"/>
              <a:buAutoNum type="alphaLcParenR"/>
            </a:pPr>
            <a:r>
              <a:rPr lang="en-US" dirty="0" smtClean="0"/>
              <a:t>Structured experiences</a:t>
            </a:r>
          </a:p>
          <a:p>
            <a:pPr marL="514350" indent="-514350">
              <a:buFont typeface="+mj-lt"/>
              <a:buAutoNum type="alphaLcParenR"/>
            </a:pPr>
            <a:r>
              <a:rPr lang="en-US" dirty="0" smtClean="0"/>
              <a:t>Active engagement</a:t>
            </a:r>
          </a:p>
          <a:p>
            <a:pPr marL="514350" indent="-514350">
              <a:buFont typeface="+mj-lt"/>
              <a:buAutoNum type="alphaLcParenR"/>
            </a:pPr>
            <a:r>
              <a:rPr lang="en-US" dirty="0" smtClean="0"/>
              <a:t>Total involvement</a:t>
            </a:r>
          </a:p>
          <a:p>
            <a:pPr marL="514350" indent="-514350">
              <a:buFont typeface="+mj-lt"/>
              <a:buAutoNum type="alphaLcParenR"/>
            </a:pPr>
            <a:r>
              <a:rPr lang="en-US" dirty="0" smtClean="0"/>
              <a:t>Result as basis for future learning</a:t>
            </a:r>
          </a:p>
          <a:p>
            <a:pPr marL="514350" indent="-514350">
              <a:buFont typeface="+mj-lt"/>
              <a:buAutoNum type="alphaLcParenR"/>
            </a:pPr>
            <a:r>
              <a:rPr lang="en-US" dirty="0" smtClean="0"/>
              <a:t>Outcomes are not predicted</a:t>
            </a:r>
          </a:p>
          <a:p>
            <a:pPr marL="514350" indent="-514350">
              <a:buFont typeface="+mj-lt"/>
              <a:buAutoNum type="alphaLcParenR"/>
            </a:pPr>
            <a:r>
              <a:rPr lang="en-US" dirty="0" smtClean="0"/>
              <a:t>Opportunities are nurtured</a:t>
            </a:r>
          </a:p>
          <a:p>
            <a:pPr marL="514350" indent="-514350">
              <a:buFont typeface="+mj-lt"/>
              <a:buAutoNum type="alphaLcParenR"/>
            </a:pPr>
            <a:r>
              <a:rPr lang="en-US" dirty="0" smtClean="0"/>
              <a:t>Encouragement to spontaneous learning</a:t>
            </a:r>
          </a:p>
          <a:p>
            <a:pPr marL="514350" indent="-514350">
              <a:buFont typeface="+mj-lt"/>
              <a:buAutoNum type="alphaLcParenR"/>
            </a:pPr>
            <a:r>
              <a:rPr lang="en-US" dirty="0" smtClean="0"/>
              <a:t>Design of learning experiences</a:t>
            </a:r>
          </a:p>
          <a:p>
            <a:pPr marL="514350" indent="-514350">
              <a:buFont typeface="+mj-lt"/>
              <a:buAutoNum type="alphaLcParenR"/>
            </a:pPr>
            <a:r>
              <a:rPr lang="en-US" dirty="0" smtClean="0"/>
              <a:t>Instructor/ Teacher’s role</a:t>
            </a:r>
          </a:p>
          <a:p>
            <a:pPr marL="514350" indent="-514350">
              <a:buFont typeface="+mj-lt"/>
              <a:buAutoNum type="alphaLcParenR"/>
            </a:pPr>
            <a:r>
              <a:rPr lang="en-US" dirty="0" smtClean="0"/>
              <a:t>Teachers awareness</a:t>
            </a: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200" b="1" dirty="0" smtClean="0">
                <a:solidFill>
                  <a:srgbClr val="632523"/>
                </a:solidFill>
                <a:latin typeface="Algerian" pitchFamily="82" charset="0"/>
              </a:rPr>
              <a:t>Issues  and  concerns  of  Experiential Learning</a:t>
            </a:r>
            <a:endParaRPr lang="en-IN" sz="3200" b="1" dirty="0">
              <a:solidFill>
                <a:srgbClr val="632523"/>
              </a:solidFill>
              <a:latin typeface="Algerian" pitchFamily="82" charset="0"/>
            </a:endParaRPr>
          </a:p>
        </p:txBody>
      </p:sp>
      <p:sp>
        <p:nvSpPr>
          <p:cNvPr id="3" name="Content Placeholder 2"/>
          <p:cNvSpPr>
            <a:spLocks noGrp="1"/>
          </p:cNvSpPr>
          <p:nvPr>
            <p:ph idx="1"/>
          </p:nvPr>
        </p:nvSpPr>
        <p:spPr>
          <a:xfrm>
            <a:off x="457200" y="1143000"/>
            <a:ext cx="8229600" cy="5410200"/>
          </a:xfrm>
          <a:gradFill>
            <a:gsLst>
              <a:gs pos="0">
                <a:srgbClr val="FFEFD1"/>
              </a:gs>
              <a:gs pos="64999">
                <a:srgbClr val="F0EBD5"/>
              </a:gs>
              <a:gs pos="100000">
                <a:srgbClr val="D1C39F"/>
              </a:gs>
            </a:gsLst>
            <a:lin ang="5400000" scaled="0"/>
          </a:gradFill>
        </p:spPr>
        <p:txBody>
          <a:bodyPr>
            <a:normAutofit fontScale="92500" lnSpcReduction="20000"/>
          </a:bodyPr>
          <a:lstStyle/>
          <a:p>
            <a:pPr marL="514350" indent="-514350">
              <a:buFont typeface="+mj-lt"/>
              <a:buAutoNum type="alphaLcParenR"/>
            </a:pPr>
            <a:r>
              <a:rPr lang="en-US" dirty="0" smtClean="0">
                <a:solidFill>
                  <a:schemeClr val="tx1">
                    <a:lumMod val="95000"/>
                    <a:lumOff val="5000"/>
                  </a:schemeClr>
                </a:solidFill>
              </a:rPr>
              <a:t>Misconceptions</a:t>
            </a:r>
          </a:p>
          <a:p>
            <a:pPr marL="514350" indent="-514350">
              <a:buFont typeface="+mj-lt"/>
              <a:buAutoNum type="alphaLcParenR"/>
            </a:pPr>
            <a:r>
              <a:rPr lang="en-US" dirty="0" smtClean="0">
                <a:solidFill>
                  <a:schemeClr val="tx1">
                    <a:lumMod val="95000"/>
                    <a:lumOff val="5000"/>
                  </a:schemeClr>
                </a:solidFill>
              </a:rPr>
              <a:t>Issue of time and energy</a:t>
            </a:r>
          </a:p>
          <a:p>
            <a:pPr marL="514350" indent="-514350">
              <a:buFont typeface="+mj-lt"/>
              <a:buAutoNum type="alphaLcParenR"/>
            </a:pPr>
            <a:r>
              <a:rPr lang="en-US" dirty="0" smtClean="0">
                <a:solidFill>
                  <a:schemeClr val="tx1">
                    <a:lumMod val="95000"/>
                    <a:lumOff val="5000"/>
                  </a:schemeClr>
                </a:solidFill>
              </a:rPr>
              <a:t>Too much Trial and Error</a:t>
            </a:r>
          </a:p>
          <a:p>
            <a:pPr marL="514350" indent="-514350">
              <a:buFont typeface="+mj-lt"/>
              <a:buAutoNum type="alphaLcParenR"/>
            </a:pPr>
            <a:r>
              <a:rPr lang="en-US" dirty="0" smtClean="0">
                <a:solidFill>
                  <a:schemeClr val="tx1">
                    <a:lumMod val="95000"/>
                    <a:lumOff val="5000"/>
                  </a:schemeClr>
                </a:solidFill>
              </a:rPr>
              <a:t>Group problem solving exercise</a:t>
            </a:r>
          </a:p>
          <a:p>
            <a:pPr marL="514350" indent="-514350">
              <a:buFont typeface="+mj-lt"/>
              <a:buAutoNum type="alphaLcParenR"/>
            </a:pPr>
            <a:r>
              <a:rPr lang="en-US" dirty="0" smtClean="0">
                <a:solidFill>
                  <a:schemeClr val="tx1">
                    <a:lumMod val="95000"/>
                    <a:lumOff val="5000"/>
                  </a:schemeClr>
                </a:solidFill>
              </a:rPr>
              <a:t>Limited class-time</a:t>
            </a:r>
          </a:p>
          <a:p>
            <a:pPr marL="514350" indent="-514350">
              <a:buFont typeface="+mj-lt"/>
              <a:buAutoNum type="alphaLcParenR"/>
            </a:pPr>
            <a:r>
              <a:rPr lang="en-US" dirty="0" smtClean="0">
                <a:solidFill>
                  <a:schemeClr val="tx1">
                    <a:lumMod val="95000"/>
                    <a:lumOff val="5000"/>
                  </a:schemeClr>
                </a:solidFill>
              </a:rPr>
              <a:t>Lack of experiential curriculum</a:t>
            </a:r>
          </a:p>
          <a:p>
            <a:pPr marL="514350" indent="-514350">
              <a:buFont typeface="+mj-lt"/>
              <a:buAutoNum type="alphaLcParenR"/>
            </a:pPr>
            <a:r>
              <a:rPr lang="en-US" dirty="0" smtClean="0">
                <a:solidFill>
                  <a:schemeClr val="tx1">
                    <a:lumMod val="95000"/>
                    <a:lumOff val="5000"/>
                  </a:schemeClr>
                </a:solidFill>
              </a:rPr>
              <a:t>Restriction on students engagement</a:t>
            </a:r>
          </a:p>
          <a:p>
            <a:pPr marL="514350" indent="-514350">
              <a:buFont typeface="+mj-lt"/>
              <a:buAutoNum type="alphaLcParenR"/>
            </a:pPr>
            <a:r>
              <a:rPr lang="en-US" dirty="0" smtClean="0">
                <a:solidFill>
                  <a:schemeClr val="tx1">
                    <a:lumMod val="95000"/>
                    <a:lumOff val="5000"/>
                  </a:schemeClr>
                </a:solidFill>
              </a:rPr>
              <a:t>Inadequate group work skills</a:t>
            </a:r>
          </a:p>
          <a:p>
            <a:pPr marL="514350" indent="-514350">
              <a:buFont typeface="+mj-lt"/>
              <a:buAutoNum type="alphaLcParenR"/>
            </a:pPr>
            <a:r>
              <a:rPr lang="en-US" dirty="0" smtClean="0">
                <a:solidFill>
                  <a:schemeClr val="tx1">
                    <a:lumMod val="95000"/>
                    <a:lumOff val="5000"/>
                  </a:schemeClr>
                </a:solidFill>
              </a:rPr>
              <a:t>Assessment of experiential activities</a:t>
            </a:r>
          </a:p>
          <a:p>
            <a:pPr marL="514350" indent="-514350">
              <a:buFont typeface="+mj-lt"/>
              <a:buAutoNum type="alphaLcParenR"/>
            </a:pPr>
            <a:r>
              <a:rPr lang="en-US" dirty="0" smtClean="0">
                <a:solidFill>
                  <a:schemeClr val="tx1">
                    <a:lumMod val="95000"/>
                    <a:lumOff val="5000"/>
                  </a:schemeClr>
                </a:solidFill>
              </a:rPr>
              <a:t>Variability of experiential activities</a:t>
            </a:r>
          </a:p>
          <a:p>
            <a:pPr marL="514350" indent="-514350">
              <a:buFont typeface="+mj-lt"/>
              <a:buAutoNum type="alphaLcParenR"/>
            </a:pPr>
            <a:r>
              <a:rPr lang="en-US" dirty="0" smtClean="0">
                <a:solidFill>
                  <a:schemeClr val="tx1">
                    <a:lumMod val="95000"/>
                    <a:lumOff val="5000"/>
                  </a:schemeClr>
                </a:solidFill>
              </a:rPr>
              <a:t>Ethics/Privacy and anonymity issues.</a:t>
            </a:r>
            <a:endParaRPr lang="en-IN"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1219200"/>
            <a:ext cx="7162800" cy="4114800"/>
          </a:xfrm>
        </p:spPr>
        <p:txBody>
          <a:bodyPr/>
          <a:lstStyle/>
          <a:p>
            <a:endParaRPr lang="en-IN" dirty="0"/>
          </a:p>
        </p:txBody>
      </p:sp>
      <p:pic>
        <p:nvPicPr>
          <p:cNvPr id="1026" name="Picture 2" descr="C:\Users\Abc\Desktop\thank you.jpg"/>
          <p:cNvPicPr>
            <a:picLocks noChangeAspect="1" noChangeArrowheads="1"/>
          </p:cNvPicPr>
          <p:nvPr/>
        </p:nvPicPr>
        <p:blipFill>
          <a:blip r:embed="rId4"/>
          <a:srcRect/>
          <a:stretch>
            <a:fillRect/>
          </a:stretch>
        </p:blipFill>
        <p:spPr bwMode="auto">
          <a:xfrm>
            <a:off x="990600" y="1219200"/>
            <a:ext cx="7162799" cy="419099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1374</TotalTime>
  <Words>440</Words>
  <Application>Microsoft Office PowerPoint</Application>
  <PresentationFormat>On-screen Show (4:3)</PresentationFormat>
  <Paragraphs>77</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INTRODUCTION</vt:lpstr>
      <vt:lpstr>PowerPoint Presentation</vt:lpstr>
      <vt:lpstr>PowerPoint Presentation</vt:lpstr>
      <vt:lpstr>meaning</vt:lpstr>
      <vt:lpstr>Definition</vt:lpstr>
      <vt:lpstr>Nature  of   Experiential   Learning</vt:lpstr>
      <vt:lpstr>Types   of   Experiential   Learning</vt:lpstr>
      <vt:lpstr>Types   of   Experiential   Learning</vt:lpstr>
      <vt:lpstr>Importance   of   Experiential   learning</vt:lpstr>
      <vt:lpstr>Scope  of  experiential  Learning</vt:lpstr>
      <vt:lpstr>Objectives   of   experiential learning</vt:lpstr>
      <vt:lpstr>Principles of Experiential Learning</vt:lpstr>
      <vt:lpstr>Issues  and  concerns  of  Experiential Learning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ind</cp:lastModifiedBy>
  <cp:revision>47</cp:revision>
  <dcterms:created xsi:type="dcterms:W3CDTF">2020-08-27T06:02:05Z</dcterms:created>
  <dcterms:modified xsi:type="dcterms:W3CDTF">2021-11-29T04:57:56Z</dcterms:modified>
</cp:coreProperties>
</file>