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257" r:id="rId2"/>
    <p:sldId id="275" r:id="rId3"/>
    <p:sldId id="258" r:id="rId4"/>
    <p:sldId id="276" r:id="rId5"/>
    <p:sldId id="277" r:id="rId6"/>
    <p:sldId id="259" r:id="rId7"/>
    <p:sldId id="260" r:id="rId8"/>
    <p:sldId id="279" r:id="rId9"/>
    <p:sldId id="261" r:id="rId10"/>
    <p:sldId id="262" r:id="rId11"/>
    <p:sldId id="263" r:id="rId12"/>
    <p:sldId id="264" r:id="rId13"/>
    <p:sldId id="280" r:id="rId14"/>
    <p:sldId id="281" r:id="rId15"/>
    <p:sldId id="282" r:id="rId16"/>
    <p:sldId id="283" r:id="rId17"/>
    <p:sldId id="284" r:id="rId18"/>
    <p:sldId id="285" r:id="rId19"/>
    <p:sldId id="286" r:id="rId20"/>
    <p:sldId id="265" r:id="rId21"/>
    <p:sldId id="293" r:id="rId22"/>
    <p:sldId id="287" r:id="rId23"/>
    <p:sldId id="288" r:id="rId24"/>
    <p:sldId id="289" r:id="rId25"/>
    <p:sldId id="290"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59" d="100"/>
          <a:sy n="59" d="100"/>
        </p:scale>
        <p:origin x="-1686" y="-27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fld id="{B4106B51-2F4E-4DE5-9A3B-E7FDE730277E}" type="datetimeFigureOut">
              <a:rPr lang="en-IN" smtClean="0"/>
              <a:pPr/>
              <a:t>02-12-2021</a:t>
            </a:fld>
            <a:endParaRPr lang="en-IN"/>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E95C9FB9-8CFC-4613-9AD2-135AA776E362}" type="slidenum">
              <a:rPr lang="en-IN" smtClean="0"/>
              <a:pPr/>
              <a:t>‹#›</a:t>
            </a:fld>
            <a:endParaRPr lang="en-IN"/>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4106B51-2F4E-4DE5-9A3B-E7FDE730277E}" type="datetimeFigureOut">
              <a:rPr lang="en-IN" smtClean="0"/>
              <a:pPr/>
              <a:t>02-12-2021</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E95C9FB9-8CFC-4613-9AD2-135AA776E362}"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fld id="{B4106B51-2F4E-4DE5-9A3B-E7FDE730277E}" type="datetimeFigureOut">
              <a:rPr lang="en-IN" smtClean="0"/>
              <a:pPr/>
              <a:t>02-12-2021</a:t>
            </a:fld>
            <a:endParaRPr lang="en-IN"/>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E95C9FB9-8CFC-4613-9AD2-135AA776E362}" type="slidenum">
              <a:rPr lang="en-IN" smtClean="0"/>
              <a:pPr/>
              <a:t>‹#›</a:t>
            </a:fld>
            <a:endParaRPr lang="en-IN"/>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endParaRPr lang="en-IN"/>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4106B51-2F4E-4DE5-9A3B-E7FDE730277E}" type="datetimeFigureOut">
              <a:rPr lang="en-IN" smtClean="0"/>
              <a:pPr/>
              <a:t>02-12-2021</a:t>
            </a:fld>
            <a:endParaRPr lang="en-IN"/>
          </a:p>
        </p:txBody>
      </p:sp>
      <p:sp>
        <p:nvSpPr>
          <p:cNvPr id="6" name="Footer Placeholder 5"/>
          <p:cNvSpPr>
            <a:spLocks noGrp="1"/>
          </p:cNvSpPr>
          <p:nvPr>
            <p:ph type="ftr" sz="quarter" idx="11"/>
          </p:nvPr>
        </p:nvSpPr>
        <p:spPr/>
        <p:txBody>
          <a:bodyPr/>
          <a:lstStyle>
            <a:extLst/>
          </a:lstStyle>
          <a:p>
            <a:endParaRPr lang="en-IN"/>
          </a:p>
        </p:txBody>
      </p:sp>
      <p:sp>
        <p:nvSpPr>
          <p:cNvPr id="7" name="Slide Number Placeholder 6"/>
          <p:cNvSpPr>
            <a:spLocks noGrp="1"/>
          </p:cNvSpPr>
          <p:nvPr>
            <p:ph type="sldNum" sz="quarter" idx="12"/>
          </p:nvPr>
        </p:nvSpPr>
        <p:spPr>
          <a:xfrm>
            <a:off x="8641080" y="6514568"/>
            <a:ext cx="464288" cy="274320"/>
          </a:xfrm>
        </p:spPr>
        <p:txBody>
          <a:bodyPr/>
          <a:lstStyle>
            <a:extLst/>
          </a:lstStyle>
          <a:p>
            <a:fld id="{E95C9FB9-8CFC-4613-9AD2-135AA776E362}" type="slidenum">
              <a:rPr lang="en-IN" smtClean="0"/>
              <a:pPr/>
              <a:t>‹#›</a:t>
            </a:fld>
            <a:endParaRPr lang="en-IN"/>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4106B51-2F4E-4DE5-9A3B-E7FDE730277E}" type="datetimeFigureOut">
              <a:rPr lang="en-IN" smtClean="0"/>
              <a:pPr/>
              <a:t>02-12-2021</a:t>
            </a:fld>
            <a:endParaRPr lang="en-IN"/>
          </a:p>
        </p:txBody>
      </p:sp>
      <p:sp>
        <p:nvSpPr>
          <p:cNvPr id="8" name="Footer Placeholder 7"/>
          <p:cNvSpPr>
            <a:spLocks noGrp="1"/>
          </p:cNvSpPr>
          <p:nvPr>
            <p:ph type="ftr" sz="quarter" idx="11"/>
          </p:nvPr>
        </p:nvSpPr>
        <p:spPr/>
        <p:txBody>
          <a:bodyPr/>
          <a:lstStyle>
            <a:extLst/>
          </a:lstStyle>
          <a:p>
            <a:endParaRPr lang="en-IN"/>
          </a:p>
        </p:txBody>
      </p:sp>
      <p:sp>
        <p:nvSpPr>
          <p:cNvPr id="9" name="Slide Number Placeholder 8"/>
          <p:cNvSpPr>
            <a:spLocks noGrp="1"/>
          </p:cNvSpPr>
          <p:nvPr>
            <p:ph type="sldNum" sz="quarter" idx="12"/>
          </p:nvPr>
        </p:nvSpPr>
        <p:spPr>
          <a:xfrm>
            <a:off x="8641080" y="6514568"/>
            <a:ext cx="464288" cy="274320"/>
          </a:xfrm>
        </p:spPr>
        <p:txBody>
          <a:bodyPr/>
          <a:lstStyle>
            <a:extLst/>
          </a:lstStyle>
          <a:p>
            <a:fld id="{E95C9FB9-8CFC-4613-9AD2-135AA776E362}"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B4106B51-2F4E-4DE5-9A3B-E7FDE730277E}" type="datetimeFigureOut">
              <a:rPr lang="en-IN" smtClean="0"/>
              <a:pPr/>
              <a:t>02-12-2021</a:t>
            </a:fld>
            <a:endParaRPr lang="en-IN"/>
          </a:p>
        </p:txBody>
      </p:sp>
      <p:sp>
        <p:nvSpPr>
          <p:cNvPr id="4" name="Footer Placeholder 3"/>
          <p:cNvSpPr>
            <a:spLocks noGrp="1"/>
          </p:cNvSpPr>
          <p:nvPr>
            <p:ph type="ftr" sz="quarter" idx="11"/>
          </p:nvPr>
        </p:nvSpPr>
        <p:spPr/>
        <p:txBody>
          <a:bodyPr/>
          <a:lstStyle>
            <a:extLst/>
          </a:lstStyle>
          <a:p>
            <a:endParaRPr lang="en-IN"/>
          </a:p>
        </p:txBody>
      </p:sp>
      <p:sp>
        <p:nvSpPr>
          <p:cNvPr id="5" name="Slide Number Placeholder 4"/>
          <p:cNvSpPr>
            <a:spLocks noGrp="1"/>
          </p:cNvSpPr>
          <p:nvPr>
            <p:ph type="sldNum" sz="quarter" idx="12"/>
          </p:nvPr>
        </p:nvSpPr>
        <p:spPr/>
        <p:txBody>
          <a:bodyPr/>
          <a:lstStyle>
            <a:extLst/>
          </a:lstStyle>
          <a:p>
            <a:fld id="{E95C9FB9-8CFC-4613-9AD2-135AA776E362}" type="slidenum">
              <a:rPr lang="en-IN" smtClean="0"/>
              <a:pPr/>
              <a:t>‹#›</a:t>
            </a:fld>
            <a:endParaRPr lang="en-IN"/>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B4106B51-2F4E-4DE5-9A3B-E7FDE730277E}" type="datetimeFigureOut">
              <a:rPr lang="en-IN" smtClean="0"/>
              <a:pPr/>
              <a:t>02-12-2021</a:t>
            </a:fld>
            <a:endParaRPr lang="en-IN"/>
          </a:p>
        </p:txBody>
      </p:sp>
      <p:sp>
        <p:nvSpPr>
          <p:cNvPr id="3" name="Footer Placeholder 2"/>
          <p:cNvSpPr>
            <a:spLocks noGrp="1"/>
          </p:cNvSpPr>
          <p:nvPr>
            <p:ph type="ftr" sz="quarter" idx="11"/>
          </p:nvPr>
        </p:nvSpPr>
        <p:spPr/>
        <p:txBody>
          <a:bodyPr/>
          <a:lstStyle>
            <a:extLst/>
          </a:lstStyle>
          <a:p>
            <a:endParaRPr lang="en-IN"/>
          </a:p>
        </p:txBody>
      </p:sp>
      <p:sp>
        <p:nvSpPr>
          <p:cNvPr id="4" name="Slide Number Placeholder 3"/>
          <p:cNvSpPr>
            <a:spLocks noGrp="1"/>
          </p:cNvSpPr>
          <p:nvPr>
            <p:ph type="sldNum" sz="quarter" idx="12"/>
          </p:nvPr>
        </p:nvSpPr>
        <p:spPr/>
        <p:txBody>
          <a:bodyPr/>
          <a:lstStyle>
            <a:extLst/>
          </a:lstStyle>
          <a:p>
            <a:fld id="{E95C9FB9-8CFC-4613-9AD2-135AA776E362}"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fld id="{B4106B51-2F4E-4DE5-9A3B-E7FDE730277E}" type="datetimeFigureOut">
              <a:rPr lang="en-IN" smtClean="0"/>
              <a:pPr/>
              <a:t>02-12-2021</a:t>
            </a:fld>
            <a:endParaRPr lang="en-IN"/>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E95C9FB9-8CFC-4613-9AD2-135AA776E362}" type="slidenum">
              <a:rPr lang="en-IN" smtClean="0"/>
              <a:pPr/>
              <a:t>‹#›</a:t>
            </a:fld>
            <a:endParaRPr lang="en-IN"/>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endParaRPr lang="en-IN"/>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fld id="{B4106B51-2F4E-4DE5-9A3B-E7FDE730277E}" type="datetimeFigureOut">
              <a:rPr lang="en-IN" smtClean="0"/>
              <a:pPr/>
              <a:t>02-12-2021</a:t>
            </a:fld>
            <a:endParaRPr lang="en-IN"/>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E95C9FB9-8CFC-4613-9AD2-135AA776E362}" type="slidenum">
              <a:rPr lang="en-IN" smtClean="0"/>
              <a:pPr/>
              <a:t>‹#›</a:t>
            </a:fld>
            <a:endParaRPr lang="en-IN"/>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4106B51-2F4E-4DE5-9A3B-E7FDE730277E}" type="datetimeFigureOut">
              <a:rPr lang="en-IN" smtClean="0"/>
              <a:pPr/>
              <a:t>02-12-2021</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E95C9FB9-8CFC-4613-9AD2-135AA776E362}"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4106B51-2F4E-4DE5-9A3B-E7FDE730277E}" type="datetimeFigureOut">
              <a:rPr lang="en-IN" smtClean="0"/>
              <a:pPr/>
              <a:t>02-12-2021</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E95C9FB9-8CFC-4613-9AD2-135AA776E362}"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n-IN"/>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B4106B51-2F4E-4DE5-9A3B-E7FDE730277E}" type="datetimeFigureOut">
              <a:rPr lang="en-IN" smtClean="0"/>
              <a:pPr/>
              <a:t>02-12-2021</a:t>
            </a:fld>
            <a:endParaRPr lang="en-IN"/>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E95C9FB9-8CFC-4613-9AD2-135AA776E362}" type="slidenum">
              <a:rPr lang="en-IN" smtClean="0"/>
              <a:pPr/>
              <a:t>‹#›</a:t>
            </a:fld>
            <a:endParaRPr lang="en-IN"/>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dk1" tx1="lt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4234" y="381000"/>
            <a:ext cx="8229600" cy="2615951"/>
          </a:xfrm>
        </p:spPr>
        <p:txBody>
          <a:bodyPr>
            <a:normAutofit fontScale="90000"/>
          </a:bodyPr>
          <a:lstStyle/>
          <a:p>
            <a:pPr algn="ctr"/>
            <a:r>
              <a:rPr lang="en-US" sz="6000" dirty="0" smtClean="0"/>
              <a:t/>
            </a:r>
            <a:br>
              <a:rPr lang="en-US" sz="6000" dirty="0" smtClean="0"/>
            </a:br>
            <a:r>
              <a:rPr lang="en-US" sz="6000" dirty="0"/>
              <a:t/>
            </a:r>
            <a:br>
              <a:rPr lang="en-US" sz="6000" dirty="0"/>
            </a:br>
            <a:r>
              <a:rPr lang="en-US" sz="6000" dirty="0" smtClean="0"/>
              <a:t/>
            </a:r>
            <a:br>
              <a:rPr lang="en-US" sz="6000" dirty="0" smtClean="0"/>
            </a:br>
            <a:r>
              <a:rPr lang="en-US" sz="6000" dirty="0"/>
              <a:t/>
            </a:r>
            <a:br>
              <a:rPr lang="en-US" sz="6000" dirty="0"/>
            </a:br>
            <a:r>
              <a:rPr lang="en-US" sz="6000" dirty="0" smtClean="0"/>
              <a:t/>
            </a:r>
            <a:br>
              <a:rPr lang="en-US" sz="6000" dirty="0" smtClean="0"/>
            </a:br>
            <a:r>
              <a:rPr lang="en-US" sz="6000" dirty="0"/>
              <a:t/>
            </a:r>
            <a:br>
              <a:rPr lang="en-US" sz="6000" dirty="0"/>
            </a:br>
            <a:r>
              <a:rPr lang="en-US" sz="6000" dirty="0" smtClean="0"/>
              <a:t/>
            </a:r>
            <a:br>
              <a:rPr lang="en-US" sz="6000" dirty="0" smtClean="0"/>
            </a:br>
            <a:r>
              <a:rPr lang="en-US" sz="6000" dirty="0"/>
              <a:t/>
            </a:r>
            <a:br>
              <a:rPr lang="en-US" sz="6000" dirty="0"/>
            </a:br>
            <a:r>
              <a:rPr lang="en-US" sz="6000" dirty="0" smtClean="0"/>
              <a:t/>
            </a:r>
            <a:br>
              <a:rPr lang="en-US" sz="6000" dirty="0" smtClean="0"/>
            </a:br>
            <a:r>
              <a:rPr lang="en-US" sz="6000" dirty="0"/>
              <a:t/>
            </a:r>
            <a:br>
              <a:rPr lang="en-US" sz="6000" dirty="0"/>
            </a:br>
            <a:r>
              <a:rPr lang="en-US" sz="6000" dirty="0" smtClean="0"/>
              <a:t/>
            </a:r>
            <a:br>
              <a:rPr lang="en-US" sz="6000" dirty="0" smtClean="0"/>
            </a:br>
            <a:r>
              <a:rPr lang="en-US" sz="6000" dirty="0"/>
              <a:t/>
            </a:r>
            <a:br>
              <a:rPr lang="en-US" sz="6000" dirty="0"/>
            </a:br>
            <a:r>
              <a:rPr lang="en-US" sz="6000" dirty="0" smtClean="0"/>
              <a:t/>
            </a:r>
            <a:br>
              <a:rPr lang="en-US" sz="6000" dirty="0" smtClean="0"/>
            </a:br>
            <a:r>
              <a:rPr lang="en-US" sz="6000" dirty="0"/>
              <a:t/>
            </a:r>
            <a:br>
              <a:rPr lang="en-US" sz="6000" dirty="0"/>
            </a:br>
            <a:r>
              <a:rPr lang="en-US" sz="6000" dirty="0" smtClean="0"/>
              <a:t/>
            </a:r>
            <a:br>
              <a:rPr lang="en-US" sz="6000" dirty="0" smtClean="0"/>
            </a:br>
            <a:r>
              <a:rPr lang="en-US" sz="6700" dirty="0" smtClean="0">
                <a:solidFill>
                  <a:srgbClr val="FFFF00"/>
                </a:solidFill>
              </a:rPr>
              <a:t>EXHIBITIONS</a:t>
            </a:r>
            <a:r>
              <a:rPr lang="en-US" sz="6000" dirty="0" smtClean="0"/>
              <a:t/>
            </a:r>
            <a:br>
              <a:rPr lang="en-US" sz="6000" dirty="0" smtClean="0"/>
            </a:br>
            <a:r>
              <a:rPr lang="en-US" sz="3600" b="1" kern="0" dirty="0">
                <a:solidFill>
                  <a:srgbClr val="010000">
                    <a:lumMod val="25000"/>
                    <a:lumOff val="75000"/>
                  </a:srgbClr>
                </a:solidFill>
                <a:latin typeface="Comic Sans MS" pitchFamily="66" charset="0"/>
              </a:rPr>
              <a:t>For </a:t>
            </a:r>
            <a:r>
              <a:rPr lang="en-US" sz="3600" b="1" kern="0" dirty="0" err="1">
                <a:solidFill>
                  <a:srgbClr val="010000">
                    <a:lumMod val="25000"/>
                    <a:lumOff val="75000"/>
                  </a:srgbClr>
                </a:solidFill>
                <a:latin typeface="Comic Sans MS" pitchFamily="66" charset="0"/>
              </a:rPr>
              <a:t>B.Ed</a:t>
            </a:r>
            <a:r>
              <a:rPr lang="en-US" sz="3600" b="1" kern="0" dirty="0">
                <a:solidFill>
                  <a:srgbClr val="010000">
                    <a:lumMod val="25000"/>
                    <a:lumOff val="75000"/>
                  </a:srgbClr>
                </a:solidFill>
                <a:latin typeface="Comic Sans MS" pitchFamily="66" charset="0"/>
              </a:rPr>
              <a:t> </a:t>
            </a:r>
            <a:r>
              <a:rPr lang="en-US" sz="3600" b="1" kern="0" dirty="0" err="1">
                <a:solidFill>
                  <a:srgbClr val="010000">
                    <a:lumMod val="25000"/>
                    <a:lumOff val="75000"/>
                  </a:srgbClr>
                </a:solidFill>
                <a:latin typeface="Comic Sans MS" pitchFamily="66" charset="0"/>
              </a:rPr>
              <a:t>Ist</a:t>
            </a:r>
            <a:r>
              <a:rPr lang="en-US" sz="3600" b="1" kern="0" dirty="0">
                <a:solidFill>
                  <a:srgbClr val="010000">
                    <a:lumMod val="25000"/>
                    <a:lumOff val="75000"/>
                  </a:srgbClr>
                </a:solidFill>
                <a:latin typeface="Comic Sans MS" pitchFamily="66" charset="0"/>
              </a:rPr>
              <a:t> Semester Students </a:t>
            </a:r>
            <a:br>
              <a:rPr lang="en-US" sz="3600" b="1" kern="0" dirty="0">
                <a:solidFill>
                  <a:srgbClr val="010000">
                    <a:lumMod val="25000"/>
                    <a:lumOff val="75000"/>
                  </a:srgbClr>
                </a:solidFill>
                <a:latin typeface="Comic Sans MS" pitchFamily="66" charset="0"/>
              </a:rPr>
            </a:br>
            <a:r>
              <a:rPr lang="en-US" sz="3600" b="1" kern="0" dirty="0">
                <a:solidFill>
                  <a:srgbClr val="010000">
                    <a:lumMod val="25000"/>
                    <a:lumOff val="75000"/>
                  </a:srgbClr>
                </a:solidFill>
                <a:latin typeface="Comic Sans MS" pitchFamily="66" charset="0"/>
              </a:rPr>
              <a:t>(Punjabi University)</a:t>
            </a:r>
            <a:r>
              <a:rPr lang="en-US" sz="3600" dirty="0" smtClean="0"/>
              <a:t/>
            </a:r>
            <a:br>
              <a:rPr lang="en-US" sz="3600" dirty="0" smtClean="0"/>
            </a:br>
            <a:endParaRPr lang="en-IN" sz="6000" dirty="0"/>
          </a:p>
        </p:txBody>
      </p:sp>
      <p:sp>
        <p:nvSpPr>
          <p:cNvPr id="3" name="Subtitle 2"/>
          <p:cNvSpPr>
            <a:spLocks noGrp="1"/>
          </p:cNvSpPr>
          <p:nvPr>
            <p:ph type="subTitle" idx="1"/>
          </p:nvPr>
        </p:nvSpPr>
        <p:spPr>
          <a:xfrm>
            <a:off x="179512" y="2819400"/>
            <a:ext cx="8514322" cy="2625824"/>
          </a:xfrm>
        </p:spPr>
        <p:txBody>
          <a:bodyPr>
            <a:normAutofit fontScale="47500" lnSpcReduction="20000"/>
          </a:bodyPr>
          <a:lstStyle/>
          <a:p>
            <a:pPr marL="342900" lvl="0" indent="-342900" algn="ctr" eaLnBrk="0" fontAlgn="base" hangingPunct="0">
              <a:spcBef>
                <a:spcPct val="20000"/>
              </a:spcBef>
              <a:spcAft>
                <a:spcPct val="0"/>
              </a:spcAft>
              <a:buClr>
                <a:srgbClr val="FF9966"/>
              </a:buClr>
              <a:buSzPct val="60000"/>
              <a:defRPr/>
            </a:pPr>
            <a:r>
              <a:rPr lang="en-US" sz="2800" b="1" kern="0" dirty="0">
                <a:solidFill>
                  <a:srgbClr val="010000">
                    <a:lumMod val="25000"/>
                    <a:lumOff val="75000"/>
                  </a:srgbClr>
                </a:solidFill>
                <a:latin typeface="Comic Sans MS" pitchFamily="66" charset="0"/>
              </a:rPr>
              <a:t/>
            </a:r>
            <a:br>
              <a:rPr lang="en-US" sz="2800" b="1" kern="0" dirty="0">
                <a:solidFill>
                  <a:srgbClr val="010000">
                    <a:lumMod val="25000"/>
                    <a:lumOff val="75000"/>
                  </a:srgbClr>
                </a:solidFill>
                <a:latin typeface="Comic Sans MS" pitchFamily="66" charset="0"/>
              </a:rPr>
            </a:br>
            <a:r>
              <a:rPr lang="en-US" sz="5500" b="1" kern="0" dirty="0">
                <a:solidFill>
                  <a:srgbClr val="FFFF00"/>
                </a:solidFill>
                <a:latin typeface="Comic Sans MS" pitchFamily="66" charset="0"/>
              </a:rPr>
              <a:t/>
            </a:r>
            <a:br>
              <a:rPr lang="en-US" sz="5500" b="1" kern="0" dirty="0">
                <a:solidFill>
                  <a:srgbClr val="FFFF00"/>
                </a:solidFill>
                <a:latin typeface="Comic Sans MS" pitchFamily="66" charset="0"/>
              </a:rPr>
            </a:br>
            <a:r>
              <a:rPr lang="en-US" sz="5500" b="1" kern="0" dirty="0">
                <a:solidFill>
                  <a:srgbClr val="FFFF00"/>
                </a:solidFill>
                <a:latin typeface="Comic Sans MS" pitchFamily="66" charset="0"/>
              </a:rPr>
              <a:t>By</a:t>
            </a:r>
            <a:br>
              <a:rPr lang="en-US" sz="5500" b="1" kern="0" dirty="0">
                <a:solidFill>
                  <a:srgbClr val="FFFF00"/>
                </a:solidFill>
                <a:latin typeface="Comic Sans MS" pitchFamily="66" charset="0"/>
              </a:rPr>
            </a:br>
            <a:r>
              <a:rPr lang="en-US" sz="5500" b="1" kern="0" dirty="0">
                <a:solidFill>
                  <a:srgbClr val="FFFF00"/>
                </a:solidFill>
                <a:latin typeface="Comic Sans MS" pitchFamily="66" charset="0"/>
              </a:rPr>
              <a:t/>
            </a:r>
            <a:br>
              <a:rPr lang="en-US" sz="5500" b="1" kern="0" dirty="0">
                <a:solidFill>
                  <a:srgbClr val="FFFF00"/>
                </a:solidFill>
                <a:latin typeface="Comic Sans MS" pitchFamily="66" charset="0"/>
              </a:rPr>
            </a:br>
            <a:r>
              <a:rPr lang="en-US" sz="5500" b="1" kern="0" dirty="0">
                <a:solidFill>
                  <a:srgbClr val="FFFF00"/>
                </a:solidFill>
                <a:latin typeface="Comic Sans MS" pitchFamily="66" charset="0"/>
              </a:rPr>
              <a:t>Ms. </a:t>
            </a:r>
            <a:r>
              <a:rPr lang="en-US" sz="5500" b="1" kern="0" dirty="0" err="1">
                <a:solidFill>
                  <a:srgbClr val="FFFF00"/>
                </a:solidFill>
                <a:latin typeface="Comic Sans MS" pitchFamily="66" charset="0"/>
              </a:rPr>
              <a:t>Sarita</a:t>
            </a:r>
            <a:r>
              <a:rPr lang="en-US" sz="5500" b="1" kern="0" dirty="0">
                <a:solidFill>
                  <a:srgbClr val="FFFF00"/>
                </a:solidFill>
                <a:latin typeface="Comic Sans MS" pitchFamily="66" charset="0"/>
              </a:rPr>
              <a:t> </a:t>
            </a:r>
            <a:r>
              <a:rPr lang="en-US" sz="5500" b="1" kern="0" dirty="0" err="1">
                <a:solidFill>
                  <a:srgbClr val="FFFF00"/>
                </a:solidFill>
                <a:latin typeface="Comic Sans MS" pitchFamily="66" charset="0"/>
              </a:rPr>
              <a:t>Gulati</a:t>
            </a:r>
            <a:r>
              <a:rPr lang="en-US" sz="5500" b="1" kern="0" dirty="0">
                <a:solidFill>
                  <a:srgbClr val="FFFF00"/>
                </a:solidFill>
                <a:latin typeface="Comic Sans MS" pitchFamily="66" charset="0"/>
              </a:rPr>
              <a:t/>
            </a:r>
            <a:br>
              <a:rPr lang="en-US" sz="5500" b="1" kern="0" dirty="0">
                <a:solidFill>
                  <a:srgbClr val="FFFF00"/>
                </a:solidFill>
                <a:latin typeface="Comic Sans MS" pitchFamily="66" charset="0"/>
              </a:rPr>
            </a:br>
            <a:r>
              <a:rPr lang="en-US" sz="5500" b="1" kern="0" dirty="0">
                <a:solidFill>
                  <a:srgbClr val="FFFF00"/>
                </a:solidFill>
                <a:latin typeface="Comic Sans MS" pitchFamily="66" charset="0"/>
              </a:rPr>
              <a:t>Librarian</a:t>
            </a:r>
            <a:br>
              <a:rPr lang="en-US" sz="5500" b="1" kern="0" dirty="0">
                <a:solidFill>
                  <a:srgbClr val="FFFF00"/>
                </a:solidFill>
                <a:latin typeface="Comic Sans MS" pitchFamily="66" charset="0"/>
              </a:rPr>
            </a:br>
            <a:r>
              <a:rPr lang="en-US" sz="5500" b="1" kern="0" dirty="0" err="1">
                <a:solidFill>
                  <a:srgbClr val="FFFF00"/>
                </a:solidFill>
                <a:latin typeface="Comic Sans MS" pitchFamily="66" charset="0"/>
              </a:rPr>
              <a:t>Shivalik</a:t>
            </a:r>
            <a:r>
              <a:rPr lang="en-US" sz="5500" b="1" kern="0" dirty="0">
                <a:solidFill>
                  <a:srgbClr val="FFFF00"/>
                </a:solidFill>
                <a:latin typeface="Comic Sans MS" pitchFamily="66" charset="0"/>
              </a:rPr>
              <a:t> Institute of Education and Research, Mohali</a:t>
            </a:r>
            <a:endParaRPr lang="en-US" sz="5500" b="1" kern="0" dirty="0">
              <a:solidFill>
                <a:srgbClr val="FFFF00"/>
              </a:solidFill>
              <a:latin typeface="Andalus" pitchFamily="18" charset="-78"/>
              <a:cs typeface="Andalus" pitchFamily="18" charset="-78"/>
            </a:endParaRPr>
          </a:p>
          <a:p>
            <a:endParaRPr lang="en-IN" dirty="0"/>
          </a:p>
        </p:txBody>
      </p:sp>
    </p:spTree>
    <p:extLst>
      <p:ext uri="{BB962C8B-B14F-4D97-AF65-F5344CB8AC3E}">
        <p14:creationId xmlns="" xmlns:p14="http://schemas.microsoft.com/office/powerpoint/2010/main" val="41529302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1015224"/>
          </a:xfrm>
        </p:spPr>
        <p:txBody>
          <a:bodyPr/>
          <a:lstStyle/>
          <a:p>
            <a:pPr algn="ctr"/>
            <a:r>
              <a:rPr lang="en-US" dirty="0" smtClean="0"/>
              <a:t>INTRODUCTION</a:t>
            </a:r>
            <a:endParaRPr lang="en-IN" dirty="0"/>
          </a:p>
        </p:txBody>
      </p:sp>
      <p:sp>
        <p:nvSpPr>
          <p:cNvPr id="3" name="Content Placeholder 2"/>
          <p:cNvSpPr>
            <a:spLocks noGrp="1"/>
          </p:cNvSpPr>
          <p:nvPr>
            <p:ph idx="1"/>
          </p:nvPr>
        </p:nvSpPr>
        <p:spPr>
          <a:xfrm>
            <a:off x="179512" y="1412776"/>
            <a:ext cx="8640960" cy="5328591"/>
          </a:xfrm>
        </p:spPr>
        <p:txBody>
          <a:bodyPr>
            <a:normAutofit fontScale="77500" lnSpcReduction="20000"/>
          </a:bodyPr>
          <a:lstStyle/>
          <a:p>
            <a:pPr algn="just"/>
            <a:r>
              <a:rPr lang="en-IN" dirty="0">
                <a:latin typeface="Poppins"/>
              </a:rPr>
              <a:t>Education is the fusion </a:t>
            </a:r>
            <a:r>
              <a:rPr lang="en-IN" dirty="0">
                <a:solidFill>
                  <a:srgbClr val="FFFF00"/>
                </a:solidFill>
                <a:latin typeface="Poppins"/>
              </a:rPr>
              <a:t>process of teaching and learning</a:t>
            </a:r>
            <a:r>
              <a:rPr lang="en-IN" dirty="0">
                <a:latin typeface="Poppins"/>
              </a:rPr>
              <a:t>. The </a:t>
            </a:r>
            <a:r>
              <a:rPr lang="en-IN" dirty="0">
                <a:solidFill>
                  <a:srgbClr val="FFFF00"/>
                </a:solidFill>
                <a:latin typeface="Poppins"/>
              </a:rPr>
              <a:t>purpose of education </a:t>
            </a:r>
            <a:r>
              <a:rPr lang="en-IN" dirty="0" smtClean="0">
                <a:latin typeface="Poppins"/>
              </a:rPr>
              <a:t>is </a:t>
            </a:r>
            <a:r>
              <a:rPr lang="en-IN" dirty="0">
                <a:latin typeface="Poppins"/>
              </a:rPr>
              <a:t>installing new beliefs, habits, information, and knowledge. Although books are a major source of information and learning, yet to develop new beliefs and habits by just reading and cramming a few books is just not possible. The education world including the teachers, are always on their toes searching the new and productive methods of teaching and learning process. Apart from the theoretical knowledge the education system also</a:t>
            </a:r>
            <a:r>
              <a:rPr lang="en-IN" dirty="0">
                <a:solidFill>
                  <a:srgbClr val="FFFF00"/>
                </a:solidFill>
                <a:latin typeface="Poppins"/>
              </a:rPr>
              <a:t> aims to develop social skills and soft skills </a:t>
            </a:r>
            <a:r>
              <a:rPr lang="en-IN" dirty="0">
                <a:latin typeface="Poppins"/>
              </a:rPr>
              <a:t>among the students. There are various methods to involve students in learning and various </a:t>
            </a:r>
            <a:r>
              <a:rPr lang="en-IN" dirty="0">
                <a:solidFill>
                  <a:srgbClr val="FFFF00"/>
                </a:solidFill>
                <a:latin typeface="Poppins"/>
              </a:rPr>
              <a:t>modes to evaluate teachers as well as students in the teaching-learning process. </a:t>
            </a:r>
            <a:r>
              <a:rPr lang="en-IN" dirty="0">
                <a:latin typeface="Poppins"/>
              </a:rPr>
              <a:t>An exhibition is a wonderful tool that caters to these entire requirements at the same time.</a:t>
            </a:r>
            <a:endParaRPr lang="en-IN" dirty="0"/>
          </a:p>
        </p:txBody>
      </p:sp>
    </p:spTree>
    <p:extLst>
      <p:ext uri="{BB962C8B-B14F-4D97-AF65-F5344CB8AC3E}">
        <p14:creationId xmlns="" xmlns:p14="http://schemas.microsoft.com/office/powerpoint/2010/main" val="26679341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8895056" cy="1107976"/>
          </a:xfrm>
        </p:spPr>
        <p:txBody>
          <a:bodyPr>
            <a:normAutofit/>
          </a:bodyPr>
          <a:lstStyle/>
          <a:p>
            <a:pPr algn="ctr"/>
            <a:r>
              <a:rPr lang="en-IN" sz="4400" dirty="0">
                <a:solidFill>
                  <a:srgbClr val="FFFF00"/>
                </a:solidFill>
                <a:effectLst/>
                <a:latin typeface="Helvetica Neue"/>
                <a:ea typeface="+mn-ea"/>
                <a:cs typeface="+mn-cs"/>
              </a:rPr>
              <a:t>DEFINITION</a:t>
            </a:r>
            <a:endParaRPr lang="en-IN" sz="3200" dirty="0">
              <a:solidFill>
                <a:srgbClr val="FFFF00"/>
              </a:solidFill>
            </a:endParaRPr>
          </a:p>
        </p:txBody>
      </p:sp>
      <p:sp>
        <p:nvSpPr>
          <p:cNvPr id="3" name="Content Placeholder 2"/>
          <p:cNvSpPr>
            <a:spLocks noGrp="1"/>
          </p:cNvSpPr>
          <p:nvPr>
            <p:ph sz="half" idx="1"/>
          </p:nvPr>
        </p:nvSpPr>
        <p:spPr/>
        <p:txBody>
          <a:bodyPr/>
          <a:lstStyle/>
          <a:p>
            <a:pPr algn="just"/>
            <a:r>
              <a:rPr lang="en-IN" dirty="0" smtClean="0">
                <a:solidFill>
                  <a:schemeClr val="accent2">
                    <a:lumMod val="40000"/>
                    <a:lumOff val="60000"/>
                  </a:schemeClr>
                </a:solidFill>
                <a:latin typeface="Helvetica Neue"/>
              </a:rPr>
              <a:t>“It is </a:t>
            </a:r>
            <a:r>
              <a:rPr lang="en-IN" dirty="0">
                <a:solidFill>
                  <a:schemeClr val="accent2">
                    <a:lumMod val="40000"/>
                    <a:lumOff val="60000"/>
                  </a:schemeClr>
                </a:solidFill>
                <a:latin typeface="Helvetica Neue"/>
              </a:rPr>
              <a:t>a </a:t>
            </a:r>
            <a:r>
              <a:rPr lang="en-IN" dirty="0">
                <a:solidFill>
                  <a:srgbClr val="FFFF00"/>
                </a:solidFill>
                <a:latin typeface="Helvetica Neue"/>
              </a:rPr>
              <a:t>planned display </a:t>
            </a:r>
            <a:r>
              <a:rPr lang="en-IN" dirty="0">
                <a:solidFill>
                  <a:schemeClr val="accent2">
                    <a:lumMod val="40000"/>
                    <a:lumOff val="60000"/>
                  </a:schemeClr>
                </a:solidFill>
                <a:latin typeface="Helvetica Neue"/>
              </a:rPr>
              <a:t>of models, charts, specimens, posters etc., to </a:t>
            </a:r>
            <a:r>
              <a:rPr lang="en-IN" dirty="0">
                <a:solidFill>
                  <a:srgbClr val="FFFF00"/>
                </a:solidFill>
                <a:latin typeface="Helvetica Neue"/>
              </a:rPr>
              <a:t>present the public </a:t>
            </a:r>
            <a:r>
              <a:rPr lang="en-IN" dirty="0">
                <a:solidFill>
                  <a:schemeClr val="accent2">
                    <a:lumMod val="40000"/>
                    <a:lumOff val="60000"/>
                  </a:schemeClr>
                </a:solidFill>
                <a:latin typeface="Helvetica Neue"/>
              </a:rPr>
              <a:t>view for instruction and to put in a competition, advertising or entertainment</a:t>
            </a:r>
            <a:r>
              <a:rPr lang="en-IN" dirty="0" smtClean="0">
                <a:solidFill>
                  <a:schemeClr val="accent2">
                    <a:lumMod val="40000"/>
                    <a:lumOff val="60000"/>
                  </a:schemeClr>
                </a:solidFill>
                <a:latin typeface="Helvetica Neue"/>
              </a:rPr>
              <a:t>".</a:t>
            </a:r>
          </a:p>
          <a:p>
            <a:pPr algn="r"/>
            <a:endParaRPr lang="en-IN" dirty="0">
              <a:solidFill>
                <a:schemeClr val="accent2">
                  <a:lumMod val="40000"/>
                  <a:lumOff val="60000"/>
                </a:schemeClr>
              </a:solidFill>
              <a:latin typeface="Helvetica Neue"/>
            </a:endParaRPr>
          </a:p>
          <a:p>
            <a:pPr marL="508" indent="0" algn="r">
              <a:buNone/>
            </a:pPr>
            <a:r>
              <a:rPr lang="en-IN" dirty="0" smtClean="0">
                <a:solidFill>
                  <a:srgbClr val="FFFF00"/>
                </a:solidFill>
                <a:latin typeface="Helvetica Neue"/>
              </a:rPr>
              <a:t> </a:t>
            </a:r>
            <a:r>
              <a:rPr lang="en-IN" dirty="0">
                <a:solidFill>
                  <a:srgbClr val="FFFF00"/>
                </a:solidFill>
                <a:latin typeface="Helvetica Neue"/>
              </a:rPr>
              <a:t>Gilbert</a:t>
            </a:r>
            <a:endParaRPr lang="en-IN" dirty="0">
              <a:solidFill>
                <a:srgbClr val="FFFF00"/>
              </a:solidFill>
            </a:endParaRPr>
          </a:p>
        </p:txBody>
      </p:sp>
    </p:spTree>
    <p:extLst>
      <p:ext uri="{BB962C8B-B14F-4D97-AF65-F5344CB8AC3E}">
        <p14:creationId xmlns="" xmlns:p14="http://schemas.microsoft.com/office/powerpoint/2010/main" val="16945938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943216"/>
          </a:xfrm>
        </p:spPr>
        <p:txBody>
          <a:bodyPr>
            <a:normAutofit/>
          </a:bodyPr>
          <a:lstStyle/>
          <a:p>
            <a:pPr algn="ctr"/>
            <a:r>
              <a:rPr lang="en-IN" sz="5400" dirty="0" smtClean="0">
                <a:solidFill>
                  <a:srgbClr val="FFFF00"/>
                </a:solidFill>
                <a:effectLst/>
                <a:ea typeface="+mn-ea"/>
                <a:cs typeface="+mn-cs"/>
              </a:rPr>
              <a:t>Exhibition</a:t>
            </a:r>
            <a:r>
              <a:rPr lang="en-IN" sz="5400" dirty="0">
                <a:solidFill>
                  <a:srgbClr val="FFFF00"/>
                </a:solidFill>
                <a:effectLst/>
                <a:ea typeface="+mn-ea"/>
                <a:cs typeface="+mn-cs"/>
              </a:rPr>
              <a:t> </a:t>
            </a:r>
            <a:r>
              <a:rPr lang="en-IN" sz="5400" dirty="0" smtClean="0">
                <a:solidFill>
                  <a:srgbClr val="FFFF00"/>
                </a:solidFill>
                <a:effectLst/>
                <a:ea typeface="+mn-ea"/>
                <a:cs typeface="+mn-cs"/>
              </a:rPr>
              <a:t>is…</a:t>
            </a:r>
            <a:endParaRPr lang="en-IN" sz="9600" dirty="0">
              <a:solidFill>
                <a:srgbClr val="FFFF00"/>
              </a:solidFill>
            </a:endParaRPr>
          </a:p>
        </p:txBody>
      </p:sp>
      <p:sp>
        <p:nvSpPr>
          <p:cNvPr id="3" name="Content Placeholder 2"/>
          <p:cNvSpPr>
            <a:spLocks noGrp="1"/>
          </p:cNvSpPr>
          <p:nvPr>
            <p:ph idx="1"/>
          </p:nvPr>
        </p:nvSpPr>
        <p:spPr>
          <a:xfrm>
            <a:off x="0" y="1124744"/>
            <a:ext cx="8892480" cy="5544615"/>
          </a:xfrm>
        </p:spPr>
        <p:txBody>
          <a:bodyPr>
            <a:noAutofit/>
          </a:bodyPr>
          <a:lstStyle/>
          <a:p>
            <a:pPr algn="just"/>
            <a:r>
              <a:rPr lang="en-IN" sz="2400" b="1" dirty="0"/>
              <a:t>The exhibition</a:t>
            </a:r>
            <a:r>
              <a:rPr lang="en-IN" sz="2400" dirty="0"/>
              <a:t> is a general term used for the organized collection of selected items and their display in public. </a:t>
            </a:r>
            <a:r>
              <a:rPr lang="en-IN" sz="2400" dirty="0" smtClean="0"/>
              <a:t>The </a:t>
            </a:r>
            <a:r>
              <a:rPr lang="en-IN" sz="2400" dirty="0">
                <a:solidFill>
                  <a:srgbClr val="FFFF00"/>
                </a:solidFill>
              </a:rPr>
              <a:t>exhibition focuses on the identification, display, and interpretation of collective things</a:t>
            </a:r>
            <a:r>
              <a:rPr lang="en-IN" sz="2400" dirty="0"/>
              <a:t>. </a:t>
            </a:r>
            <a:endParaRPr lang="en-IN" sz="2400" dirty="0" smtClean="0"/>
          </a:p>
          <a:p>
            <a:pPr algn="just"/>
            <a:endParaRPr lang="en-IN" sz="2400" dirty="0" smtClean="0"/>
          </a:p>
          <a:p>
            <a:pPr algn="just"/>
            <a:r>
              <a:rPr lang="en-IN" sz="2400" dirty="0" smtClean="0"/>
              <a:t>Talking </a:t>
            </a:r>
            <a:r>
              <a:rPr lang="en-IN" sz="2400" dirty="0"/>
              <a:t>about the exhibition in the education process of teaching and learning, the </a:t>
            </a:r>
            <a:r>
              <a:rPr lang="en-IN" sz="2400" dirty="0">
                <a:solidFill>
                  <a:srgbClr val="FFFF00"/>
                </a:solidFill>
              </a:rPr>
              <a:t>exhibition is a </a:t>
            </a:r>
            <a:r>
              <a:rPr lang="en-IN" sz="2400" b="1" dirty="0">
                <a:solidFill>
                  <a:srgbClr val="FFFF00"/>
                </a:solidFill>
              </a:rPr>
              <a:t>test of the teachers as well as the students </a:t>
            </a:r>
            <a:r>
              <a:rPr lang="en-IN" sz="2400" dirty="0"/>
              <a:t>and their combined learning process. The teachers are tested on how far they have been </a:t>
            </a:r>
            <a:r>
              <a:rPr lang="en-IN" sz="2400" b="1" dirty="0"/>
              <a:t>successful in imparting the desired knowledge</a:t>
            </a:r>
            <a:r>
              <a:rPr lang="en-IN" sz="2400" dirty="0"/>
              <a:t> and skills whereas the students are tested on the parameters of how much </a:t>
            </a:r>
            <a:r>
              <a:rPr lang="en-IN" sz="2400" b="1" dirty="0"/>
              <a:t>they have acquired </a:t>
            </a:r>
            <a:r>
              <a:rPr lang="en-IN" sz="2400" dirty="0"/>
              <a:t>by the teaching process. </a:t>
            </a:r>
          </a:p>
        </p:txBody>
      </p:sp>
    </p:spTree>
    <p:extLst>
      <p:ext uri="{BB962C8B-B14F-4D97-AF65-F5344CB8AC3E}">
        <p14:creationId xmlns="" xmlns:p14="http://schemas.microsoft.com/office/powerpoint/2010/main" val="25335762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8680"/>
            <a:ext cx="8229600" cy="1152128"/>
          </a:xfrm>
        </p:spPr>
        <p:txBody>
          <a:bodyPr>
            <a:noAutofit/>
          </a:bodyPr>
          <a:lstStyle/>
          <a:p>
            <a:pPr marL="292100" lvl="0" indent="-292100" algn="ctr">
              <a:spcBef>
                <a:spcPts val="0"/>
              </a:spcBef>
            </a:pPr>
            <a:r>
              <a:rPr lang="en-IN" sz="3600" b="1" dirty="0" smtClean="0">
                <a:solidFill>
                  <a:schemeClr val="tx1"/>
                </a:solidFill>
                <a:effectLst/>
                <a:latin typeface="Poppins"/>
                <a:ea typeface="+mn-ea"/>
                <a:cs typeface="+mn-cs"/>
              </a:rPr>
              <a:t/>
            </a:r>
            <a:br>
              <a:rPr lang="en-IN" sz="3600" b="1" dirty="0" smtClean="0">
                <a:solidFill>
                  <a:schemeClr val="tx1"/>
                </a:solidFill>
                <a:effectLst/>
                <a:latin typeface="Poppins"/>
                <a:ea typeface="+mn-ea"/>
                <a:cs typeface="+mn-cs"/>
              </a:rPr>
            </a:br>
            <a:r>
              <a:rPr lang="en-IN" sz="3600" b="1" dirty="0">
                <a:solidFill>
                  <a:schemeClr val="tx1"/>
                </a:solidFill>
                <a:effectLst/>
                <a:latin typeface="Poppins"/>
                <a:ea typeface="+mn-ea"/>
                <a:cs typeface="+mn-cs"/>
              </a:rPr>
              <a:t/>
            </a:r>
            <a:br>
              <a:rPr lang="en-IN" sz="3600" b="1" dirty="0">
                <a:solidFill>
                  <a:schemeClr val="tx1"/>
                </a:solidFill>
                <a:effectLst/>
                <a:latin typeface="Poppins"/>
                <a:ea typeface="+mn-ea"/>
                <a:cs typeface="+mn-cs"/>
              </a:rPr>
            </a:br>
            <a:r>
              <a:rPr lang="en-IN" sz="3600" b="1" dirty="0" smtClean="0">
                <a:solidFill>
                  <a:schemeClr val="tx1"/>
                </a:solidFill>
                <a:effectLst/>
                <a:latin typeface="Poppins"/>
                <a:ea typeface="+mn-ea"/>
                <a:cs typeface="+mn-cs"/>
              </a:rPr>
              <a:t/>
            </a:r>
            <a:br>
              <a:rPr lang="en-IN" sz="3600" b="1" dirty="0" smtClean="0">
                <a:solidFill>
                  <a:schemeClr val="tx1"/>
                </a:solidFill>
                <a:effectLst/>
                <a:latin typeface="Poppins"/>
                <a:ea typeface="+mn-ea"/>
                <a:cs typeface="+mn-cs"/>
              </a:rPr>
            </a:br>
            <a:r>
              <a:rPr lang="en-IN" sz="3600" b="1" dirty="0">
                <a:solidFill>
                  <a:schemeClr val="tx1"/>
                </a:solidFill>
                <a:effectLst/>
                <a:latin typeface="Poppins"/>
                <a:ea typeface="+mn-ea"/>
                <a:cs typeface="+mn-cs"/>
              </a:rPr>
              <a:t/>
            </a:r>
            <a:br>
              <a:rPr lang="en-IN" sz="3600" b="1" dirty="0">
                <a:solidFill>
                  <a:schemeClr val="tx1"/>
                </a:solidFill>
                <a:effectLst/>
                <a:latin typeface="Poppins"/>
                <a:ea typeface="+mn-ea"/>
                <a:cs typeface="+mn-cs"/>
              </a:rPr>
            </a:br>
            <a:r>
              <a:rPr lang="en-IN" sz="3600" b="1" dirty="0" smtClean="0">
                <a:solidFill>
                  <a:schemeClr val="tx1"/>
                </a:solidFill>
                <a:effectLst/>
                <a:latin typeface="Poppins"/>
                <a:ea typeface="+mn-ea"/>
                <a:cs typeface="+mn-cs"/>
              </a:rPr>
              <a:t/>
            </a:r>
            <a:br>
              <a:rPr lang="en-IN" sz="3600" b="1" dirty="0" smtClean="0">
                <a:solidFill>
                  <a:schemeClr val="tx1"/>
                </a:solidFill>
                <a:effectLst/>
                <a:latin typeface="Poppins"/>
                <a:ea typeface="+mn-ea"/>
                <a:cs typeface="+mn-cs"/>
              </a:rPr>
            </a:br>
            <a:r>
              <a:rPr lang="en-IN" sz="3600" b="1" dirty="0">
                <a:solidFill>
                  <a:schemeClr val="tx1"/>
                </a:solidFill>
                <a:effectLst/>
                <a:latin typeface="Poppins"/>
                <a:ea typeface="+mn-ea"/>
                <a:cs typeface="+mn-cs"/>
              </a:rPr>
              <a:t/>
            </a:r>
            <a:br>
              <a:rPr lang="en-IN" sz="3600" b="1" dirty="0">
                <a:solidFill>
                  <a:schemeClr val="tx1"/>
                </a:solidFill>
                <a:effectLst/>
                <a:latin typeface="Poppins"/>
                <a:ea typeface="+mn-ea"/>
                <a:cs typeface="+mn-cs"/>
              </a:rPr>
            </a:br>
            <a:r>
              <a:rPr lang="en-IN" sz="3600" b="1" dirty="0" smtClean="0">
                <a:solidFill>
                  <a:schemeClr val="tx1"/>
                </a:solidFill>
                <a:effectLst/>
                <a:latin typeface="Poppins"/>
                <a:ea typeface="+mn-ea"/>
                <a:cs typeface="+mn-cs"/>
              </a:rPr>
              <a:t/>
            </a:r>
            <a:br>
              <a:rPr lang="en-IN" sz="3600" b="1" dirty="0" smtClean="0">
                <a:solidFill>
                  <a:schemeClr val="tx1"/>
                </a:solidFill>
                <a:effectLst/>
                <a:latin typeface="Poppins"/>
                <a:ea typeface="+mn-ea"/>
                <a:cs typeface="+mn-cs"/>
              </a:rPr>
            </a:br>
            <a:r>
              <a:rPr lang="en-IN" sz="3600" b="1" dirty="0">
                <a:solidFill>
                  <a:schemeClr val="tx1"/>
                </a:solidFill>
                <a:effectLst/>
                <a:latin typeface="Poppins"/>
                <a:ea typeface="+mn-ea"/>
                <a:cs typeface="+mn-cs"/>
              </a:rPr>
              <a:t/>
            </a:r>
            <a:br>
              <a:rPr lang="en-IN" sz="3600" b="1" dirty="0">
                <a:solidFill>
                  <a:schemeClr val="tx1"/>
                </a:solidFill>
                <a:effectLst/>
                <a:latin typeface="Poppins"/>
                <a:ea typeface="+mn-ea"/>
                <a:cs typeface="+mn-cs"/>
              </a:rPr>
            </a:br>
            <a:r>
              <a:rPr lang="en-IN" sz="3600" b="1" dirty="0" smtClean="0">
                <a:solidFill>
                  <a:schemeClr val="tx1"/>
                </a:solidFill>
                <a:effectLst/>
                <a:latin typeface="Poppins"/>
                <a:ea typeface="+mn-ea"/>
                <a:cs typeface="+mn-cs"/>
              </a:rPr>
              <a:t/>
            </a:r>
            <a:br>
              <a:rPr lang="en-IN" sz="3600" b="1" dirty="0" smtClean="0">
                <a:solidFill>
                  <a:schemeClr val="tx1"/>
                </a:solidFill>
                <a:effectLst/>
                <a:latin typeface="Poppins"/>
                <a:ea typeface="+mn-ea"/>
                <a:cs typeface="+mn-cs"/>
              </a:rPr>
            </a:br>
            <a:r>
              <a:rPr lang="en-IN" sz="3600" b="1" dirty="0">
                <a:solidFill>
                  <a:schemeClr val="tx1"/>
                </a:solidFill>
                <a:effectLst/>
                <a:latin typeface="Poppins"/>
                <a:ea typeface="+mn-ea"/>
                <a:cs typeface="+mn-cs"/>
              </a:rPr>
              <a:t/>
            </a:r>
            <a:br>
              <a:rPr lang="en-IN" sz="3600" b="1" dirty="0">
                <a:solidFill>
                  <a:schemeClr val="tx1"/>
                </a:solidFill>
                <a:effectLst/>
                <a:latin typeface="Poppins"/>
                <a:ea typeface="+mn-ea"/>
                <a:cs typeface="+mn-cs"/>
              </a:rPr>
            </a:br>
            <a:r>
              <a:rPr lang="en-IN" sz="3600" b="1" dirty="0" smtClean="0">
                <a:solidFill>
                  <a:schemeClr val="tx1"/>
                </a:solidFill>
                <a:effectLst/>
                <a:latin typeface="Poppins"/>
                <a:ea typeface="+mn-ea"/>
                <a:cs typeface="+mn-cs"/>
              </a:rPr>
              <a:t/>
            </a:r>
            <a:br>
              <a:rPr lang="en-IN" sz="3600" b="1" dirty="0" smtClean="0">
                <a:solidFill>
                  <a:schemeClr val="tx1"/>
                </a:solidFill>
                <a:effectLst/>
                <a:latin typeface="Poppins"/>
                <a:ea typeface="+mn-ea"/>
                <a:cs typeface="+mn-cs"/>
              </a:rPr>
            </a:br>
            <a:r>
              <a:rPr lang="en-IN" sz="3600" b="1" dirty="0">
                <a:solidFill>
                  <a:schemeClr val="tx1"/>
                </a:solidFill>
                <a:effectLst/>
                <a:latin typeface="Poppins"/>
                <a:ea typeface="+mn-ea"/>
                <a:cs typeface="+mn-cs"/>
              </a:rPr>
              <a:t/>
            </a:r>
            <a:br>
              <a:rPr lang="en-IN" sz="3600" b="1" dirty="0">
                <a:solidFill>
                  <a:schemeClr val="tx1"/>
                </a:solidFill>
                <a:effectLst/>
                <a:latin typeface="Poppins"/>
                <a:ea typeface="+mn-ea"/>
                <a:cs typeface="+mn-cs"/>
              </a:rPr>
            </a:br>
            <a:r>
              <a:rPr lang="en-IN" sz="3600" b="1" dirty="0" smtClean="0">
                <a:solidFill>
                  <a:schemeClr val="tx1"/>
                </a:solidFill>
                <a:effectLst/>
                <a:latin typeface="Poppins"/>
                <a:ea typeface="+mn-ea"/>
                <a:cs typeface="+mn-cs"/>
              </a:rPr>
              <a:t/>
            </a:r>
            <a:br>
              <a:rPr lang="en-IN" sz="3600" b="1" dirty="0" smtClean="0">
                <a:solidFill>
                  <a:schemeClr val="tx1"/>
                </a:solidFill>
                <a:effectLst/>
                <a:latin typeface="Poppins"/>
                <a:ea typeface="+mn-ea"/>
                <a:cs typeface="+mn-cs"/>
              </a:rPr>
            </a:br>
            <a:r>
              <a:rPr lang="en-IN" sz="3600" b="1" dirty="0">
                <a:solidFill>
                  <a:schemeClr val="tx1"/>
                </a:solidFill>
                <a:effectLst/>
                <a:latin typeface="Poppins"/>
                <a:ea typeface="+mn-ea"/>
                <a:cs typeface="+mn-cs"/>
              </a:rPr>
              <a:t/>
            </a:r>
            <a:br>
              <a:rPr lang="en-IN" sz="3600" b="1" dirty="0">
                <a:solidFill>
                  <a:schemeClr val="tx1"/>
                </a:solidFill>
                <a:effectLst/>
                <a:latin typeface="Poppins"/>
                <a:ea typeface="+mn-ea"/>
                <a:cs typeface="+mn-cs"/>
              </a:rPr>
            </a:br>
            <a:r>
              <a:rPr lang="en-IN" sz="3600" b="1" dirty="0" smtClean="0">
                <a:solidFill>
                  <a:schemeClr val="tx1"/>
                </a:solidFill>
                <a:effectLst/>
                <a:latin typeface="Poppins"/>
                <a:ea typeface="+mn-ea"/>
                <a:cs typeface="+mn-cs"/>
              </a:rPr>
              <a:t/>
            </a:r>
            <a:br>
              <a:rPr lang="en-IN" sz="3600" b="1" dirty="0" smtClean="0">
                <a:solidFill>
                  <a:schemeClr val="tx1"/>
                </a:solidFill>
                <a:effectLst/>
                <a:latin typeface="Poppins"/>
                <a:ea typeface="+mn-ea"/>
                <a:cs typeface="+mn-cs"/>
              </a:rPr>
            </a:br>
            <a:r>
              <a:rPr lang="en-IN" sz="3600" b="1" dirty="0">
                <a:solidFill>
                  <a:schemeClr val="tx1"/>
                </a:solidFill>
                <a:effectLst/>
                <a:latin typeface="Poppins"/>
                <a:ea typeface="+mn-ea"/>
                <a:cs typeface="+mn-cs"/>
              </a:rPr>
              <a:t/>
            </a:r>
            <a:br>
              <a:rPr lang="en-IN" sz="3600" b="1" dirty="0">
                <a:solidFill>
                  <a:schemeClr val="tx1"/>
                </a:solidFill>
                <a:effectLst/>
                <a:latin typeface="Poppins"/>
                <a:ea typeface="+mn-ea"/>
                <a:cs typeface="+mn-cs"/>
              </a:rPr>
            </a:br>
            <a:r>
              <a:rPr lang="en-IN" sz="3600" b="1" dirty="0" smtClean="0">
                <a:solidFill>
                  <a:schemeClr val="tx1"/>
                </a:solidFill>
                <a:effectLst/>
                <a:latin typeface="Poppins"/>
                <a:ea typeface="+mn-ea"/>
                <a:cs typeface="+mn-cs"/>
              </a:rPr>
              <a:t/>
            </a:r>
            <a:br>
              <a:rPr lang="en-IN" sz="3600" b="1" dirty="0" smtClean="0">
                <a:solidFill>
                  <a:schemeClr val="tx1"/>
                </a:solidFill>
                <a:effectLst/>
                <a:latin typeface="Poppins"/>
                <a:ea typeface="+mn-ea"/>
                <a:cs typeface="+mn-cs"/>
              </a:rPr>
            </a:br>
            <a:r>
              <a:rPr lang="en-IN" sz="3600" b="1" dirty="0">
                <a:solidFill>
                  <a:schemeClr val="tx1"/>
                </a:solidFill>
                <a:effectLst/>
                <a:latin typeface="Poppins"/>
                <a:ea typeface="+mn-ea"/>
                <a:cs typeface="+mn-cs"/>
              </a:rPr>
              <a:t/>
            </a:r>
            <a:br>
              <a:rPr lang="en-IN" sz="3600" b="1" dirty="0">
                <a:solidFill>
                  <a:schemeClr val="tx1"/>
                </a:solidFill>
                <a:effectLst/>
                <a:latin typeface="Poppins"/>
                <a:ea typeface="+mn-ea"/>
                <a:cs typeface="+mn-cs"/>
              </a:rPr>
            </a:br>
            <a:r>
              <a:rPr lang="en-IN" sz="3600" b="1" dirty="0" smtClean="0">
                <a:solidFill>
                  <a:schemeClr val="tx1"/>
                </a:solidFill>
                <a:effectLst/>
                <a:latin typeface="Poppins"/>
                <a:ea typeface="+mn-ea"/>
                <a:cs typeface="+mn-cs"/>
              </a:rPr>
              <a:t/>
            </a:r>
            <a:br>
              <a:rPr lang="en-IN" sz="3600" b="1" dirty="0" smtClean="0">
                <a:solidFill>
                  <a:schemeClr val="tx1"/>
                </a:solidFill>
                <a:effectLst/>
                <a:latin typeface="Poppins"/>
                <a:ea typeface="+mn-ea"/>
                <a:cs typeface="+mn-cs"/>
              </a:rPr>
            </a:br>
            <a:r>
              <a:rPr lang="en-IN" sz="3600" b="1" dirty="0">
                <a:solidFill>
                  <a:schemeClr val="tx1"/>
                </a:solidFill>
                <a:effectLst/>
                <a:latin typeface="Poppins"/>
                <a:ea typeface="+mn-ea"/>
                <a:cs typeface="+mn-cs"/>
              </a:rPr>
              <a:t/>
            </a:r>
            <a:br>
              <a:rPr lang="en-IN" sz="3600" b="1" dirty="0">
                <a:solidFill>
                  <a:schemeClr val="tx1"/>
                </a:solidFill>
                <a:effectLst/>
                <a:latin typeface="Poppins"/>
                <a:ea typeface="+mn-ea"/>
                <a:cs typeface="+mn-cs"/>
              </a:rPr>
            </a:br>
            <a:r>
              <a:rPr lang="en-IN" sz="3600" b="1" dirty="0" smtClean="0">
                <a:solidFill>
                  <a:schemeClr val="tx1"/>
                </a:solidFill>
                <a:effectLst/>
                <a:latin typeface="Poppins"/>
                <a:ea typeface="+mn-ea"/>
                <a:cs typeface="+mn-cs"/>
              </a:rPr>
              <a:t/>
            </a:r>
            <a:br>
              <a:rPr lang="en-IN" sz="3600" b="1" dirty="0" smtClean="0">
                <a:solidFill>
                  <a:schemeClr val="tx1"/>
                </a:solidFill>
                <a:effectLst/>
                <a:latin typeface="Poppins"/>
                <a:ea typeface="+mn-ea"/>
                <a:cs typeface="+mn-cs"/>
              </a:rPr>
            </a:br>
            <a:r>
              <a:rPr lang="en-IN" sz="3600" b="1" dirty="0">
                <a:solidFill>
                  <a:schemeClr val="tx1"/>
                </a:solidFill>
                <a:effectLst/>
                <a:latin typeface="Poppins"/>
                <a:ea typeface="+mn-ea"/>
                <a:cs typeface="+mn-cs"/>
              </a:rPr>
              <a:t/>
            </a:r>
            <a:br>
              <a:rPr lang="en-IN" sz="3600" b="1" dirty="0">
                <a:solidFill>
                  <a:schemeClr val="tx1"/>
                </a:solidFill>
                <a:effectLst/>
                <a:latin typeface="Poppins"/>
                <a:ea typeface="+mn-ea"/>
                <a:cs typeface="+mn-cs"/>
              </a:rPr>
            </a:br>
            <a:r>
              <a:rPr lang="en-IN" sz="3600" b="1" dirty="0" smtClean="0">
                <a:solidFill>
                  <a:schemeClr val="tx1"/>
                </a:solidFill>
                <a:effectLst/>
                <a:latin typeface="Poppins"/>
                <a:ea typeface="+mn-ea"/>
                <a:cs typeface="+mn-cs"/>
              </a:rPr>
              <a:t/>
            </a:r>
            <a:br>
              <a:rPr lang="en-IN" sz="3600" b="1" dirty="0" smtClean="0">
                <a:solidFill>
                  <a:schemeClr val="tx1"/>
                </a:solidFill>
                <a:effectLst/>
                <a:latin typeface="Poppins"/>
                <a:ea typeface="+mn-ea"/>
                <a:cs typeface="+mn-cs"/>
              </a:rPr>
            </a:br>
            <a:r>
              <a:rPr lang="en-IN" sz="3600" b="1" dirty="0">
                <a:solidFill>
                  <a:schemeClr val="tx1"/>
                </a:solidFill>
                <a:effectLst/>
                <a:latin typeface="Poppins"/>
                <a:ea typeface="+mn-ea"/>
                <a:cs typeface="+mn-cs"/>
              </a:rPr>
              <a:t/>
            </a:r>
            <a:br>
              <a:rPr lang="en-IN" sz="3600" b="1" dirty="0">
                <a:solidFill>
                  <a:schemeClr val="tx1"/>
                </a:solidFill>
                <a:effectLst/>
                <a:latin typeface="Poppins"/>
                <a:ea typeface="+mn-ea"/>
                <a:cs typeface="+mn-cs"/>
              </a:rPr>
            </a:br>
            <a:r>
              <a:rPr lang="en-IN" sz="3600" b="1" dirty="0" smtClean="0">
                <a:solidFill>
                  <a:schemeClr val="tx1"/>
                </a:solidFill>
                <a:effectLst/>
                <a:latin typeface="Poppins"/>
                <a:ea typeface="+mn-ea"/>
                <a:cs typeface="+mn-cs"/>
              </a:rPr>
              <a:t/>
            </a:r>
            <a:br>
              <a:rPr lang="en-IN" sz="3600" b="1" dirty="0" smtClean="0">
                <a:solidFill>
                  <a:schemeClr val="tx1"/>
                </a:solidFill>
                <a:effectLst/>
                <a:latin typeface="Poppins"/>
                <a:ea typeface="+mn-ea"/>
                <a:cs typeface="+mn-cs"/>
              </a:rPr>
            </a:br>
            <a:r>
              <a:rPr lang="en-IN" sz="3600" b="1" dirty="0">
                <a:solidFill>
                  <a:schemeClr val="tx1"/>
                </a:solidFill>
                <a:effectLst/>
                <a:latin typeface="Poppins"/>
                <a:ea typeface="+mn-ea"/>
                <a:cs typeface="+mn-cs"/>
              </a:rPr>
              <a:t/>
            </a:r>
            <a:br>
              <a:rPr lang="en-IN" sz="3600" b="1" dirty="0">
                <a:solidFill>
                  <a:schemeClr val="tx1"/>
                </a:solidFill>
                <a:effectLst/>
                <a:latin typeface="Poppins"/>
                <a:ea typeface="+mn-ea"/>
                <a:cs typeface="+mn-cs"/>
              </a:rPr>
            </a:br>
            <a:r>
              <a:rPr lang="en-IN" sz="3600" b="1" dirty="0" smtClean="0">
                <a:solidFill>
                  <a:schemeClr val="tx1"/>
                </a:solidFill>
                <a:effectLst/>
                <a:latin typeface="Poppins"/>
                <a:ea typeface="+mn-ea"/>
                <a:cs typeface="+mn-cs"/>
              </a:rPr>
              <a:t/>
            </a:r>
            <a:br>
              <a:rPr lang="en-IN" sz="3600" b="1" dirty="0" smtClean="0">
                <a:solidFill>
                  <a:schemeClr val="tx1"/>
                </a:solidFill>
                <a:effectLst/>
                <a:latin typeface="Poppins"/>
                <a:ea typeface="+mn-ea"/>
                <a:cs typeface="+mn-cs"/>
              </a:rPr>
            </a:br>
            <a:r>
              <a:rPr lang="en-IN" sz="3600" b="1" dirty="0" smtClean="0">
                <a:solidFill>
                  <a:schemeClr val="tx1"/>
                </a:solidFill>
                <a:effectLst/>
                <a:latin typeface="Poppins"/>
                <a:ea typeface="+mn-ea"/>
                <a:cs typeface="+mn-cs"/>
              </a:rPr>
              <a:t>Where </a:t>
            </a:r>
            <a:r>
              <a:rPr lang="en-IN" sz="3600" b="1" dirty="0">
                <a:solidFill>
                  <a:schemeClr val="tx1"/>
                </a:solidFill>
                <a:effectLst/>
                <a:latin typeface="Poppins"/>
                <a:ea typeface="+mn-ea"/>
                <a:cs typeface="+mn-cs"/>
              </a:rPr>
              <a:t>It is Conducted?</a:t>
            </a:r>
            <a:br>
              <a:rPr lang="en-IN" sz="3600" b="1" dirty="0">
                <a:solidFill>
                  <a:schemeClr val="tx1"/>
                </a:solidFill>
                <a:effectLst/>
                <a:latin typeface="Poppins"/>
                <a:ea typeface="+mn-ea"/>
                <a:cs typeface="+mn-cs"/>
              </a:rPr>
            </a:br>
            <a:endParaRPr lang="en-IN" sz="4800" b="1" dirty="0">
              <a:solidFill>
                <a:schemeClr val="tx1"/>
              </a:solidFill>
            </a:endParaRPr>
          </a:p>
        </p:txBody>
      </p:sp>
      <p:sp>
        <p:nvSpPr>
          <p:cNvPr id="3" name="Content Placeholder 2"/>
          <p:cNvSpPr>
            <a:spLocks noGrp="1"/>
          </p:cNvSpPr>
          <p:nvPr>
            <p:ph idx="1"/>
          </p:nvPr>
        </p:nvSpPr>
        <p:spPr/>
        <p:txBody>
          <a:bodyPr/>
          <a:lstStyle/>
          <a:p>
            <a:pPr algn="just"/>
            <a:r>
              <a:rPr lang="en-IN" dirty="0" smtClean="0">
                <a:latin typeface="Poppins"/>
              </a:rPr>
              <a:t>Exhibitions </a:t>
            </a:r>
            <a:r>
              <a:rPr lang="en-IN" dirty="0">
                <a:latin typeface="Poppins"/>
              </a:rPr>
              <a:t>are generally conducted in the </a:t>
            </a:r>
            <a:r>
              <a:rPr lang="en-IN" dirty="0">
                <a:solidFill>
                  <a:srgbClr val="FFFF00"/>
                </a:solidFill>
                <a:latin typeface="Poppins"/>
              </a:rPr>
              <a:t>educational institutions </a:t>
            </a:r>
            <a:r>
              <a:rPr lang="en-IN" dirty="0">
                <a:latin typeface="Poppins"/>
              </a:rPr>
              <a:t>for students. </a:t>
            </a:r>
            <a:r>
              <a:rPr lang="en-IN" dirty="0">
                <a:solidFill>
                  <a:srgbClr val="FFFF00"/>
                </a:solidFill>
                <a:latin typeface="Poppins"/>
              </a:rPr>
              <a:t>Museums, galleries, libraries, exhibition </a:t>
            </a:r>
            <a:r>
              <a:rPr lang="en-IN" dirty="0" smtClean="0">
                <a:solidFill>
                  <a:srgbClr val="FFFF00"/>
                </a:solidFill>
                <a:latin typeface="Poppins"/>
              </a:rPr>
              <a:t>halls </a:t>
            </a:r>
            <a:r>
              <a:rPr lang="en-IN" dirty="0">
                <a:solidFill>
                  <a:srgbClr val="FFFF00"/>
                </a:solidFill>
                <a:latin typeface="Poppins"/>
              </a:rPr>
              <a:t>and </a:t>
            </a:r>
            <a:r>
              <a:rPr lang="en-IN" b="1" dirty="0">
                <a:solidFill>
                  <a:srgbClr val="FFFF00"/>
                </a:solidFill>
                <a:latin typeface="Poppins"/>
              </a:rPr>
              <a:t>world fairs</a:t>
            </a:r>
            <a:r>
              <a:rPr lang="en-IN" dirty="0">
                <a:latin typeface="Poppins"/>
              </a:rPr>
              <a:t> can also be used for the purpose of the exhibition. </a:t>
            </a:r>
            <a:endParaRPr lang="en-IN" b="0" i="0" dirty="0">
              <a:effectLst/>
              <a:latin typeface="Poppins"/>
            </a:endParaRPr>
          </a:p>
        </p:txBody>
      </p:sp>
    </p:spTree>
    <p:extLst>
      <p:ext uri="{BB962C8B-B14F-4D97-AF65-F5344CB8AC3E}">
        <p14:creationId xmlns="" xmlns:p14="http://schemas.microsoft.com/office/powerpoint/2010/main" val="25755193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8895056" cy="762000"/>
          </a:xfrm>
        </p:spPr>
        <p:txBody>
          <a:bodyPr>
            <a:noAutofit/>
          </a:bodyPr>
          <a:lstStyle/>
          <a:p>
            <a:pPr algn="ctr"/>
            <a:r>
              <a:rPr lang="en-IN" sz="6000" b="0" dirty="0">
                <a:solidFill>
                  <a:srgbClr val="00B0F0"/>
                </a:solidFill>
                <a:effectLst/>
                <a:latin typeface="Helvetica Neue"/>
                <a:ea typeface="+mn-ea"/>
                <a:cs typeface="+mn-cs"/>
              </a:rPr>
              <a:t>TYPES</a:t>
            </a:r>
            <a:endParaRPr lang="en-IN" sz="4400" dirty="0">
              <a:solidFill>
                <a:srgbClr val="00B0F0"/>
              </a:solidFill>
            </a:endParaRPr>
          </a:p>
        </p:txBody>
      </p:sp>
      <p:sp>
        <p:nvSpPr>
          <p:cNvPr id="4" name="Content Placeholder 3"/>
          <p:cNvSpPr>
            <a:spLocks noGrp="1"/>
          </p:cNvSpPr>
          <p:nvPr>
            <p:ph sz="half" idx="1"/>
          </p:nvPr>
        </p:nvSpPr>
        <p:spPr>
          <a:xfrm>
            <a:off x="0" y="1124744"/>
            <a:ext cx="9144000" cy="5062696"/>
          </a:xfrm>
        </p:spPr>
        <p:txBody>
          <a:bodyPr>
            <a:normAutofit/>
          </a:bodyPr>
          <a:lstStyle/>
          <a:p>
            <a:pPr marL="508" indent="0">
              <a:buNone/>
            </a:pPr>
            <a:r>
              <a:rPr lang="en-IN" sz="4800" dirty="0" smtClean="0">
                <a:latin typeface="Helvetica Neue"/>
              </a:rPr>
              <a:t>1. EDUCATIONAL EXHIBITION</a:t>
            </a:r>
          </a:p>
          <a:p>
            <a:pPr marL="508" indent="0">
              <a:buNone/>
            </a:pPr>
            <a:endParaRPr lang="en-IN" sz="4800" dirty="0">
              <a:latin typeface="Helvetica Neue"/>
            </a:endParaRPr>
          </a:p>
          <a:p>
            <a:pPr marL="508" indent="0">
              <a:buNone/>
            </a:pPr>
            <a:r>
              <a:rPr lang="en-IN" sz="4800" dirty="0">
                <a:latin typeface="Helvetica Neue"/>
              </a:rPr>
              <a:t>2. CONSUMER EXHIBITION</a:t>
            </a:r>
          </a:p>
          <a:p>
            <a:pPr marL="508" indent="0">
              <a:buNone/>
            </a:pPr>
            <a:endParaRPr lang="en-IN" sz="4800" dirty="0" smtClean="0">
              <a:latin typeface="Helvetica Neue"/>
            </a:endParaRPr>
          </a:p>
          <a:p>
            <a:pPr marL="508" indent="0">
              <a:buNone/>
            </a:pPr>
            <a:r>
              <a:rPr lang="en-IN" sz="4800" dirty="0" smtClean="0">
                <a:latin typeface="Helvetica Neue"/>
              </a:rPr>
              <a:t>3</a:t>
            </a:r>
            <a:r>
              <a:rPr lang="en-IN" sz="4800" dirty="0">
                <a:latin typeface="Helvetica Neue"/>
              </a:rPr>
              <a:t>. TRADE </a:t>
            </a:r>
            <a:r>
              <a:rPr lang="en-IN" sz="4800" dirty="0" smtClean="0">
                <a:latin typeface="Helvetica Neue"/>
              </a:rPr>
              <a:t>EXHIBITION</a:t>
            </a:r>
          </a:p>
          <a:p>
            <a:pPr marL="508" indent="0">
              <a:buNone/>
            </a:pPr>
            <a:endParaRPr lang="en-US" dirty="0">
              <a:solidFill>
                <a:srgbClr val="00B0F0"/>
              </a:solidFill>
              <a:latin typeface="Helvetica Neue"/>
            </a:endParaRPr>
          </a:p>
        </p:txBody>
      </p:sp>
    </p:spTree>
    <p:extLst>
      <p:ext uri="{BB962C8B-B14F-4D97-AF65-F5344CB8AC3E}">
        <p14:creationId xmlns="" xmlns:p14="http://schemas.microsoft.com/office/powerpoint/2010/main" val="8603335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1948"/>
            <a:ext cx="8229600" cy="872796"/>
          </a:xfrm>
        </p:spPr>
        <p:txBody>
          <a:bodyPr/>
          <a:lstStyle/>
          <a:p>
            <a:pPr algn="ctr"/>
            <a:r>
              <a:rPr lang="en-IN" sz="2200" dirty="0">
                <a:solidFill>
                  <a:schemeClr val="tx1"/>
                </a:solidFill>
                <a:effectLst/>
                <a:latin typeface="Helvetica Neue"/>
                <a:ea typeface="+mn-ea"/>
                <a:cs typeface="+mn-cs"/>
              </a:rPr>
              <a:t> </a:t>
            </a:r>
            <a:r>
              <a:rPr lang="en-IN" sz="3600" dirty="0">
                <a:solidFill>
                  <a:schemeClr val="tx1"/>
                </a:solidFill>
                <a:effectLst/>
                <a:latin typeface="Helvetica Neue"/>
                <a:ea typeface="+mn-ea"/>
                <a:cs typeface="+mn-cs"/>
              </a:rPr>
              <a:t>EDUCATIONAL EXHIBITION</a:t>
            </a:r>
            <a:r>
              <a:rPr lang="en-IN" sz="2200" dirty="0">
                <a:solidFill>
                  <a:srgbClr val="3B3835"/>
                </a:solidFill>
                <a:effectLst/>
                <a:latin typeface="Helvetica Neue"/>
                <a:ea typeface="+mn-ea"/>
                <a:cs typeface="+mn-cs"/>
              </a:rPr>
              <a:t>. </a:t>
            </a:r>
            <a:endParaRPr lang="en-IN" dirty="0"/>
          </a:p>
        </p:txBody>
      </p:sp>
      <p:sp>
        <p:nvSpPr>
          <p:cNvPr id="5" name="Content Placeholder 4"/>
          <p:cNvSpPr>
            <a:spLocks noGrp="1"/>
          </p:cNvSpPr>
          <p:nvPr>
            <p:ph sz="quarter" idx="2"/>
          </p:nvPr>
        </p:nvSpPr>
        <p:spPr>
          <a:xfrm>
            <a:off x="457200" y="1700808"/>
            <a:ext cx="3826768" cy="4603155"/>
          </a:xfrm>
        </p:spPr>
        <p:txBody>
          <a:bodyPr>
            <a:normAutofit fontScale="77500" lnSpcReduction="20000"/>
          </a:bodyPr>
          <a:lstStyle/>
          <a:p>
            <a:pPr marL="0" indent="0" algn="just">
              <a:buNone/>
            </a:pPr>
            <a:r>
              <a:rPr lang="en-IN" sz="3200" dirty="0" smtClean="0">
                <a:latin typeface="Helvetica Neue"/>
              </a:rPr>
              <a:t>Educational </a:t>
            </a:r>
            <a:r>
              <a:rPr lang="en-IN" sz="3200" dirty="0">
                <a:latin typeface="Helvetica Neue"/>
              </a:rPr>
              <a:t>exhibitions are conducted in educational institutions to educate the learners. </a:t>
            </a:r>
            <a:r>
              <a:rPr lang="en-IN" sz="3200" dirty="0" smtClean="0">
                <a:latin typeface="Helvetica Neue"/>
              </a:rPr>
              <a:t> </a:t>
            </a:r>
            <a:r>
              <a:rPr lang="en-IN" sz="3200" dirty="0">
                <a:latin typeface="Helvetica Neue"/>
              </a:rPr>
              <a:t>Generally these are organized by the students</a:t>
            </a:r>
            <a:r>
              <a:rPr lang="en-IN" sz="3200" dirty="0" smtClean="0">
                <a:latin typeface="Helvetica Neue"/>
              </a:rPr>
              <a:t>.</a:t>
            </a:r>
            <a:r>
              <a:rPr lang="en-IN" sz="3200" dirty="0">
                <a:latin typeface="Poppins"/>
              </a:rPr>
              <a:t> </a:t>
            </a:r>
            <a:endParaRPr lang="en-IN" sz="3200" dirty="0" smtClean="0">
              <a:latin typeface="Poppins"/>
            </a:endParaRPr>
          </a:p>
          <a:p>
            <a:pPr marL="0" indent="0" algn="just">
              <a:buNone/>
            </a:pPr>
            <a:endParaRPr lang="en-IN" sz="3200" dirty="0">
              <a:latin typeface="Poppins"/>
            </a:endParaRPr>
          </a:p>
          <a:p>
            <a:pPr marL="0" indent="0" algn="just">
              <a:buNone/>
            </a:pPr>
            <a:r>
              <a:rPr lang="en-IN" sz="3200" b="1" dirty="0" smtClean="0">
                <a:solidFill>
                  <a:srgbClr val="FFFF00"/>
                </a:solidFill>
                <a:latin typeface="Poppins"/>
              </a:rPr>
              <a:t>Oral </a:t>
            </a:r>
            <a:r>
              <a:rPr lang="en-IN" sz="3200" b="1" dirty="0">
                <a:solidFill>
                  <a:srgbClr val="FFFF00"/>
                </a:solidFill>
                <a:latin typeface="Poppins"/>
              </a:rPr>
              <a:t>exhibition and multimedia exhibitions </a:t>
            </a:r>
            <a:r>
              <a:rPr lang="en-IN" sz="3200" dirty="0">
                <a:latin typeface="Poppins"/>
              </a:rPr>
              <a:t>are the two kinds of </a:t>
            </a:r>
            <a:r>
              <a:rPr lang="en-IN" sz="3200" dirty="0" smtClean="0">
                <a:latin typeface="Poppins"/>
              </a:rPr>
              <a:t>educational exhibitions </a:t>
            </a:r>
            <a:r>
              <a:rPr lang="en-IN" sz="3200" dirty="0">
                <a:latin typeface="Poppins"/>
              </a:rPr>
              <a:t>in which students take part</a:t>
            </a:r>
            <a:r>
              <a:rPr lang="en-IN" sz="3200" dirty="0">
                <a:solidFill>
                  <a:srgbClr val="000000"/>
                </a:solidFill>
                <a:latin typeface="Poppins"/>
              </a:rPr>
              <a:t>.</a:t>
            </a:r>
            <a:endParaRPr lang="en-IN" sz="3200" dirty="0">
              <a:latin typeface="Helvetica Neue"/>
            </a:endParaRPr>
          </a:p>
          <a:p>
            <a:endParaRPr lang="en-IN" dirty="0"/>
          </a:p>
        </p:txBody>
      </p:sp>
      <p:pic>
        <p:nvPicPr>
          <p:cNvPr id="1026" name="Picture 2"/>
          <p:cNvPicPr>
            <a:picLocks noGrp="1" noChangeAspect="1" noChangeArrowheads="1"/>
          </p:cNvPicPr>
          <p:nvPr>
            <p:ph sz="quarter" idx="4"/>
          </p:nvPr>
        </p:nvPicPr>
        <p:blipFill>
          <a:blip r:embed="rId2">
            <a:extLst>
              <a:ext uri="{28A0092B-C50C-407E-A947-70E740481C1C}">
                <a14:useLocalDpi xmlns="" xmlns:a14="http://schemas.microsoft.com/office/drawing/2010/main" val="0"/>
              </a:ext>
            </a:extLst>
          </a:blip>
          <a:srcRect/>
          <a:stretch>
            <a:fillRect/>
          </a:stretch>
        </p:blipFill>
        <p:spPr bwMode="auto">
          <a:xfrm>
            <a:off x="4645025" y="1988840"/>
            <a:ext cx="4391471" cy="46805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2863913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2 TYPES OF EDUCATIONAL EXHIBITIONS</a:t>
            </a:r>
            <a:endParaRPr lang="en-IN" dirty="0"/>
          </a:p>
        </p:txBody>
      </p:sp>
      <p:sp>
        <p:nvSpPr>
          <p:cNvPr id="3" name="Content Placeholder 2"/>
          <p:cNvSpPr>
            <a:spLocks noGrp="1"/>
          </p:cNvSpPr>
          <p:nvPr>
            <p:ph idx="1"/>
          </p:nvPr>
        </p:nvSpPr>
        <p:spPr>
          <a:xfrm>
            <a:off x="179512" y="1646237"/>
            <a:ext cx="8784976" cy="4526280"/>
          </a:xfrm>
        </p:spPr>
        <p:txBody>
          <a:bodyPr>
            <a:normAutofit fontScale="85000" lnSpcReduction="20000"/>
          </a:bodyPr>
          <a:lstStyle/>
          <a:p>
            <a:pPr algn="just">
              <a:buFont typeface="+mj-lt"/>
              <a:buAutoNum type="arabicPeriod"/>
            </a:pPr>
            <a:r>
              <a:rPr lang="en-IN" dirty="0" smtClean="0">
                <a:latin typeface="Poppins"/>
              </a:rPr>
              <a:t>ORAL </a:t>
            </a:r>
            <a:r>
              <a:rPr lang="en-IN" dirty="0">
                <a:latin typeface="Poppins"/>
              </a:rPr>
              <a:t>EXHIBITION: Here, the students present their model and explain the </a:t>
            </a:r>
            <a:r>
              <a:rPr lang="en-IN" dirty="0">
                <a:solidFill>
                  <a:srgbClr val="FFFF00"/>
                </a:solidFill>
                <a:latin typeface="Poppins"/>
              </a:rPr>
              <a:t>interpretation orally to their audiences. </a:t>
            </a:r>
            <a:r>
              <a:rPr lang="en-IN" dirty="0">
                <a:latin typeface="Poppins"/>
              </a:rPr>
              <a:t>An audience can ask questions about the use and benefits of the model displayed and students are asked to answer all the queries</a:t>
            </a:r>
            <a:r>
              <a:rPr lang="en-IN" dirty="0" smtClean="0">
                <a:latin typeface="Poppins"/>
              </a:rPr>
              <a:t>.</a:t>
            </a:r>
          </a:p>
          <a:p>
            <a:pPr algn="just">
              <a:buFont typeface="+mj-lt"/>
              <a:buAutoNum type="arabicPeriod"/>
            </a:pPr>
            <a:endParaRPr lang="en-IN" dirty="0">
              <a:latin typeface="Poppins"/>
            </a:endParaRPr>
          </a:p>
          <a:p>
            <a:pPr algn="just">
              <a:buFont typeface="+mj-lt"/>
              <a:buAutoNum type="arabicPeriod"/>
            </a:pPr>
            <a:r>
              <a:rPr lang="en-IN" dirty="0">
                <a:latin typeface="Poppins"/>
              </a:rPr>
              <a:t>MULTIMEDIA EXHIBITION: The exhibition where the displayed model is </a:t>
            </a:r>
            <a:r>
              <a:rPr lang="en-IN" dirty="0">
                <a:solidFill>
                  <a:srgbClr val="FFFF00"/>
                </a:solidFill>
                <a:latin typeface="Poppins"/>
              </a:rPr>
              <a:t>explained with the use of multimedia technology </a:t>
            </a:r>
            <a:r>
              <a:rPr lang="en-IN" dirty="0">
                <a:latin typeface="Poppins"/>
              </a:rPr>
              <a:t>like </a:t>
            </a:r>
            <a:r>
              <a:rPr lang="en-IN" dirty="0" smtClean="0">
                <a:latin typeface="Poppins"/>
              </a:rPr>
              <a:t>PowerPoint </a:t>
            </a:r>
            <a:r>
              <a:rPr lang="en-IN" dirty="0">
                <a:latin typeface="Poppins"/>
              </a:rPr>
              <a:t>presentations is termed as a multimedia exhibition</a:t>
            </a:r>
            <a:r>
              <a:rPr lang="en-IN" dirty="0" smtClean="0">
                <a:latin typeface="Poppins"/>
              </a:rPr>
              <a:t>.</a:t>
            </a:r>
          </a:p>
          <a:p>
            <a:pPr algn="just">
              <a:buFont typeface="+mj-lt"/>
              <a:buAutoNum type="arabicPeriod"/>
            </a:pPr>
            <a:endParaRPr lang="en-IN" dirty="0">
              <a:latin typeface="Poppins"/>
            </a:endParaRPr>
          </a:p>
          <a:p>
            <a:pPr marL="0" indent="0" algn="just">
              <a:buNone/>
            </a:pPr>
            <a:r>
              <a:rPr lang="en-IN" dirty="0">
                <a:latin typeface="Poppins"/>
              </a:rPr>
              <a:t>Exhibitions serve as an influential platform to come together, share and build long-lasting relationships.</a:t>
            </a:r>
          </a:p>
          <a:p>
            <a:endParaRPr lang="en-IN" dirty="0"/>
          </a:p>
        </p:txBody>
      </p:sp>
    </p:spTree>
    <p:extLst>
      <p:ext uri="{BB962C8B-B14F-4D97-AF65-F5344CB8AC3E}">
        <p14:creationId xmlns="" xmlns:p14="http://schemas.microsoft.com/office/powerpoint/2010/main" val="40645748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1375264"/>
          </a:xfrm>
        </p:spPr>
        <p:txBody>
          <a:bodyPr>
            <a:noAutofit/>
          </a:bodyPr>
          <a:lstStyle/>
          <a:p>
            <a:pPr marL="292100" lvl="0" indent="-292100" algn="ctr">
              <a:spcBef>
                <a:spcPts val="0"/>
              </a:spcBef>
            </a:pPr>
            <a:r>
              <a:rPr lang="en-IN" sz="3600" b="1" dirty="0">
                <a:solidFill>
                  <a:schemeClr val="tx1"/>
                </a:solidFill>
                <a:effectLst/>
                <a:latin typeface="Helvetica Neue"/>
                <a:ea typeface="+mn-ea"/>
                <a:cs typeface="+mn-cs"/>
              </a:rPr>
              <a:t>CONSUMER </a:t>
            </a:r>
            <a:r>
              <a:rPr lang="en-IN" sz="3600" b="1" dirty="0" smtClean="0">
                <a:solidFill>
                  <a:schemeClr val="tx1"/>
                </a:solidFill>
                <a:effectLst/>
                <a:latin typeface="Helvetica Neue"/>
                <a:ea typeface="+mn-ea"/>
                <a:cs typeface="+mn-cs"/>
              </a:rPr>
              <a:t>EXHIBITION</a:t>
            </a:r>
            <a:r>
              <a:rPr lang="en-IN" sz="1800" b="1" dirty="0">
                <a:solidFill>
                  <a:schemeClr val="tx1"/>
                </a:solidFill>
                <a:effectLst/>
                <a:latin typeface="Helvetica Neue"/>
                <a:ea typeface="+mn-ea"/>
                <a:cs typeface="+mn-cs"/>
              </a:rPr>
              <a:t/>
            </a:r>
            <a:br>
              <a:rPr lang="en-IN" sz="1800" b="1" dirty="0">
                <a:solidFill>
                  <a:schemeClr val="tx1"/>
                </a:solidFill>
                <a:effectLst/>
                <a:latin typeface="Helvetica Neue"/>
                <a:ea typeface="+mn-ea"/>
                <a:cs typeface="+mn-cs"/>
              </a:rPr>
            </a:br>
            <a:endParaRPr lang="en-IN" sz="4800" b="1" dirty="0">
              <a:solidFill>
                <a:schemeClr val="tx1"/>
              </a:solidFill>
            </a:endParaRPr>
          </a:p>
        </p:txBody>
      </p:sp>
      <p:sp>
        <p:nvSpPr>
          <p:cNvPr id="3" name="Content Placeholder 2"/>
          <p:cNvSpPr>
            <a:spLocks noGrp="1"/>
          </p:cNvSpPr>
          <p:nvPr>
            <p:ph sz="half" idx="1"/>
          </p:nvPr>
        </p:nvSpPr>
        <p:spPr>
          <a:xfrm>
            <a:off x="179512" y="1645920"/>
            <a:ext cx="4316288" cy="4951432"/>
          </a:xfrm>
        </p:spPr>
        <p:txBody>
          <a:bodyPr/>
          <a:lstStyle/>
          <a:p>
            <a:pPr marL="0" lvl="0" indent="0" algn="just">
              <a:buClr>
                <a:srgbClr val="98C723"/>
              </a:buClr>
              <a:buNone/>
            </a:pPr>
            <a:r>
              <a:rPr lang="en-IN" sz="3200" dirty="0" smtClean="0">
                <a:latin typeface="Helvetica Neue"/>
              </a:rPr>
              <a:t>These </a:t>
            </a:r>
            <a:r>
              <a:rPr lang="en-IN" sz="3200" dirty="0">
                <a:latin typeface="Helvetica Neue"/>
              </a:rPr>
              <a:t>are </a:t>
            </a:r>
            <a:r>
              <a:rPr lang="en-IN" sz="3200" dirty="0">
                <a:solidFill>
                  <a:srgbClr val="FFFF00"/>
                </a:solidFill>
                <a:latin typeface="Helvetica Neue"/>
              </a:rPr>
              <a:t>horizontal </a:t>
            </a:r>
            <a:r>
              <a:rPr lang="en-IN" sz="3200" dirty="0" smtClean="0">
                <a:solidFill>
                  <a:srgbClr val="FFFF00"/>
                </a:solidFill>
                <a:latin typeface="Helvetica Neue"/>
              </a:rPr>
              <a:t>markets(broader audiences).</a:t>
            </a:r>
            <a:r>
              <a:rPr lang="en-IN" sz="3200" dirty="0" smtClean="0">
                <a:latin typeface="Helvetica Neue"/>
              </a:rPr>
              <a:t> </a:t>
            </a:r>
            <a:r>
              <a:rPr lang="en-IN" sz="3200" dirty="0" smtClean="0">
                <a:latin typeface="Helvetica Neue"/>
              </a:rPr>
              <a:t>They </a:t>
            </a:r>
            <a:r>
              <a:rPr lang="en-IN" sz="3200" dirty="0">
                <a:latin typeface="Helvetica Neue"/>
              </a:rPr>
              <a:t>usually involve a </a:t>
            </a:r>
            <a:r>
              <a:rPr lang="en-IN" sz="3200" dirty="0">
                <a:solidFill>
                  <a:srgbClr val="FFFF00"/>
                </a:solidFill>
                <a:latin typeface="Helvetica Neue"/>
              </a:rPr>
              <a:t>large range </a:t>
            </a:r>
            <a:r>
              <a:rPr lang="en-IN" sz="3200" dirty="0">
                <a:latin typeface="Helvetica Neue"/>
              </a:rPr>
              <a:t>of products from a number of different industries on display to the </a:t>
            </a:r>
            <a:r>
              <a:rPr lang="en-IN" sz="3200" dirty="0">
                <a:solidFill>
                  <a:srgbClr val="FFFF00"/>
                </a:solidFill>
                <a:latin typeface="Helvetica Neue"/>
              </a:rPr>
              <a:t>general public.</a:t>
            </a:r>
          </a:p>
          <a:p>
            <a:endParaRPr lang="en-IN" dirty="0"/>
          </a:p>
        </p:txBody>
      </p:sp>
      <p:pic>
        <p:nvPicPr>
          <p:cNvPr id="2050" name="Picture 2"/>
          <p:cNvPicPr>
            <a:picLocks noGrp="1" noChangeAspect="1" noChangeArrowheads="1"/>
          </p:cNvPicPr>
          <p:nvPr>
            <p:ph sz="half" idx="2"/>
          </p:nvPr>
        </p:nvPicPr>
        <p:blipFill>
          <a:blip r:embed="rId2">
            <a:extLst>
              <a:ext uri="{28A0092B-C50C-407E-A947-70E740481C1C}">
                <a14:useLocalDpi xmlns="" xmlns:a14="http://schemas.microsoft.com/office/drawing/2010/main" val="0"/>
              </a:ext>
            </a:extLst>
          </a:blip>
          <a:srcRect/>
          <a:stretch>
            <a:fillRect/>
          </a:stretch>
        </p:blipFill>
        <p:spPr bwMode="auto">
          <a:xfrm>
            <a:off x="4648200" y="1772816"/>
            <a:ext cx="4316288" cy="48965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5827508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IN" sz="3600" b="1" dirty="0">
                <a:solidFill>
                  <a:schemeClr val="tx1"/>
                </a:solidFill>
                <a:effectLst/>
                <a:latin typeface="Helvetica Neue"/>
                <a:ea typeface="+mn-ea"/>
                <a:cs typeface="+mn-cs"/>
              </a:rPr>
              <a:t>TRADE EXHIBITION</a:t>
            </a:r>
            <a:endParaRPr lang="en-IN" sz="8800" b="1" dirty="0">
              <a:solidFill>
                <a:schemeClr val="tx1"/>
              </a:solidFill>
            </a:endParaRPr>
          </a:p>
        </p:txBody>
      </p:sp>
      <p:sp>
        <p:nvSpPr>
          <p:cNvPr id="3" name="Content Placeholder 2"/>
          <p:cNvSpPr>
            <a:spLocks noGrp="1"/>
          </p:cNvSpPr>
          <p:nvPr>
            <p:ph sz="half" idx="1"/>
          </p:nvPr>
        </p:nvSpPr>
        <p:spPr/>
        <p:txBody>
          <a:bodyPr>
            <a:normAutofit lnSpcReduction="10000"/>
          </a:bodyPr>
          <a:lstStyle/>
          <a:p>
            <a:pPr marL="0" lvl="0" indent="0" algn="just">
              <a:buClr>
                <a:srgbClr val="98C723"/>
              </a:buClr>
              <a:buNone/>
            </a:pPr>
            <a:r>
              <a:rPr lang="en-IN" sz="3200" dirty="0" smtClean="0">
                <a:latin typeface="Helvetica Neue"/>
              </a:rPr>
              <a:t>TRADE EXHIBITION are generally </a:t>
            </a:r>
            <a:r>
              <a:rPr lang="en-IN" sz="3200" dirty="0">
                <a:solidFill>
                  <a:srgbClr val="FFFF00"/>
                </a:solidFill>
                <a:latin typeface="Helvetica Neue"/>
              </a:rPr>
              <a:t>designed to meet the needs of one particular type of business or product </a:t>
            </a:r>
            <a:r>
              <a:rPr lang="en-IN" sz="3200" dirty="0">
                <a:latin typeface="Helvetica Neue"/>
              </a:rPr>
              <a:t>or country. </a:t>
            </a:r>
            <a:r>
              <a:rPr lang="en-IN" sz="3200" dirty="0" smtClean="0">
                <a:latin typeface="Helvetica Neue"/>
              </a:rPr>
              <a:t> </a:t>
            </a:r>
            <a:r>
              <a:rPr lang="en-IN" sz="3200" dirty="0">
                <a:latin typeface="Helvetica Neue"/>
              </a:rPr>
              <a:t>O</a:t>
            </a:r>
            <a:r>
              <a:rPr lang="en-IN" sz="3200" dirty="0" smtClean="0">
                <a:latin typeface="Helvetica Neue"/>
              </a:rPr>
              <a:t>nly </a:t>
            </a:r>
            <a:r>
              <a:rPr lang="en-IN" sz="3200" dirty="0">
                <a:latin typeface="Helvetica Neue"/>
              </a:rPr>
              <a:t>people involved in the </a:t>
            </a:r>
            <a:r>
              <a:rPr lang="en-IN" sz="3200" dirty="0">
                <a:solidFill>
                  <a:srgbClr val="FFFF00"/>
                </a:solidFill>
                <a:latin typeface="Helvetica Neue"/>
              </a:rPr>
              <a:t>field are invited to attend</a:t>
            </a:r>
            <a:r>
              <a:rPr lang="en-IN" sz="3200" dirty="0">
                <a:latin typeface="Helvetica Neue"/>
              </a:rPr>
              <a:t>.</a:t>
            </a:r>
          </a:p>
          <a:p>
            <a:endParaRPr lang="en-IN" dirty="0"/>
          </a:p>
        </p:txBody>
      </p:sp>
      <p:pic>
        <p:nvPicPr>
          <p:cNvPr id="3074" name="Picture 2"/>
          <p:cNvPicPr>
            <a:picLocks noGrp="1" noChangeAspect="1" noChangeArrowheads="1"/>
          </p:cNvPicPr>
          <p:nvPr>
            <p:ph sz="half" idx="2"/>
          </p:nvPr>
        </p:nvPicPr>
        <p:blipFill>
          <a:blip r:embed="rId2">
            <a:extLst>
              <a:ext uri="{28A0092B-C50C-407E-A947-70E740481C1C}">
                <a14:useLocalDpi xmlns="" xmlns:a14="http://schemas.microsoft.com/office/drawing/2010/main" val="0"/>
              </a:ext>
            </a:extLst>
          </a:blip>
          <a:srcRect/>
          <a:stretch>
            <a:fillRect/>
          </a:stretch>
        </p:blipFill>
        <p:spPr bwMode="auto">
          <a:xfrm>
            <a:off x="4648200" y="1628800"/>
            <a:ext cx="4316288" cy="50405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8776456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583176"/>
          </a:xfrm>
        </p:spPr>
        <p:txBody>
          <a:bodyPr>
            <a:normAutofit fontScale="90000"/>
          </a:bodyPr>
          <a:lstStyle/>
          <a:p>
            <a:pPr algn="ctr"/>
            <a:r>
              <a:rPr lang="en-US" sz="6000" b="1" dirty="0" smtClean="0">
                <a:solidFill>
                  <a:schemeClr val="tx1"/>
                </a:solidFill>
              </a:rPr>
              <a:t>PURPOSE</a:t>
            </a:r>
            <a:r>
              <a:rPr lang="en-US" dirty="0" smtClean="0">
                <a:solidFill>
                  <a:schemeClr val="tx1"/>
                </a:solidFill>
              </a:rPr>
              <a:t> </a:t>
            </a:r>
            <a:endParaRPr lang="en-IN" dirty="0">
              <a:solidFill>
                <a:schemeClr val="tx1"/>
              </a:solidFill>
            </a:endParaRPr>
          </a:p>
        </p:txBody>
      </p:sp>
      <p:sp>
        <p:nvSpPr>
          <p:cNvPr id="3" name="Content Placeholder 2"/>
          <p:cNvSpPr>
            <a:spLocks noGrp="1"/>
          </p:cNvSpPr>
          <p:nvPr>
            <p:ph idx="1"/>
          </p:nvPr>
        </p:nvSpPr>
        <p:spPr>
          <a:xfrm>
            <a:off x="179512" y="980728"/>
            <a:ext cx="8784976" cy="5688632"/>
          </a:xfrm>
        </p:spPr>
        <p:txBody>
          <a:bodyPr>
            <a:normAutofit fontScale="40000" lnSpcReduction="20000"/>
          </a:bodyPr>
          <a:lstStyle/>
          <a:p>
            <a:pPr marL="0" indent="0" algn="just">
              <a:buNone/>
            </a:pPr>
            <a:endParaRPr lang="en-IN" sz="4400" dirty="0" smtClean="0">
              <a:solidFill>
                <a:schemeClr val="accent3">
                  <a:lumMod val="60000"/>
                  <a:lumOff val="40000"/>
                </a:schemeClr>
              </a:solidFill>
              <a:latin typeface="Helvetica Neue"/>
            </a:endParaRPr>
          </a:p>
          <a:p>
            <a:pPr marL="0" indent="0" algn="just">
              <a:buNone/>
            </a:pPr>
            <a:endParaRPr lang="en-IN" sz="5000" dirty="0">
              <a:solidFill>
                <a:schemeClr val="accent3">
                  <a:lumMod val="60000"/>
                  <a:lumOff val="40000"/>
                </a:schemeClr>
              </a:solidFill>
              <a:latin typeface="Helvetica Neue"/>
            </a:endParaRPr>
          </a:p>
          <a:p>
            <a:pPr marL="0" indent="0" algn="just">
              <a:buNone/>
            </a:pPr>
            <a:r>
              <a:rPr lang="en-IN" sz="6000" b="1" dirty="0" smtClean="0">
                <a:latin typeface="Helvetica Neue"/>
              </a:rPr>
              <a:t>• </a:t>
            </a:r>
            <a:r>
              <a:rPr lang="en-IN" sz="6000" b="1" dirty="0">
                <a:latin typeface="Helvetica Neue"/>
              </a:rPr>
              <a:t>To achieve </a:t>
            </a:r>
            <a:r>
              <a:rPr lang="en-IN" sz="6000" b="1" dirty="0">
                <a:solidFill>
                  <a:srgbClr val="FFFF00"/>
                </a:solidFill>
                <a:latin typeface="Helvetica Neue"/>
              </a:rPr>
              <a:t>specialized knowledge </a:t>
            </a:r>
            <a:r>
              <a:rPr lang="en-IN" sz="6000" b="1" dirty="0">
                <a:latin typeface="Helvetica Neue"/>
              </a:rPr>
              <a:t>among students and aim to consider </a:t>
            </a:r>
            <a:r>
              <a:rPr lang="en-IN" sz="6000" b="1" dirty="0">
                <a:solidFill>
                  <a:srgbClr val="FFFF00"/>
                </a:solidFill>
                <a:latin typeface="Helvetica Neue"/>
              </a:rPr>
              <a:t>learning as an adventure through exhibition. </a:t>
            </a:r>
            <a:endParaRPr lang="en-IN" sz="6000" b="1" dirty="0" smtClean="0">
              <a:solidFill>
                <a:srgbClr val="FFFF00"/>
              </a:solidFill>
              <a:latin typeface="Helvetica Neue"/>
            </a:endParaRPr>
          </a:p>
          <a:p>
            <a:pPr marL="0" indent="0" algn="just">
              <a:buNone/>
            </a:pPr>
            <a:endParaRPr lang="en-US" sz="6000" b="1" dirty="0">
              <a:latin typeface="Helvetica Neue"/>
            </a:endParaRPr>
          </a:p>
          <a:p>
            <a:pPr marL="0" indent="0" algn="just">
              <a:buNone/>
            </a:pPr>
            <a:r>
              <a:rPr lang="en-IN" sz="6000" b="1" dirty="0">
                <a:latin typeface="Helvetica Neue"/>
              </a:rPr>
              <a:t>• </a:t>
            </a:r>
            <a:r>
              <a:rPr lang="en-IN" sz="6000" b="1" dirty="0" smtClean="0">
                <a:latin typeface="Helvetica Neue"/>
              </a:rPr>
              <a:t>To </a:t>
            </a:r>
            <a:r>
              <a:rPr lang="en-IN" sz="6000" b="1" dirty="0">
                <a:latin typeface="Helvetica Neue"/>
              </a:rPr>
              <a:t>inculcate in the minds of the students the educational needs </a:t>
            </a:r>
            <a:r>
              <a:rPr lang="en-IN" sz="6000" b="1" dirty="0">
                <a:solidFill>
                  <a:srgbClr val="FFFF00"/>
                </a:solidFill>
                <a:latin typeface="Helvetica Neue"/>
              </a:rPr>
              <a:t>to have an enquiry approach </a:t>
            </a:r>
            <a:r>
              <a:rPr lang="en-IN" sz="6000" b="1" dirty="0">
                <a:latin typeface="Helvetica Neue"/>
              </a:rPr>
              <a:t>rather than a mere store house of information.</a:t>
            </a:r>
          </a:p>
          <a:p>
            <a:pPr marL="0" indent="0" algn="just">
              <a:buNone/>
            </a:pPr>
            <a:endParaRPr lang="en-IN" sz="6000" b="1" dirty="0" smtClean="0">
              <a:latin typeface="Helvetica Neue"/>
            </a:endParaRPr>
          </a:p>
          <a:p>
            <a:pPr marL="0" indent="0" algn="just">
              <a:buNone/>
            </a:pPr>
            <a:endParaRPr lang="en-IN" sz="6000" b="1" dirty="0" smtClean="0">
              <a:latin typeface="Helvetica Neue"/>
            </a:endParaRPr>
          </a:p>
          <a:p>
            <a:pPr marL="0" indent="0" algn="just">
              <a:buNone/>
            </a:pPr>
            <a:r>
              <a:rPr lang="en-IN" sz="6000" b="1" dirty="0" smtClean="0">
                <a:latin typeface="Helvetica Neue"/>
              </a:rPr>
              <a:t>• </a:t>
            </a:r>
            <a:r>
              <a:rPr lang="en-IN" sz="6000" b="1" dirty="0">
                <a:latin typeface="Helvetica Neue"/>
              </a:rPr>
              <a:t>To </a:t>
            </a:r>
            <a:r>
              <a:rPr lang="en-IN" sz="6000" b="1" dirty="0">
                <a:solidFill>
                  <a:srgbClr val="FFFF00"/>
                </a:solidFill>
                <a:latin typeface="Helvetica Neue"/>
              </a:rPr>
              <a:t>develop student's abilities in imagination </a:t>
            </a:r>
            <a:r>
              <a:rPr lang="en-IN" sz="6000" b="1" dirty="0">
                <a:latin typeface="Helvetica Neue"/>
              </a:rPr>
              <a:t>and train them to focus on facts and figures in a manner that will attract the attention of viewers</a:t>
            </a:r>
            <a:r>
              <a:rPr lang="en-IN" sz="6000" b="1" dirty="0" smtClean="0">
                <a:latin typeface="Helvetica Neue"/>
              </a:rPr>
              <a:t>.</a:t>
            </a:r>
          </a:p>
          <a:p>
            <a:pPr marL="0" indent="0" algn="just">
              <a:buNone/>
            </a:pPr>
            <a:endParaRPr lang="en-IN" sz="6000" b="1" dirty="0" smtClean="0">
              <a:latin typeface="Helvetica Neue"/>
            </a:endParaRPr>
          </a:p>
          <a:p>
            <a:pPr marL="0" indent="0" algn="just">
              <a:buNone/>
            </a:pPr>
            <a:r>
              <a:rPr lang="en-IN" sz="6000" b="1" dirty="0" smtClean="0">
                <a:latin typeface="Helvetica Neue"/>
              </a:rPr>
              <a:t>• </a:t>
            </a:r>
            <a:r>
              <a:rPr lang="en-IN" sz="6000" b="1" dirty="0">
                <a:latin typeface="Helvetica Neue"/>
              </a:rPr>
              <a:t>To reveal the </a:t>
            </a:r>
            <a:r>
              <a:rPr lang="en-IN" sz="6000" b="1" dirty="0">
                <a:solidFill>
                  <a:srgbClr val="FFFF00"/>
                </a:solidFill>
                <a:latin typeface="Helvetica Neue"/>
              </a:rPr>
              <a:t>ideas clearly and effectively</a:t>
            </a:r>
            <a:r>
              <a:rPr lang="en-IN" sz="6000" b="1" dirty="0" smtClean="0">
                <a:latin typeface="Helvetica Neue"/>
              </a:rPr>
              <a:t>.</a:t>
            </a:r>
          </a:p>
          <a:p>
            <a:pPr marL="0" indent="0" algn="just">
              <a:buNone/>
            </a:pPr>
            <a:endParaRPr lang="en-IN" sz="6000" b="1" dirty="0" smtClean="0">
              <a:latin typeface="Helvetica Neue"/>
            </a:endParaRPr>
          </a:p>
          <a:p>
            <a:pPr marL="0" indent="0" algn="just">
              <a:buNone/>
            </a:pPr>
            <a:r>
              <a:rPr lang="en-IN" sz="6000" b="1" dirty="0" smtClean="0">
                <a:latin typeface="Helvetica Neue"/>
              </a:rPr>
              <a:t>• </a:t>
            </a:r>
            <a:r>
              <a:rPr lang="en-IN" sz="6000" b="1" dirty="0">
                <a:latin typeface="Helvetica Neue"/>
              </a:rPr>
              <a:t>To stimulate </a:t>
            </a:r>
            <a:r>
              <a:rPr lang="en-IN" sz="6000" b="1" dirty="0">
                <a:solidFill>
                  <a:srgbClr val="FFFF00"/>
                </a:solidFill>
                <a:latin typeface="Helvetica Neue"/>
              </a:rPr>
              <a:t>team spirit </a:t>
            </a:r>
            <a:r>
              <a:rPr lang="en-IN" sz="6000" b="1" dirty="0">
                <a:latin typeface="Helvetica Neue"/>
              </a:rPr>
              <a:t>among students. </a:t>
            </a:r>
            <a:endParaRPr lang="en-IN" sz="6000" b="1" dirty="0" smtClean="0">
              <a:latin typeface="Helvetica Neue"/>
            </a:endParaRPr>
          </a:p>
          <a:p>
            <a:pPr marL="0" indent="0" algn="just">
              <a:buNone/>
            </a:pPr>
            <a:endParaRPr lang="en-US" sz="4400" dirty="0" smtClean="0">
              <a:solidFill>
                <a:schemeClr val="accent3">
                  <a:lumMod val="60000"/>
                  <a:lumOff val="40000"/>
                </a:schemeClr>
              </a:solidFill>
              <a:latin typeface="Helvetica Neue"/>
            </a:endParaRPr>
          </a:p>
          <a:p>
            <a:pPr marL="0" indent="0" algn="just">
              <a:buNone/>
            </a:pPr>
            <a:r>
              <a:rPr lang="en-IN" sz="4400" dirty="0" smtClean="0">
                <a:solidFill>
                  <a:schemeClr val="accent3">
                    <a:lumMod val="60000"/>
                    <a:lumOff val="40000"/>
                  </a:schemeClr>
                </a:solidFill>
                <a:latin typeface="Helvetica Neue"/>
              </a:rPr>
              <a:t>•</a:t>
            </a:r>
            <a:endParaRPr lang="en-IN" dirty="0"/>
          </a:p>
        </p:txBody>
      </p:sp>
    </p:spTree>
    <p:extLst>
      <p:ext uri="{BB962C8B-B14F-4D97-AF65-F5344CB8AC3E}">
        <p14:creationId xmlns="" xmlns:p14="http://schemas.microsoft.com/office/powerpoint/2010/main" val="9296452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332656"/>
            <a:ext cx="8445624" cy="6336704"/>
          </a:xfrm>
        </p:spPr>
        <p:txBody>
          <a:bodyPr>
            <a:normAutofit/>
          </a:bodyPr>
          <a:lstStyle/>
          <a:p>
            <a:pPr marL="0" lvl="0" indent="0" algn="just">
              <a:buClr>
                <a:srgbClr val="6076B4"/>
              </a:buClr>
              <a:buNone/>
            </a:pPr>
            <a:endParaRPr lang="en-IN" sz="2800" dirty="0">
              <a:latin typeface="Helvetica Neue"/>
            </a:endParaRPr>
          </a:p>
          <a:p>
            <a:pPr marL="0" lvl="0" indent="0" algn="just">
              <a:buClr>
                <a:srgbClr val="6076B4"/>
              </a:buClr>
              <a:buNone/>
            </a:pPr>
            <a:r>
              <a:rPr lang="en-IN" sz="2800" dirty="0">
                <a:latin typeface="Helvetica Neue"/>
              </a:rPr>
              <a:t>• To </a:t>
            </a:r>
            <a:r>
              <a:rPr lang="en-IN" sz="2800" dirty="0">
                <a:solidFill>
                  <a:srgbClr val="FFFF00"/>
                </a:solidFill>
                <a:latin typeface="Helvetica Neue"/>
              </a:rPr>
              <a:t>influence people to adopt better </a:t>
            </a:r>
            <a:r>
              <a:rPr lang="en-IN" sz="2800" dirty="0">
                <a:latin typeface="Helvetica Neue"/>
              </a:rPr>
              <a:t>practices by arousing interest, stimulating thought and getting action.</a:t>
            </a:r>
          </a:p>
          <a:p>
            <a:pPr marL="0" lvl="0" indent="0" algn="just">
              <a:buClr>
                <a:srgbClr val="6076B4"/>
              </a:buClr>
              <a:buNone/>
            </a:pPr>
            <a:endParaRPr lang="en-IN" sz="2800" dirty="0">
              <a:latin typeface="Helvetica Neue"/>
            </a:endParaRPr>
          </a:p>
          <a:p>
            <a:pPr marL="0" lvl="0" indent="0" algn="just">
              <a:buClr>
                <a:srgbClr val="6076B4"/>
              </a:buClr>
              <a:buNone/>
            </a:pPr>
            <a:endParaRPr lang="en-IN" sz="2800" dirty="0">
              <a:latin typeface="Helvetica Neue"/>
            </a:endParaRPr>
          </a:p>
          <a:p>
            <a:pPr marL="0" lvl="0" indent="0" algn="just">
              <a:buClr>
                <a:srgbClr val="6076B4"/>
              </a:buClr>
              <a:buNone/>
            </a:pPr>
            <a:r>
              <a:rPr lang="en-IN" sz="2800" dirty="0">
                <a:latin typeface="Helvetica Neue"/>
              </a:rPr>
              <a:t>• To promote participation in or to </a:t>
            </a:r>
            <a:r>
              <a:rPr lang="en-IN" sz="2800" dirty="0">
                <a:solidFill>
                  <a:srgbClr val="FFFF00"/>
                </a:solidFill>
                <a:latin typeface="Helvetica Neue"/>
              </a:rPr>
              <a:t>raise money for some public cause or activity.</a:t>
            </a:r>
          </a:p>
          <a:p>
            <a:pPr marL="0" lvl="0" indent="0" algn="just">
              <a:buClr>
                <a:srgbClr val="6076B4"/>
              </a:buClr>
              <a:buNone/>
            </a:pPr>
            <a:endParaRPr lang="en-IN" sz="2800" dirty="0">
              <a:latin typeface="Helvetica Neue"/>
            </a:endParaRPr>
          </a:p>
          <a:p>
            <a:pPr marL="0" lvl="0" indent="0" algn="just">
              <a:buClr>
                <a:srgbClr val="6076B4"/>
              </a:buClr>
              <a:buNone/>
            </a:pPr>
            <a:r>
              <a:rPr lang="en-IN" sz="2800" dirty="0">
                <a:latin typeface="Helvetica Neue"/>
              </a:rPr>
              <a:t>• To </a:t>
            </a:r>
            <a:r>
              <a:rPr lang="en-IN" sz="2800" dirty="0">
                <a:solidFill>
                  <a:srgbClr val="FFFF00"/>
                </a:solidFill>
                <a:latin typeface="Helvetica Neue"/>
              </a:rPr>
              <a:t>give recognition to people </a:t>
            </a:r>
            <a:r>
              <a:rPr lang="en-IN" sz="2800" dirty="0">
                <a:latin typeface="Helvetica Neue"/>
              </a:rPr>
              <a:t>or institutions by enabling them to display their products. </a:t>
            </a:r>
          </a:p>
          <a:p>
            <a:endParaRPr lang="en-IN" dirty="0"/>
          </a:p>
        </p:txBody>
      </p:sp>
    </p:spTree>
    <p:extLst>
      <p:ext uri="{BB962C8B-B14F-4D97-AF65-F5344CB8AC3E}">
        <p14:creationId xmlns="" xmlns:p14="http://schemas.microsoft.com/office/powerpoint/2010/main" val="28514499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292100" lvl="0" indent="-292100" algn="ctr">
              <a:spcBef>
                <a:spcPts val="0"/>
              </a:spcBef>
            </a:pPr>
            <a:r>
              <a:rPr lang="en-IN" sz="4900" dirty="0" smtClean="0">
                <a:solidFill>
                  <a:schemeClr val="tx1"/>
                </a:solidFill>
                <a:effectLst/>
                <a:latin typeface="Poppins"/>
                <a:ea typeface="+mn-ea"/>
                <a:cs typeface="+mn-cs"/>
              </a:rPr>
              <a:t>Importance of Exhibition</a:t>
            </a:r>
            <a:r>
              <a:rPr lang="en-IN" sz="3200" dirty="0">
                <a:solidFill>
                  <a:srgbClr val="212529"/>
                </a:solidFill>
                <a:effectLst/>
                <a:latin typeface="Poppins"/>
                <a:ea typeface="+mn-ea"/>
                <a:cs typeface="+mn-cs"/>
              </a:rPr>
              <a:t/>
            </a:r>
            <a:br>
              <a:rPr lang="en-IN" sz="3200" dirty="0">
                <a:solidFill>
                  <a:srgbClr val="212529"/>
                </a:solidFill>
                <a:effectLst/>
                <a:latin typeface="Poppins"/>
                <a:ea typeface="+mn-ea"/>
                <a:cs typeface="+mn-cs"/>
              </a:rPr>
            </a:br>
            <a:endParaRPr lang="en-IN" dirty="0"/>
          </a:p>
        </p:txBody>
      </p:sp>
      <p:sp>
        <p:nvSpPr>
          <p:cNvPr id="3" name="Content Placeholder 2"/>
          <p:cNvSpPr>
            <a:spLocks noGrp="1"/>
          </p:cNvSpPr>
          <p:nvPr>
            <p:ph idx="1"/>
          </p:nvPr>
        </p:nvSpPr>
        <p:spPr>
          <a:xfrm>
            <a:off x="179512" y="764704"/>
            <a:ext cx="8784976" cy="5407813"/>
          </a:xfrm>
        </p:spPr>
        <p:txBody>
          <a:bodyPr>
            <a:normAutofit fontScale="85000" lnSpcReduction="20000"/>
          </a:bodyPr>
          <a:lstStyle/>
          <a:p>
            <a:pPr marL="0" indent="0" algn="just">
              <a:buNone/>
            </a:pPr>
            <a:r>
              <a:rPr lang="en-IN" sz="3000" b="1" dirty="0" smtClean="0">
                <a:latin typeface="Poppins"/>
              </a:rPr>
              <a:t>Exhibitions </a:t>
            </a:r>
            <a:r>
              <a:rPr lang="en-IN" sz="3000" b="1" dirty="0">
                <a:latin typeface="Poppins"/>
              </a:rPr>
              <a:t>no doubt are a very effective tool of the learning process. There are numerous benefits to organizing an exhibition for students. </a:t>
            </a:r>
            <a:r>
              <a:rPr lang="en-IN" sz="3000" b="1" dirty="0">
                <a:latin typeface="Poppins"/>
              </a:rPr>
              <a:t>Let us enlist the </a:t>
            </a:r>
            <a:r>
              <a:rPr lang="en-IN" sz="3000" b="1" dirty="0" err="1" smtClean="0">
                <a:latin typeface="Poppins"/>
              </a:rPr>
              <a:t>Importsance</a:t>
            </a:r>
            <a:r>
              <a:rPr lang="en-IN" sz="3000" b="1" dirty="0" smtClean="0">
                <a:latin typeface="Poppins"/>
              </a:rPr>
              <a:t> </a:t>
            </a:r>
            <a:r>
              <a:rPr lang="en-IN" sz="3000" b="1" dirty="0">
                <a:latin typeface="Poppins"/>
              </a:rPr>
              <a:t>of an exhibition and find out the sole </a:t>
            </a:r>
            <a:r>
              <a:rPr lang="en-IN" sz="3000" b="1" dirty="0">
                <a:latin typeface="Poppins"/>
              </a:rPr>
              <a:t>purpose of the exhibition in the education process</a:t>
            </a:r>
            <a:r>
              <a:rPr lang="en-IN" sz="3000" b="1" dirty="0" smtClean="0">
                <a:latin typeface="Poppins"/>
              </a:rPr>
              <a:t>.</a:t>
            </a:r>
            <a:endParaRPr lang="en-IN" sz="1900" b="1" dirty="0" smtClean="0">
              <a:latin typeface="Poppins"/>
            </a:endParaRPr>
          </a:p>
          <a:p>
            <a:pPr marL="0" indent="0" algn="just">
              <a:buNone/>
            </a:pPr>
            <a:endParaRPr lang="en-IN" sz="1900" dirty="0">
              <a:latin typeface="Poppins"/>
            </a:endParaRPr>
          </a:p>
          <a:p>
            <a:pPr marL="0" indent="0" algn="just">
              <a:buNone/>
            </a:pPr>
            <a:r>
              <a:rPr lang="en-IN" sz="3000" b="1" dirty="0" smtClean="0">
                <a:latin typeface="Poppins"/>
              </a:rPr>
              <a:t>MASS </a:t>
            </a:r>
            <a:r>
              <a:rPr lang="en-IN" sz="3000" b="1" dirty="0">
                <a:latin typeface="Poppins"/>
              </a:rPr>
              <a:t>MEDIUM:</a:t>
            </a:r>
            <a:r>
              <a:rPr lang="en-IN" sz="3000" dirty="0">
                <a:latin typeface="Poppins"/>
              </a:rPr>
              <a:t> </a:t>
            </a:r>
            <a:r>
              <a:rPr lang="en-IN" sz="3000" dirty="0" smtClean="0">
                <a:latin typeface="Poppins"/>
              </a:rPr>
              <a:t>Exhibitions </a:t>
            </a:r>
            <a:r>
              <a:rPr lang="en-IN" sz="3000" dirty="0">
                <a:latin typeface="Poppins"/>
              </a:rPr>
              <a:t>provide the students with a large </a:t>
            </a:r>
            <a:r>
              <a:rPr lang="en-IN" sz="3000" dirty="0">
                <a:solidFill>
                  <a:srgbClr val="FFFF00"/>
                </a:solidFill>
                <a:latin typeface="Poppins"/>
              </a:rPr>
              <a:t>platform to showcase their talent and present it in public</a:t>
            </a:r>
            <a:r>
              <a:rPr lang="en-IN" sz="3000" dirty="0">
                <a:latin typeface="Poppins"/>
              </a:rPr>
              <a:t>. The exhibition is a mass medium through which students can </a:t>
            </a:r>
            <a:r>
              <a:rPr lang="en-IN" sz="3000" dirty="0">
                <a:solidFill>
                  <a:srgbClr val="FFFF00"/>
                </a:solidFill>
                <a:latin typeface="Poppins"/>
              </a:rPr>
              <a:t>represent their learning and hidden talent </a:t>
            </a:r>
            <a:r>
              <a:rPr lang="en-IN" sz="3000" dirty="0">
                <a:latin typeface="Poppins"/>
              </a:rPr>
              <a:t>among others</a:t>
            </a:r>
            <a:r>
              <a:rPr lang="en-IN" sz="3000" dirty="0" smtClean="0">
                <a:latin typeface="Poppins"/>
              </a:rPr>
              <a:t>.</a:t>
            </a:r>
          </a:p>
          <a:p>
            <a:pPr algn="just">
              <a:buFont typeface="+mj-lt"/>
              <a:buAutoNum type="arabicPeriod"/>
            </a:pPr>
            <a:endParaRPr lang="en-IN" sz="3000" dirty="0">
              <a:latin typeface="Poppins"/>
            </a:endParaRPr>
          </a:p>
          <a:p>
            <a:pPr marL="0" indent="0" algn="just">
              <a:buNone/>
            </a:pPr>
            <a:r>
              <a:rPr lang="en-IN" sz="3000" b="1" dirty="0">
                <a:latin typeface="Poppins"/>
              </a:rPr>
              <a:t>EXPOSURE:</a:t>
            </a:r>
            <a:r>
              <a:rPr lang="en-IN" sz="3000" dirty="0">
                <a:latin typeface="Poppins"/>
              </a:rPr>
              <a:t> </a:t>
            </a:r>
            <a:r>
              <a:rPr lang="en-IN" sz="3000" dirty="0" smtClean="0">
                <a:latin typeface="Poppins"/>
              </a:rPr>
              <a:t>An </a:t>
            </a:r>
            <a:r>
              <a:rPr lang="en-IN" sz="3000" dirty="0">
                <a:latin typeface="Poppins"/>
              </a:rPr>
              <a:t>exhibition, of course, gives exposure to the students, exposure to the needs of the society, </a:t>
            </a:r>
            <a:r>
              <a:rPr lang="en-IN" sz="3000" dirty="0">
                <a:solidFill>
                  <a:srgbClr val="FFFF00"/>
                </a:solidFill>
                <a:latin typeface="Poppins"/>
              </a:rPr>
              <a:t>exposure to the new discoveries and inventions</a:t>
            </a:r>
            <a:r>
              <a:rPr lang="en-IN" sz="3000" dirty="0">
                <a:latin typeface="Poppins"/>
              </a:rPr>
              <a:t>, exposure to working in the group.</a:t>
            </a:r>
          </a:p>
          <a:p>
            <a:endParaRPr lang="en-IN" dirty="0"/>
          </a:p>
        </p:txBody>
      </p:sp>
    </p:spTree>
    <p:extLst>
      <p:ext uri="{BB962C8B-B14F-4D97-AF65-F5344CB8AC3E}">
        <p14:creationId xmlns="" xmlns:p14="http://schemas.microsoft.com/office/powerpoint/2010/main" val="9749207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88640"/>
            <a:ext cx="8640960" cy="6552728"/>
          </a:xfrm>
        </p:spPr>
        <p:txBody>
          <a:bodyPr>
            <a:normAutofit fontScale="70000" lnSpcReduction="20000"/>
          </a:bodyPr>
          <a:lstStyle/>
          <a:p>
            <a:pPr marL="0" indent="0" algn="just">
              <a:buNone/>
            </a:pPr>
            <a:r>
              <a:rPr lang="en-IN" sz="3400" b="1" dirty="0">
                <a:latin typeface="Poppins"/>
              </a:rPr>
              <a:t>RESEARCH AND TECHNICAL MINDSET:</a:t>
            </a:r>
            <a:r>
              <a:rPr lang="en-IN" sz="3400" dirty="0">
                <a:latin typeface="Poppins"/>
              </a:rPr>
              <a:t> </a:t>
            </a:r>
            <a:r>
              <a:rPr lang="en-IN" sz="3400" dirty="0" smtClean="0">
                <a:latin typeface="Poppins"/>
              </a:rPr>
              <a:t>In </a:t>
            </a:r>
            <a:r>
              <a:rPr lang="en-IN" sz="3400" dirty="0">
                <a:latin typeface="Poppins"/>
              </a:rPr>
              <a:t>the process of exhibiting a model, the students </a:t>
            </a:r>
            <a:r>
              <a:rPr lang="en-IN" sz="3400" dirty="0">
                <a:solidFill>
                  <a:srgbClr val="FFFF00"/>
                </a:solidFill>
                <a:latin typeface="Poppins"/>
              </a:rPr>
              <a:t>undergo a lot of research work to arrive at the required meaningful information. </a:t>
            </a:r>
            <a:r>
              <a:rPr lang="en-IN" sz="3400" dirty="0">
                <a:latin typeface="Poppins"/>
              </a:rPr>
              <a:t>The mind develops the technical approach towards any given problem and </a:t>
            </a:r>
            <a:r>
              <a:rPr lang="en-IN" sz="3400" dirty="0">
                <a:solidFill>
                  <a:srgbClr val="FFFF00"/>
                </a:solidFill>
                <a:latin typeface="Poppins"/>
              </a:rPr>
              <a:t>starts </a:t>
            </a:r>
            <a:r>
              <a:rPr lang="en-IN" sz="3400" dirty="0" smtClean="0">
                <a:solidFill>
                  <a:srgbClr val="FFFF00"/>
                </a:solidFill>
                <a:latin typeface="Poppins"/>
              </a:rPr>
              <a:t>analysing </a:t>
            </a:r>
            <a:r>
              <a:rPr lang="en-IN" sz="3400" dirty="0">
                <a:solidFill>
                  <a:srgbClr val="FFFF00"/>
                </a:solidFill>
                <a:latin typeface="Poppins"/>
              </a:rPr>
              <a:t>the hidden facts, </a:t>
            </a:r>
            <a:r>
              <a:rPr lang="en-IN" sz="3400" dirty="0" smtClean="0">
                <a:solidFill>
                  <a:srgbClr val="FFFF00"/>
                </a:solidFill>
                <a:latin typeface="Poppins"/>
              </a:rPr>
              <a:t>working </a:t>
            </a:r>
            <a:r>
              <a:rPr lang="en-IN" sz="3400" dirty="0">
                <a:solidFill>
                  <a:srgbClr val="FFFF00"/>
                </a:solidFill>
                <a:latin typeface="Poppins"/>
              </a:rPr>
              <a:t>and procedure of the model.</a:t>
            </a:r>
          </a:p>
          <a:p>
            <a:pPr marL="0" indent="0" algn="just">
              <a:buNone/>
            </a:pPr>
            <a:endParaRPr lang="en-IN" sz="3400" b="1" dirty="0" smtClean="0">
              <a:latin typeface="Poppins"/>
            </a:endParaRPr>
          </a:p>
          <a:p>
            <a:pPr marL="0" indent="0" algn="just">
              <a:buNone/>
            </a:pPr>
            <a:r>
              <a:rPr lang="en-IN" sz="3400" b="1" dirty="0" smtClean="0">
                <a:latin typeface="Poppins"/>
              </a:rPr>
              <a:t>SOCIAL </a:t>
            </a:r>
            <a:r>
              <a:rPr lang="en-IN" sz="3400" b="1" dirty="0">
                <a:latin typeface="Poppins"/>
              </a:rPr>
              <a:t>SKILLS:</a:t>
            </a:r>
            <a:r>
              <a:rPr lang="en-IN" sz="3400" dirty="0">
                <a:latin typeface="Poppins"/>
              </a:rPr>
              <a:t> </a:t>
            </a:r>
            <a:r>
              <a:rPr lang="en-IN" sz="3400" dirty="0" smtClean="0">
                <a:latin typeface="Poppins"/>
              </a:rPr>
              <a:t>Education’s </a:t>
            </a:r>
            <a:r>
              <a:rPr lang="en-IN" sz="3400" dirty="0">
                <a:latin typeface="Poppins"/>
              </a:rPr>
              <a:t>one of the most important aims is to impart and </a:t>
            </a:r>
            <a:r>
              <a:rPr lang="en-IN" sz="3400" dirty="0" smtClean="0">
                <a:latin typeface="Poppins"/>
              </a:rPr>
              <a:t>instil </a:t>
            </a:r>
            <a:r>
              <a:rPr lang="en-IN" sz="3400" dirty="0">
                <a:latin typeface="Poppins"/>
              </a:rPr>
              <a:t>in the students’ social skills necessary to live a life of peace. </a:t>
            </a:r>
            <a:r>
              <a:rPr lang="en-IN" sz="3400" b="1" dirty="0" smtClean="0">
                <a:latin typeface="Poppins"/>
              </a:rPr>
              <a:t>Social skills </a:t>
            </a:r>
            <a:r>
              <a:rPr lang="en-IN" sz="3400" dirty="0" smtClean="0">
                <a:latin typeface="Poppins"/>
              </a:rPr>
              <a:t>are </a:t>
            </a:r>
            <a:r>
              <a:rPr lang="en-IN" sz="3400" dirty="0">
                <a:latin typeface="Poppins"/>
              </a:rPr>
              <a:t>very crucial to living together in a social surrounding. The students </a:t>
            </a:r>
            <a:r>
              <a:rPr lang="en-IN" sz="3400" dirty="0">
                <a:solidFill>
                  <a:srgbClr val="FFFF00"/>
                </a:solidFill>
                <a:latin typeface="Poppins"/>
              </a:rPr>
              <a:t>learn to work in the group and respect each other’s views</a:t>
            </a:r>
            <a:r>
              <a:rPr lang="en-IN" sz="3400" dirty="0">
                <a:latin typeface="Poppins"/>
              </a:rPr>
              <a:t>. The students learn to care and love other human beings in the group. They also realize the value and power of </a:t>
            </a:r>
            <a:r>
              <a:rPr lang="en-IN" sz="3400" dirty="0">
                <a:solidFill>
                  <a:srgbClr val="FFFF00"/>
                </a:solidFill>
                <a:latin typeface="Poppins"/>
              </a:rPr>
              <a:t>working together </a:t>
            </a:r>
            <a:r>
              <a:rPr lang="en-IN" sz="3400" dirty="0">
                <a:latin typeface="Poppins"/>
              </a:rPr>
              <a:t>in a group</a:t>
            </a:r>
            <a:r>
              <a:rPr lang="en-IN" sz="3400" dirty="0" smtClean="0">
                <a:latin typeface="Poppins"/>
              </a:rPr>
              <a:t>.</a:t>
            </a:r>
          </a:p>
          <a:p>
            <a:pPr marL="0" indent="0" algn="just">
              <a:buNone/>
            </a:pPr>
            <a:endParaRPr lang="en-IN" sz="3400" dirty="0">
              <a:latin typeface="Poppins"/>
            </a:endParaRPr>
          </a:p>
          <a:p>
            <a:pPr marL="0" indent="0" algn="just">
              <a:buNone/>
            </a:pPr>
            <a:r>
              <a:rPr lang="en-IN" sz="3400" b="1" dirty="0">
                <a:latin typeface="Poppins"/>
              </a:rPr>
              <a:t>AWARENESS:</a:t>
            </a:r>
            <a:r>
              <a:rPr lang="en-IN" sz="3400" dirty="0">
                <a:latin typeface="Poppins"/>
              </a:rPr>
              <a:t> </a:t>
            </a:r>
            <a:r>
              <a:rPr lang="en-IN" sz="3400" dirty="0" smtClean="0">
                <a:latin typeface="Poppins"/>
              </a:rPr>
              <a:t>Getting </a:t>
            </a:r>
            <a:r>
              <a:rPr lang="en-IN" sz="3400" dirty="0">
                <a:latin typeface="Poppins"/>
              </a:rPr>
              <a:t>involved in an exhibition demands </a:t>
            </a:r>
            <a:r>
              <a:rPr lang="en-IN" sz="3400" dirty="0" smtClean="0">
                <a:solidFill>
                  <a:srgbClr val="FFFF00"/>
                </a:solidFill>
                <a:latin typeface="Poppins"/>
              </a:rPr>
              <a:t>awareness and </a:t>
            </a:r>
            <a:r>
              <a:rPr lang="en-IN" sz="3400" dirty="0" err="1" smtClean="0">
                <a:solidFill>
                  <a:srgbClr val="FFFF00"/>
                </a:solidFill>
                <a:latin typeface="Poppins"/>
              </a:rPr>
              <a:t>updations</a:t>
            </a:r>
            <a:r>
              <a:rPr lang="en-IN" sz="3400" dirty="0" smtClean="0">
                <a:solidFill>
                  <a:srgbClr val="FFFF00"/>
                </a:solidFill>
                <a:latin typeface="Poppins"/>
              </a:rPr>
              <a:t>  </a:t>
            </a:r>
            <a:r>
              <a:rPr lang="en-IN" sz="3400" dirty="0">
                <a:solidFill>
                  <a:srgbClr val="FFFF00"/>
                </a:solidFill>
                <a:latin typeface="Poppins"/>
              </a:rPr>
              <a:t>about the latest researches, challenges of the society, inventions and </a:t>
            </a:r>
            <a:r>
              <a:rPr lang="en-IN" sz="3400" dirty="0" smtClean="0">
                <a:solidFill>
                  <a:srgbClr val="FFFF00"/>
                </a:solidFill>
                <a:latin typeface="Poppins"/>
              </a:rPr>
              <a:t>discoveries. </a:t>
            </a:r>
            <a:r>
              <a:rPr lang="en-IN" sz="3400" dirty="0" smtClean="0">
                <a:latin typeface="Poppins"/>
              </a:rPr>
              <a:t>A </a:t>
            </a:r>
            <a:r>
              <a:rPr lang="en-IN" sz="3400" dirty="0">
                <a:latin typeface="Poppins"/>
              </a:rPr>
              <a:t>student who is not aware of what is happening around him would not be able to give the desired results during the exhibition.</a:t>
            </a:r>
          </a:p>
          <a:p>
            <a:endParaRPr lang="en-IN" dirty="0"/>
          </a:p>
        </p:txBody>
      </p:sp>
    </p:spTree>
    <p:extLst>
      <p:ext uri="{BB962C8B-B14F-4D97-AF65-F5344CB8AC3E}">
        <p14:creationId xmlns="" xmlns:p14="http://schemas.microsoft.com/office/powerpoint/2010/main" val="4516059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88640"/>
            <a:ext cx="8784976" cy="6480720"/>
          </a:xfrm>
        </p:spPr>
        <p:txBody>
          <a:bodyPr>
            <a:normAutofit fontScale="70000" lnSpcReduction="20000"/>
          </a:bodyPr>
          <a:lstStyle/>
          <a:p>
            <a:pPr marL="0" indent="0" algn="just">
              <a:buNone/>
            </a:pPr>
            <a:r>
              <a:rPr lang="en-IN" b="1" dirty="0">
                <a:latin typeface="Poppins"/>
              </a:rPr>
              <a:t>CREATIVITY:</a:t>
            </a:r>
            <a:r>
              <a:rPr lang="en-IN" dirty="0">
                <a:latin typeface="Poppins"/>
              </a:rPr>
              <a:t> The exhibition drives creativity from deep inside the students. The students search and </a:t>
            </a:r>
            <a:r>
              <a:rPr lang="en-IN" dirty="0">
                <a:solidFill>
                  <a:srgbClr val="FFFF00"/>
                </a:solidFill>
                <a:latin typeface="Poppins"/>
              </a:rPr>
              <a:t>explore creative solutions to the various challenges they have to deal with</a:t>
            </a:r>
            <a:r>
              <a:rPr lang="en-IN" dirty="0" smtClean="0">
                <a:latin typeface="Poppins"/>
              </a:rPr>
              <a:t>.</a:t>
            </a:r>
          </a:p>
          <a:p>
            <a:pPr marL="0" indent="0" algn="just">
              <a:buNone/>
            </a:pPr>
            <a:endParaRPr lang="en-IN" dirty="0">
              <a:latin typeface="Poppins"/>
            </a:endParaRPr>
          </a:p>
          <a:p>
            <a:pPr marL="0" indent="0" algn="just">
              <a:buNone/>
            </a:pPr>
            <a:r>
              <a:rPr lang="en-IN" b="1" dirty="0">
                <a:latin typeface="Poppins"/>
              </a:rPr>
              <a:t>CRITICAL THINKING:</a:t>
            </a:r>
            <a:r>
              <a:rPr lang="en-IN" dirty="0">
                <a:latin typeface="Poppins"/>
              </a:rPr>
              <a:t> The </a:t>
            </a:r>
            <a:r>
              <a:rPr lang="en-IN" dirty="0" smtClean="0">
                <a:latin typeface="Poppins"/>
              </a:rPr>
              <a:t>science exhibition</a:t>
            </a:r>
            <a:r>
              <a:rPr lang="en-IN" dirty="0">
                <a:latin typeface="Poppins"/>
              </a:rPr>
              <a:t> demands critical analysis of any situation and the students needs to </a:t>
            </a:r>
            <a:r>
              <a:rPr lang="en-IN" dirty="0" smtClean="0">
                <a:latin typeface="Poppins"/>
              </a:rPr>
              <a:t>analyse </a:t>
            </a:r>
            <a:r>
              <a:rPr lang="en-IN" dirty="0">
                <a:latin typeface="Poppins"/>
              </a:rPr>
              <a:t>both the pros and cons of the challenge. After </a:t>
            </a:r>
            <a:r>
              <a:rPr lang="en-IN" dirty="0" smtClean="0">
                <a:latin typeface="Poppins"/>
              </a:rPr>
              <a:t>analysing </a:t>
            </a:r>
            <a:r>
              <a:rPr lang="en-IN" dirty="0">
                <a:latin typeface="Poppins"/>
              </a:rPr>
              <a:t>the situation from all possible perceptions, using </a:t>
            </a:r>
            <a:r>
              <a:rPr lang="en-IN" dirty="0">
                <a:solidFill>
                  <a:srgbClr val="FFFF00"/>
                </a:solidFill>
                <a:latin typeface="Poppins"/>
              </a:rPr>
              <a:t>the critical ability the students reach the desired conclusion or the solution</a:t>
            </a:r>
            <a:r>
              <a:rPr lang="en-IN" dirty="0" smtClean="0">
                <a:solidFill>
                  <a:srgbClr val="FFFF00"/>
                </a:solidFill>
                <a:latin typeface="Poppins"/>
              </a:rPr>
              <a:t>.</a:t>
            </a:r>
          </a:p>
          <a:p>
            <a:pPr algn="just">
              <a:buFont typeface="+mj-lt"/>
              <a:buAutoNum type="arabicPeriod"/>
            </a:pPr>
            <a:endParaRPr lang="en-IN" dirty="0">
              <a:latin typeface="Poppins"/>
            </a:endParaRPr>
          </a:p>
          <a:p>
            <a:pPr marL="0" indent="0" algn="just">
              <a:buNone/>
            </a:pPr>
            <a:r>
              <a:rPr lang="en-IN" b="1" dirty="0">
                <a:latin typeface="Poppins"/>
              </a:rPr>
              <a:t>SOLUTION DEVELOPING:</a:t>
            </a:r>
            <a:r>
              <a:rPr lang="en-IN" dirty="0">
                <a:latin typeface="Poppins"/>
              </a:rPr>
              <a:t> Generally, people feel anxiety or nervousness when faced with a challenge in life. The students when experience an </a:t>
            </a:r>
            <a:r>
              <a:rPr lang="en-IN" dirty="0">
                <a:solidFill>
                  <a:srgbClr val="FFFF00"/>
                </a:solidFill>
                <a:latin typeface="Poppins"/>
              </a:rPr>
              <a:t>exhibition ripen the solution developing ability</a:t>
            </a:r>
            <a:r>
              <a:rPr lang="en-IN" dirty="0">
                <a:latin typeface="Poppins"/>
              </a:rPr>
              <a:t>. This ability to not becoming anxious and instead approach towards the solution or finding the best possible solutions help the students throughout </a:t>
            </a:r>
            <a:r>
              <a:rPr lang="en-IN" dirty="0">
                <a:solidFill>
                  <a:srgbClr val="FFFF00"/>
                </a:solidFill>
                <a:latin typeface="Poppins"/>
              </a:rPr>
              <a:t>life in facing major challenges</a:t>
            </a:r>
            <a:r>
              <a:rPr lang="en-IN" dirty="0" smtClean="0">
                <a:solidFill>
                  <a:srgbClr val="FFFF00"/>
                </a:solidFill>
                <a:latin typeface="Poppins"/>
              </a:rPr>
              <a:t>.</a:t>
            </a:r>
          </a:p>
          <a:p>
            <a:pPr algn="just">
              <a:buFont typeface="+mj-lt"/>
              <a:buAutoNum type="arabicPeriod"/>
            </a:pPr>
            <a:endParaRPr lang="en-IN" dirty="0">
              <a:latin typeface="Poppins"/>
            </a:endParaRPr>
          </a:p>
          <a:p>
            <a:pPr marL="0" indent="0" algn="just">
              <a:buNone/>
            </a:pPr>
            <a:r>
              <a:rPr lang="en-IN" b="1" dirty="0">
                <a:latin typeface="Poppins"/>
              </a:rPr>
              <a:t>APPLICATION:</a:t>
            </a:r>
            <a:r>
              <a:rPr lang="en-IN" dirty="0">
                <a:latin typeface="Poppins"/>
              </a:rPr>
              <a:t> Exhibition is one of the best methods to test the application of whatever has been taught or learned. The students learn to </a:t>
            </a:r>
            <a:r>
              <a:rPr lang="en-IN" dirty="0">
                <a:solidFill>
                  <a:srgbClr val="FFFF00"/>
                </a:solidFill>
                <a:latin typeface="Poppins"/>
              </a:rPr>
              <a:t>apply the knowledge and information</a:t>
            </a:r>
            <a:r>
              <a:rPr lang="en-IN" dirty="0">
                <a:latin typeface="Poppins"/>
              </a:rPr>
              <a:t> collected through various sources and the teacher has the opportunity to test the students what and how much they have learned.</a:t>
            </a:r>
          </a:p>
          <a:p>
            <a:endParaRPr lang="en-US" dirty="0" smtClean="0"/>
          </a:p>
          <a:p>
            <a:endParaRPr lang="en-IN" dirty="0"/>
          </a:p>
        </p:txBody>
      </p:sp>
    </p:spTree>
    <p:extLst>
      <p:ext uri="{BB962C8B-B14F-4D97-AF65-F5344CB8AC3E}">
        <p14:creationId xmlns="" xmlns:p14="http://schemas.microsoft.com/office/powerpoint/2010/main" val="26046621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6480720"/>
          </a:xfrm>
        </p:spPr>
        <p:txBody>
          <a:bodyPr>
            <a:normAutofit/>
          </a:bodyPr>
          <a:lstStyle/>
          <a:p>
            <a:pPr algn="just">
              <a:buFont typeface="+mj-lt"/>
              <a:buAutoNum type="arabicPeriod"/>
            </a:pPr>
            <a:endParaRPr lang="en-IN" dirty="0">
              <a:latin typeface="Poppins"/>
            </a:endParaRPr>
          </a:p>
          <a:p>
            <a:pPr marL="0" indent="0" algn="just">
              <a:buNone/>
            </a:pPr>
            <a:r>
              <a:rPr lang="en-IN" b="1" dirty="0">
                <a:latin typeface="Poppins"/>
              </a:rPr>
              <a:t>PRESERVANCE: </a:t>
            </a:r>
            <a:r>
              <a:rPr lang="en-IN" dirty="0">
                <a:latin typeface="Poppins"/>
              </a:rPr>
              <a:t>The models represented in an exhibition are </a:t>
            </a:r>
            <a:r>
              <a:rPr lang="en-IN" dirty="0">
                <a:solidFill>
                  <a:srgbClr val="FFFF00"/>
                </a:solidFill>
                <a:latin typeface="Poppins"/>
              </a:rPr>
              <a:t>preserved for future reference</a:t>
            </a:r>
            <a:r>
              <a:rPr lang="en-IN" dirty="0">
                <a:latin typeface="Poppins"/>
              </a:rPr>
              <a:t>. In this way, a number of solutions to several problems are preserved</a:t>
            </a:r>
            <a:r>
              <a:rPr lang="en-IN" dirty="0" smtClean="0">
                <a:latin typeface="Poppins"/>
              </a:rPr>
              <a:t>.</a:t>
            </a:r>
          </a:p>
          <a:p>
            <a:pPr algn="just">
              <a:buFont typeface="+mj-lt"/>
              <a:buAutoNum type="arabicPeriod"/>
            </a:pPr>
            <a:endParaRPr lang="en-IN" dirty="0">
              <a:latin typeface="Poppins"/>
            </a:endParaRPr>
          </a:p>
          <a:p>
            <a:pPr marL="0" indent="0" algn="just">
              <a:buNone/>
            </a:pPr>
            <a:r>
              <a:rPr lang="en-IN" b="1" dirty="0">
                <a:latin typeface="Poppins"/>
              </a:rPr>
              <a:t>ACCEPTANCE:</a:t>
            </a:r>
            <a:r>
              <a:rPr lang="en-IN" dirty="0">
                <a:latin typeface="Poppins"/>
              </a:rPr>
              <a:t> </a:t>
            </a:r>
            <a:r>
              <a:rPr lang="en-IN" dirty="0" smtClean="0">
                <a:latin typeface="Poppins"/>
              </a:rPr>
              <a:t>Many </a:t>
            </a:r>
            <a:r>
              <a:rPr lang="en-IN" dirty="0">
                <a:latin typeface="Poppins"/>
              </a:rPr>
              <a:t>times the talent does not get revealed due to a number of reasons. The exhibition is a great method to get the </a:t>
            </a:r>
            <a:r>
              <a:rPr lang="en-IN" dirty="0">
                <a:solidFill>
                  <a:srgbClr val="FFFF00"/>
                </a:solidFill>
                <a:latin typeface="Poppins"/>
              </a:rPr>
              <a:t>talent accepted and noticed</a:t>
            </a:r>
            <a:r>
              <a:rPr lang="en-IN" dirty="0">
                <a:latin typeface="Poppins"/>
              </a:rPr>
              <a:t>. The words of </a:t>
            </a:r>
            <a:r>
              <a:rPr lang="en-IN" dirty="0">
                <a:solidFill>
                  <a:srgbClr val="FFFF00"/>
                </a:solidFill>
                <a:latin typeface="Poppins"/>
              </a:rPr>
              <a:t>praise raise the confidence and self-esteem </a:t>
            </a:r>
            <a:r>
              <a:rPr lang="en-IN" dirty="0">
                <a:latin typeface="Poppins"/>
              </a:rPr>
              <a:t>of the students to strive for more.</a:t>
            </a:r>
          </a:p>
          <a:p>
            <a:endParaRPr lang="en-IN" dirty="0"/>
          </a:p>
        </p:txBody>
      </p:sp>
    </p:spTree>
    <p:extLst>
      <p:ext uri="{BB962C8B-B14F-4D97-AF65-F5344CB8AC3E}">
        <p14:creationId xmlns="" xmlns:p14="http://schemas.microsoft.com/office/powerpoint/2010/main" val="37817242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8363272" cy="5767853"/>
          </a:xfrm>
        </p:spPr>
        <p:txBody>
          <a:bodyPr/>
          <a:lstStyle/>
          <a:p>
            <a:pPr marL="0" indent="0" algn="just">
              <a:buNone/>
            </a:pPr>
            <a:r>
              <a:rPr lang="en-IN" dirty="0">
                <a:latin typeface="Poppins"/>
              </a:rPr>
              <a:t>Apart from the above, the student has some extra benefits when the students become a part of an </a:t>
            </a:r>
            <a:r>
              <a:rPr lang="en-IN" dirty="0" smtClean="0">
                <a:latin typeface="Poppins"/>
              </a:rPr>
              <a:t>exhibition</a:t>
            </a:r>
          </a:p>
          <a:p>
            <a:pPr algn="just"/>
            <a:endParaRPr lang="en-IN" dirty="0">
              <a:latin typeface="Poppins"/>
            </a:endParaRPr>
          </a:p>
          <a:p>
            <a:r>
              <a:rPr lang="en-IN" dirty="0">
                <a:latin typeface="Poppins"/>
              </a:rPr>
              <a:t>STUDENTS ENGAGEMENT</a:t>
            </a:r>
          </a:p>
          <a:p>
            <a:r>
              <a:rPr lang="en-IN" dirty="0">
                <a:latin typeface="Poppins"/>
              </a:rPr>
              <a:t>LEARNING OF SIGNIFICANT CONTENT</a:t>
            </a:r>
          </a:p>
          <a:p>
            <a:r>
              <a:rPr lang="en-IN" dirty="0">
                <a:latin typeface="Poppins"/>
              </a:rPr>
              <a:t>SHARED INSTRUCTIONAL VISION</a:t>
            </a:r>
          </a:p>
          <a:p>
            <a:r>
              <a:rPr lang="en-IN" dirty="0">
                <a:latin typeface="Poppins"/>
              </a:rPr>
              <a:t>JOYFUL LEARNING AND TEACHING</a:t>
            </a:r>
            <a:endParaRPr lang="en-IN" b="0" i="0" dirty="0">
              <a:effectLst/>
              <a:latin typeface="Poppins"/>
            </a:endParaRPr>
          </a:p>
        </p:txBody>
      </p:sp>
    </p:spTree>
    <p:extLst>
      <p:ext uri="{BB962C8B-B14F-4D97-AF65-F5344CB8AC3E}">
        <p14:creationId xmlns="" xmlns:p14="http://schemas.microsoft.com/office/powerpoint/2010/main" val="32398723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sz="3600" b="1" dirty="0">
                <a:solidFill>
                  <a:schemeClr val="tx1"/>
                </a:solidFill>
                <a:latin typeface="Poppins"/>
              </a:rPr>
              <a:t>Process </a:t>
            </a:r>
            <a:r>
              <a:rPr lang="en-IN" sz="3600" b="1" dirty="0" smtClean="0">
                <a:solidFill>
                  <a:schemeClr val="tx1"/>
                </a:solidFill>
                <a:latin typeface="Poppins"/>
              </a:rPr>
              <a:t> </a:t>
            </a:r>
            <a:r>
              <a:rPr lang="en-IN" sz="3600" b="1" dirty="0">
                <a:solidFill>
                  <a:schemeClr val="tx1"/>
                </a:solidFill>
                <a:latin typeface="Poppins"/>
              </a:rPr>
              <a:t>During Exhibition</a:t>
            </a:r>
            <a:r>
              <a:rPr lang="en-IN" dirty="0">
                <a:solidFill>
                  <a:srgbClr val="212529"/>
                </a:solidFill>
                <a:latin typeface="Poppins"/>
              </a:rPr>
              <a:t/>
            </a:r>
            <a:br>
              <a:rPr lang="en-IN" dirty="0">
                <a:solidFill>
                  <a:srgbClr val="212529"/>
                </a:solidFill>
                <a:latin typeface="Poppins"/>
              </a:rPr>
            </a:br>
            <a:endParaRPr lang="en-IN" dirty="0"/>
          </a:p>
        </p:txBody>
      </p:sp>
      <p:sp>
        <p:nvSpPr>
          <p:cNvPr id="3" name="Content Placeholder 2"/>
          <p:cNvSpPr>
            <a:spLocks noGrp="1"/>
          </p:cNvSpPr>
          <p:nvPr>
            <p:ph idx="1"/>
          </p:nvPr>
        </p:nvSpPr>
        <p:spPr>
          <a:xfrm>
            <a:off x="457200" y="1124744"/>
            <a:ext cx="8229600" cy="5472608"/>
          </a:xfrm>
        </p:spPr>
        <p:txBody>
          <a:bodyPr>
            <a:normAutofit fontScale="92500" lnSpcReduction="20000"/>
          </a:bodyPr>
          <a:lstStyle/>
          <a:p>
            <a:pPr>
              <a:buFont typeface="Arial"/>
              <a:buChar char="•"/>
            </a:pPr>
            <a:r>
              <a:rPr lang="en-IN" dirty="0" smtClean="0">
                <a:latin typeface="Poppins"/>
              </a:rPr>
              <a:t>Selecting </a:t>
            </a:r>
            <a:r>
              <a:rPr lang="en-IN" dirty="0">
                <a:latin typeface="Poppins"/>
              </a:rPr>
              <a:t>a topic and subject</a:t>
            </a:r>
          </a:p>
          <a:p>
            <a:pPr>
              <a:buFont typeface="Arial"/>
              <a:buChar char="•"/>
            </a:pPr>
            <a:r>
              <a:rPr lang="en-IN" dirty="0">
                <a:latin typeface="Poppins"/>
              </a:rPr>
              <a:t>Making a team</a:t>
            </a:r>
          </a:p>
          <a:p>
            <a:pPr>
              <a:buFont typeface="Arial"/>
              <a:buChar char="•"/>
            </a:pPr>
            <a:r>
              <a:rPr lang="en-IN" dirty="0">
                <a:latin typeface="Poppins"/>
              </a:rPr>
              <a:t>Observing and gathering information</a:t>
            </a:r>
          </a:p>
          <a:p>
            <a:pPr>
              <a:buFont typeface="Arial"/>
              <a:buChar char="•"/>
            </a:pPr>
            <a:r>
              <a:rPr lang="en-IN" dirty="0">
                <a:latin typeface="Poppins"/>
              </a:rPr>
              <a:t>Finding the key challenges</a:t>
            </a:r>
          </a:p>
          <a:p>
            <a:pPr>
              <a:buFont typeface="Arial"/>
              <a:buChar char="•"/>
            </a:pPr>
            <a:r>
              <a:rPr lang="en-IN" dirty="0">
                <a:latin typeface="Poppins"/>
              </a:rPr>
              <a:t>Drawing a plan</a:t>
            </a:r>
          </a:p>
          <a:p>
            <a:pPr>
              <a:buFont typeface="Arial"/>
              <a:buChar char="•"/>
            </a:pPr>
            <a:r>
              <a:rPr lang="en-IN" dirty="0">
                <a:latin typeface="Poppins"/>
              </a:rPr>
              <a:t>Finding the solution</a:t>
            </a:r>
          </a:p>
          <a:p>
            <a:pPr>
              <a:buFont typeface="Arial"/>
              <a:buChar char="•"/>
            </a:pPr>
            <a:r>
              <a:rPr lang="en-IN" dirty="0">
                <a:latin typeface="Poppins"/>
              </a:rPr>
              <a:t>Dividing the duties</a:t>
            </a:r>
          </a:p>
          <a:p>
            <a:pPr>
              <a:buFont typeface="Arial"/>
              <a:buChar char="•"/>
            </a:pPr>
            <a:r>
              <a:rPr lang="en-IN" dirty="0">
                <a:latin typeface="Poppins"/>
              </a:rPr>
              <a:t>Making a budget</a:t>
            </a:r>
          </a:p>
          <a:p>
            <a:pPr>
              <a:buFont typeface="Arial"/>
              <a:buChar char="•"/>
            </a:pPr>
            <a:r>
              <a:rPr lang="en-IN" dirty="0">
                <a:latin typeface="Poppins"/>
              </a:rPr>
              <a:t>Working on plan</a:t>
            </a:r>
          </a:p>
          <a:p>
            <a:pPr>
              <a:buFont typeface="Arial"/>
              <a:buChar char="•"/>
            </a:pPr>
            <a:r>
              <a:rPr lang="en-IN" dirty="0">
                <a:latin typeface="Poppins"/>
              </a:rPr>
              <a:t>Making your model exhibit</a:t>
            </a:r>
          </a:p>
          <a:p>
            <a:pPr>
              <a:buFont typeface="Arial"/>
              <a:buChar char="•"/>
            </a:pPr>
            <a:r>
              <a:rPr lang="en-IN" dirty="0">
                <a:latin typeface="Poppins"/>
              </a:rPr>
              <a:t>Review and make sure it works properly</a:t>
            </a:r>
          </a:p>
          <a:p>
            <a:pPr>
              <a:buFont typeface="Arial"/>
              <a:buChar char="•"/>
            </a:pPr>
            <a:r>
              <a:rPr lang="en-IN" dirty="0">
                <a:latin typeface="Poppins"/>
              </a:rPr>
              <a:t>Practice speaking about the </a:t>
            </a:r>
            <a:r>
              <a:rPr lang="en-IN" dirty="0" smtClean="0">
                <a:latin typeface="Poppins"/>
              </a:rPr>
              <a:t>product/model </a:t>
            </a:r>
            <a:r>
              <a:rPr lang="en-IN" dirty="0">
                <a:latin typeface="Poppins"/>
              </a:rPr>
              <a:t>and its functioning</a:t>
            </a:r>
          </a:p>
          <a:p>
            <a:pPr>
              <a:buFont typeface="Arial"/>
              <a:buChar char="•"/>
            </a:pPr>
            <a:r>
              <a:rPr lang="en-IN" dirty="0">
                <a:latin typeface="Poppins"/>
              </a:rPr>
              <a:t>Exhibit at the exhibition</a:t>
            </a:r>
          </a:p>
          <a:p>
            <a:endParaRPr lang="en-IN" dirty="0"/>
          </a:p>
        </p:txBody>
      </p:sp>
    </p:spTree>
    <p:extLst>
      <p:ext uri="{BB962C8B-B14F-4D97-AF65-F5344CB8AC3E}">
        <p14:creationId xmlns="" xmlns:p14="http://schemas.microsoft.com/office/powerpoint/2010/main" val="13502270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476672"/>
            <a:ext cx="8640960" cy="6192688"/>
          </a:xfrm>
        </p:spPr>
        <p:txBody>
          <a:bodyPr>
            <a:normAutofit fontScale="92500" lnSpcReduction="20000"/>
          </a:bodyPr>
          <a:lstStyle/>
          <a:p>
            <a:pPr marL="0" indent="0" algn="just">
              <a:buNone/>
            </a:pPr>
            <a:r>
              <a:rPr lang="en-IN" dirty="0">
                <a:latin typeface="Poppins"/>
              </a:rPr>
              <a:t>The purpose of exhibition or participating in an exhibition is surely not an easy task. A student is required to have the following qualities to successfully participate in an exhibition</a:t>
            </a:r>
            <a:r>
              <a:rPr lang="en-IN" dirty="0" smtClean="0">
                <a:latin typeface="Poppins"/>
              </a:rPr>
              <a:t>:</a:t>
            </a:r>
          </a:p>
          <a:p>
            <a:pPr marL="0" indent="0" algn="just">
              <a:buNone/>
            </a:pPr>
            <a:endParaRPr lang="en-IN" dirty="0">
              <a:latin typeface="Poppins"/>
            </a:endParaRPr>
          </a:p>
          <a:p>
            <a:pPr>
              <a:buFont typeface="Wingdings" pitchFamily="2" charset="2"/>
              <a:buChar char="v"/>
            </a:pPr>
            <a:r>
              <a:rPr lang="en-IN" dirty="0">
                <a:solidFill>
                  <a:srgbClr val="FFFF00"/>
                </a:solidFill>
                <a:latin typeface="Poppins"/>
              </a:rPr>
              <a:t>Happy and positive attitude</a:t>
            </a:r>
          </a:p>
          <a:p>
            <a:pPr>
              <a:buFont typeface="Wingdings" pitchFamily="2" charset="2"/>
              <a:buChar char="v"/>
            </a:pPr>
            <a:r>
              <a:rPr lang="en-IN" dirty="0">
                <a:solidFill>
                  <a:srgbClr val="FFFF00"/>
                </a:solidFill>
                <a:latin typeface="Poppins"/>
              </a:rPr>
              <a:t>Patience </a:t>
            </a:r>
            <a:r>
              <a:rPr lang="en-IN" dirty="0" smtClean="0">
                <a:solidFill>
                  <a:srgbClr val="FFFF00"/>
                </a:solidFill>
                <a:latin typeface="Poppins"/>
              </a:rPr>
              <a:t>in </a:t>
            </a:r>
            <a:r>
              <a:rPr lang="en-IN" dirty="0">
                <a:solidFill>
                  <a:srgbClr val="FFFF00"/>
                </a:solidFill>
                <a:latin typeface="Poppins"/>
              </a:rPr>
              <a:t>accepting the queries</a:t>
            </a:r>
          </a:p>
          <a:p>
            <a:pPr>
              <a:buFont typeface="Wingdings" pitchFamily="2" charset="2"/>
              <a:buChar char="v"/>
            </a:pPr>
            <a:r>
              <a:rPr lang="en-IN" dirty="0">
                <a:solidFill>
                  <a:srgbClr val="FFFF00"/>
                </a:solidFill>
                <a:latin typeface="Poppins"/>
              </a:rPr>
              <a:t>Confidence and firmness</a:t>
            </a:r>
          </a:p>
          <a:p>
            <a:pPr>
              <a:buFont typeface="Wingdings" pitchFamily="2" charset="2"/>
              <a:buChar char="v"/>
            </a:pPr>
            <a:r>
              <a:rPr lang="en-IN" dirty="0">
                <a:solidFill>
                  <a:srgbClr val="FFFF00"/>
                </a:solidFill>
                <a:latin typeface="Poppins"/>
              </a:rPr>
              <a:t>Complete knowledge about the model or the </a:t>
            </a:r>
            <a:r>
              <a:rPr lang="en-IN" dirty="0" smtClean="0">
                <a:solidFill>
                  <a:srgbClr val="FFFF00"/>
                </a:solidFill>
                <a:latin typeface="Poppins"/>
              </a:rPr>
              <a:t>product</a:t>
            </a:r>
          </a:p>
          <a:p>
            <a:pPr>
              <a:buFont typeface="+mj-lt"/>
              <a:buAutoNum type="arabicPeriod"/>
            </a:pPr>
            <a:endParaRPr lang="en-IN" dirty="0">
              <a:latin typeface="Poppins"/>
            </a:endParaRPr>
          </a:p>
          <a:p>
            <a:pPr marL="0" indent="0" algn="just">
              <a:buNone/>
            </a:pPr>
            <a:r>
              <a:rPr lang="en-IN" dirty="0">
                <a:latin typeface="Poppins"/>
              </a:rPr>
              <a:t>The purpose of exhibition is one of the best tools in the teaching-learning process which takes hard work of many days and costs and in return develops the </a:t>
            </a:r>
            <a:r>
              <a:rPr lang="en-IN" dirty="0">
                <a:solidFill>
                  <a:srgbClr val="FFFF00"/>
                </a:solidFill>
                <a:latin typeface="Poppins"/>
              </a:rPr>
              <a:t>competitive spirit among the young </a:t>
            </a:r>
            <a:r>
              <a:rPr lang="en-IN" dirty="0" smtClean="0">
                <a:solidFill>
                  <a:srgbClr val="FFFF00"/>
                </a:solidFill>
                <a:latin typeface="Poppins"/>
              </a:rPr>
              <a:t>generation.</a:t>
            </a:r>
            <a:endParaRPr lang="en-IN" b="0" i="0" dirty="0">
              <a:solidFill>
                <a:srgbClr val="FFFF00"/>
              </a:solidFill>
              <a:effectLst/>
              <a:latin typeface="Poppins"/>
            </a:endParaRPr>
          </a:p>
        </p:txBody>
      </p:sp>
    </p:spTree>
    <p:extLst>
      <p:ext uri="{BB962C8B-B14F-4D97-AF65-F5344CB8AC3E}">
        <p14:creationId xmlns="" xmlns:p14="http://schemas.microsoft.com/office/powerpoint/2010/main" val="233790242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871208"/>
          </a:xfrm>
        </p:spPr>
        <p:txBody>
          <a:bodyPr>
            <a:normAutofit/>
          </a:bodyPr>
          <a:lstStyle/>
          <a:p>
            <a:pPr algn="ctr"/>
            <a:r>
              <a:rPr lang="en-IN" sz="4000" dirty="0">
                <a:solidFill>
                  <a:schemeClr val="accent3">
                    <a:lumMod val="60000"/>
                    <a:lumOff val="40000"/>
                  </a:schemeClr>
                </a:solidFill>
                <a:effectLst/>
                <a:latin typeface="Helvetica Neue"/>
                <a:ea typeface="+mn-ea"/>
                <a:cs typeface="+mn-cs"/>
              </a:rPr>
              <a:t>ADVANTAGES</a:t>
            </a:r>
            <a:endParaRPr lang="en-IN" sz="6600" dirty="0">
              <a:solidFill>
                <a:schemeClr val="accent3">
                  <a:lumMod val="60000"/>
                  <a:lumOff val="40000"/>
                </a:schemeClr>
              </a:solidFill>
            </a:endParaRPr>
          </a:p>
        </p:txBody>
      </p:sp>
      <p:sp>
        <p:nvSpPr>
          <p:cNvPr id="3" name="Content Placeholder 2"/>
          <p:cNvSpPr>
            <a:spLocks noGrp="1"/>
          </p:cNvSpPr>
          <p:nvPr>
            <p:ph idx="1"/>
          </p:nvPr>
        </p:nvSpPr>
        <p:spPr>
          <a:xfrm>
            <a:off x="107504" y="1124744"/>
            <a:ext cx="8579296" cy="5616623"/>
          </a:xfrm>
        </p:spPr>
        <p:txBody>
          <a:bodyPr>
            <a:normAutofit fontScale="55000" lnSpcReduction="20000"/>
          </a:bodyPr>
          <a:lstStyle/>
          <a:p>
            <a:pPr marL="0" indent="0" algn="just">
              <a:buFont typeface="Wingdings" pitchFamily="2" charset="2"/>
              <a:buChar char="q"/>
            </a:pPr>
            <a:endParaRPr lang="en-IN" sz="4500" dirty="0" smtClean="0">
              <a:solidFill>
                <a:schemeClr val="accent3">
                  <a:lumMod val="60000"/>
                  <a:lumOff val="40000"/>
                </a:schemeClr>
              </a:solidFill>
              <a:latin typeface="Helvetica Neue"/>
            </a:endParaRPr>
          </a:p>
          <a:p>
            <a:pPr marL="0" indent="0" algn="just">
              <a:buFont typeface="Wingdings" pitchFamily="2" charset="2"/>
              <a:buChar char="q"/>
            </a:pPr>
            <a:r>
              <a:rPr lang="en-IN" sz="4500" dirty="0" smtClean="0">
                <a:solidFill>
                  <a:schemeClr val="accent3">
                    <a:lumMod val="60000"/>
                    <a:lumOff val="40000"/>
                  </a:schemeClr>
                </a:solidFill>
                <a:latin typeface="Helvetica Neue"/>
              </a:rPr>
              <a:t>It </a:t>
            </a:r>
            <a:r>
              <a:rPr lang="en-IN" sz="4500" dirty="0">
                <a:solidFill>
                  <a:schemeClr val="accent3">
                    <a:lumMod val="60000"/>
                    <a:lumOff val="40000"/>
                  </a:schemeClr>
                </a:solidFill>
                <a:latin typeface="Helvetica Neue"/>
              </a:rPr>
              <a:t>eminently suits to </a:t>
            </a:r>
            <a:r>
              <a:rPr lang="en-IN" sz="4500" dirty="0">
                <a:solidFill>
                  <a:srgbClr val="FFFF00"/>
                </a:solidFill>
                <a:latin typeface="Helvetica Neue"/>
              </a:rPr>
              <a:t>teach </a:t>
            </a:r>
            <a:r>
              <a:rPr lang="en-IN" sz="4500" dirty="0" smtClean="0">
                <a:solidFill>
                  <a:srgbClr val="FFFF00"/>
                </a:solidFill>
                <a:latin typeface="Helvetica Neue"/>
              </a:rPr>
              <a:t>illiterates</a:t>
            </a:r>
            <a:r>
              <a:rPr lang="en-IN" sz="4500" dirty="0" smtClean="0">
                <a:solidFill>
                  <a:schemeClr val="accent3">
                    <a:lumMod val="60000"/>
                    <a:lumOff val="40000"/>
                  </a:schemeClr>
                </a:solidFill>
                <a:latin typeface="Helvetica Neue"/>
              </a:rPr>
              <a:t>.</a:t>
            </a:r>
          </a:p>
          <a:p>
            <a:pPr marL="0" indent="0" algn="just">
              <a:buFont typeface="Wingdings" pitchFamily="2" charset="2"/>
              <a:buChar char="q"/>
            </a:pPr>
            <a:endParaRPr lang="en-IN" sz="4500" dirty="0" smtClean="0">
              <a:solidFill>
                <a:schemeClr val="accent3">
                  <a:lumMod val="60000"/>
                  <a:lumOff val="40000"/>
                </a:schemeClr>
              </a:solidFill>
              <a:latin typeface="Helvetica Neue"/>
            </a:endParaRPr>
          </a:p>
          <a:p>
            <a:pPr marL="0" indent="0" algn="just">
              <a:buFont typeface="Wingdings" pitchFamily="2" charset="2"/>
              <a:buChar char="q"/>
            </a:pPr>
            <a:r>
              <a:rPr lang="en-IN" sz="4500" dirty="0" smtClean="0">
                <a:solidFill>
                  <a:schemeClr val="accent3">
                    <a:lumMod val="60000"/>
                    <a:lumOff val="40000"/>
                  </a:schemeClr>
                </a:solidFill>
                <a:latin typeface="Helvetica Neue"/>
              </a:rPr>
              <a:t>It </a:t>
            </a:r>
            <a:r>
              <a:rPr lang="en-IN" sz="4500" dirty="0">
                <a:solidFill>
                  <a:srgbClr val="FFFF00"/>
                </a:solidFill>
                <a:latin typeface="Helvetica Neue"/>
              </a:rPr>
              <a:t>promotes public relations </a:t>
            </a:r>
            <a:r>
              <a:rPr lang="en-IN" sz="4500" dirty="0">
                <a:solidFill>
                  <a:schemeClr val="accent3">
                    <a:lumMod val="60000"/>
                    <a:lumOff val="40000"/>
                  </a:schemeClr>
                </a:solidFill>
                <a:latin typeface="Helvetica Neue"/>
              </a:rPr>
              <a:t>and </a:t>
            </a:r>
            <a:r>
              <a:rPr lang="en-IN" sz="4500" dirty="0" smtClean="0">
                <a:solidFill>
                  <a:schemeClr val="accent3">
                    <a:lumMod val="60000"/>
                    <a:lumOff val="40000"/>
                  </a:schemeClr>
                </a:solidFill>
                <a:latin typeface="Helvetica Neue"/>
              </a:rPr>
              <a:t>    goodwill </a:t>
            </a:r>
            <a:r>
              <a:rPr lang="en-IN" sz="4500" dirty="0">
                <a:solidFill>
                  <a:schemeClr val="accent3">
                    <a:lumMod val="60000"/>
                    <a:lumOff val="40000"/>
                  </a:schemeClr>
                </a:solidFill>
                <a:latin typeface="Helvetica Neue"/>
              </a:rPr>
              <a:t>towards extension.</a:t>
            </a:r>
          </a:p>
          <a:p>
            <a:pPr marL="0" indent="0" algn="just">
              <a:buFont typeface="Wingdings" pitchFamily="2" charset="2"/>
              <a:buChar char="q"/>
            </a:pPr>
            <a:endParaRPr lang="en-IN" sz="4500" dirty="0" smtClean="0">
              <a:solidFill>
                <a:schemeClr val="accent3">
                  <a:lumMod val="60000"/>
                  <a:lumOff val="40000"/>
                </a:schemeClr>
              </a:solidFill>
              <a:latin typeface="Helvetica Neue"/>
            </a:endParaRPr>
          </a:p>
          <a:p>
            <a:pPr marL="0" indent="0" algn="just">
              <a:buFont typeface="Wingdings" pitchFamily="2" charset="2"/>
              <a:buChar char="q"/>
            </a:pPr>
            <a:r>
              <a:rPr lang="en-IN" sz="4500" dirty="0" smtClean="0">
                <a:solidFill>
                  <a:schemeClr val="accent3">
                    <a:lumMod val="60000"/>
                    <a:lumOff val="40000"/>
                  </a:schemeClr>
                </a:solidFill>
                <a:latin typeface="Helvetica Neue"/>
              </a:rPr>
              <a:t>Creates </a:t>
            </a:r>
            <a:r>
              <a:rPr lang="en-IN" sz="4500" dirty="0">
                <a:solidFill>
                  <a:schemeClr val="accent3">
                    <a:lumMod val="60000"/>
                    <a:lumOff val="40000"/>
                  </a:schemeClr>
                </a:solidFill>
                <a:latin typeface="Helvetica Neue"/>
              </a:rPr>
              <a:t>a </a:t>
            </a:r>
            <a:r>
              <a:rPr lang="en-IN" sz="4500" dirty="0">
                <a:solidFill>
                  <a:srgbClr val="FFFF00"/>
                </a:solidFill>
                <a:latin typeface="Helvetica Neue"/>
              </a:rPr>
              <a:t>competitive spirit</a:t>
            </a:r>
            <a:r>
              <a:rPr lang="en-IN" sz="4500" dirty="0">
                <a:solidFill>
                  <a:schemeClr val="accent3">
                    <a:lumMod val="60000"/>
                    <a:lumOff val="40000"/>
                  </a:schemeClr>
                </a:solidFill>
                <a:latin typeface="Helvetica Neue"/>
              </a:rPr>
              <a:t>. </a:t>
            </a:r>
            <a:endParaRPr lang="en-IN" sz="4500" dirty="0" smtClean="0">
              <a:solidFill>
                <a:schemeClr val="accent3">
                  <a:lumMod val="60000"/>
                  <a:lumOff val="40000"/>
                </a:schemeClr>
              </a:solidFill>
              <a:latin typeface="Helvetica Neue"/>
            </a:endParaRPr>
          </a:p>
          <a:p>
            <a:pPr marL="0" indent="0" algn="just">
              <a:buFont typeface="Wingdings" pitchFamily="2" charset="2"/>
              <a:buChar char="q"/>
            </a:pPr>
            <a:endParaRPr lang="en-IN" sz="4500" dirty="0" smtClean="0">
              <a:solidFill>
                <a:schemeClr val="accent3">
                  <a:lumMod val="60000"/>
                  <a:lumOff val="40000"/>
                </a:schemeClr>
              </a:solidFill>
              <a:latin typeface="Helvetica Neue"/>
            </a:endParaRPr>
          </a:p>
          <a:p>
            <a:pPr marL="0" indent="0" algn="just">
              <a:buFont typeface="Wingdings" pitchFamily="2" charset="2"/>
              <a:buChar char="q"/>
            </a:pPr>
            <a:r>
              <a:rPr lang="en-IN" sz="4500" dirty="0" smtClean="0">
                <a:solidFill>
                  <a:schemeClr val="accent3">
                    <a:lumMod val="60000"/>
                    <a:lumOff val="40000"/>
                  </a:schemeClr>
                </a:solidFill>
                <a:latin typeface="Helvetica Neue"/>
              </a:rPr>
              <a:t>It </a:t>
            </a:r>
            <a:r>
              <a:rPr lang="en-IN" sz="4500" dirty="0">
                <a:solidFill>
                  <a:schemeClr val="accent3">
                    <a:lumMod val="60000"/>
                    <a:lumOff val="40000"/>
                  </a:schemeClr>
                </a:solidFill>
                <a:latin typeface="Helvetica Neue"/>
              </a:rPr>
              <a:t>makes </a:t>
            </a:r>
            <a:r>
              <a:rPr lang="en-IN" sz="4500" dirty="0">
                <a:solidFill>
                  <a:srgbClr val="FFFF00"/>
                </a:solidFill>
                <a:latin typeface="Helvetica Neue"/>
              </a:rPr>
              <a:t>learning</a:t>
            </a:r>
            <a:r>
              <a:rPr lang="en-IN" sz="4500" dirty="0">
                <a:solidFill>
                  <a:schemeClr val="accent3">
                    <a:lumMod val="60000"/>
                    <a:lumOff val="40000"/>
                  </a:schemeClr>
                </a:solidFill>
                <a:latin typeface="Helvetica Neue"/>
              </a:rPr>
              <a:t> activity more </a:t>
            </a:r>
            <a:r>
              <a:rPr lang="en-IN" sz="4500" dirty="0">
                <a:solidFill>
                  <a:srgbClr val="FFFF00"/>
                </a:solidFill>
                <a:latin typeface="Helvetica Neue"/>
              </a:rPr>
              <a:t>meaningful</a:t>
            </a:r>
            <a:r>
              <a:rPr lang="en-IN" sz="4500" dirty="0" smtClean="0">
                <a:solidFill>
                  <a:schemeClr val="accent3">
                    <a:lumMod val="60000"/>
                    <a:lumOff val="40000"/>
                  </a:schemeClr>
                </a:solidFill>
                <a:latin typeface="Helvetica Neue"/>
              </a:rPr>
              <a:t>.</a:t>
            </a:r>
          </a:p>
          <a:p>
            <a:pPr marL="0" indent="0" algn="just">
              <a:buFont typeface="Wingdings" pitchFamily="2" charset="2"/>
              <a:buChar char="q"/>
            </a:pPr>
            <a:endParaRPr lang="en-IN" sz="4500" dirty="0" smtClean="0">
              <a:solidFill>
                <a:srgbClr val="FFFF00"/>
              </a:solidFill>
              <a:latin typeface="Helvetica Neue"/>
            </a:endParaRPr>
          </a:p>
          <a:p>
            <a:pPr marL="0" indent="0" algn="just">
              <a:buFont typeface="Wingdings" pitchFamily="2" charset="2"/>
              <a:buChar char="q"/>
            </a:pPr>
            <a:r>
              <a:rPr lang="en-IN" sz="4500" dirty="0" smtClean="0">
                <a:latin typeface="Lato"/>
              </a:rPr>
              <a:t>Exhibition will encourage bright students as well as weak students to </a:t>
            </a:r>
            <a:r>
              <a:rPr lang="en-IN" sz="4500" dirty="0" smtClean="0">
                <a:solidFill>
                  <a:srgbClr val="FFFF00"/>
                </a:solidFill>
                <a:latin typeface="Lato"/>
              </a:rPr>
              <a:t>learn the concepts in a practical way</a:t>
            </a:r>
            <a:r>
              <a:rPr lang="en-IN" sz="4500" dirty="0" smtClean="0">
                <a:latin typeface="Lato"/>
              </a:rPr>
              <a:t>.</a:t>
            </a:r>
            <a:r>
              <a:rPr lang="en-IN" sz="4500" dirty="0" smtClean="0"/>
              <a:t/>
            </a:r>
            <a:br>
              <a:rPr lang="en-IN" sz="4500" dirty="0" smtClean="0"/>
            </a:br>
            <a:r>
              <a:rPr lang="en-IN" sz="4500" dirty="0" smtClean="0"/>
              <a:t/>
            </a:r>
            <a:br>
              <a:rPr lang="en-IN" sz="4500" dirty="0" smtClean="0"/>
            </a:br>
            <a:r>
              <a:rPr lang="en-IN" sz="4500" dirty="0" smtClean="0">
                <a:latin typeface="Lato"/>
              </a:rPr>
              <a:t>It will help the students and teachers to </a:t>
            </a:r>
            <a:r>
              <a:rPr lang="en-IN" sz="4500" dirty="0" smtClean="0">
                <a:solidFill>
                  <a:srgbClr val="FFFF00"/>
                </a:solidFill>
                <a:latin typeface="Lato"/>
              </a:rPr>
              <a:t>interact with each other</a:t>
            </a:r>
            <a:r>
              <a:rPr lang="en-IN" sz="4500" dirty="0" smtClean="0">
                <a:latin typeface="Lato"/>
              </a:rPr>
              <a:t> which will help in the learning process of a student.</a:t>
            </a:r>
            <a:endParaRPr lang="en-IN" sz="4500" dirty="0" smtClean="0">
              <a:solidFill>
                <a:schemeClr val="accent3">
                  <a:lumMod val="60000"/>
                  <a:lumOff val="40000"/>
                </a:schemeClr>
              </a:solidFill>
              <a:latin typeface="Helvetica Neue"/>
            </a:endParaRPr>
          </a:p>
          <a:p>
            <a:pPr marL="0" indent="0" algn="just">
              <a:buNone/>
            </a:pPr>
            <a:endParaRPr lang="en-IN" sz="3600" dirty="0" smtClean="0">
              <a:solidFill>
                <a:schemeClr val="accent3">
                  <a:lumMod val="60000"/>
                  <a:lumOff val="40000"/>
                </a:schemeClr>
              </a:solidFill>
              <a:latin typeface="Helvetica Neue"/>
            </a:endParaRPr>
          </a:p>
          <a:p>
            <a:pPr marL="0" indent="0" algn="just">
              <a:buNone/>
            </a:pPr>
            <a:r>
              <a:rPr lang="en-IN" dirty="0" smtClean="0">
                <a:solidFill>
                  <a:schemeClr val="accent3">
                    <a:lumMod val="60000"/>
                    <a:lumOff val="40000"/>
                  </a:schemeClr>
                </a:solidFill>
                <a:latin typeface="Helvetica Neue"/>
              </a:rPr>
              <a:t> </a:t>
            </a:r>
          </a:p>
        </p:txBody>
      </p:sp>
    </p:spTree>
    <p:extLst>
      <p:ext uri="{BB962C8B-B14F-4D97-AF65-F5344CB8AC3E}">
        <p14:creationId xmlns="" xmlns:p14="http://schemas.microsoft.com/office/powerpoint/2010/main" val="21346239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62917"/>
          </a:xfrm>
        </p:spPr>
        <p:txBody>
          <a:bodyPr>
            <a:normAutofit fontScale="92500" lnSpcReduction="10000"/>
          </a:bodyPr>
          <a:lstStyle/>
          <a:p>
            <a:pPr algn="just">
              <a:buFont typeface="Wingdings" pitchFamily="2" charset="2"/>
              <a:buChar char="q"/>
            </a:pPr>
            <a:r>
              <a:rPr lang="en-IN" dirty="0" smtClean="0"/>
              <a:t/>
            </a:r>
            <a:br>
              <a:rPr lang="en-IN" dirty="0" smtClean="0"/>
            </a:br>
            <a:r>
              <a:rPr lang="en-IN" dirty="0" smtClean="0">
                <a:latin typeface="Lato"/>
              </a:rPr>
              <a:t>A student who get involved in such activities will get </a:t>
            </a:r>
            <a:r>
              <a:rPr lang="en-IN" dirty="0" smtClean="0">
                <a:solidFill>
                  <a:srgbClr val="FFFF00"/>
                </a:solidFill>
                <a:latin typeface="Lato"/>
              </a:rPr>
              <a:t>motivated in those subjects </a:t>
            </a:r>
            <a:r>
              <a:rPr lang="en-IN" dirty="0" smtClean="0">
                <a:latin typeface="Lato"/>
              </a:rPr>
              <a:t>and thereby his learning abilities get enhanced.</a:t>
            </a:r>
            <a:r>
              <a:rPr lang="en-IN" dirty="0" smtClean="0"/>
              <a:t/>
            </a:r>
            <a:br>
              <a:rPr lang="en-IN" dirty="0" smtClean="0"/>
            </a:br>
            <a:r>
              <a:rPr lang="en-IN" dirty="0" smtClean="0"/>
              <a:t/>
            </a:r>
            <a:br>
              <a:rPr lang="en-IN" dirty="0" smtClean="0"/>
            </a:br>
            <a:r>
              <a:rPr lang="en-IN" dirty="0" smtClean="0">
                <a:latin typeface="Lato"/>
              </a:rPr>
              <a:t> Exhibitions conducted in schools bring a </a:t>
            </a:r>
            <a:r>
              <a:rPr lang="en-IN" dirty="0" smtClean="0">
                <a:solidFill>
                  <a:srgbClr val="FFFF00"/>
                </a:solidFill>
                <a:latin typeface="Lato"/>
              </a:rPr>
              <a:t>kind of togetherness </a:t>
            </a:r>
            <a:r>
              <a:rPr lang="en-IN" dirty="0" smtClean="0">
                <a:latin typeface="Lato"/>
              </a:rPr>
              <a:t>among students as well as teachers.</a:t>
            </a:r>
            <a:r>
              <a:rPr lang="en-IN" dirty="0" smtClean="0"/>
              <a:t/>
            </a:r>
            <a:br>
              <a:rPr lang="en-IN" dirty="0" smtClean="0"/>
            </a:br>
            <a:r>
              <a:rPr lang="en-IN" dirty="0" smtClean="0"/>
              <a:t/>
            </a:r>
            <a:br>
              <a:rPr lang="en-IN" dirty="0" smtClean="0"/>
            </a:br>
            <a:r>
              <a:rPr lang="en-IN" dirty="0" smtClean="0">
                <a:latin typeface="Lato"/>
              </a:rPr>
              <a:t> Exhibitions conducted in school will form an </a:t>
            </a:r>
            <a:r>
              <a:rPr lang="en-IN" dirty="0" smtClean="0">
                <a:solidFill>
                  <a:srgbClr val="FFFF00"/>
                </a:solidFill>
                <a:latin typeface="Lato"/>
              </a:rPr>
              <a:t>important tool to bring out the hidden talents </a:t>
            </a:r>
            <a:r>
              <a:rPr lang="en-IN" dirty="0" smtClean="0">
                <a:latin typeface="Lato"/>
              </a:rPr>
              <a:t>of students other than studies.</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292100" lvl="0" indent="-292100" algn="ctr">
              <a:spcBef>
                <a:spcPts val="0"/>
              </a:spcBef>
            </a:pPr>
            <a:r>
              <a:rPr lang="en-IN" sz="2800" dirty="0">
                <a:solidFill>
                  <a:srgbClr val="FFFF00"/>
                </a:solidFill>
                <a:effectLst/>
                <a:latin typeface="Righteous"/>
                <a:ea typeface="+mn-ea"/>
                <a:cs typeface="+mn-cs"/>
              </a:rPr>
              <a:t>Apply What they Learn</a:t>
            </a:r>
            <a:br>
              <a:rPr lang="en-IN" sz="2800" dirty="0">
                <a:solidFill>
                  <a:srgbClr val="FFFF00"/>
                </a:solidFill>
                <a:effectLst/>
                <a:latin typeface="Righteous"/>
                <a:ea typeface="+mn-ea"/>
                <a:cs typeface="+mn-cs"/>
              </a:rPr>
            </a:br>
            <a:endParaRPr lang="en-IN" sz="4800" dirty="0">
              <a:solidFill>
                <a:srgbClr val="FFFF00"/>
              </a:solidFill>
            </a:endParaRPr>
          </a:p>
        </p:txBody>
      </p:sp>
      <p:sp>
        <p:nvSpPr>
          <p:cNvPr id="3" name="Content Placeholder 2"/>
          <p:cNvSpPr>
            <a:spLocks noGrp="1"/>
          </p:cNvSpPr>
          <p:nvPr>
            <p:ph idx="1"/>
          </p:nvPr>
        </p:nvSpPr>
        <p:spPr>
          <a:xfrm>
            <a:off x="251520" y="908720"/>
            <a:ext cx="8435280" cy="5263797"/>
          </a:xfrm>
        </p:spPr>
        <p:txBody>
          <a:bodyPr>
            <a:normAutofit fontScale="85000" lnSpcReduction="20000"/>
          </a:bodyPr>
          <a:lstStyle/>
          <a:p>
            <a:pPr algn="just"/>
            <a:r>
              <a:rPr lang="en-IN" dirty="0" smtClean="0">
                <a:latin typeface="Ubuntu"/>
              </a:rPr>
              <a:t>In </a:t>
            </a:r>
            <a:r>
              <a:rPr lang="en-IN" dirty="0">
                <a:latin typeface="Ubuntu"/>
              </a:rPr>
              <a:t>an exhibition, students get a chance to </a:t>
            </a:r>
            <a:r>
              <a:rPr lang="en-IN" dirty="0">
                <a:solidFill>
                  <a:srgbClr val="FFFF00"/>
                </a:solidFill>
                <a:latin typeface="Ubuntu"/>
              </a:rPr>
              <a:t>apply or do the practical aspect</a:t>
            </a:r>
            <a:r>
              <a:rPr lang="en-IN" dirty="0">
                <a:latin typeface="Ubuntu"/>
              </a:rPr>
              <a:t> of the things that they have learned from the classroom. These are </a:t>
            </a:r>
            <a:r>
              <a:rPr lang="en-IN" i="1" dirty="0">
                <a:latin typeface="Ubuntu"/>
              </a:rPr>
              <a:t>real opportunities</a:t>
            </a:r>
            <a:r>
              <a:rPr lang="en-IN" dirty="0">
                <a:latin typeface="Ubuntu"/>
              </a:rPr>
              <a:t> for the kids to easily implement the things that they have learn from schools</a:t>
            </a:r>
            <a:r>
              <a:rPr lang="en-IN" dirty="0" smtClean="0">
                <a:latin typeface="Ubuntu"/>
              </a:rPr>
              <a:t>.</a:t>
            </a:r>
          </a:p>
          <a:p>
            <a:pPr algn="just"/>
            <a:endParaRPr lang="en-IN" dirty="0">
              <a:latin typeface="Ubuntu"/>
            </a:endParaRPr>
          </a:p>
          <a:p>
            <a:pPr algn="just"/>
            <a:r>
              <a:rPr lang="en-IN" dirty="0">
                <a:latin typeface="Ubuntu"/>
              </a:rPr>
              <a:t>There are many students who always try to implement the things that they learn and they find these </a:t>
            </a:r>
            <a:r>
              <a:rPr lang="en-IN" b="1" dirty="0">
                <a:latin typeface="Ubuntu"/>
              </a:rPr>
              <a:t>platforms of exhibitions</a:t>
            </a:r>
            <a:r>
              <a:rPr lang="en-IN" dirty="0">
                <a:latin typeface="Ubuntu"/>
              </a:rPr>
              <a:t> a great way to showcase what and all that they have tried. It is always good to give the </a:t>
            </a:r>
            <a:r>
              <a:rPr lang="en-IN" dirty="0">
                <a:solidFill>
                  <a:srgbClr val="FFFF00"/>
                </a:solidFill>
                <a:latin typeface="Ubuntu"/>
              </a:rPr>
              <a:t>students a chance for implementing</a:t>
            </a:r>
            <a:r>
              <a:rPr lang="en-IN" dirty="0">
                <a:latin typeface="Ubuntu"/>
              </a:rPr>
              <a:t> the things that they have learned and also to </a:t>
            </a:r>
            <a:r>
              <a:rPr lang="en-IN" dirty="0">
                <a:solidFill>
                  <a:srgbClr val="FFFF00"/>
                </a:solidFill>
                <a:latin typeface="Ubuntu"/>
              </a:rPr>
              <a:t>a</a:t>
            </a:r>
            <a:r>
              <a:rPr lang="en-IN" i="1" dirty="0">
                <a:solidFill>
                  <a:srgbClr val="FFFF00"/>
                </a:solidFill>
                <a:latin typeface="Ubuntu"/>
              </a:rPr>
              <a:t>pply their ideas and present things </a:t>
            </a:r>
            <a:r>
              <a:rPr lang="en-IN" i="1" dirty="0">
                <a:latin typeface="Ubuntu"/>
              </a:rPr>
              <a:t>differently</a:t>
            </a:r>
            <a:r>
              <a:rPr lang="en-IN" dirty="0">
                <a:latin typeface="Ubuntu"/>
              </a:rPr>
              <a:t> in their own unique way</a:t>
            </a:r>
            <a:r>
              <a:rPr lang="en-IN" dirty="0" smtClean="0">
                <a:latin typeface="Ubuntu"/>
              </a:rPr>
              <a:t>. </a:t>
            </a:r>
            <a:endParaRPr lang="en-IN" dirty="0"/>
          </a:p>
        </p:txBody>
      </p:sp>
    </p:spTree>
    <p:extLst>
      <p:ext uri="{BB962C8B-B14F-4D97-AF65-F5344CB8AC3E}">
        <p14:creationId xmlns="" xmlns:p14="http://schemas.microsoft.com/office/powerpoint/2010/main" val="7498272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1375264"/>
          </a:xfrm>
        </p:spPr>
        <p:txBody>
          <a:bodyPr>
            <a:noAutofit/>
          </a:bodyPr>
          <a:lstStyle/>
          <a:p>
            <a:pPr marL="292100" lvl="0" indent="-292100" algn="ctr">
              <a:spcBef>
                <a:spcPts val="0"/>
              </a:spcBef>
            </a:pPr>
            <a:r>
              <a:rPr lang="en-IN" sz="3200" dirty="0">
                <a:solidFill>
                  <a:srgbClr val="FFFF00"/>
                </a:solidFill>
                <a:effectLst/>
                <a:latin typeface="Righteous"/>
                <a:ea typeface="+mn-ea"/>
                <a:cs typeface="+mn-cs"/>
              </a:rPr>
              <a:t>Being Creative</a:t>
            </a:r>
            <a:br>
              <a:rPr lang="en-IN" sz="3200" dirty="0">
                <a:solidFill>
                  <a:srgbClr val="FFFF00"/>
                </a:solidFill>
                <a:effectLst/>
                <a:latin typeface="Righteous"/>
                <a:ea typeface="+mn-ea"/>
                <a:cs typeface="+mn-cs"/>
              </a:rPr>
            </a:br>
            <a:endParaRPr lang="en-IN" sz="5400" dirty="0">
              <a:solidFill>
                <a:srgbClr val="FFFF00"/>
              </a:solidFill>
            </a:endParaRPr>
          </a:p>
        </p:txBody>
      </p:sp>
      <p:sp>
        <p:nvSpPr>
          <p:cNvPr id="3" name="Content Placeholder 2"/>
          <p:cNvSpPr>
            <a:spLocks noGrp="1"/>
          </p:cNvSpPr>
          <p:nvPr>
            <p:ph idx="1"/>
          </p:nvPr>
        </p:nvSpPr>
        <p:spPr>
          <a:xfrm>
            <a:off x="251520" y="1646237"/>
            <a:ext cx="8435280" cy="4526280"/>
          </a:xfrm>
        </p:spPr>
        <p:txBody>
          <a:bodyPr>
            <a:normAutofit fontScale="92500" lnSpcReduction="20000"/>
          </a:bodyPr>
          <a:lstStyle/>
          <a:p>
            <a:pPr algn="just"/>
            <a:r>
              <a:rPr lang="en-IN" dirty="0" smtClean="0">
                <a:latin typeface="Ubuntu"/>
              </a:rPr>
              <a:t>For </a:t>
            </a:r>
            <a:r>
              <a:rPr lang="en-IN" dirty="0">
                <a:latin typeface="Ubuntu"/>
              </a:rPr>
              <a:t>preparing science exhibits, astronomy, math and geography exhibits, </a:t>
            </a:r>
            <a:r>
              <a:rPr lang="en-IN" dirty="0" smtClean="0">
                <a:latin typeface="Ubuntu"/>
              </a:rPr>
              <a:t>students  </a:t>
            </a:r>
            <a:r>
              <a:rPr lang="en-IN" dirty="0">
                <a:latin typeface="Ubuntu"/>
              </a:rPr>
              <a:t>need to make the best use of their creativity. It is not enough to just tell or write what they know, but it is essential for the kids to present </a:t>
            </a:r>
            <a:r>
              <a:rPr lang="en-IN" b="1" dirty="0">
                <a:solidFill>
                  <a:srgbClr val="FFFF00"/>
                </a:solidFill>
                <a:latin typeface="Ubuntu"/>
              </a:rPr>
              <a:t>what they know</a:t>
            </a:r>
            <a:r>
              <a:rPr lang="en-IN" dirty="0">
                <a:solidFill>
                  <a:srgbClr val="FFFF00"/>
                </a:solidFill>
                <a:latin typeface="Ubuntu"/>
              </a:rPr>
              <a:t> in the best possible way.</a:t>
            </a:r>
          </a:p>
          <a:p>
            <a:pPr algn="just"/>
            <a:r>
              <a:rPr lang="en-IN" dirty="0">
                <a:latin typeface="Ubuntu"/>
              </a:rPr>
              <a:t>Being creative and doing things should be promoted so that </a:t>
            </a:r>
            <a:r>
              <a:rPr lang="en-IN" dirty="0" smtClean="0">
                <a:solidFill>
                  <a:srgbClr val="FFFF00"/>
                </a:solidFill>
                <a:latin typeface="Ubuntu"/>
              </a:rPr>
              <a:t>children  </a:t>
            </a:r>
            <a:r>
              <a:rPr lang="en-IN" dirty="0">
                <a:solidFill>
                  <a:srgbClr val="FFFF00"/>
                </a:solidFill>
                <a:latin typeface="Ubuntu"/>
              </a:rPr>
              <a:t>can use their capabilities and skills</a:t>
            </a:r>
            <a:r>
              <a:rPr lang="en-IN" dirty="0">
                <a:latin typeface="Ubuntu"/>
              </a:rPr>
              <a:t> in such a way to choose the best method to represent the things that they have learn. </a:t>
            </a:r>
          </a:p>
          <a:p>
            <a:endParaRPr lang="en-IN" dirty="0"/>
          </a:p>
        </p:txBody>
      </p:sp>
    </p:spTree>
    <p:extLst>
      <p:ext uri="{BB962C8B-B14F-4D97-AF65-F5344CB8AC3E}">
        <p14:creationId xmlns="" xmlns:p14="http://schemas.microsoft.com/office/powerpoint/2010/main" val="35830190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292100" lvl="0" indent="-292100" algn="ctr">
              <a:spcBef>
                <a:spcPts val="0"/>
              </a:spcBef>
            </a:pPr>
            <a:r>
              <a:rPr lang="en-IN" sz="3200" b="1" dirty="0">
                <a:solidFill>
                  <a:srgbClr val="FFFF00"/>
                </a:solidFill>
                <a:effectLst/>
                <a:latin typeface="Righteous"/>
                <a:ea typeface="+mn-ea"/>
                <a:cs typeface="+mn-cs"/>
              </a:rPr>
              <a:t>A Good Platform</a:t>
            </a:r>
            <a:br>
              <a:rPr lang="en-IN" sz="3200" b="1" dirty="0">
                <a:solidFill>
                  <a:srgbClr val="FFFF00"/>
                </a:solidFill>
                <a:effectLst/>
                <a:latin typeface="Righteous"/>
                <a:ea typeface="+mn-ea"/>
                <a:cs typeface="+mn-cs"/>
              </a:rPr>
            </a:br>
            <a:endParaRPr lang="en-IN" sz="4800" b="1" dirty="0">
              <a:solidFill>
                <a:srgbClr val="FFFF00"/>
              </a:solidFill>
            </a:endParaRPr>
          </a:p>
        </p:txBody>
      </p:sp>
      <p:sp>
        <p:nvSpPr>
          <p:cNvPr id="3" name="Content Placeholder 2"/>
          <p:cNvSpPr>
            <a:spLocks noGrp="1"/>
          </p:cNvSpPr>
          <p:nvPr>
            <p:ph idx="1"/>
          </p:nvPr>
        </p:nvSpPr>
        <p:spPr>
          <a:xfrm>
            <a:off x="251520" y="1484784"/>
            <a:ext cx="8640960" cy="5112567"/>
          </a:xfrm>
        </p:spPr>
        <p:txBody>
          <a:bodyPr>
            <a:normAutofit fontScale="85000" lnSpcReduction="10000"/>
          </a:bodyPr>
          <a:lstStyle/>
          <a:p>
            <a:pPr algn="just"/>
            <a:r>
              <a:rPr lang="en-IN" dirty="0" smtClean="0">
                <a:latin typeface="Ubuntu"/>
              </a:rPr>
              <a:t>The </a:t>
            </a:r>
            <a:r>
              <a:rPr lang="en-IN" dirty="0">
                <a:latin typeface="Ubuntu"/>
              </a:rPr>
              <a:t>school exhibition that is held in most of the schools is a great platform for </a:t>
            </a:r>
            <a:r>
              <a:rPr lang="en-IN">
                <a:latin typeface="Ubuntu"/>
              </a:rPr>
              <a:t>the students </a:t>
            </a:r>
            <a:r>
              <a:rPr lang="en-IN" dirty="0">
                <a:latin typeface="Ubuntu"/>
              </a:rPr>
              <a:t>to do things. It is always essential for the schools to organize exhibitions and such kind of events where the kids get some chance for </a:t>
            </a:r>
            <a:r>
              <a:rPr lang="en-IN" i="1" dirty="0">
                <a:latin typeface="Ubuntu"/>
              </a:rPr>
              <a:t>showcasing their talents.</a:t>
            </a:r>
            <a:r>
              <a:rPr lang="en-IN" dirty="0">
                <a:latin typeface="Ubuntu"/>
              </a:rPr>
              <a:t> This is a good way to </a:t>
            </a:r>
            <a:r>
              <a:rPr lang="en-IN" dirty="0">
                <a:solidFill>
                  <a:srgbClr val="FFFF00"/>
                </a:solidFill>
                <a:latin typeface="Ubuntu"/>
              </a:rPr>
              <a:t>find out the talented ones </a:t>
            </a:r>
            <a:r>
              <a:rPr lang="en-IN" dirty="0">
                <a:latin typeface="Ubuntu"/>
              </a:rPr>
              <a:t>who are there in the school and also to open a platform for the kids to show their talents</a:t>
            </a:r>
            <a:r>
              <a:rPr lang="en-IN" dirty="0" smtClean="0">
                <a:latin typeface="Ubuntu"/>
              </a:rPr>
              <a:t>.</a:t>
            </a:r>
          </a:p>
          <a:p>
            <a:pPr algn="just"/>
            <a:endParaRPr lang="en-IN" dirty="0">
              <a:latin typeface="Ubuntu"/>
            </a:endParaRPr>
          </a:p>
          <a:p>
            <a:pPr algn="just"/>
            <a:r>
              <a:rPr lang="en-IN" dirty="0">
                <a:latin typeface="Ubuntu"/>
              </a:rPr>
              <a:t>It is not enough for the kids to learn the lessons from the textbooks, but they should be given adequate </a:t>
            </a:r>
            <a:r>
              <a:rPr lang="en-IN" dirty="0">
                <a:solidFill>
                  <a:srgbClr val="FFFF00"/>
                </a:solidFill>
                <a:latin typeface="Ubuntu"/>
              </a:rPr>
              <a:t>space and time for letting the </a:t>
            </a:r>
            <a:r>
              <a:rPr lang="en-IN" b="1" dirty="0">
                <a:solidFill>
                  <a:srgbClr val="FFFF00"/>
                </a:solidFill>
                <a:latin typeface="Ubuntu"/>
              </a:rPr>
              <a:t>inner talents</a:t>
            </a:r>
            <a:r>
              <a:rPr lang="en-IN" dirty="0">
                <a:solidFill>
                  <a:srgbClr val="FFFF00"/>
                </a:solidFill>
                <a:latin typeface="Ubuntu"/>
              </a:rPr>
              <a:t> get a platform to be showcased.</a:t>
            </a:r>
          </a:p>
          <a:p>
            <a:endParaRPr lang="en-IN" dirty="0"/>
          </a:p>
        </p:txBody>
      </p:sp>
    </p:spTree>
    <p:extLst>
      <p:ext uri="{BB962C8B-B14F-4D97-AF65-F5344CB8AC3E}">
        <p14:creationId xmlns="" xmlns:p14="http://schemas.microsoft.com/office/powerpoint/2010/main" val="25427861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292100" lvl="0" indent="-292100" algn="ctr">
              <a:spcBef>
                <a:spcPts val="0"/>
              </a:spcBef>
            </a:pPr>
            <a:r>
              <a:rPr lang="en-IN" sz="3200" b="1" dirty="0">
                <a:solidFill>
                  <a:srgbClr val="FFFF00"/>
                </a:solidFill>
                <a:effectLst/>
                <a:latin typeface="Righteous"/>
                <a:ea typeface="+mn-ea"/>
                <a:cs typeface="+mn-cs"/>
              </a:rPr>
              <a:t>Get Confidence to Speak</a:t>
            </a:r>
            <a:br>
              <a:rPr lang="en-IN" sz="3200" b="1" dirty="0">
                <a:solidFill>
                  <a:srgbClr val="FFFF00"/>
                </a:solidFill>
                <a:effectLst/>
                <a:latin typeface="Righteous"/>
                <a:ea typeface="+mn-ea"/>
                <a:cs typeface="+mn-cs"/>
              </a:rPr>
            </a:br>
            <a:endParaRPr lang="en-IN" sz="4800" b="1" dirty="0">
              <a:solidFill>
                <a:srgbClr val="FFFF00"/>
              </a:solidFill>
            </a:endParaRPr>
          </a:p>
        </p:txBody>
      </p:sp>
      <p:sp>
        <p:nvSpPr>
          <p:cNvPr id="3" name="Content Placeholder 2"/>
          <p:cNvSpPr>
            <a:spLocks noGrp="1"/>
          </p:cNvSpPr>
          <p:nvPr>
            <p:ph idx="1"/>
          </p:nvPr>
        </p:nvSpPr>
        <p:spPr>
          <a:xfrm>
            <a:off x="251520" y="836712"/>
            <a:ext cx="8435280" cy="5335805"/>
          </a:xfrm>
        </p:spPr>
        <p:txBody>
          <a:bodyPr>
            <a:normAutofit fontScale="92500"/>
          </a:bodyPr>
          <a:lstStyle/>
          <a:p>
            <a:pPr algn="just"/>
            <a:r>
              <a:rPr lang="en-IN" dirty="0" smtClean="0">
                <a:latin typeface="Ubuntu"/>
              </a:rPr>
              <a:t>When </a:t>
            </a:r>
            <a:r>
              <a:rPr lang="en-IN" dirty="0">
                <a:latin typeface="Ubuntu"/>
              </a:rPr>
              <a:t>an </a:t>
            </a:r>
            <a:r>
              <a:rPr lang="en-IN" dirty="0" smtClean="0">
                <a:latin typeface="Ubuntu"/>
              </a:rPr>
              <a:t>exhibition is held in a school, </a:t>
            </a:r>
            <a:r>
              <a:rPr lang="en-IN" dirty="0">
                <a:latin typeface="Ubuntu"/>
              </a:rPr>
              <a:t>the </a:t>
            </a:r>
            <a:r>
              <a:rPr lang="en-IN" dirty="0" smtClean="0">
                <a:latin typeface="Ubuntu"/>
              </a:rPr>
              <a:t>students </a:t>
            </a:r>
            <a:r>
              <a:rPr lang="en-IN" dirty="0">
                <a:latin typeface="Ubuntu"/>
              </a:rPr>
              <a:t>need to explain about what they are presenting. This is really a </a:t>
            </a:r>
            <a:r>
              <a:rPr lang="en-IN" dirty="0">
                <a:solidFill>
                  <a:srgbClr val="FFFF00"/>
                </a:solidFill>
                <a:latin typeface="Ubuntu"/>
              </a:rPr>
              <a:t>great chance for the students to speak well.</a:t>
            </a:r>
            <a:r>
              <a:rPr lang="en-IN" dirty="0">
                <a:latin typeface="Ubuntu"/>
              </a:rPr>
              <a:t> In most cases, the students need to explain to the faculties, their fellow students, judges and may also need to explain to people who come from outside to see the exhibition. </a:t>
            </a:r>
            <a:r>
              <a:rPr lang="en-IN" dirty="0">
                <a:solidFill>
                  <a:srgbClr val="FFFF00"/>
                </a:solidFill>
                <a:latin typeface="Ubuntu"/>
              </a:rPr>
              <a:t>This can help in </a:t>
            </a:r>
            <a:r>
              <a:rPr lang="en-IN" b="1" dirty="0">
                <a:solidFill>
                  <a:srgbClr val="FFFF00"/>
                </a:solidFill>
                <a:latin typeface="Ubuntu"/>
              </a:rPr>
              <a:t>boosting in their skills</a:t>
            </a:r>
            <a:r>
              <a:rPr lang="en-IN" dirty="0">
                <a:solidFill>
                  <a:srgbClr val="FFFF00"/>
                </a:solidFill>
                <a:latin typeface="Ubuntu"/>
              </a:rPr>
              <a:t> in </a:t>
            </a:r>
            <a:r>
              <a:rPr lang="en-IN" i="1" dirty="0">
                <a:solidFill>
                  <a:srgbClr val="FFFF00"/>
                </a:solidFill>
                <a:latin typeface="Ubuntu"/>
              </a:rPr>
              <a:t>speaking and thus their confidence.</a:t>
            </a:r>
            <a:r>
              <a:rPr lang="en-IN" dirty="0">
                <a:solidFill>
                  <a:srgbClr val="FFFF00"/>
                </a:solidFill>
                <a:latin typeface="Ubuntu"/>
              </a:rPr>
              <a:t> </a:t>
            </a:r>
            <a:r>
              <a:rPr lang="en-IN" dirty="0">
                <a:latin typeface="Ubuntu"/>
              </a:rPr>
              <a:t>There are chances for them to get that </a:t>
            </a:r>
            <a:r>
              <a:rPr lang="en-IN" dirty="0" smtClean="0">
                <a:latin typeface="Ubuntu"/>
              </a:rPr>
              <a:t>well.</a:t>
            </a:r>
            <a:endParaRPr lang="en-IN" dirty="0">
              <a:latin typeface="Ubuntu"/>
            </a:endParaRPr>
          </a:p>
          <a:p>
            <a:endParaRPr lang="en-IN" dirty="0"/>
          </a:p>
        </p:txBody>
      </p:sp>
    </p:spTree>
    <p:extLst>
      <p:ext uri="{BB962C8B-B14F-4D97-AF65-F5344CB8AC3E}">
        <p14:creationId xmlns="" xmlns:p14="http://schemas.microsoft.com/office/powerpoint/2010/main" val="5002243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856</TotalTime>
  <Words>901</Words>
  <Application>Microsoft Office PowerPoint</Application>
  <PresentationFormat>On-screen Show (4:3)</PresentationFormat>
  <Paragraphs>133</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Foundry</vt:lpstr>
      <vt:lpstr>               EXHIBITIONS For B.Ed Ist Semester Students  (Punjabi University) </vt:lpstr>
      <vt:lpstr>INTRODUCTION</vt:lpstr>
      <vt:lpstr>DEFINITION</vt:lpstr>
      <vt:lpstr>Exhibition is…</vt:lpstr>
      <vt:lpstr>                           Where It is Conducted? </vt:lpstr>
      <vt:lpstr>TYPES</vt:lpstr>
      <vt:lpstr> EDUCATIONAL EXHIBITION. </vt:lpstr>
      <vt:lpstr>2 TYPES OF EDUCATIONAL EXHIBITIONS</vt:lpstr>
      <vt:lpstr>CONSUMER EXHIBITION </vt:lpstr>
      <vt:lpstr>TRADE EXHIBITION</vt:lpstr>
      <vt:lpstr>PURPOSE </vt:lpstr>
      <vt:lpstr>Slide 12</vt:lpstr>
      <vt:lpstr>Importance of Exhibition </vt:lpstr>
      <vt:lpstr>Slide 14</vt:lpstr>
      <vt:lpstr>Slide 15</vt:lpstr>
      <vt:lpstr>Slide 16</vt:lpstr>
      <vt:lpstr>Slide 17</vt:lpstr>
      <vt:lpstr>Process  During Exhibition </vt:lpstr>
      <vt:lpstr>Slide 19</vt:lpstr>
      <vt:lpstr>ADVANTAGES</vt:lpstr>
      <vt:lpstr>Slide 21</vt:lpstr>
      <vt:lpstr>Apply What they Learn </vt:lpstr>
      <vt:lpstr>Being Creative </vt:lpstr>
      <vt:lpstr>A Good Platform </vt:lpstr>
      <vt:lpstr>Get Confidence to Speak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EXHIBITIONS</dc:title>
  <dc:creator>library</dc:creator>
  <cp:lastModifiedBy>Sabhya</cp:lastModifiedBy>
  <cp:revision>43</cp:revision>
  <dcterms:created xsi:type="dcterms:W3CDTF">2020-09-11T07:11:49Z</dcterms:created>
  <dcterms:modified xsi:type="dcterms:W3CDTF">2021-12-02T06:49:35Z</dcterms:modified>
</cp:coreProperties>
</file>