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798" y="-9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02E2D07-5E4A-7743-BFFC-B84AB83D4F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8FEC4B7D-E1D0-E042-8008-2C4C1C406A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E89EC44-FD6A-DE48-BE22-3337CF1E5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DC232-F98C-0E44-BBAC-77B369C8E328}" type="datetimeFigureOut">
              <a:rPr lang="en-US"/>
              <a:pPr/>
              <a:t>5/22/2020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1EDA6652-6FF5-8A48-8EA1-BE793330B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2670DE6-49B6-D149-9066-66C6CBFAE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42830-B43B-7740-B68D-BC0F2E2C1B2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65206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E6EDC0C-115B-844D-9222-B4A6C3FB0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E1E029D-9871-774C-95E9-08A57764E8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600CBBE-5188-F34B-9517-13FE96AD7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DC232-F98C-0E44-BBAC-77B369C8E328}" type="datetimeFigureOut">
              <a:rPr lang="en-US"/>
              <a:pPr/>
              <a:t>5/22/2020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1DE8779A-7064-E54E-AC5B-13B990B36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930F82A-193E-4946-A815-0C95278EF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42830-B43B-7740-B68D-BC0F2E2C1B2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5892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1BD7F35-9233-D244-A298-86CD171B8C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D3F19AFF-E917-3A44-8A15-0159FFB44C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EB67040-9BA8-C94C-8CA5-D4E345654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DC232-F98C-0E44-BBAC-77B369C8E328}" type="datetimeFigureOut">
              <a:rPr lang="en-US"/>
              <a:pPr/>
              <a:t>5/22/2020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5D660E2-6FD4-8944-BF27-0F4C5FE3D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4AD59F0-671D-B745-AE2F-1458719F6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42830-B43B-7740-B68D-BC0F2E2C1B2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05777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F74C33F-9A2D-A045-AE6C-8A1500962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D8C5A70-EC1B-EF4C-A3A8-F56FE23297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C1E97CF6-12FD-4641-AF09-FF17DE5754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E2220741-5ACB-9549-B558-FF83AE2620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DC232-F98C-0E44-BBAC-77B369C8E328}" type="datetimeFigureOut">
              <a:rPr lang="en-US"/>
              <a:pPr/>
              <a:t>5/22/2020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6865722D-2BA7-CB4F-8019-6972497B3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3D4155C7-809C-2244-84AA-A69CA1F0C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42830-B43B-7740-B68D-BC0F2E2C1B2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82632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FC9A4B6-E088-7449-8D4B-25B44610B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05884CA7-78D3-6742-AC66-CDCAE7CFD3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7F4D014A-F7B3-BD40-9926-935B2EBE66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4D83D25E-0327-6B44-932A-77D8ADB9FC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E08DF16C-DA93-544C-AD70-DE67B52FD7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F2F74BAB-F95D-A645-8690-3F4E6BCD9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DC232-F98C-0E44-BBAC-77B369C8E328}" type="datetimeFigureOut">
              <a:rPr lang="en-US"/>
              <a:pPr/>
              <a:t>5/22/2020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895A6101-DDBB-0C41-98C9-3BC59551B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F8FB8FE9-F25E-5348-B8D8-1ED58FBDD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42830-B43B-7740-B68D-BC0F2E2C1B2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88456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CCD8A7A-2F4E-F44B-A4F6-9E3CA3FAC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324467FC-23A7-2846-BD05-D84709DA60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DC232-F98C-0E44-BBAC-77B369C8E328}" type="datetimeFigureOut">
              <a:rPr lang="en-US"/>
              <a:pPr/>
              <a:t>5/22/2020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9CA1C58F-E6AB-4841-A17D-FB4D53143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BAF01836-2BC4-1445-AA0A-C6CC8C3E4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42830-B43B-7740-B68D-BC0F2E2C1B2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89352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9F3CFF0B-053C-EA40-8BF1-4B3A00C94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DC232-F98C-0E44-BBAC-77B369C8E328}" type="datetimeFigureOut">
              <a:rPr lang="en-US"/>
              <a:pPr/>
              <a:t>5/22/2020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72F01E1D-A243-6042-B7B9-7C97384EE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200F0607-A2EF-694A-8E12-8F4A839FD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42830-B43B-7740-B68D-BC0F2E2C1B2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562526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816B507-3188-A248-A392-E84606DFB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4E1B479-B5FC-E34B-B01E-756536435E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33DDF645-6FBE-BA4A-A59D-9B84E8943C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493E7F19-D8F5-334F-BEAA-7CD3B82D4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DC232-F98C-0E44-BBAC-77B369C8E328}" type="datetimeFigureOut">
              <a:rPr lang="en-US"/>
              <a:pPr/>
              <a:t>5/22/2020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88BC952F-3690-4547-840E-EF6E2E703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F9AE7469-25D0-8346-ABCE-01DAC63B8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42830-B43B-7740-B68D-BC0F2E2C1B2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67879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B7E2421-CB5F-F843-AEA8-99D2A26CF2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A8FDB171-759B-AB42-9308-4003840091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3B83200E-98A5-4646-BE46-65A84A9A17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2BB9E130-F9A4-3849-8B20-2B4BF00DD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DC232-F98C-0E44-BBAC-77B369C8E328}" type="datetimeFigureOut">
              <a:rPr lang="en-US"/>
              <a:pPr/>
              <a:t>5/22/2020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EBAA847F-9C72-2F41-9565-BDB90212C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ABC3CF4F-15F9-BC45-8826-E4769CBDC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42830-B43B-7740-B68D-BC0F2E2C1B2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65873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A9BCFB5-3533-7D41-8E49-CB393F22E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D63BDA81-7DB3-5047-9420-70DE036BF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B75ECA4-1F2F-CA4A-94BD-A820B701D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DC232-F98C-0E44-BBAC-77B369C8E328}" type="datetimeFigureOut">
              <a:rPr lang="en-US"/>
              <a:pPr/>
              <a:t>5/22/2020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273A379-19D2-C447-B508-78B49F68A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2F21674-7D34-3543-88F5-8B4E4B2A5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42830-B43B-7740-B68D-BC0F2E2C1B2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40793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27EFE9BD-412C-BF43-889F-CD1031279A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C48E0A35-74AF-254B-9B04-BD060CC5F4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D672732-D504-3340-B9C2-F5BBF7605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DC232-F98C-0E44-BBAC-77B369C8E328}" type="datetimeFigureOut">
              <a:rPr lang="en-US"/>
              <a:pPr/>
              <a:t>5/22/2020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6FA65A9-F8B8-F74C-B58A-9BE272CC9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07454A1-3D87-9549-B36C-C8662AD50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42830-B43B-7740-B68D-BC0F2E2C1B2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6353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BC8E60B5-3DD1-A743-83A9-99A1AB0FD8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2016513A-44D2-B444-A62A-A6C20DF82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666C09F-4882-7543-8AB1-D22BEA5677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EDC232-F98C-0E44-BBAC-77B369C8E328}" type="datetimeFigureOut">
              <a:rPr lang="en-US"/>
              <a:pPr/>
              <a:t>5/22/2020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140B4DCC-6066-5D4B-92BE-4797A7E777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525907D-41E8-6B4A-82C3-CBC09365BD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C42830-B43B-7740-B68D-BC0F2E2C1B2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96734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CF9BC93-6C21-4E42-B071-EC737797C3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>
            <a:normAutofit fontScale="90000"/>
          </a:bodyPr>
          <a:lstStyle/>
          <a:p>
            <a:r>
              <a:rPr lang="en-GB" b="1" u="sng">
                <a:latin typeface="Algerian" pitchFamily="82" charset="0"/>
              </a:rPr>
              <a:t>ENVIRONMENT AWARENESS THROUGH NON- FORMAL EDUCATION </a:t>
            </a:r>
            <a:endParaRPr lang="en-US" b="1" u="sng">
              <a:latin typeface="Algerian" pitchFamily="8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E5A522C8-1427-2F47-A419-246B7F158FD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anchor="b">
            <a:normAutofit/>
          </a:bodyPr>
          <a:lstStyle/>
          <a:p>
            <a:endParaRPr lang="en-US" sz="4000" b="1" i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38916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67504C6-0A6E-5943-9FEE-B317FDDE95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7856" y="519906"/>
            <a:ext cx="10515600" cy="1325563"/>
          </a:xfrm>
        </p:spPr>
        <p:txBody>
          <a:bodyPr>
            <a:noAutofit/>
          </a:bodyPr>
          <a:lstStyle/>
          <a:p>
            <a:r>
              <a:rPr lang="en-GB" sz="5400" b="1" u="sng">
                <a:latin typeface="Algerian" pitchFamily="82" charset="0"/>
              </a:rPr>
              <a:t>What is Non formal education</a:t>
            </a:r>
            <a:endParaRPr lang="en-US" sz="5400" b="1" u="sng">
              <a:latin typeface="Algerian" pitchFamily="8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E782D01-86B5-0D40-9BE7-D3099375A2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263" y="1845469"/>
            <a:ext cx="10515600" cy="5129212"/>
          </a:xfrm>
        </p:spPr>
        <p:txBody>
          <a:bodyPr anchor="ctr">
            <a:noAutofit/>
          </a:bodyPr>
          <a:lstStyle/>
          <a:p>
            <a:r>
              <a:rPr lang="en-GB" sz="3600" b="1" i="1">
                <a:solidFill>
                  <a:schemeClr val="accent1">
                    <a:lumMod val="50000"/>
                  </a:schemeClr>
                </a:solidFill>
                <a:effectLst/>
                <a:cs typeface="Arial Black" panose="020B0604020202020204" pitchFamily="34" charset="0"/>
              </a:rPr>
              <a:t>Non-formal education is a loosely defined term that refers to schooling that takes place outside the formal education system. </a:t>
            </a:r>
          </a:p>
          <a:p>
            <a:r>
              <a:rPr lang="en-GB" sz="3600" b="1" i="1">
                <a:solidFill>
                  <a:schemeClr val="accent1">
                    <a:lumMod val="50000"/>
                  </a:schemeClr>
                </a:solidFill>
                <a:effectLst/>
                <a:cs typeface="Arial Black" panose="020B0604020202020204" pitchFamily="34" charset="0"/>
              </a:rPr>
              <a:t>Non-formal education includes programs that do not have or provide formal certification or curriculum, but have more structure than informal learning, which refers to learning absorbed from daily experience.</a:t>
            </a:r>
          </a:p>
          <a:p>
            <a:endParaRPr lang="en-US" sz="3600" b="1" i="1">
              <a:solidFill>
                <a:schemeClr val="accent1">
                  <a:lumMod val="50000"/>
                </a:schemeClr>
              </a:solidFill>
              <a:cs typeface="Arial Black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98014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0186CDD-EAB0-E246-86E0-828F4C87F0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anchor="t">
            <a:normAutofit lnSpcReduction="10000"/>
          </a:bodyPr>
          <a:lstStyle/>
          <a:p>
            <a:pPr marL="0" indent="0">
              <a:buNone/>
            </a:pPr>
            <a:r>
              <a:rPr lang="en-GB" sz="4000" b="1" u="sng">
                <a:latin typeface="Algerian" pitchFamily="82" charset="0"/>
              </a:rPr>
              <a:t> </a:t>
            </a:r>
            <a:r>
              <a:rPr lang="en-GB" sz="5400" b="1" u="sng">
                <a:latin typeface="Algerian" pitchFamily="82" charset="0"/>
              </a:rPr>
              <a:t>It is imparted through various means like</a:t>
            </a:r>
            <a:r>
              <a:rPr lang="en-GB" sz="4000" b="1" u="sng">
                <a:latin typeface="Algerian" pitchFamily="82" charset="0"/>
              </a:rPr>
              <a:t>:</a:t>
            </a:r>
          </a:p>
          <a:p>
            <a:r>
              <a:rPr lang="en-GB" b="1" i="1">
                <a:solidFill>
                  <a:schemeClr val="accent1">
                    <a:lumMod val="50000"/>
                  </a:schemeClr>
                </a:solidFill>
              </a:rPr>
              <a:t>Eco-clubs</a:t>
            </a:r>
          </a:p>
          <a:p>
            <a:r>
              <a:rPr lang="en-GB" b="1" i="1">
                <a:solidFill>
                  <a:schemeClr val="accent1">
                    <a:lumMod val="50000"/>
                  </a:schemeClr>
                </a:solidFill>
              </a:rPr>
              <a:t>Population education programmes </a:t>
            </a:r>
          </a:p>
          <a:p>
            <a:r>
              <a:rPr lang="en-GB" b="1" i="1">
                <a:solidFill>
                  <a:schemeClr val="accent1">
                    <a:lumMod val="50000"/>
                  </a:schemeClr>
                </a:solidFill>
              </a:rPr>
              <a:t>Adult education</a:t>
            </a:r>
          </a:p>
          <a:p>
            <a:r>
              <a:rPr lang="en-GB" b="1" i="1">
                <a:solidFill>
                  <a:schemeClr val="accent1">
                    <a:lumMod val="50000"/>
                  </a:schemeClr>
                </a:solidFill>
              </a:rPr>
              <a:t>Mass-Media and Social Media </a:t>
            </a:r>
          </a:p>
          <a:p>
            <a:r>
              <a:rPr lang="en-GB" b="1" i="1">
                <a:solidFill>
                  <a:schemeClr val="accent1">
                    <a:lumMod val="50000"/>
                  </a:schemeClr>
                </a:solidFill>
              </a:rPr>
              <a:t>Established of Greenbelts</a:t>
            </a:r>
          </a:p>
          <a:p>
            <a:r>
              <a:rPr lang="en-GB" b="1" i="1">
                <a:solidFill>
                  <a:schemeClr val="accent1">
                    <a:lumMod val="50000"/>
                  </a:schemeClr>
                </a:solidFill>
              </a:rPr>
              <a:t>Campaign through state transport </a:t>
            </a:r>
            <a:endParaRPr lang="en-US" b="1" i="1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640482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5696DD6-333A-124B-8D3C-1DCED35CC7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5400" b="1" u="sng">
                <a:latin typeface="Algerian" pitchFamily="82" charset="0"/>
              </a:rPr>
              <a:t>ENVIRONMENT AWARENESS THROUGH ECO-CLUBS </a:t>
            </a:r>
            <a:endParaRPr lang="en-US" sz="5400" b="1" u="sng">
              <a:latin typeface="Algerian" pitchFamily="8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B885B8A-F741-1B41-BB8D-7ED6C7F51F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anchor="b">
            <a:normAutofit lnSpcReduction="10000"/>
          </a:bodyPr>
          <a:lstStyle/>
          <a:p>
            <a:r>
              <a:rPr lang="en-GB" b="1" i="1">
                <a:solidFill>
                  <a:schemeClr val="accent1">
                    <a:lumMod val="50000"/>
                  </a:schemeClr>
                </a:solidFill>
              </a:rPr>
              <a:t>Public awareness programmes for conservation of environment can be done by students at school,  nagar or colony level. For this students can form Eco-clubs of like responsible and disciplined people. </a:t>
            </a:r>
          </a:p>
          <a:p>
            <a:r>
              <a:rPr lang="en-GB" b="1" i="1">
                <a:solidFill>
                  <a:schemeClr val="accent1">
                    <a:lumMod val="50000"/>
                  </a:schemeClr>
                </a:solidFill>
              </a:rPr>
              <a:t>Non-governmental organisations like  NATURE CLUBS,  SCIENCE CLUBS etc. can generate environmental awareness like Nukkad Natak,  Nautankies can be organised to sensitize the people. </a:t>
            </a:r>
          </a:p>
          <a:p>
            <a:r>
              <a:rPr lang="en-GB" b="1" i="1">
                <a:solidFill>
                  <a:schemeClr val="accent1">
                    <a:lumMod val="50000"/>
                  </a:schemeClr>
                </a:solidFill>
              </a:rPr>
              <a:t>The concepts of birthday tree and marriage ceremony tree can also be promoted. </a:t>
            </a:r>
          </a:p>
          <a:p>
            <a:r>
              <a:rPr lang="en-GB" b="1" i="1">
                <a:solidFill>
                  <a:schemeClr val="accent1">
                    <a:lumMod val="50000"/>
                  </a:schemeClr>
                </a:solidFill>
              </a:rPr>
              <a:t>People are encouraged to join NGOs  supporting  conservation and making green policies. </a:t>
            </a:r>
            <a:endParaRPr lang="en-US" b="1" i="1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383811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3C6ABA6-0477-BF4B-8633-1997BC91F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Autofit/>
          </a:bodyPr>
          <a:lstStyle/>
          <a:p>
            <a:r>
              <a:rPr lang="en-GB" b="1" i="1" u="sng">
                <a:latin typeface="Arial Black" panose="020B0604020202020204" pitchFamily="34" charset="0"/>
                <a:cs typeface="Arial Black" panose="020B0604020202020204" pitchFamily="34" charset="0"/>
              </a:rPr>
              <a:t>AWARENESS THROUGH “THE NATIONAL GREEN CORPS” </a:t>
            </a:r>
            <a:endParaRPr lang="en-US" b="1" i="1" u="sng"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6E0F66D-38F8-A947-94C5-0E569DEF59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4654" y="1861345"/>
            <a:ext cx="10515600" cy="4351338"/>
          </a:xfrm>
        </p:spPr>
        <p:txBody>
          <a:bodyPr anchor="t">
            <a:normAutofit fontScale="40000" lnSpcReduction="20000"/>
          </a:bodyPr>
          <a:lstStyle/>
          <a:p>
            <a:pPr marL="0" indent="0">
              <a:buNone/>
            </a:pPr>
            <a:r>
              <a:rPr lang="en-GB" sz="4500" b="1">
                <a:solidFill>
                  <a:schemeClr val="accent6">
                    <a:lumMod val="75000"/>
                  </a:schemeClr>
                </a:solidFill>
                <a:cs typeface="Aharoni" panose="02010803020104030203" pitchFamily="2" charset="-79"/>
              </a:rPr>
              <a:t>The ministry of environment and forest started National Green Corps (NGC) Programme in 2001-2002. </a:t>
            </a:r>
          </a:p>
          <a:p>
            <a:pPr marL="0" indent="0">
              <a:buNone/>
            </a:pPr>
            <a:endParaRPr lang="en-GB" sz="4500" b="1">
              <a:solidFill>
                <a:schemeClr val="accent6">
                  <a:lumMod val="75000"/>
                </a:schemeClr>
              </a:solidFill>
              <a:cs typeface="Aharoni" panose="02010803020104030203" pitchFamily="2" charset="-79"/>
            </a:endParaRPr>
          </a:p>
          <a:p>
            <a:pPr marL="0" indent="0">
              <a:buNone/>
            </a:pPr>
            <a:r>
              <a:rPr lang="en-GB" sz="4500" b="1">
                <a:solidFill>
                  <a:schemeClr val="accent6">
                    <a:lumMod val="75000"/>
                  </a:schemeClr>
                </a:solidFill>
                <a:cs typeface="Aharoni" panose="02010803020104030203" pitchFamily="2" charset="-79"/>
              </a:rPr>
              <a:t>THE BASIC OBJECTIVES OF NGCs are:</a:t>
            </a:r>
          </a:p>
          <a:p>
            <a:endParaRPr lang="en-GB" sz="4500"/>
          </a:p>
          <a:p>
            <a:r>
              <a:rPr lang="en-GB" sz="5800" b="1" i="1">
                <a:solidFill>
                  <a:schemeClr val="tx2">
                    <a:lumMod val="75000"/>
                  </a:schemeClr>
                </a:solidFill>
                <a:effectLst/>
              </a:rPr>
              <a:t>To make children understand environment and environmental problems</a:t>
            </a:r>
          </a:p>
          <a:p>
            <a:r>
              <a:rPr lang="en-GB" sz="5800" b="1" i="1">
                <a:solidFill>
                  <a:schemeClr val="tx2">
                    <a:lumMod val="75000"/>
                  </a:schemeClr>
                </a:solidFill>
                <a:effectLst/>
              </a:rPr>
              <a:t>To provide environmental education opportunities for school children.</a:t>
            </a:r>
          </a:p>
          <a:p>
            <a:pPr marL="0" indent="0">
              <a:buNone/>
            </a:pPr>
            <a:endParaRPr lang="en-GB" sz="5800" b="1" i="1">
              <a:solidFill>
                <a:schemeClr val="tx2">
                  <a:lumMod val="75000"/>
                </a:schemeClr>
              </a:solidFill>
              <a:effectLst/>
            </a:endParaRPr>
          </a:p>
          <a:p>
            <a:r>
              <a:rPr lang="en-GB" sz="5800" b="1" i="1">
                <a:solidFill>
                  <a:schemeClr val="tx2">
                    <a:lumMod val="75000"/>
                  </a:schemeClr>
                </a:solidFill>
                <a:effectLst/>
              </a:rPr>
              <a:t>To facilitate children’s participation in decision making in areas related to environment and development</a:t>
            </a:r>
          </a:p>
          <a:p>
            <a:r>
              <a:rPr lang="en-GB" sz="5800" b="1" i="1">
                <a:solidFill>
                  <a:schemeClr val="tx2">
                    <a:lumMod val="75000"/>
                  </a:schemeClr>
                </a:solidFill>
                <a:effectLst/>
              </a:rPr>
              <a:t>To bring children into direct contact with the environmental problems facing the society they live in and make them think of solutions</a:t>
            </a:r>
          </a:p>
          <a:p>
            <a:r>
              <a:rPr lang="en-GB" sz="5800" b="1" i="1">
                <a:solidFill>
                  <a:schemeClr val="tx2">
                    <a:lumMod val="75000"/>
                  </a:schemeClr>
                </a:solidFill>
                <a:effectLst/>
              </a:rPr>
              <a:t>To involve children in action based programmes related to environment in their surroundings.</a:t>
            </a:r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297801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B30D64F-3234-E248-A85C-F37FC50B2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Autofit/>
          </a:bodyPr>
          <a:lstStyle/>
          <a:p>
            <a:r>
              <a:rPr lang="en-GB" sz="4000" b="1" i="1" u="sng">
                <a:latin typeface="Arial Black" panose="020B0604020202020204" pitchFamily="34" charset="0"/>
                <a:cs typeface="Arial Black" panose="020B0604020202020204" pitchFamily="34" charset="0"/>
              </a:rPr>
              <a:t>ENVIRONMENT AWARENESS THROUGH POPULATION EDUCATION PROGRAMMES </a:t>
            </a:r>
            <a:endParaRPr lang="en-US" sz="4000" b="1" i="1" u="sng"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1C88262-9857-614F-965B-338B9A9890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i="1">
                <a:solidFill>
                  <a:schemeClr val="tx2">
                    <a:lumMod val="75000"/>
                  </a:schemeClr>
                </a:solidFill>
              </a:rPr>
              <a:t>Educating people about human population :-</a:t>
            </a:r>
          </a:p>
          <a:p>
            <a:r>
              <a:rPr lang="en-GB" b="1" i="1">
                <a:solidFill>
                  <a:schemeClr val="tx2">
                    <a:lumMod val="75000"/>
                  </a:schemeClr>
                </a:solidFill>
              </a:rPr>
              <a:t>relationships between economic, social, cultural and biological processes that influence a population. </a:t>
            </a:r>
          </a:p>
          <a:p>
            <a:r>
              <a:rPr lang="en-GB" b="1" i="1">
                <a:solidFill>
                  <a:schemeClr val="tx2">
                    <a:lumMod val="75000"/>
                  </a:schemeClr>
                </a:solidFill>
              </a:rPr>
              <a:t>Impact of the growth of human population on natural resources. </a:t>
            </a:r>
          </a:p>
          <a:p>
            <a:r>
              <a:rPr lang="en-GB" b="1" i="1">
                <a:solidFill>
                  <a:schemeClr val="tx2">
                    <a:lumMod val="75000"/>
                  </a:schemeClr>
                </a:solidFill>
              </a:rPr>
              <a:t>Reproductive health Of man and women. </a:t>
            </a:r>
          </a:p>
          <a:p>
            <a:r>
              <a:rPr lang="en-GB" b="1" i="1">
                <a:solidFill>
                  <a:schemeClr val="tx2">
                    <a:lumMod val="75000"/>
                  </a:schemeClr>
                </a:solidFill>
              </a:rPr>
              <a:t>Incorporates sex education which is essential for good reproductive health and maintaining the size of the family for a better environment. </a:t>
            </a:r>
          </a:p>
          <a:p>
            <a:endParaRPr lang="en-GB" b="1" i="1">
              <a:solidFill>
                <a:schemeClr val="tx2">
                  <a:lumMod val="75000"/>
                </a:schemeClr>
              </a:solidFill>
            </a:endParaRPr>
          </a:p>
          <a:p>
            <a:endParaRPr lang="en-GB" b="1" i="1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US" i="1"/>
          </a:p>
        </p:txBody>
      </p:sp>
    </p:spTree>
    <p:extLst>
      <p:ext uri="{BB962C8B-B14F-4D97-AF65-F5344CB8AC3E}">
        <p14:creationId xmlns="" xmlns:p14="http://schemas.microsoft.com/office/powerpoint/2010/main" val="22581470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F7E721C-99FC-F748-8D00-4A9C343EA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4800" b="1" i="1" u="sng">
                <a:latin typeface="Arial Black" panose="020B0604020202020204" pitchFamily="34" charset="0"/>
                <a:cs typeface="Arial Black" panose="020B0604020202020204" pitchFamily="34" charset="0"/>
              </a:rPr>
              <a:t>ENVIRONMENT AWARENESS THROUGH ADULT EDUCATION </a:t>
            </a:r>
            <a:endParaRPr lang="en-US" sz="4800" b="1" i="1" u="sng"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BD7F2BC-0543-664D-84D0-337198CF94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i="1">
                <a:solidFill>
                  <a:schemeClr val="tx2">
                    <a:lumMod val="75000"/>
                  </a:schemeClr>
                </a:solidFill>
              </a:rPr>
              <a:t>Every house in the village should have a soak pit  and water should not be allowed to spread in front of the houses. </a:t>
            </a:r>
          </a:p>
          <a:p>
            <a:r>
              <a:rPr lang="en-GB" b="1" i="1">
                <a:solidFill>
                  <a:schemeClr val="tx2">
                    <a:lumMod val="75000"/>
                  </a:schemeClr>
                </a:solidFill>
              </a:rPr>
              <a:t>The Water of Wells, ponds, and rivers should not be polluted by bathing animals or dumping garbage in them. </a:t>
            </a:r>
          </a:p>
          <a:p>
            <a:r>
              <a:rPr lang="en-GB" b="1" i="1">
                <a:solidFill>
                  <a:schemeClr val="tx2">
                    <a:lumMod val="75000"/>
                  </a:schemeClr>
                </a:solidFill>
              </a:rPr>
              <a:t>Water  conservation techniques should be taught. </a:t>
            </a:r>
          </a:p>
          <a:p>
            <a:r>
              <a:rPr lang="en-GB" b="1" i="1">
                <a:solidFill>
                  <a:schemeClr val="tx2">
                    <a:lumMod val="75000"/>
                  </a:schemeClr>
                </a:solidFill>
              </a:rPr>
              <a:t>Tree plantation should be encouraged in and around villages. </a:t>
            </a:r>
          </a:p>
          <a:p>
            <a:r>
              <a:rPr lang="en-GB" b="1" i="1">
                <a:solidFill>
                  <a:schemeClr val="tx2">
                    <a:lumMod val="75000"/>
                  </a:schemeClr>
                </a:solidFill>
              </a:rPr>
              <a:t>Solar energy should be encouraged for light and cooking purposes. </a:t>
            </a:r>
          </a:p>
          <a:p>
            <a:r>
              <a:rPr lang="en-GB" b="1" i="1">
                <a:solidFill>
                  <a:schemeClr val="tx2">
                    <a:lumMod val="75000"/>
                  </a:schemeClr>
                </a:solidFill>
              </a:rPr>
              <a:t>Methods of recycling should be taught. </a:t>
            </a:r>
          </a:p>
          <a:p>
            <a:r>
              <a:rPr lang="en-GB" b="1" i="1">
                <a:solidFill>
                  <a:schemeClr val="tx2">
                    <a:lumMod val="75000"/>
                  </a:schemeClr>
                </a:solidFill>
              </a:rPr>
              <a:t>Pesticides and fertilizers should be used in appropriate quantities. </a:t>
            </a:r>
          </a:p>
          <a:p>
            <a:endParaRPr lang="en-GB" b="1" i="1">
              <a:solidFill>
                <a:schemeClr val="tx2">
                  <a:lumMod val="75000"/>
                </a:schemeClr>
              </a:solidFill>
            </a:endParaRPr>
          </a:p>
          <a:p>
            <a:endParaRPr lang="en-GB" b="1" i="1">
              <a:solidFill>
                <a:schemeClr val="tx2">
                  <a:lumMod val="75000"/>
                </a:schemeClr>
              </a:solidFill>
            </a:endParaRPr>
          </a:p>
          <a:p>
            <a:endParaRPr lang="en-GB"/>
          </a:p>
          <a:p>
            <a:endParaRPr lang="en-GB"/>
          </a:p>
          <a:p>
            <a:endParaRPr lang="en-GB"/>
          </a:p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676524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442</Words>
  <Application>Microsoft Office PowerPoint</Application>
  <PresentationFormat>Custom</PresentationFormat>
  <Paragraphs>46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ENVIRONMENT AWARENESS THROUGH NON- FORMAL EDUCATION </vt:lpstr>
      <vt:lpstr>What is Non formal education</vt:lpstr>
      <vt:lpstr>Slide 3</vt:lpstr>
      <vt:lpstr>ENVIRONMENT AWARENESS THROUGH ECO-CLUBS </vt:lpstr>
      <vt:lpstr>AWARENESS THROUGH “THE NATIONAL GREEN CORPS” </vt:lpstr>
      <vt:lpstr>ENVIRONMENT AWARENESS THROUGH POPULATION EDUCATION PROGRAMMES </vt:lpstr>
      <vt:lpstr>ENVIRONMENT AWARENESS THROUGH ADULT EDUCATION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ENVIRONMENT AWARENESS THROUGH NON- FORMAL EDUCATION</dc:title>
  <dc:creator>bs598909@gmail.com</dc:creator>
  <cp:lastModifiedBy>sunnybrar</cp:lastModifiedBy>
  <cp:revision>11</cp:revision>
  <dcterms:created xsi:type="dcterms:W3CDTF">2019-02-09T09:04:16Z</dcterms:created>
  <dcterms:modified xsi:type="dcterms:W3CDTF">2020-05-22T05:28:50Z</dcterms:modified>
</cp:coreProperties>
</file>