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Lst>
  <p:notesMasterIdLst>
    <p:notesMasterId r:id="rId22"/>
  </p:notesMasterIdLst>
  <p:sldIdLst>
    <p:sldId id="256" r:id="rId2"/>
    <p:sldId id="264" r:id="rId3"/>
    <p:sldId id="265" r:id="rId4"/>
    <p:sldId id="266" r:id="rId5"/>
    <p:sldId id="267" r:id="rId6"/>
    <p:sldId id="269" r:id="rId7"/>
    <p:sldId id="258" r:id="rId8"/>
    <p:sldId id="280" r:id="rId9"/>
    <p:sldId id="282" r:id="rId10"/>
    <p:sldId id="257" r:id="rId11"/>
    <p:sldId id="259" r:id="rId12"/>
    <p:sldId id="283" r:id="rId13"/>
    <p:sldId id="261" r:id="rId14"/>
    <p:sldId id="262" r:id="rId15"/>
    <p:sldId id="272" r:id="rId16"/>
    <p:sldId id="273" r:id="rId17"/>
    <p:sldId id="270" r:id="rId18"/>
    <p:sldId id="271"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andeep kaur" initials="Ak"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002" autoAdjust="0"/>
    <p:restoredTop sz="93741" autoAdjust="0"/>
  </p:normalViewPr>
  <p:slideViewPr>
    <p:cSldViewPr snapToGrid="0">
      <p:cViewPr varScale="1">
        <p:scale>
          <a:sx n="68" d="100"/>
          <a:sy n="68" d="100"/>
        </p:scale>
        <p:origin x="-864" y="-10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269756-F71C-4DDB-8E73-39C39CA88517}" type="datetimeFigureOut">
              <a:rPr lang="en-IN" smtClean="0"/>
              <a:pPr/>
              <a:t>04-08-2022</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A2881F-4B05-4455-BD55-187681C64D4E}" type="slidenum">
              <a:rPr lang="en-IN" smtClean="0"/>
              <a:pPr/>
              <a:t>‹#›</a:t>
            </a:fld>
            <a:endParaRPr lang="en-IN"/>
          </a:p>
        </p:txBody>
      </p:sp>
    </p:spTree>
    <p:extLst>
      <p:ext uri="{BB962C8B-B14F-4D97-AF65-F5344CB8AC3E}">
        <p14:creationId xmlns:p14="http://schemas.microsoft.com/office/powerpoint/2010/main" xmlns="" val="519613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EA2881F-4B05-4455-BD55-187681C64D4E}" type="slidenum">
              <a:rPr lang="en-IN" smtClean="0"/>
              <a:pPr/>
              <a:t>7</a:t>
            </a:fld>
            <a:endParaRPr lang="en-IN"/>
          </a:p>
        </p:txBody>
      </p:sp>
    </p:spTree>
    <p:extLst>
      <p:ext uri="{BB962C8B-B14F-4D97-AF65-F5344CB8AC3E}">
        <p14:creationId xmlns:p14="http://schemas.microsoft.com/office/powerpoint/2010/main" xmlns="" val="2832466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EA2881F-4B05-4455-BD55-187681C64D4E}" type="slidenum">
              <a:rPr lang="en-IN" smtClean="0"/>
              <a:pPr/>
              <a:t>10</a:t>
            </a:fld>
            <a:endParaRPr lang="en-IN"/>
          </a:p>
        </p:txBody>
      </p:sp>
    </p:spTree>
    <p:extLst>
      <p:ext uri="{BB962C8B-B14F-4D97-AF65-F5344CB8AC3E}">
        <p14:creationId xmlns:p14="http://schemas.microsoft.com/office/powerpoint/2010/main" xmlns="" val="755663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EA2881F-4B05-4455-BD55-187681C64D4E}" type="slidenum">
              <a:rPr lang="en-IN" smtClean="0"/>
              <a:pPr/>
              <a:t>11</a:t>
            </a:fld>
            <a:endParaRPr lang="en-IN"/>
          </a:p>
        </p:txBody>
      </p:sp>
    </p:spTree>
    <p:extLst>
      <p:ext uri="{BB962C8B-B14F-4D97-AF65-F5344CB8AC3E}">
        <p14:creationId xmlns:p14="http://schemas.microsoft.com/office/powerpoint/2010/main" xmlns="" val="3164241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EA2881F-4B05-4455-BD55-187681C64D4E}" type="slidenum">
              <a:rPr lang="en-IN" smtClean="0"/>
              <a:pPr/>
              <a:t>15</a:t>
            </a:fld>
            <a:endParaRPr lang="en-IN"/>
          </a:p>
        </p:txBody>
      </p:sp>
    </p:spTree>
    <p:extLst>
      <p:ext uri="{BB962C8B-B14F-4D97-AF65-F5344CB8AC3E}">
        <p14:creationId xmlns:p14="http://schemas.microsoft.com/office/powerpoint/2010/main" xmlns="" val="1583127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DA912A3-5248-445A-A0E9-E12FA127E2C8}" type="datetimeFigureOut">
              <a:rPr lang="en-IN" smtClean="0"/>
              <a:pPr/>
              <a:t>04-08-2022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863AA9-9E93-49F3-AB49-74271861796B}" type="slidenum">
              <a:rPr lang="en-IN" smtClean="0"/>
              <a:pPr/>
              <a:t>‹#›</a:t>
            </a:fld>
            <a:endParaRPr lang="en-IN"/>
          </a:p>
        </p:txBody>
      </p:sp>
    </p:spTree>
    <p:extLst>
      <p:ext uri="{BB962C8B-B14F-4D97-AF65-F5344CB8AC3E}">
        <p14:creationId xmlns:p14="http://schemas.microsoft.com/office/powerpoint/2010/main" xmlns="" val="2876215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FDA912A3-5248-445A-A0E9-E12FA127E2C8}" type="datetimeFigureOut">
              <a:rPr lang="en-IN" smtClean="0"/>
              <a:pPr/>
              <a:t>04-08-2022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863AA9-9E93-49F3-AB49-74271861796B}" type="slidenum">
              <a:rPr lang="en-IN" smtClean="0"/>
              <a:pPr/>
              <a:t>‹#›</a:t>
            </a:fld>
            <a:endParaRPr lang="en-IN"/>
          </a:p>
        </p:txBody>
      </p:sp>
    </p:spTree>
    <p:extLst>
      <p:ext uri="{BB962C8B-B14F-4D97-AF65-F5344CB8AC3E}">
        <p14:creationId xmlns:p14="http://schemas.microsoft.com/office/powerpoint/2010/main" xmlns="" val="1791751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A912A3-5248-445A-A0E9-E12FA127E2C8}" type="datetimeFigureOut">
              <a:rPr lang="en-IN" smtClean="0"/>
              <a:pPr/>
              <a:t>04-08-2022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863AA9-9E93-49F3-AB49-74271861796B}" type="slidenum">
              <a:rPr lang="en-IN" smtClean="0"/>
              <a:pPr/>
              <a:t>‹#›</a:t>
            </a:fld>
            <a:endParaRPr lang="en-IN"/>
          </a:p>
        </p:txBody>
      </p:sp>
    </p:spTree>
    <p:extLst>
      <p:ext uri="{BB962C8B-B14F-4D97-AF65-F5344CB8AC3E}">
        <p14:creationId xmlns:p14="http://schemas.microsoft.com/office/powerpoint/2010/main" xmlns="" val="961850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DA912A3-5248-445A-A0E9-E12FA127E2C8}" type="datetimeFigureOut">
              <a:rPr lang="en-IN" smtClean="0"/>
              <a:pPr/>
              <a:t>04-08-2022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0863AA9-9E93-49F3-AB49-74271861796B}" type="slidenum">
              <a:rPr lang="en-IN" smtClean="0"/>
              <a:pPr/>
              <a:t>‹#›</a:t>
            </a:fld>
            <a:endParaRPr lang="en-IN"/>
          </a:p>
        </p:txBody>
      </p:sp>
    </p:spTree>
    <p:extLst>
      <p:ext uri="{BB962C8B-B14F-4D97-AF65-F5344CB8AC3E}">
        <p14:creationId xmlns:p14="http://schemas.microsoft.com/office/powerpoint/2010/main" xmlns="" val="2413369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DA912A3-5248-445A-A0E9-E12FA127E2C8}" type="datetimeFigureOut">
              <a:rPr lang="en-IN" smtClean="0"/>
              <a:pPr/>
              <a:t>04-08-2022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0863AA9-9E93-49F3-AB49-74271861796B}" type="slidenum">
              <a:rPr lang="en-IN" smtClean="0"/>
              <a:pPr/>
              <a:t>‹#›</a:t>
            </a:fld>
            <a:endParaRPr lang="en-IN"/>
          </a:p>
        </p:txBody>
      </p:sp>
    </p:spTree>
    <p:extLst>
      <p:ext uri="{BB962C8B-B14F-4D97-AF65-F5344CB8AC3E}">
        <p14:creationId xmlns:p14="http://schemas.microsoft.com/office/powerpoint/2010/main" xmlns="" val="1631206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FDA912A3-5248-445A-A0E9-E12FA127E2C8}" type="datetimeFigureOut">
              <a:rPr lang="en-IN" smtClean="0"/>
              <a:pPr/>
              <a:t>04-08-2022</a:t>
            </a:fld>
            <a:endParaRPr lang="en-IN"/>
          </a:p>
        </p:txBody>
      </p:sp>
      <p:sp>
        <p:nvSpPr>
          <p:cNvPr id="5" name="Footer Placeholder 3"/>
          <p:cNvSpPr>
            <a:spLocks noGrp="1"/>
          </p:cNvSpPr>
          <p:nvPr>
            <p:ph type="ftr" sz="quarter" idx="11"/>
          </p:nvPr>
        </p:nvSpPr>
        <p:spPr/>
        <p:txBody>
          <a:bodyPr/>
          <a:lstStyle/>
          <a:p>
            <a:endParaRPr lang="en-IN"/>
          </a:p>
        </p:txBody>
      </p:sp>
      <p:sp>
        <p:nvSpPr>
          <p:cNvPr id="6" name="Slide Number Placeholder 4"/>
          <p:cNvSpPr>
            <a:spLocks noGrp="1"/>
          </p:cNvSpPr>
          <p:nvPr>
            <p:ph type="sldNum" sz="quarter" idx="12"/>
          </p:nvPr>
        </p:nvSpPr>
        <p:spPr/>
        <p:txBody>
          <a:bodyPr/>
          <a:lstStyle/>
          <a:p>
            <a:fld id="{70863AA9-9E93-49F3-AB49-74271861796B}" type="slidenum">
              <a:rPr lang="en-IN" smtClean="0"/>
              <a:pPr/>
              <a:t>‹#›</a:t>
            </a:fld>
            <a:endParaRPr lang="en-IN"/>
          </a:p>
        </p:txBody>
      </p:sp>
    </p:spTree>
    <p:extLst>
      <p:ext uri="{BB962C8B-B14F-4D97-AF65-F5344CB8AC3E}">
        <p14:creationId xmlns:p14="http://schemas.microsoft.com/office/powerpoint/2010/main" xmlns="" val="917371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DA912A3-5248-445A-A0E9-E12FA127E2C8}" type="datetimeFigureOut">
              <a:rPr lang="en-IN" smtClean="0"/>
              <a:pPr/>
              <a:t>04-08-2022</a:t>
            </a:fld>
            <a:endParaRPr lang="en-IN"/>
          </a:p>
        </p:txBody>
      </p:sp>
      <p:sp>
        <p:nvSpPr>
          <p:cNvPr id="5" name="Footer Placeholder 2"/>
          <p:cNvSpPr>
            <a:spLocks noGrp="1"/>
          </p:cNvSpPr>
          <p:nvPr>
            <p:ph type="ftr" sz="quarter" idx="11"/>
          </p:nvPr>
        </p:nvSpPr>
        <p:spPr/>
        <p:txBody>
          <a:bodyPr/>
          <a:lstStyle/>
          <a:p>
            <a:endParaRPr lang="en-IN"/>
          </a:p>
        </p:txBody>
      </p:sp>
      <p:sp>
        <p:nvSpPr>
          <p:cNvPr id="6" name="Slide Number Placeholder 3"/>
          <p:cNvSpPr>
            <a:spLocks noGrp="1"/>
          </p:cNvSpPr>
          <p:nvPr>
            <p:ph type="sldNum" sz="quarter" idx="12"/>
          </p:nvPr>
        </p:nvSpPr>
        <p:spPr/>
        <p:txBody>
          <a:bodyPr/>
          <a:lstStyle/>
          <a:p>
            <a:fld id="{70863AA9-9E93-49F3-AB49-74271861796B}" type="slidenum">
              <a:rPr lang="en-IN" smtClean="0"/>
              <a:pPr/>
              <a:t>‹#›</a:t>
            </a:fld>
            <a:endParaRPr lang="en-IN"/>
          </a:p>
        </p:txBody>
      </p:sp>
    </p:spTree>
    <p:extLst>
      <p:ext uri="{BB962C8B-B14F-4D97-AF65-F5344CB8AC3E}">
        <p14:creationId xmlns:p14="http://schemas.microsoft.com/office/powerpoint/2010/main" xmlns="" val="4244055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FDA912A3-5248-445A-A0E9-E12FA127E2C8}" type="datetimeFigureOut">
              <a:rPr lang="en-IN" smtClean="0"/>
              <a:pPr/>
              <a:t>04-08-2022</a:t>
            </a:fld>
            <a:endParaRPr lang="en-IN"/>
          </a:p>
        </p:txBody>
      </p:sp>
      <p:sp>
        <p:nvSpPr>
          <p:cNvPr id="5" name="Footer Placeholder 5"/>
          <p:cNvSpPr>
            <a:spLocks noGrp="1"/>
          </p:cNvSpPr>
          <p:nvPr>
            <p:ph type="ftr" sz="quarter" idx="11"/>
          </p:nvPr>
        </p:nvSpPr>
        <p:spPr/>
        <p:txBody>
          <a:bodyPr/>
          <a:lstStyle/>
          <a:p>
            <a:endParaRPr lang="en-IN"/>
          </a:p>
        </p:txBody>
      </p:sp>
      <p:sp>
        <p:nvSpPr>
          <p:cNvPr id="6" name="Slide Number Placeholder 6"/>
          <p:cNvSpPr>
            <a:spLocks noGrp="1"/>
          </p:cNvSpPr>
          <p:nvPr>
            <p:ph type="sldNum" sz="quarter" idx="12"/>
          </p:nvPr>
        </p:nvSpPr>
        <p:spPr/>
        <p:txBody>
          <a:bodyPr/>
          <a:lstStyle/>
          <a:p>
            <a:fld id="{70863AA9-9E93-49F3-AB49-74271861796B}" type="slidenum">
              <a:rPr lang="en-IN" smtClean="0"/>
              <a:pPr/>
              <a:t>‹#›</a:t>
            </a:fld>
            <a:endParaRPr lang="en-IN"/>
          </a:p>
        </p:txBody>
      </p:sp>
    </p:spTree>
    <p:extLst>
      <p:ext uri="{BB962C8B-B14F-4D97-AF65-F5344CB8AC3E}">
        <p14:creationId xmlns:p14="http://schemas.microsoft.com/office/powerpoint/2010/main" xmlns="" val="2191596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A912A3-5248-445A-A0E9-E12FA127E2C8}" type="datetimeFigureOut">
              <a:rPr lang="en-IN" smtClean="0"/>
              <a:pPr/>
              <a:t>04-08-2022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0863AA9-9E93-49F3-AB49-74271861796B}" type="slidenum">
              <a:rPr lang="en-IN" smtClean="0"/>
              <a:pPr/>
              <a:t>‹#›</a:t>
            </a:fld>
            <a:endParaRPr lang="en-IN"/>
          </a:p>
        </p:txBody>
      </p:sp>
    </p:spTree>
    <p:extLst>
      <p:ext uri="{BB962C8B-B14F-4D97-AF65-F5344CB8AC3E}">
        <p14:creationId xmlns:p14="http://schemas.microsoft.com/office/powerpoint/2010/main" xmlns="" val="2009377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A912A3-5248-445A-A0E9-E12FA127E2C8}" type="datetimeFigureOut">
              <a:rPr lang="en-IN" smtClean="0"/>
              <a:pPr/>
              <a:t>04-08-2022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0863AA9-9E93-49F3-AB49-74271861796B}" type="slidenum">
              <a:rPr lang="en-IN" smtClean="0"/>
              <a:pPr/>
              <a:t>‹#›</a:t>
            </a:fld>
            <a:endParaRPr lang="en-IN"/>
          </a:p>
        </p:txBody>
      </p:sp>
    </p:spTree>
    <p:extLst>
      <p:ext uri="{BB962C8B-B14F-4D97-AF65-F5344CB8AC3E}">
        <p14:creationId xmlns:p14="http://schemas.microsoft.com/office/powerpoint/2010/main" xmlns="" val="735089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FDA912A3-5248-445A-A0E9-E12FA127E2C8}" type="datetimeFigureOut">
              <a:rPr lang="en-IN" smtClean="0"/>
              <a:pPr/>
              <a:t>04-08-2022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863AA9-9E93-49F3-AB49-74271861796B}" type="slidenum">
              <a:rPr lang="en-IN" smtClean="0"/>
              <a:pPr/>
              <a:t>‹#›</a:t>
            </a:fld>
            <a:endParaRPr lang="en-IN"/>
          </a:p>
        </p:txBody>
      </p:sp>
    </p:spTree>
    <p:extLst>
      <p:ext uri="{BB962C8B-B14F-4D97-AF65-F5344CB8AC3E}">
        <p14:creationId xmlns:p14="http://schemas.microsoft.com/office/powerpoint/2010/main" xmlns="" val="39139449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FDA912A3-5248-445A-A0E9-E12FA127E2C8}" type="datetimeFigureOut">
              <a:rPr lang="en-IN" smtClean="0"/>
              <a:pPr/>
              <a:t>04-08-2022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863AA9-9E93-49F3-AB49-74271861796B}" type="slidenum">
              <a:rPr lang="en-IN" smtClean="0"/>
              <a:pPr/>
              <a:t>‹#›</a:t>
            </a:fld>
            <a:endParaRPr lang="en-IN"/>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xmlns="" val="780397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A912A3-5248-445A-A0E9-E12FA127E2C8}" type="datetimeFigureOut">
              <a:rPr lang="en-IN" smtClean="0"/>
              <a:pPr/>
              <a:t>04-08-2022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863AA9-9E93-49F3-AB49-74271861796B}" type="slidenum">
              <a:rPr lang="en-IN" smtClean="0"/>
              <a:pPr/>
              <a:t>‹#›</a:t>
            </a:fld>
            <a:endParaRPr lang="en-IN"/>
          </a:p>
        </p:txBody>
      </p:sp>
    </p:spTree>
    <p:extLst>
      <p:ext uri="{BB962C8B-B14F-4D97-AF65-F5344CB8AC3E}">
        <p14:creationId xmlns:p14="http://schemas.microsoft.com/office/powerpoint/2010/main" xmlns="" val="31630016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DA912A3-5248-445A-A0E9-E12FA127E2C8}" type="datetimeFigureOut">
              <a:rPr lang="en-IN" smtClean="0"/>
              <a:pPr/>
              <a:t>04-08-2022</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863AA9-9E93-49F3-AB49-74271861796B}" type="slidenum">
              <a:rPr lang="en-IN" smtClean="0"/>
              <a:pPr/>
              <a:t>‹#›</a:t>
            </a:fld>
            <a:endParaRPr lang="en-IN"/>
          </a:p>
        </p:txBody>
      </p:sp>
    </p:spTree>
    <p:extLst>
      <p:ext uri="{BB962C8B-B14F-4D97-AF65-F5344CB8AC3E}">
        <p14:creationId xmlns:p14="http://schemas.microsoft.com/office/powerpoint/2010/main" xmlns="" val="10245144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DA912A3-5248-445A-A0E9-E12FA127E2C8}" type="datetimeFigureOut">
              <a:rPr lang="en-IN" smtClean="0"/>
              <a:pPr/>
              <a:t>04-08-2022</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863AA9-9E93-49F3-AB49-74271861796B}" type="slidenum">
              <a:rPr lang="en-IN" smtClean="0"/>
              <a:pPr/>
              <a:t>‹#›</a:t>
            </a:fld>
            <a:endParaRPr lang="en-IN"/>
          </a:p>
        </p:txBody>
      </p:sp>
    </p:spTree>
    <p:extLst>
      <p:ext uri="{BB962C8B-B14F-4D97-AF65-F5344CB8AC3E}">
        <p14:creationId xmlns:p14="http://schemas.microsoft.com/office/powerpoint/2010/main" xmlns="" val="21948361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A912A3-5248-445A-A0E9-E12FA127E2C8}" type="datetimeFigureOut">
              <a:rPr lang="en-IN" smtClean="0"/>
              <a:pPr/>
              <a:t>04-08-2022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863AA9-9E93-49F3-AB49-74271861796B}" type="slidenum">
              <a:rPr lang="en-IN" smtClean="0"/>
              <a:pPr/>
              <a:t>‹#›</a:t>
            </a:fld>
            <a:endParaRPr lang="en-IN"/>
          </a:p>
        </p:txBody>
      </p:sp>
    </p:spTree>
    <p:extLst>
      <p:ext uri="{BB962C8B-B14F-4D97-AF65-F5344CB8AC3E}">
        <p14:creationId xmlns:p14="http://schemas.microsoft.com/office/powerpoint/2010/main" xmlns="" val="25364665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A912A3-5248-445A-A0E9-E12FA127E2C8}" type="datetimeFigureOut">
              <a:rPr lang="en-IN" smtClean="0"/>
              <a:pPr/>
              <a:t>04-08-2022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863AA9-9E93-49F3-AB49-74271861796B}" type="slidenum">
              <a:rPr lang="en-IN" smtClean="0"/>
              <a:pPr/>
              <a:t>‹#›</a:t>
            </a:fld>
            <a:endParaRPr lang="en-IN"/>
          </a:p>
        </p:txBody>
      </p:sp>
    </p:spTree>
    <p:extLst>
      <p:ext uri="{BB962C8B-B14F-4D97-AF65-F5344CB8AC3E}">
        <p14:creationId xmlns:p14="http://schemas.microsoft.com/office/powerpoint/2010/main" xmlns="" val="52530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DA912A3-5248-445A-A0E9-E12FA127E2C8}" type="datetimeFigureOut">
              <a:rPr lang="en-IN" smtClean="0"/>
              <a:pPr/>
              <a:t>04-08-2022</a:t>
            </a:fld>
            <a:endParaRPr lang="en-IN"/>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IN"/>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0863AA9-9E93-49F3-AB49-74271861796B}" type="slidenum">
              <a:rPr lang="en-IN" smtClean="0"/>
              <a:pPr/>
              <a:t>‹#›</a:t>
            </a:fld>
            <a:endParaRPr lang="en-IN"/>
          </a:p>
        </p:txBody>
      </p:sp>
    </p:spTree>
    <p:extLst>
      <p:ext uri="{BB962C8B-B14F-4D97-AF65-F5344CB8AC3E}">
        <p14:creationId xmlns:p14="http://schemas.microsoft.com/office/powerpoint/2010/main" xmlns="" val="4119774754"/>
      </p:ext>
    </p:extLst>
  </p:cSld>
  <p:clrMap bg1="dk1" tx1="lt1" bg2="dk2" tx2="lt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 id="2147483772"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52803E95-64B4-4FB6-8EB4-6B80074C4726}"/>
              </a:ext>
            </a:extLst>
          </p:cNvPr>
          <p:cNvPicPr>
            <a:picLocks noChangeAspect="1"/>
          </p:cNvPicPr>
          <p:nvPr/>
        </p:nvPicPr>
        <p:blipFill rotWithShape="1">
          <a:blip r:embed="rId2">
            <a:duotone>
              <a:prstClr val="black"/>
              <a:schemeClr val="accent5">
                <a:tint val="45000"/>
                <a:satMod val="400000"/>
              </a:schemeClr>
            </a:duotone>
            <a:alphaModFix amt="25000"/>
            <a:extLst>
              <a:ext uri="{28A0092B-C50C-407E-A947-70E740481C1C}">
                <a14:useLocalDpi xmlns:a14="http://schemas.microsoft.com/office/drawing/2010/main" xmlns="" val="0"/>
              </a:ext>
            </a:extLst>
          </a:blip>
          <a:srcRect t="15413"/>
          <a:stretch/>
        </p:blipFill>
        <p:spPr>
          <a:xfrm>
            <a:off x="20" y="94603"/>
            <a:ext cx="12191980" cy="6857990"/>
          </a:xfrm>
          <a:prstGeom prst="rect">
            <a:avLst/>
          </a:prstGeom>
        </p:spPr>
      </p:pic>
      <p:sp>
        <p:nvSpPr>
          <p:cNvPr id="2" name="Title 1">
            <a:extLst>
              <a:ext uri="{FF2B5EF4-FFF2-40B4-BE49-F238E27FC236}">
                <a16:creationId xmlns="" xmlns:a16="http://schemas.microsoft.com/office/drawing/2014/main" id="{674DFEAC-7A45-4D01-8E6B-2907C45CDEF5}"/>
              </a:ext>
            </a:extLst>
          </p:cNvPr>
          <p:cNvSpPr>
            <a:spLocks noGrp="1"/>
          </p:cNvSpPr>
          <p:nvPr>
            <p:ph type="ctrTitle"/>
          </p:nvPr>
        </p:nvSpPr>
        <p:spPr>
          <a:xfrm>
            <a:off x="1329766" y="827695"/>
            <a:ext cx="8825658" cy="5391806"/>
          </a:xfrm>
        </p:spPr>
        <p:txBody>
          <a:bodyPr>
            <a:normAutofit/>
          </a:bodyPr>
          <a:lstStyle/>
          <a:p>
            <a:pPr algn="ctr">
              <a:lnSpc>
                <a:spcPct val="107000"/>
              </a:lnSpc>
              <a:spcAft>
                <a:spcPts val="800"/>
              </a:spcAft>
            </a:pPr>
            <a:r>
              <a:rPr lang="en-US" dirty="0"/>
              <a:t>    </a:t>
            </a:r>
            <a:r>
              <a:rPr lang="en-US" b="1" i="1" dirty="0">
                <a:solidFill>
                  <a:schemeClr val="accent1">
                    <a:lumMod val="60000"/>
                    <a:lumOff val="40000"/>
                  </a:schemeClr>
                </a:solidFill>
                <a:latin typeface="Algerian" panose="04020705040A02060702" pitchFamily="82" charset="0"/>
              </a:rPr>
              <a:t>DELINQUENT                      CHILDREN</a:t>
            </a:r>
            <a:r>
              <a:rPr lang="en-US" dirty="0">
                <a:solidFill>
                  <a:schemeClr val="accent1">
                    <a:lumMod val="60000"/>
                    <a:lumOff val="40000"/>
                  </a:schemeClr>
                </a:solidFill>
              </a:rPr>
              <a:t/>
            </a:r>
            <a:br>
              <a:rPr lang="en-US" dirty="0">
                <a:solidFill>
                  <a:schemeClr val="accent1">
                    <a:lumMod val="60000"/>
                    <a:lumOff val="40000"/>
                  </a:schemeClr>
                </a:solidFill>
              </a:rPr>
            </a:br>
            <a:r>
              <a:rPr lang="en-US" sz="3200" dirty="0">
                <a:solidFill>
                  <a:schemeClr val="accent1">
                    <a:lumMod val="60000"/>
                    <a:lumOff val="40000"/>
                  </a:schemeClr>
                </a:solidFill>
              </a:rPr>
              <a:t/>
            </a:r>
            <a:br>
              <a:rPr lang="en-US" sz="3200" dirty="0">
                <a:solidFill>
                  <a:schemeClr val="accent1">
                    <a:lumMod val="60000"/>
                    <a:lumOff val="40000"/>
                  </a:schemeClr>
                </a:solidFill>
              </a:rPr>
            </a:br>
            <a:r>
              <a:rPr lang="en-US" sz="3600" dirty="0"/>
              <a:t/>
            </a:r>
            <a:br>
              <a:rPr lang="en-US" sz="3600" dirty="0"/>
            </a:br>
            <a:r>
              <a:rPr lang="en-US" sz="3200" dirty="0"/>
              <a:t/>
            </a:r>
            <a:br>
              <a:rPr lang="en-US" sz="3200" dirty="0"/>
            </a:br>
            <a:endParaRPr lang="en-IN" sz="3200" dirty="0"/>
          </a:p>
        </p:txBody>
      </p:sp>
      <p:sp>
        <p:nvSpPr>
          <p:cNvPr id="12" name="Rectangle 9">
            <a:extLst>
              <a:ext uri="{FF2B5EF4-FFF2-40B4-BE49-F238E27FC236}">
                <a16:creationId xmlns="" xmlns:a16="http://schemas.microsoft.com/office/drawing/2014/main" id="{C885E190-58DD-42DD-A4A8-401E15C92A5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xmlns="" val="3615802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F1FF65E-F582-4BB4-B594-F5C93697B08E}"/>
              </a:ext>
            </a:extLst>
          </p:cNvPr>
          <p:cNvSpPr>
            <a:spLocks noGrp="1"/>
          </p:cNvSpPr>
          <p:nvPr>
            <p:ph idx="1"/>
          </p:nvPr>
        </p:nvSpPr>
        <p:spPr>
          <a:xfrm>
            <a:off x="1104293" y="2074951"/>
            <a:ext cx="8946541" cy="4195481"/>
          </a:xfrm>
        </p:spPr>
        <p:txBody>
          <a:bodyPr/>
          <a:lstStyle/>
          <a:p>
            <a:pPr algn="just">
              <a:buFont typeface="Wingdings" panose="05000000000000000000" pitchFamily="2" charset="2"/>
              <a:buChar char="v"/>
            </a:pPr>
            <a:r>
              <a:rPr lang="en-US" sz="2400" dirty="0"/>
              <a:t>A delinquent is a maladjusted person who creates difficulties for others and who is himself blocked in his own wholesome growth .</a:t>
            </a:r>
          </a:p>
          <a:p>
            <a:pPr algn="just">
              <a:buFont typeface="Wingdings" panose="05000000000000000000" pitchFamily="2" charset="2"/>
              <a:buChar char="v"/>
            </a:pPr>
            <a:r>
              <a:rPr lang="en-US" sz="2400" dirty="0"/>
              <a:t>He is not a unique type of human being . </a:t>
            </a:r>
          </a:p>
          <a:p>
            <a:pPr algn="just">
              <a:buFont typeface="Wingdings" panose="05000000000000000000" pitchFamily="2" charset="2"/>
              <a:buChar char="v"/>
            </a:pPr>
            <a:r>
              <a:rPr lang="en-US" sz="2400" dirty="0"/>
              <a:t>He adopts a sort of anti-social behavior or delinquency as a protest and rebellion against parents, teachers or social organizations which fail him in the satisfaction of his fundamental human urges and needs</a:t>
            </a:r>
          </a:p>
          <a:p>
            <a:endParaRPr lang="en-IN" dirty="0"/>
          </a:p>
        </p:txBody>
      </p:sp>
      <p:sp>
        <p:nvSpPr>
          <p:cNvPr id="7" name="TextBox 6">
            <a:extLst>
              <a:ext uri="{FF2B5EF4-FFF2-40B4-BE49-F238E27FC236}">
                <a16:creationId xmlns="" xmlns:a16="http://schemas.microsoft.com/office/drawing/2014/main" id="{45A300FE-1358-487D-A0BF-422DC69E03FD}"/>
              </a:ext>
            </a:extLst>
          </p:cNvPr>
          <p:cNvSpPr txBox="1"/>
          <p:nvPr/>
        </p:nvSpPr>
        <p:spPr>
          <a:xfrm>
            <a:off x="857564" y="549737"/>
            <a:ext cx="9439997" cy="1107996"/>
          </a:xfrm>
          <a:prstGeom prst="rect">
            <a:avLst/>
          </a:prstGeom>
          <a:noFill/>
        </p:spPr>
        <p:txBody>
          <a:bodyPr wrap="square">
            <a:spAutoFit/>
          </a:bodyPr>
          <a:lstStyle/>
          <a:p>
            <a:r>
              <a:rPr lang="en-IN" sz="6600" b="1" i="1" u="sng" dirty="0">
                <a:solidFill>
                  <a:schemeClr val="accent3"/>
                </a:solidFill>
                <a:latin typeface="Algerian" panose="04020705040A02060702" pitchFamily="82" charset="0"/>
              </a:rPr>
              <a:t>What is delinquent ?</a:t>
            </a:r>
          </a:p>
        </p:txBody>
      </p:sp>
    </p:spTree>
    <p:extLst>
      <p:ext uri="{BB962C8B-B14F-4D97-AF65-F5344CB8AC3E}">
        <p14:creationId xmlns:p14="http://schemas.microsoft.com/office/powerpoint/2010/main" xmlns="" val="3477106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 xmlns:a16="http://schemas.microsoft.com/office/drawing/2014/main" id="{9CD75AD2-21F8-478B-935E-FE75CDB3D1B2}"/>
              </a:ext>
            </a:extLst>
          </p:cNvPr>
          <p:cNvSpPr txBox="1"/>
          <p:nvPr/>
        </p:nvSpPr>
        <p:spPr>
          <a:xfrm>
            <a:off x="-228600" y="322729"/>
            <a:ext cx="11219708" cy="1015663"/>
          </a:xfrm>
          <a:prstGeom prst="rect">
            <a:avLst/>
          </a:prstGeom>
          <a:noFill/>
        </p:spPr>
        <p:txBody>
          <a:bodyPr wrap="square">
            <a:spAutoFit/>
          </a:bodyPr>
          <a:lstStyle/>
          <a:p>
            <a:pPr algn="ctr"/>
            <a:r>
              <a:rPr lang="en-US" sz="6000" b="1" u="sng" dirty="0">
                <a:solidFill>
                  <a:schemeClr val="accent3"/>
                </a:solidFill>
                <a:latin typeface="Algerian" panose="04020705040A02060702" pitchFamily="82" charset="0"/>
              </a:rPr>
              <a:t>DELINQUENT DEFINITIONS :</a:t>
            </a:r>
            <a:endParaRPr lang="en-IN" sz="6000" b="1" u="sng" dirty="0">
              <a:solidFill>
                <a:schemeClr val="accent3"/>
              </a:solidFill>
              <a:latin typeface="Algerian" panose="04020705040A02060702" pitchFamily="82" charset="0"/>
            </a:endParaRPr>
          </a:p>
        </p:txBody>
      </p:sp>
      <p:sp>
        <p:nvSpPr>
          <p:cNvPr id="13" name="TextBox 12">
            <a:extLst>
              <a:ext uri="{FF2B5EF4-FFF2-40B4-BE49-F238E27FC236}">
                <a16:creationId xmlns="" xmlns:a16="http://schemas.microsoft.com/office/drawing/2014/main" id="{A1273250-54BA-4818-8434-D0F7498D86A2}"/>
              </a:ext>
            </a:extLst>
          </p:cNvPr>
          <p:cNvSpPr txBox="1"/>
          <p:nvPr/>
        </p:nvSpPr>
        <p:spPr>
          <a:xfrm>
            <a:off x="441565" y="1547962"/>
            <a:ext cx="10336577" cy="4708981"/>
          </a:xfrm>
          <a:prstGeom prst="rect">
            <a:avLst/>
          </a:prstGeom>
          <a:noFill/>
        </p:spPr>
        <p:txBody>
          <a:bodyPr wrap="square">
            <a:spAutoFit/>
          </a:bodyPr>
          <a:lstStyle/>
          <a:p>
            <a:pPr marL="342900" indent="-342900">
              <a:buFont typeface="Wingdings" panose="05000000000000000000" pitchFamily="2" charset="2"/>
              <a:buChar char="v"/>
            </a:pPr>
            <a:r>
              <a:rPr lang="en-US" sz="2000" u="sng" dirty="0"/>
              <a:t>According to Education Dictionary</a:t>
            </a:r>
            <a:r>
              <a:rPr lang="en-US" sz="2000" dirty="0"/>
              <a:t>, </a:t>
            </a:r>
          </a:p>
          <a:p>
            <a:r>
              <a:rPr lang="en-US" sz="2000" b="1" dirty="0"/>
              <a:t>     “A delinquent is one who behave against social norms, breaks laws, creates indiscipline in school or other institutions and disobeys the rules. His immoral behavior is considered not so serious into his illegal behavior”.</a:t>
            </a:r>
          </a:p>
          <a:p>
            <a:pPr marL="342900" indent="-342900">
              <a:buFont typeface="Wingdings" panose="05000000000000000000" pitchFamily="2" charset="2"/>
              <a:buChar char="v"/>
            </a:pPr>
            <a:endParaRPr lang="en-US" sz="2000" dirty="0"/>
          </a:p>
          <a:p>
            <a:pPr marL="342900" indent="-342900">
              <a:buFont typeface="Wingdings" panose="05000000000000000000" pitchFamily="2" charset="2"/>
              <a:buChar char="v"/>
            </a:pPr>
            <a:r>
              <a:rPr lang="en-US" sz="2000" u="sng" dirty="0"/>
              <a:t>According to Hadfield,</a:t>
            </a:r>
            <a:r>
              <a:rPr lang="en-US" sz="2000" dirty="0"/>
              <a:t> </a:t>
            </a:r>
          </a:p>
          <a:p>
            <a:r>
              <a:rPr lang="en-US" sz="2000" dirty="0"/>
              <a:t>     </a:t>
            </a:r>
            <a:r>
              <a:rPr lang="en-US" sz="2000" b="1" dirty="0"/>
              <a:t>“ Delinquency may be defined as anti social behavior”.</a:t>
            </a:r>
          </a:p>
          <a:p>
            <a:endParaRPr lang="en-US" sz="2000" dirty="0"/>
          </a:p>
          <a:p>
            <a:pPr marL="342900" indent="-342900">
              <a:buFont typeface="Wingdings" panose="05000000000000000000" pitchFamily="2" charset="2"/>
              <a:buChar char="v"/>
            </a:pPr>
            <a:r>
              <a:rPr lang="en-US" sz="2000" u="sng" dirty="0"/>
              <a:t>According to Travis </a:t>
            </a:r>
            <a:r>
              <a:rPr lang="en-US" sz="2000" u="sng" dirty="0" err="1"/>
              <a:t>Hirschi</a:t>
            </a:r>
            <a:r>
              <a:rPr lang="en-US" sz="2000" u="sng" dirty="0"/>
              <a:t>,</a:t>
            </a:r>
          </a:p>
          <a:p>
            <a:r>
              <a:rPr lang="en-US" sz="2000" b="1" dirty="0"/>
              <a:t>“ Delinquency is defined by act, the detection of which is thought to result in punishment of the person committing them by agents of the larger society.”</a:t>
            </a:r>
          </a:p>
          <a:p>
            <a:pPr marL="342900" indent="-342900">
              <a:buFont typeface="Wingdings" panose="05000000000000000000" pitchFamily="2" charset="2"/>
              <a:buChar char="v"/>
            </a:pPr>
            <a:endParaRPr lang="en-US" sz="2000" dirty="0"/>
          </a:p>
          <a:p>
            <a:pPr marL="342900" indent="-342900">
              <a:buFont typeface="Wingdings" panose="05000000000000000000" pitchFamily="2" charset="2"/>
              <a:buChar char="v"/>
            </a:pPr>
            <a:r>
              <a:rPr lang="en-US" sz="2000" u="sng" dirty="0"/>
              <a:t>According to Telford and Savory</a:t>
            </a:r>
            <a:r>
              <a:rPr lang="en-US" sz="2000" dirty="0"/>
              <a:t>,</a:t>
            </a:r>
          </a:p>
          <a:p>
            <a:r>
              <a:rPr lang="en-US" sz="2000" dirty="0"/>
              <a:t>     </a:t>
            </a:r>
            <a:r>
              <a:rPr lang="en-US" sz="2000" b="1" dirty="0"/>
              <a:t>“Delinquency like aggressive behavior in general, can be understood as aggressive, hostile behavior or culturally acquired way of life.”</a:t>
            </a:r>
          </a:p>
        </p:txBody>
      </p:sp>
    </p:spTree>
    <p:extLst>
      <p:ext uri="{BB962C8B-B14F-4D97-AF65-F5344CB8AC3E}">
        <p14:creationId xmlns:p14="http://schemas.microsoft.com/office/powerpoint/2010/main" xmlns="" val="1352551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2" name="Rectangle 13">
            <a:extLst>
              <a:ext uri="{FF2B5EF4-FFF2-40B4-BE49-F238E27FC236}">
                <a16:creationId xmlns="" xmlns:a16="http://schemas.microsoft.com/office/drawing/2014/main" id="{C8A3C342-1D03-412F-8DD3-BF519E8E0A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 xmlns:a16="http://schemas.microsoft.com/office/drawing/2014/main" id="{8A4FBC87-B7B0-43FA-990F-1C334F4B0B6E}"/>
              </a:ext>
            </a:extLst>
          </p:cNvPr>
          <p:cNvSpPr txBox="1"/>
          <p:nvPr/>
        </p:nvSpPr>
        <p:spPr>
          <a:xfrm>
            <a:off x="5445769" y="342341"/>
            <a:ext cx="6273563" cy="1900517"/>
          </a:xfrm>
          <a:prstGeom prst="rect">
            <a:avLst/>
          </a:prstGeom>
        </p:spPr>
        <p:txBody>
          <a:bodyPr vert="horz" lIns="91440" tIns="45720" rIns="91440" bIns="45720" rtlCol="0" anchor="t">
            <a:normAutofit/>
          </a:bodyPr>
          <a:lstStyle/>
          <a:p>
            <a:pPr>
              <a:spcBef>
                <a:spcPct val="0"/>
              </a:spcBef>
              <a:spcAft>
                <a:spcPts val="600"/>
              </a:spcAft>
            </a:pPr>
            <a:r>
              <a:rPr lang="en-US" sz="5400" b="1" u="sng" dirty="0">
                <a:solidFill>
                  <a:schemeClr val="accent3"/>
                </a:solidFill>
                <a:latin typeface="Algerian" panose="04020705040A02060702" pitchFamily="82" charset="0"/>
                <a:ea typeface="+mj-ea"/>
                <a:cs typeface="+mj-cs"/>
              </a:rPr>
              <a:t>JUVENILE DELINQUENCY</a:t>
            </a:r>
            <a:r>
              <a:rPr lang="en-US" sz="2400" dirty="0">
                <a:solidFill>
                  <a:schemeClr val="accent3"/>
                </a:solidFill>
                <a:latin typeface="+mj-lt"/>
                <a:ea typeface="+mj-ea"/>
                <a:cs typeface="+mj-cs"/>
              </a:rPr>
              <a:t>: </a:t>
            </a:r>
          </a:p>
        </p:txBody>
      </p:sp>
      <p:sp>
        <p:nvSpPr>
          <p:cNvPr id="23" name="Freeform 31">
            <a:extLst>
              <a:ext uri="{FF2B5EF4-FFF2-40B4-BE49-F238E27FC236}">
                <a16:creationId xmlns="" xmlns:a16="http://schemas.microsoft.com/office/drawing/2014/main" id="{81CC9B02-E087-4350-AEBD-2C3CF001AF0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4628375" y="-1573"/>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9" name="Picture 8" descr="Text&#10;&#10;Description automatically generated">
            <a:extLst>
              <a:ext uri="{FF2B5EF4-FFF2-40B4-BE49-F238E27FC236}">
                <a16:creationId xmlns="" xmlns:a16="http://schemas.microsoft.com/office/drawing/2014/main" id="{6A5E455F-FF08-4F0C-9CF0-B78D500FA289}"/>
              </a:ext>
            </a:extLst>
          </p:cNvPr>
          <p:cNvPicPr>
            <a:picLocks noChangeAspect="1"/>
          </p:cNvPicPr>
          <p:nvPr/>
        </p:nvPicPr>
        <p:blipFill rotWithShape="1">
          <a:blip r:embed="rId3"/>
          <a:srcRect l="7439" r="6998"/>
          <a:stretch/>
        </p:blipFill>
        <p:spPr>
          <a:xfrm>
            <a:off x="3" y="10"/>
            <a:ext cx="4973099"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24" name="Rectangle 17">
            <a:extLst>
              <a:ext uri="{FF2B5EF4-FFF2-40B4-BE49-F238E27FC236}">
                <a16:creationId xmlns="" xmlns:a16="http://schemas.microsoft.com/office/drawing/2014/main" id="{D6F18ACE-6E82-4ADC-8A2F-A1771B309B1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TextBox 7">
            <a:extLst>
              <a:ext uri="{FF2B5EF4-FFF2-40B4-BE49-F238E27FC236}">
                <a16:creationId xmlns="" xmlns:a16="http://schemas.microsoft.com/office/drawing/2014/main" id="{A094A305-2F89-4F4D-832E-833F8DDB0378}"/>
              </a:ext>
            </a:extLst>
          </p:cNvPr>
          <p:cNvSpPr txBox="1"/>
          <p:nvPr/>
        </p:nvSpPr>
        <p:spPr>
          <a:xfrm>
            <a:off x="5280951" y="2585198"/>
            <a:ext cx="4638903" cy="4195481"/>
          </a:xfrm>
          <a:prstGeom prst="rect">
            <a:avLst/>
          </a:prstGeom>
        </p:spPr>
        <p:txBody>
          <a:bodyPr vert="horz" lIns="91440" tIns="45720" rIns="91440" bIns="45720" rtlCol="0">
            <a:normAutofit/>
          </a:bodyPr>
          <a:lstStyle/>
          <a:p>
            <a:pPr marL="285750" indent="-285750">
              <a:spcBef>
                <a:spcPts val="1000"/>
              </a:spcBef>
              <a:buClr>
                <a:schemeClr val="bg2">
                  <a:lumMod val="40000"/>
                  <a:lumOff val="60000"/>
                </a:schemeClr>
              </a:buClr>
              <a:buSzPct val="80000"/>
              <a:buFont typeface="Wingdings" panose="05000000000000000000" pitchFamily="2" charset="2"/>
              <a:buChar char="v"/>
            </a:pPr>
            <a:r>
              <a:rPr lang="en-US" sz="2000" dirty="0">
                <a:effectLst/>
                <a:latin typeface="+mj-lt"/>
                <a:ea typeface="+mj-ea"/>
                <a:cs typeface="+mj-cs"/>
              </a:rPr>
              <a:t>Juvenile delinquency may be defined as the phenomenon by which a punishable and criminal social offence normally committed by an adult is continuously repeated by a young person below the age of 18.</a:t>
            </a:r>
            <a:endParaRPr lang="en-US" sz="2000" dirty="0">
              <a:latin typeface="+mj-lt"/>
              <a:ea typeface="+mj-ea"/>
              <a:cs typeface="+mj-cs"/>
            </a:endParaRPr>
          </a:p>
        </p:txBody>
      </p:sp>
    </p:spTree>
    <p:extLst>
      <p:ext uri="{BB962C8B-B14F-4D97-AF65-F5344CB8AC3E}">
        <p14:creationId xmlns:p14="http://schemas.microsoft.com/office/powerpoint/2010/main" xmlns="" val="466629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 xmlns:a16="http://schemas.microsoft.com/office/drawing/2014/main" id="{95750859-046F-4EBC-871E-58F786BF90C8}"/>
              </a:ext>
            </a:extLst>
          </p:cNvPr>
          <p:cNvSpPr txBox="1"/>
          <p:nvPr/>
        </p:nvSpPr>
        <p:spPr>
          <a:xfrm>
            <a:off x="435744" y="138308"/>
            <a:ext cx="6825668" cy="1541319"/>
          </a:xfrm>
          <a:prstGeom prst="rect">
            <a:avLst/>
          </a:prstGeom>
          <a:noFill/>
        </p:spPr>
        <p:txBody>
          <a:bodyPr wrap="square">
            <a:spAutoFit/>
          </a:bodyPr>
          <a:lstStyle/>
          <a:p>
            <a:pPr>
              <a:lnSpc>
                <a:spcPct val="107000"/>
              </a:lnSpc>
              <a:spcAft>
                <a:spcPts val="800"/>
              </a:spcAft>
            </a:pPr>
            <a:r>
              <a:rPr lang="en-US" sz="4400" b="1" u="sng" dirty="0">
                <a:solidFill>
                  <a:srgbClr val="FFC000"/>
                </a:solidFill>
                <a:effectLst/>
                <a:latin typeface="Algerian" panose="04020705040A02060702" pitchFamily="82" charset="0"/>
                <a:ea typeface="Calibri" panose="020F0502020204030204" pitchFamily="34" charset="0"/>
                <a:cs typeface="Times New Roman" panose="02020603050405020304" pitchFamily="18" charset="0"/>
              </a:rPr>
              <a:t>CHARACTERISTICS OF DELINQUENT CHILDREN:</a:t>
            </a:r>
            <a:endParaRPr lang="en-IN" sz="4400" u="sng" dirty="0">
              <a:effectLst/>
              <a:latin typeface="Algerian" panose="04020705040A02060702" pitchFamily="82"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 xmlns:a16="http://schemas.microsoft.com/office/drawing/2014/main" id="{FC5F97CB-4CEA-4FC2-B23E-37B86AE2FBD4}"/>
              </a:ext>
            </a:extLst>
          </p:cNvPr>
          <p:cNvSpPr txBox="1"/>
          <p:nvPr/>
        </p:nvSpPr>
        <p:spPr>
          <a:xfrm>
            <a:off x="435744" y="2011374"/>
            <a:ext cx="7350103" cy="3970318"/>
          </a:xfrm>
          <a:prstGeom prst="rect">
            <a:avLst/>
          </a:prstGeom>
          <a:noFill/>
        </p:spPr>
        <p:txBody>
          <a:bodyPr wrap="square">
            <a:spAutoFit/>
          </a:bodyPr>
          <a:lstStyle/>
          <a:p>
            <a:pPr marL="285750" indent="-285750">
              <a:buFont typeface="Wingdings" panose="05000000000000000000" pitchFamily="2" charset="2"/>
              <a:buChar char="v"/>
            </a:pPr>
            <a:r>
              <a:rPr lang="en-US" b="1" dirty="0"/>
              <a:t>PHYSICAL CHARACTERISTICS:</a:t>
            </a:r>
          </a:p>
          <a:p>
            <a:r>
              <a:rPr lang="en-US" dirty="0"/>
              <a:t>     They are generally </a:t>
            </a:r>
            <a:r>
              <a:rPr lang="en-US" dirty="0" err="1"/>
              <a:t>mesomorphic</a:t>
            </a:r>
            <a:r>
              <a:rPr lang="en-US" dirty="0"/>
              <a:t> in body constitution , muscular and bold.</a:t>
            </a:r>
          </a:p>
          <a:p>
            <a:endParaRPr lang="en-US" dirty="0"/>
          </a:p>
          <a:p>
            <a:pPr marL="285750" indent="-285750">
              <a:buFont typeface="Wingdings" panose="05000000000000000000" pitchFamily="2" charset="2"/>
              <a:buChar char="v"/>
            </a:pPr>
            <a:r>
              <a:rPr lang="en-US" dirty="0"/>
              <a:t> </a:t>
            </a:r>
            <a:r>
              <a:rPr lang="en-US" b="1" dirty="0"/>
              <a:t>ANTI SOCIAL BEHAVIOUR :</a:t>
            </a:r>
          </a:p>
          <a:p>
            <a:r>
              <a:rPr lang="en-US" dirty="0"/>
              <a:t>      A delinquent possess anti – social behavior. He breaks the law and creates indiscipline in the school , home and society.</a:t>
            </a:r>
          </a:p>
          <a:p>
            <a:endParaRPr lang="en-US" dirty="0"/>
          </a:p>
          <a:p>
            <a:pPr marL="285750" indent="-285750">
              <a:buFont typeface="Wingdings" panose="05000000000000000000" pitchFamily="2" charset="2"/>
              <a:buChar char="v"/>
            </a:pPr>
            <a:r>
              <a:rPr lang="en-US" b="1" dirty="0"/>
              <a:t>HARMFUL BEHAVIOUR:</a:t>
            </a:r>
          </a:p>
          <a:p>
            <a:r>
              <a:rPr lang="en-US" dirty="0"/>
              <a:t>     A delinquent behaves in such a way that it is harmful for himself and also for the others.</a:t>
            </a:r>
          </a:p>
          <a:p>
            <a:endParaRPr lang="en-US" dirty="0"/>
          </a:p>
          <a:p>
            <a:pPr marL="285750" indent="-285750">
              <a:buFont typeface="Wingdings" panose="05000000000000000000" pitchFamily="2" charset="2"/>
              <a:buChar char="v"/>
            </a:pPr>
            <a:r>
              <a:rPr lang="en-US" b="1" dirty="0"/>
              <a:t>ANXIETY LEVEL:</a:t>
            </a:r>
          </a:p>
          <a:p>
            <a:r>
              <a:rPr lang="en-US" dirty="0"/>
              <a:t>    Delinquent’s anxiety level is generally very high.</a:t>
            </a:r>
          </a:p>
        </p:txBody>
      </p:sp>
      <p:pic>
        <p:nvPicPr>
          <p:cNvPr id="2" name="Picture 1"/>
          <p:cNvPicPr>
            <a:picLocks noChangeAspect="1"/>
          </p:cNvPicPr>
          <p:nvPr/>
        </p:nvPicPr>
        <p:blipFill>
          <a:blip r:embed="rId2"/>
          <a:stretch>
            <a:fillRect/>
          </a:stretch>
        </p:blipFill>
        <p:spPr>
          <a:xfrm>
            <a:off x="7436222" y="1283633"/>
            <a:ext cx="4625789" cy="4832228"/>
          </a:xfrm>
          <a:prstGeom prst="rect">
            <a:avLst/>
          </a:prstGeom>
        </p:spPr>
      </p:pic>
    </p:spTree>
    <p:extLst>
      <p:ext uri="{BB962C8B-B14F-4D97-AF65-F5344CB8AC3E}">
        <p14:creationId xmlns:p14="http://schemas.microsoft.com/office/powerpoint/2010/main" xmlns="" val="266227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mph" presetSubtype="0" fill="hold" nodeType="clickEffect">
                                  <p:stCondLst>
                                    <p:cond delay="0"/>
                                  </p:stCondLst>
                                  <p:childTnLst>
                                    <p:anim calcmode="discrete" valueType="str">
                                      <p:cBhvr override="childStyle">
                                        <p:cTn id="6" dur="2000" fill="hold"/>
                                        <p:tgtEl>
                                          <p:spTgt spid="14">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7" fill="hold">
                      <p:stCondLst>
                        <p:cond delay="indefinite"/>
                      </p:stCondLst>
                      <p:childTnLst>
                        <p:par>
                          <p:cTn id="8" fill="hold">
                            <p:stCondLst>
                              <p:cond delay="0"/>
                            </p:stCondLst>
                            <p:childTnLst>
                              <p:par>
                                <p:cTn id="9" presetID="45"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anim calcmode="lin" valueType="num">
                                      <p:cBhvr>
                                        <p:cTn id="12" dur="2000" fill="hold"/>
                                        <p:tgtEl>
                                          <p:spTgt spid="2"/>
                                        </p:tgtEl>
                                        <p:attrNameLst>
                                          <p:attrName>ppt_w</p:attrName>
                                        </p:attrNameLst>
                                      </p:cBhvr>
                                      <p:tavLst>
                                        <p:tav tm="0" fmla="#ppt_w*sin(2.5*pi*$)">
                                          <p:val>
                                            <p:fltVal val="0"/>
                                          </p:val>
                                        </p:tav>
                                        <p:tav tm="100000">
                                          <p:val>
                                            <p:fltVal val="1"/>
                                          </p:val>
                                        </p:tav>
                                      </p:tavLst>
                                    </p:anim>
                                    <p:anim calcmode="lin" valueType="num">
                                      <p:cBhvr>
                                        <p:cTn id="13"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 xmlns:a16="http://schemas.microsoft.com/office/drawing/2014/main" id="{7AFE0265-CDFB-4C5B-A3C7-24B428F63075}"/>
              </a:ext>
            </a:extLst>
          </p:cNvPr>
          <p:cNvSpPr txBox="1"/>
          <p:nvPr/>
        </p:nvSpPr>
        <p:spPr>
          <a:xfrm>
            <a:off x="178134" y="874060"/>
            <a:ext cx="7473241" cy="6463308"/>
          </a:xfrm>
          <a:prstGeom prst="rect">
            <a:avLst/>
          </a:prstGeom>
          <a:noFill/>
        </p:spPr>
        <p:txBody>
          <a:bodyPr wrap="square">
            <a:spAutoFit/>
          </a:bodyPr>
          <a:lstStyle/>
          <a:p>
            <a:endParaRPr lang="en-US" dirty="0"/>
          </a:p>
          <a:p>
            <a:pPr marL="285750" indent="-285750">
              <a:buFont typeface="Wingdings" panose="05000000000000000000" pitchFamily="2" charset="2"/>
              <a:buChar char="v"/>
            </a:pPr>
            <a:r>
              <a:rPr lang="en-US" b="1" dirty="0"/>
              <a:t>DISORGANISED THINKING:  </a:t>
            </a:r>
            <a:r>
              <a:rPr lang="en-US" dirty="0"/>
              <a:t>The thinking of the delinquent is disorganized and unsystematic. His ability to think properly is impaired and therefore, his conclusions are wrong and illogical. He takes decision and acts on the spur of the moment.</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b="1" dirty="0"/>
              <a:t>MALADJUSTED: </a:t>
            </a:r>
            <a:r>
              <a:rPr lang="en-US" dirty="0"/>
              <a:t>The delinquent is essentially a maladjusted man who creates difficulties for others. He is himself blocked in his wholesome growth and he is hostile and rebellious against parents, teachers and other members of the society.</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b="1" dirty="0">
                <a:latin typeface="Century Gothic" panose="020B0502020202020204" pitchFamily="34" charset="0"/>
                <a:ea typeface="Calibri" panose="020F0502020204030204" pitchFamily="34" charset="0"/>
                <a:cs typeface="Times New Roman" panose="02020603050405020304" pitchFamily="18" charset="0"/>
              </a:rPr>
              <a:t>EMOTIONAL DISORGANISATION: </a:t>
            </a:r>
            <a:r>
              <a:rPr lang="en-US" dirty="0">
                <a:latin typeface="Century Gothic" panose="020B0502020202020204" pitchFamily="34" charset="0"/>
                <a:ea typeface="Calibri" panose="020F0502020204030204" pitchFamily="34" charset="0"/>
                <a:cs typeface="Times New Roman" panose="02020603050405020304" pitchFamily="18" charset="0"/>
              </a:rPr>
              <a:t>Children of this type are disorganized and shows no interest and therefore, they are indifferent to all pleasures and pain. They are indifferent not only towards others but also towards themselves as they do not pay any attention to their diet and health.</a:t>
            </a:r>
          </a:p>
          <a:p>
            <a:pPr marL="285750" indent="-285750">
              <a:buFont typeface="Wingdings" panose="05000000000000000000" pitchFamily="2" charset="2"/>
              <a:buChar char="v"/>
            </a:pPr>
            <a:endParaRPr lang="en-US" dirty="0">
              <a:latin typeface="Century Gothic" panose="020B0502020202020204" pitchFamily="34" charset="0"/>
              <a:ea typeface="Calibri" panose="020F0502020204030204" pitchFamily="34" charset="0"/>
              <a:cs typeface="Times New Roman" panose="02020603050405020304" pitchFamily="18" charset="0"/>
            </a:endParaRPr>
          </a:p>
          <a:p>
            <a:endParaRPr lang="en-US" dirty="0"/>
          </a:p>
          <a:p>
            <a:pPr marL="285750" indent="-285750">
              <a:buFont typeface="Wingdings" panose="05000000000000000000" pitchFamily="2" charset="2"/>
              <a:buChar char="v"/>
            </a:pPr>
            <a:endParaRPr lang="en-US" dirty="0">
              <a:latin typeface="Century Gothic" panose="020B0502020202020204" pitchFamily="34" charset="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v"/>
            </a:pPr>
            <a:endParaRPr lang="en-IN" dirty="0">
              <a:latin typeface="Century Gothic" panose="020B0502020202020204" pitchFamily="34" charset="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a:p>
        </p:txBody>
      </p:sp>
      <p:pic>
        <p:nvPicPr>
          <p:cNvPr id="1026" name="Picture 2" descr="Juvenile Delinquent Clip Art - Royalty Free - GoGraph"/>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785846" y="1547275"/>
            <a:ext cx="4286250" cy="447675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4521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2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Picture 155">
            <a:extLst>
              <a:ext uri="{FF2B5EF4-FFF2-40B4-BE49-F238E27FC236}">
                <a16:creationId xmlns="" xmlns:a16="http://schemas.microsoft.com/office/drawing/2014/main" id="{283A210E-14A6-4D86-9A97-65DCDCB95C07}"/>
              </a:ext>
            </a:extLst>
          </p:cNvPr>
          <p:cNvPicPr>
            <a:picLocks noChangeAspect="1"/>
          </p:cNvPicPr>
          <p:nvPr/>
        </p:nvPicPr>
        <p:blipFill>
          <a:blip r:embed="rId3"/>
          <a:stretch>
            <a:fillRect/>
          </a:stretch>
        </p:blipFill>
        <p:spPr>
          <a:xfrm>
            <a:off x="920847" y="897649"/>
            <a:ext cx="9097211" cy="5512802"/>
          </a:xfrm>
          <a:prstGeom prst="rect">
            <a:avLst/>
          </a:prstGeom>
        </p:spPr>
      </p:pic>
      <p:sp>
        <p:nvSpPr>
          <p:cNvPr id="2" name="Rectangle 1"/>
          <p:cNvSpPr/>
          <p:nvPr/>
        </p:nvSpPr>
        <p:spPr>
          <a:xfrm>
            <a:off x="508054" y="312874"/>
            <a:ext cx="10384064" cy="707886"/>
          </a:xfrm>
          <a:prstGeom prst="rect">
            <a:avLst/>
          </a:prstGeom>
        </p:spPr>
        <p:txBody>
          <a:bodyPr wrap="square">
            <a:spAutoFit/>
          </a:bodyPr>
          <a:lstStyle/>
          <a:p>
            <a:pPr algn="ctr"/>
            <a:r>
              <a:rPr lang="en-IN" sz="4000" b="1" u="sng" dirty="0">
                <a:solidFill>
                  <a:schemeClr val="accent3"/>
                </a:solidFill>
                <a:latin typeface="Algerian" panose="04020705040A02060702" pitchFamily="82" charset="0"/>
              </a:rPr>
              <a:t>CAUSES OF DELINQUENCY:</a:t>
            </a:r>
          </a:p>
        </p:txBody>
      </p:sp>
    </p:spTree>
    <p:extLst>
      <p:ext uri="{BB962C8B-B14F-4D97-AF65-F5344CB8AC3E}">
        <p14:creationId xmlns:p14="http://schemas.microsoft.com/office/powerpoint/2010/main" xmlns="" val="4276353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mph" presetSubtype="0" fill="hold" nodeType="clickEffect">
                                  <p:stCondLst>
                                    <p:cond delay="0"/>
                                  </p:stCondLst>
                                  <p:childTnLst>
                                    <p:anim calcmode="discrete" valueType="str">
                                      <p:cBhvr override="childStyle">
                                        <p:cTn id="6" dur="2000" fill="hold"/>
                                        <p:tgtEl>
                                          <p:spTgt spid="2">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C50F3124-F944-4A68-936D-EFF352FDFA0B}"/>
              </a:ext>
            </a:extLst>
          </p:cNvPr>
          <p:cNvSpPr txBox="1"/>
          <p:nvPr/>
        </p:nvSpPr>
        <p:spPr>
          <a:xfrm>
            <a:off x="326203" y="831289"/>
            <a:ext cx="6948656" cy="6624186"/>
          </a:xfrm>
          <a:prstGeom prst="rect">
            <a:avLst/>
          </a:prstGeom>
          <a:noFill/>
        </p:spPr>
        <p:txBody>
          <a:bodyPr wrap="square">
            <a:spAutoFit/>
          </a:bodyPr>
          <a:lstStyle/>
          <a:p>
            <a:pPr marL="342900" indent="-342900">
              <a:lnSpc>
                <a:spcPct val="107000"/>
              </a:lnSpc>
              <a:spcAft>
                <a:spcPts val="800"/>
              </a:spcAft>
              <a:buFont typeface="Wingdings" panose="05000000000000000000" pitchFamily="2" charset="2"/>
              <a:buChar char="v"/>
            </a:pPr>
            <a:r>
              <a:rPr lang="en-IN" sz="2400" b="1" dirty="0">
                <a:solidFill>
                  <a:schemeClr val="accent3"/>
                </a:solidFill>
                <a:effectLst/>
                <a:latin typeface="Calibri" panose="020F0502020204030204" pitchFamily="34" charset="0"/>
                <a:ea typeface="Calibri" panose="020F0502020204030204" pitchFamily="34" charset="0"/>
                <a:cs typeface="Times New Roman" panose="02020603050405020304" pitchFamily="18" charset="0"/>
              </a:rPr>
              <a:t>Biological :</a:t>
            </a:r>
          </a:p>
          <a:p>
            <a:pPr marL="342900" lvl="0" indent="-342900">
              <a:lnSpc>
                <a:spcPct val="107000"/>
              </a:lnSpc>
              <a:buAutoNum type="arabicPeriod"/>
              <a:tabLst>
                <a:tab pos="92075" algn="l"/>
              </a:tabLst>
            </a:pPr>
            <a:r>
              <a:rPr lang="en-IN" sz="2000" b="1" dirty="0">
                <a:effectLst/>
                <a:latin typeface="Calibri" panose="020F0502020204030204" pitchFamily="34" charset="0"/>
                <a:ea typeface="Calibri" panose="020F0502020204030204" pitchFamily="34" charset="0"/>
                <a:cs typeface="Times New Roman" panose="02020603050405020304" pitchFamily="18" charset="0"/>
              </a:rPr>
              <a:t>Inheritance:</a:t>
            </a:r>
          </a:p>
          <a:p>
            <a:pPr lvl="0">
              <a:lnSpc>
                <a:spcPct val="107000"/>
              </a:lnSpc>
              <a:tabLst>
                <a:tab pos="92075" algn="l"/>
              </a:tabLst>
            </a:pPr>
            <a:r>
              <a:rPr lang="en-IN" sz="2000" b="1" dirty="0">
                <a:latin typeface="Calibri" panose="020F0502020204030204" pitchFamily="34" charset="0"/>
                <a:ea typeface="Calibri" panose="020F0502020204030204" pitchFamily="34" charset="0"/>
                <a:cs typeface="Times New Roman" panose="02020603050405020304" pitchFamily="18" charset="0"/>
              </a:rPr>
              <a:t>      </a:t>
            </a:r>
            <a:r>
              <a:rPr lang="en-IN" sz="2000" b="1" dirty="0">
                <a:effectLst/>
                <a:latin typeface="Calibri" panose="020F0502020204030204" pitchFamily="34" charset="0"/>
                <a:ea typeface="Calibri" panose="020F0502020204030204" pitchFamily="34" charset="0"/>
                <a:cs typeface="Times New Roman" panose="02020603050405020304" pitchFamily="18" charset="0"/>
              </a:rPr>
              <a:t> </a:t>
            </a:r>
            <a:r>
              <a:rPr lang="en-IN" sz="2000" dirty="0">
                <a:effectLst/>
                <a:latin typeface="Calibri" panose="020F0502020204030204" pitchFamily="34" charset="0"/>
                <a:ea typeface="Calibri" panose="020F0502020204030204" pitchFamily="34" charset="0"/>
                <a:cs typeface="Times New Roman" panose="02020603050405020304" pitchFamily="18" charset="0"/>
              </a:rPr>
              <a:t>In some of the scientific studies, it has been found that the heredity contributes for delinquency. The study of Dugdale reveals that heredity does play some part in bringing about delinquent tendencies. Lombroso, through a study of a number of criminals and their physical characteristics, established a truth that criminals are the product of heredity social forces, some of them beyond their control.thus,it can be said that the child inherits the tendency of delinquency from his heredity.</a:t>
            </a:r>
          </a:p>
          <a:p>
            <a:pPr lvl="0">
              <a:lnSpc>
                <a:spcPct val="107000"/>
              </a:lnSpc>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lvl="0" indent="-457200">
              <a:lnSpc>
                <a:spcPct val="107000"/>
              </a:lnSpc>
              <a:buAutoNum type="arabicPeriod" startAt="2"/>
              <a:tabLst>
                <a:tab pos="719138" algn="l"/>
              </a:tabLst>
            </a:pPr>
            <a:r>
              <a:rPr lang="en-IN" sz="2000" b="1" dirty="0">
                <a:effectLst/>
                <a:latin typeface="Calibri" panose="020F0502020204030204" pitchFamily="34" charset="0"/>
                <a:ea typeface="Calibri" panose="020F0502020204030204" pitchFamily="34" charset="0"/>
                <a:cs typeface="Times New Roman" panose="02020603050405020304" pitchFamily="18" charset="0"/>
              </a:rPr>
              <a:t>Constitutional defects: </a:t>
            </a:r>
          </a:p>
          <a:p>
            <a:pPr lvl="0">
              <a:lnSpc>
                <a:spcPct val="107000"/>
              </a:lnSpc>
              <a:tabLst>
                <a:tab pos="719138" algn="l"/>
              </a:tabLst>
            </a:pPr>
            <a:r>
              <a:rPr lang="en-IN" sz="2000" b="1" dirty="0">
                <a:latin typeface="Calibri" panose="020F0502020204030204" pitchFamily="34" charset="0"/>
                <a:ea typeface="Calibri" panose="020F0502020204030204" pitchFamily="34" charset="0"/>
                <a:cs typeface="Times New Roman" panose="02020603050405020304" pitchFamily="18" charset="0"/>
              </a:rPr>
              <a:t>        </a:t>
            </a:r>
            <a:r>
              <a:rPr lang="en-IN" sz="2000" dirty="0">
                <a:effectLst/>
                <a:latin typeface="Calibri" panose="020F0502020204030204" pitchFamily="34" charset="0"/>
                <a:ea typeface="Calibri" panose="020F0502020204030204" pitchFamily="34" charset="0"/>
                <a:cs typeface="Times New Roman" panose="02020603050405020304" pitchFamily="18" charset="0"/>
              </a:rPr>
              <a:t>These defects are like inborn mental deficiency, speed defects, deafness,      blindness, brain injuries etc.in loss of control over behaviour.</a:t>
            </a:r>
          </a:p>
          <a:p>
            <a:pPr lvl="0">
              <a:lnSpc>
                <a:spcPct val="107000"/>
              </a:lnSpc>
              <a:tabLst>
                <a:tab pos="719138" algn="l"/>
              </a:tabLst>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endParaRPr lang="en-IN" sz="2000" dirty="0">
              <a:effectLst/>
              <a:latin typeface="Arial" panose="020B0604020202020204" pitchFamily="34" charset="0"/>
              <a:ea typeface="Calibri" panose="020F0502020204030204" pitchFamily="34" charset="0"/>
              <a:cs typeface="Times New Roman" panose="02020603050405020304" pitchFamily="18" charset="0"/>
            </a:endParaRPr>
          </a:p>
          <a:p>
            <a:pPr lvl="0">
              <a:lnSpc>
                <a:spcPct val="107000"/>
              </a:lnSpc>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 xmlns:a16="http://schemas.microsoft.com/office/drawing/2014/main" id="{8E4E1A0D-E054-4FDD-B933-00EBC48D77B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119256" y="1545770"/>
            <a:ext cx="4626429" cy="4103916"/>
          </a:xfrm>
          <a:prstGeom prst="rect">
            <a:avLst/>
          </a:prstGeom>
        </p:spPr>
      </p:pic>
    </p:spTree>
    <p:extLst>
      <p:ext uri="{BB962C8B-B14F-4D97-AF65-F5344CB8AC3E}">
        <p14:creationId xmlns:p14="http://schemas.microsoft.com/office/powerpoint/2010/main" xmlns="" val="2969377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9635" y="620308"/>
            <a:ext cx="7749988" cy="4659674"/>
          </a:xfrm>
          <a:prstGeom prst="rect">
            <a:avLst/>
          </a:prstGeom>
        </p:spPr>
        <p:txBody>
          <a:bodyPr wrap="square">
            <a:spAutoFit/>
          </a:bodyPr>
          <a:lstStyle/>
          <a:p>
            <a:pPr marL="342900" lvl="0" indent="-342900">
              <a:lnSpc>
                <a:spcPct val="107000"/>
              </a:lnSpc>
              <a:spcAft>
                <a:spcPts val="800"/>
              </a:spcAft>
              <a:buFont typeface="Wingdings" panose="05000000000000000000" pitchFamily="2" charset="2"/>
              <a:buChar char="v"/>
            </a:pPr>
            <a:r>
              <a:rPr lang="en-IN" sz="2000" b="1" dirty="0">
                <a:solidFill>
                  <a:schemeClr val="accent3"/>
                </a:solidFill>
                <a:latin typeface="Calibri" panose="020F0502020204030204" pitchFamily="34" charset="0"/>
                <a:ea typeface="Calibri" panose="020F0502020204030204" pitchFamily="34" charset="0"/>
                <a:cs typeface="Times New Roman" panose="02020603050405020304" pitchFamily="18" charset="0"/>
              </a:rPr>
              <a:t> </a:t>
            </a:r>
            <a:r>
              <a:rPr lang="en-IN" sz="3600" b="1" dirty="0">
                <a:solidFill>
                  <a:schemeClr val="accent3"/>
                </a:solidFill>
                <a:latin typeface="Calibri" panose="020F0502020204030204" pitchFamily="34" charset="0"/>
                <a:ea typeface="Calibri" panose="020F0502020204030204" pitchFamily="34" charset="0"/>
                <a:cs typeface="Times New Roman" panose="02020603050405020304" pitchFamily="18" charset="0"/>
              </a:rPr>
              <a:t>Psychological factors: </a:t>
            </a:r>
            <a:endParaRPr lang="en-IN" sz="3600" b="1" dirty="0">
              <a:solidFill>
                <a:schemeClr val="accent3"/>
              </a:solidFill>
              <a:latin typeface="Arial" panose="020B0604020202020204" pitchFamily="34" charset="0"/>
              <a:ea typeface="Calibri" panose="020F0502020204030204" pitchFamily="34" charset="0"/>
              <a:cs typeface="Times New Roman" panose="02020603050405020304" pitchFamily="18" charset="0"/>
            </a:endParaRPr>
          </a:p>
          <a:p>
            <a:pPr marL="266700" lvl="0" indent="-266700">
              <a:lnSpc>
                <a:spcPct val="107000"/>
              </a:lnSpc>
              <a:spcAft>
                <a:spcPts val="800"/>
              </a:spcAft>
              <a:tabLst>
                <a:tab pos="360363" algn="l"/>
              </a:tabLst>
            </a:pPr>
            <a:r>
              <a:rPr lang="en-IN" b="1" dirty="0">
                <a:latin typeface="Calibri" panose="020F0502020204030204" pitchFamily="34" charset="0"/>
                <a:ea typeface="Calibri" panose="020F0502020204030204" pitchFamily="34" charset="0"/>
                <a:cs typeface="Times New Roman" panose="02020603050405020304" pitchFamily="18" charset="0"/>
              </a:rPr>
              <a:t> 1.  </a:t>
            </a:r>
            <a:r>
              <a:rPr lang="en-IN" sz="2800" b="1" dirty="0">
                <a:latin typeface="Calibri" panose="020F0502020204030204" pitchFamily="34" charset="0"/>
                <a:ea typeface="Calibri" panose="020F0502020204030204" pitchFamily="34" charset="0"/>
                <a:cs typeface="Times New Roman" panose="02020603050405020304" pitchFamily="18" charset="0"/>
              </a:rPr>
              <a:t>Intellectual weakness:</a:t>
            </a:r>
          </a:p>
          <a:p>
            <a:pPr marL="266700" lvl="0" indent="-266700">
              <a:lnSpc>
                <a:spcPct val="107000"/>
              </a:lnSpc>
              <a:spcAft>
                <a:spcPts val="800"/>
              </a:spcAft>
              <a:tabLst>
                <a:tab pos="360363" algn="l"/>
              </a:tabLst>
            </a:pPr>
            <a:r>
              <a:rPr lang="en-IN" sz="2000" b="1" dirty="0">
                <a:latin typeface="Calibri" panose="020F0502020204030204" pitchFamily="34" charset="0"/>
                <a:ea typeface="Calibri" panose="020F0502020204030204" pitchFamily="34" charset="0"/>
                <a:cs typeface="Times New Roman" panose="02020603050405020304" pitchFamily="18" charset="0"/>
              </a:rPr>
              <a:t>      </a:t>
            </a:r>
            <a:r>
              <a:rPr lang="en-IN" sz="2000" dirty="0">
                <a:latin typeface="Calibri" panose="020F0502020204030204" pitchFamily="34" charset="0"/>
                <a:ea typeface="Calibri" panose="020F0502020204030204" pitchFamily="34" charset="0"/>
                <a:cs typeface="Times New Roman" panose="02020603050405020304" pitchFamily="18" charset="0"/>
              </a:rPr>
              <a:t>As these children cannot think systematically. </a:t>
            </a:r>
          </a:p>
          <a:p>
            <a:pPr marL="452438" lvl="0" indent="-452438">
              <a:lnSpc>
                <a:spcPct val="107000"/>
              </a:lnSpc>
              <a:spcAft>
                <a:spcPts val="800"/>
              </a:spcAft>
              <a:buAutoNum type="arabicPeriod" startAt="2"/>
              <a:tabLst>
                <a:tab pos="452438" algn="l"/>
              </a:tabLst>
            </a:pPr>
            <a:r>
              <a:rPr lang="en-IN" sz="2800" b="1" dirty="0">
                <a:latin typeface="Calibri" panose="020F0502020204030204" pitchFamily="34" charset="0"/>
                <a:ea typeface="Calibri" panose="020F0502020204030204" pitchFamily="34" charset="0"/>
                <a:cs typeface="Times New Roman" panose="02020603050405020304" pitchFamily="18" charset="0"/>
              </a:rPr>
              <a:t>Weak super EGO:  </a:t>
            </a:r>
          </a:p>
          <a:p>
            <a:pPr lvl="0">
              <a:lnSpc>
                <a:spcPct val="107000"/>
              </a:lnSpc>
              <a:spcAft>
                <a:spcPts val="800"/>
              </a:spcAft>
              <a:tabLst>
                <a:tab pos="452438" algn="l"/>
              </a:tabLst>
            </a:pPr>
            <a:r>
              <a:rPr lang="en-IN" sz="2000" b="1" dirty="0">
                <a:latin typeface="Calibri" panose="020F0502020204030204" pitchFamily="34" charset="0"/>
                <a:ea typeface="Calibri" panose="020F0502020204030204" pitchFamily="34" charset="0"/>
                <a:cs typeface="Times New Roman" panose="02020603050405020304" pitchFamily="18" charset="0"/>
              </a:rPr>
              <a:t>       </a:t>
            </a:r>
            <a:r>
              <a:rPr lang="en-IN" sz="2000" dirty="0">
                <a:latin typeface="Calibri" panose="020F0502020204030204" pitchFamily="34" charset="0"/>
                <a:ea typeface="Calibri" panose="020F0502020204030204" pitchFamily="34" charset="0"/>
                <a:cs typeface="Times New Roman" panose="02020603050405020304" pitchFamily="18" charset="0"/>
              </a:rPr>
              <a:t>Super EGO serves check on the behaviour of the individual when the child has no fear of being defected by anybody and has no inner check in inner self, child is easily lead to commit the anti-social acts. </a:t>
            </a:r>
          </a:p>
          <a:p>
            <a:pPr marL="534988" indent="-534988">
              <a:lnSpc>
                <a:spcPct val="107000"/>
              </a:lnSpc>
              <a:spcAft>
                <a:spcPts val="800"/>
              </a:spcAft>
            </a:pPr>
            <a:r>
              <a:rPr lang="en-IN" sz="2000" b="1" dirty="0">
                <a:latin typeface="Calibri" panose="020F0502020204030204" pitchFamily="34" charset="0"/>
                <a:ea typeface="Calibri" panose="020F0502020204030204" pitchFamily="34" charset="0"/>
                <a:cs typeface="Times New Roman" panose="02020603050405020304" pitchFamily="18" charset="0"/>
              </a:rPr>
              <a:t> 3.   </a:t>
            </a:r>
            <a:r>
              <a:rPr lang="en-IN" sz="2800" b="1" dirty="0">
                <a:latin typeface="Calibri" panose="020F0502020204030204" pitchFamily="34" charset="0"/>
                <a:ea typeface="Calibri" panose="020F0502020204030204" pitchFamily="34" charset="0"/>
                <a:cs typeface="Times New Roman" panose="02020603050405020304" pitchFamily="18" charset="0"/>
              </a:rPr>
              <a:t>Lack of security: </a:t>
            </a:r>
          </a:p>
          <a:p>
            <a:pPr marL="534988" indent="-534988">
              <a:lnSpc>
                <a:spcPct val="107000"/>
              </a:lnSpc>
              <a:spcAft>
                <a:spcPts val="800"/>
              </a:spcAft>
            </a:pPr>
            <a:r>
              <a:rPr lang="en-IN" sz="2000" dirty="0">
                <a:latin typeface="Calibri" panose="020F0502020204030204" pitchFamily="34" charset="0"/>
                <a:ea typeface="Calibri" panose="020F0502020204030204" pitchFamily="34" charset="0"/>
                <a:cs typeface="Times New Roman" panose="02020603050405020304" pitchFamily="18" charset="0"/>
              </a:rPr>
              <a:t>        Emotional insecurity, lack of affection, inferiority feeling etc. Leads to the maladjustment and further delinquency behaviour.</a:t>
            </a:r>
            <a:endParaRPr lang="en-US" sz="2000" dirty="0"/>
          </a:p>
        </p:txBody>
      </p:sp>
      <p:pic>
        <p:nvPicPr>
          <p:cNvPr id="4" name="Picture 3">
            <a:extLst>
              <a:ext uri="{FF2B5EF4-FFF2-40B4-BE49-F238E27FC236}">
                <a16:creationId xmlns="" xmlns:a16="http://schemas.microsoft.com/office/drawing/2014/main" id="{8C57B105-B9DE-4E93-8292-322B50C185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881257" y="406373"/>
            <a:ext cx="3886200" cy="5555517"/>
          </a:xfrm>
          <a:prstGeom prst="rect">
            <a:avLst/>
          </a:prstGeom>
        </p:spPr>
      </p:pic>
    </p:spTree>
    <p:extLst>
      <p:ext uri="{BB962C8B-B14F-4D97-AF65-F5344CB8AC3E}">
        <p14:creationId xmlns:p14="http://schemas.microsoft.com/office/powerpoint/2010/main" xmlns="" val="156885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fill="hold" nodeType="clickEffect">
                                  <p:stCondLst>
                                    <p:cond delay="0"/>
                                  </p:stCondLst>
                                  <p:childTnLst>
                                    <p:anim calcmode="discrete" valueType="str">
                                      <p:cBhvr>
                                        <p:cTn id="6" dur="1000" fill="hold"/>
                                        <p:tgtEl>
                                          <p:spTgt spid="4"/>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32" presetClass="emph" presetSubtype="0" fill="hold" nodeType="clickEffect">
                                  <p:stCondLst>
                                    <p:cond delay="0"/>
                                  </p:stCondLst>
                                  <p:childTnLst>
                                    <p:animRot by="120000">
                                      <p:cBhvr>
                                        <p:cTn id="10" dur="100" fill="hold">
                                          <p:stCondLst>
                                            <p:cond delay="0"/>
                                          </p:stCondLst>
                                        </p:cTn>
                                        <p:tgtEl>
                                          <p:spTgt spid="2">
                                            <p:txEl>
                                              <p:pRg st="0" end="0"/>
                                            </p:txEl>
                                          </p:spTgt>
                                        </p:tgtEl>
                                        <p:attrNameLst>
                                          <p:attrName>r</p:attrName>
                                        </p:attrNameLst>
                                      </p:cBhvr>
                                    </p:animRot>
                                    <p:animRot by="-240000">
                                      <p:cBhvr>
                                        <p:cTn id="11" dur="200" fill="hold">
                                          <p:stCondLst>
                                            <p:cond delay="200"/>
                                          </p:stCondLst>
                                        </p:cTn>
                                        <p:tgtEl>
                                          <p:spTgt spid="2">
                                            <p:txEl>
                                              <p:pRg st="0" end="0"/>
                                            </p:txEl>
                                          </p:spTgt>
                                        </p:tgtEl>
                                        <p:attrNameLst>
                                          <p:attrName>r</p:attrName>
                                        </p:attrNameLst>
                                      </p:cBhvr>
                                    </p:animRot>
                                    <p:animRot by="240000">
                                      <p:cBhvr>
                                        <p:cTn id="12" dur="200" fill="hold">
                                          <p:stCondLst>
                                            <p:cond delay="400"/>
                                          </p:stCondLst>
                                        </p:cTn>
                                        <p:tgtEl>
                                          <p:spTgt spid="2">
                                            <p:txEl>
                                              <p:pRg st="0" end="0"/>
                                            </p:txEl>
                                          </p:spTgt>
                                        </p:tgtEl>
                                        <p:attrNameLst>
                                          <p:attrName>r</p:attrName>
                                        </p:attrNameLst>
                                      </p:cBhvr>
                                    </p:animRot>
                                    <p:animRot by="-240000">
                                      <p:cBhvr>
                                        <p:cTn id="13" dur="200" fill="hold">
                                          <p:stCondLst>
                                            <p:cond delay="600"/>
                                          </p:stCondLst>
                                        </p:cTn>
                                        <p:tgtEl>
                                          <p:spTgt spid="2">
                                            <p:txEl>
                                              <p:pRg st="0" end="0"/>
                                            </p:txEl>
                                          </p:spTgt>
                                        </p:tgtEl>
                                        <p:attrNameLst>
                                          <p:attrName>r</p:attrName>
                                        </p:attrNameLst>
                                      </p:cBhvr>
                                    </p:animRot>
                                    <p:animRot by="120000">
                                      <p:cBhvr>
                                        <p:cTn id="14" dur="200" fill="hold">
                                          <p:stCondLst>
                                            <p:cond delay="800"/>
                                          </p:stCondLst>
                                        </p:cTn>
                                        <p:tgtEl>
                                          <p:spTgt spid="2">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2689" y="210670"/>
            <a:ext cx="13137124" cy="2841811"/>
          </a:xfrm>
        </p:spPr>
        <p:txBody>
          <a:bodyPr/>
          <a:lstStyle/>
          <a:p>
            <a:pPr marL="0" indent="0" algn="ctr"/>
            <a:r>
              <a:rPr lang="en-US" sz="6000" b="1" u="sng" dirty="0">
                <a:solidFill>
                  <a:schemeClr val="accent3"/>
                </a:solidFill>
                <a:latin typeface="Algerian" panose="04020705040A02060702" pitchFamily="82" charset="0"/>
              </a:rPr>
              <a:t>FAMILY AND HOME FACTOR :</a:t>
            </a:r>
          </a:p>
        </p:txBody>
      </p:sp>
      <p:sp>
        <p:nvSpPr>
          <p:cNvPr id="6" name="Content Placeholder 5">
            <a:extLst>
              <a:ext uri="{FF2B5EF4-FFF2-40B4-BE49-F238E27FC236}">
                <a16:creationId xmlns="" xmlns:a16="http://schemas.microsoft.com/office/drawing/2014/main" id="{51C5205E-9D8B-4A51-BEB2-AEB0D2C5AB39}"/>
              </a:ext>
            </a:extLst>
          </p:cNvPr>
          <p:cNvSpPr>
            <a:spLocks noGrp="1"/>
          </p:cNvSpPr>
          <p:nvPr>
            <p:ph idx="1"/>
          </p:nvPr>
        </p:nvSpPr>
        <p:spPr>
          <a:xfrm>
            <a:off x="94783" y="954740"/>
            <a:ext cx="8352531" cy="7046260"/>
          </a:xfrm>
        </p:spPr>
        <p:txBody>
          <a:bodyPr>
            <a:normAutofit/>
          </a:bodyPr>
          <a:lstStyle/>
          <a:p>
            <a:pPr marL="0" indent="0">
              <a:buNone/>
            </a:pPr>
            <a:endParaRPr lang="en-US" sz="1900" b="1" dirty="0">
              <a:solidFill>
                <a:schemeClr val="accent3"/>
              </a:solidFill>
            </a:endParaRPr>
          </a:p>
          <a:p>
            <a:pPr lvl="1" algn="just">
              <a:lnSpc>
                <a:spcPct val="120000"/>
              </a:lnSpc>
              <a:buFont typeface="Wingdings" panose="05000000000000000000" pitchFamily="2" charset="2"/>
              <a:buChar char="q"/>
            </a:pPr>
            <a:r>
              <a:rPr lang="en-US" sz="2400" b="1" dirty="0"/>
              <a:t>Broken Families </a:t>
            </a:r>
            <a:r>
              <a:rPr lang="en-US" sz="2400" dirty="0"/>
              <a:t>:</a:t>
            </a:r>
          </a:p>
          <a:p>
            <a:pPr marL="804863" lvl="1" indent="0" algn="just">
              <a:lnSpc>
                <a:spcPct val="120000"/>
              </a:lnSpc>
              <a:buNone/>
            </a:pPr>
            <a:r>
              <a:rPr lang="en-US" dirty="0"/>
              <a:t>Child is not looked after properly and not brought up carefully.    child  becomes neglected and hence they adopt wrong ways and gradually child become delinquent.</a:t>
            </a:r>
          </a:p>
          <a:p>
            <a:pPr lvl="1" algn="just">
              <a:buFont typeface="Wingdings" panose="05000000000000000000" pitchFamily="2" charset="2"/>
              <a:buChar char="q"/>
            </a:pPr>
            <a:r>
              <a:rPr lang="en-US" sz="2600" b="1" dirty="0"/>
              <a:t>Poverty</a:t>
            </a:r>
            <a:r>
              <a:rPr lang="en-US" sz="2600" dirty="0"/>
              <a:t> : </a:t>
            </a:r>
          </a:p>
          <a:p>
            <a:pPr marL="892175" lvl="1" indent="-446088" algn="just">
              <a:buNone/>
            </a:pPr>
            <a:r>
              <a:rPr lang="en-US" sz="2600" dirty="0"/>
              <a:t>     </a:t>
            </a:r>
            <a:r>
              <a:rPr lang="en-US" dirty="0"/>
              <a:t>Due to financial constraints the various needs of the child are not  fulfilled even the basic  need like hunger and education etc. That leads to the crime.</a:t>
            </a:r>
          </a:p>
          <a:p>
            <a:pPr lvl="1" algn="just">
              <a:buFont typeface="Wingdings" panose="05000000000000000000" pitchFamily="2" charset="2"/>
              <a:buChar char="q"/>
            </a:pPr>
            <a:r>
              <a:rPr lang="en-US" sz="2600" dirty="0"/>
              <a:t> </a:t>
            </a:r>
            <a:r>
              <a:rPr lang="en-US" sz="2600" b="1" dirty="0"/>
              <a:t>Parental attitude or birth order </a:t>
            </a:r>
            <a:r>
              <a:rPr lang="en-US" sz="2600" dirty="0"/>
              <a:t>:</a:t>
            </a:r>
          </a:p>
          <a:p>
            <a:pPr marL="804863" lvl="1" indent="-347663" algn="just">
              <a:buNone/>
            </a:pPr>
            <a:r>
              <a:rPr lang="en-US" dirty="0"/>
              <a:t>      It is normally seen that elder child becomes the   responsible child whereas the younger one becomes over-affectionate, but the middle one is neglected. Thus, birth also contributes to develop anti- social feelings in the children.</a:t>
            </a:r>
          </a:p>
          <a:p>
            <a:pPr marL="457200" lvl="1" indent="0">
              <a:buNone/>
            </a:pPr>
            <a:endParaRPr lang="en-US" dirty="0"/>
          </a:p>
          <a:p>
            <a:pPr lvl="1">
              <a:buFont typeface="Wingdings" panose="05000000000000000000" pitchFamily="2" charset="2"/>
              <a:buChar char="q"/>
            </a:pPr>
            <a:endParaRPr lang="en-US" sz="2600" dirty="0"/>
          </a:p>
          <a:p>
            <a:pPr marL="457200" lvl="1" indent="0">
              <a:buNone/>
            </a:pPr>
            <a:endParaRPr lang="en-US" sz="2600" dirty="0"/>
          </a:p>
          <a:p>
            <a:pPr marL="457200" lvl="1" indent="0">
              <a:buNone/>
            </a:pPr>
            <a:endParaRPr lang="en-US" sz="2600" dirty="0"/>
          </a:p>
          <a:p>
            <a:pPr marL="457200" lvl="1" indent="0">
              <a:buNone/>
            </a:pPr>
            <a:endParaRPr lang="en-US" sz="2600" dirty="0"/>
          </a:p>
          <a:p>
            <a:pPr marL="457200" lvl="1" indent="0">
              <a:buNone/>
            </a:pPr>
            <a:endParaRPr lang="en-US" sz="2600" dirty="0"/>
          </a:p>
          <a:p>
            <a:pPr lvl="1"/>
            <a:endParaRPr lang="en-US" sz="6200" dirty="0"/>
          </a:p>
          <a:p>
            <a:pPr marL="0" indent="0">
              <a:buNone/>
            </a:pPr>
            <a:endParaRPr lang="en-US" sz="6200" dirty="0"/>
          </a:p>
          <a:p>
            <a:endParaRPr lang="en-US" sz="62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IN" dirty="0"/>
          </a:p>
        </p:txBody>
      </p:sp>
      <p:pic>
        <p:nvPicPr>
          <p:cNvPr id="4" name="Picture 3">
            <a:extLst>
              <a:ext uri="{FF2B5EF4-FFF2-40B4-BE49-F238E27FC236}">
                <a16:creationId xmlns="" xmlns:a16="http://schemas.microsoft.com/office/drawing/2014/main" id="{59809DB9-AEF7-4EA2-851B-1925C31CA1AA}"/>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910237" y="1911803"/>
            <a:ext cx="3044198" cy="4510768"/>
          </a:xfrm>
          <a:prstGeom prst="rect">
            <a:avLst/>
          </a:prstGeom>
        </p:spPr>
      </p:pic>
    </p:spTree>
    <p:extLst>
      <p:ext uri="{BB962C8B-B14F-4D97-AF65-F5344CB8AC3E}">
        <p14:creationId xmlns:p14="http://schemas.microsoft.com/office/powerpoint/2010/main" xmlns="" val="943103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45DC1375-3936-44FF-A824-DE2916ABD0F3}"/>
              </a:ext>
            </a:extLst>
          </p:cNvPr>
          <p:cNvSpPr txBox="1"/>
          <p:nvPr/>
        </p:nvSpPr>
        <p:spPr>
          <a:xfrm>
            <a:off x="-144019" y="693127"/>
            <a:ext cx="7943313" cy="5632311"/>
          </a:xfrm>
          <a:prstGeom prst="rect">
            <a:avLst/>
          </a:prstGeom>
          <a:noFill/>
        </p:spPr>
        <p:txBody>
          <a:bodyPr wrap="square">
            <a:spAutoFit/>
          </a:bodyPr>
          <a:lstStyle/>
          <a:p>
            <a:pPr marL="800100" lvl="1" indent="-342900">
              <a:buFont typeface="Wingdings" panose="05000000000000000000" pitchFamily="2" charset="2"/>
              <a:buChar char="q"/>
            </a:pPr>
            <a:r>
              <a:rPr lang="en-US" sz="2400" b="1" dirty="0"/>
              <a:t>Marital relation or Quarrels B/w Parents </a:t>
            </a:r>
            <a:r>
              <a:rPr lang="en-US" sz="2400" dirty="0"/>
              <a:t>:</a:t>
            </a:r>
          </a:p>
          <a:p>
            <a:pPr lvl="1"/>
            <a:r>
              <a:rPr lang="en-US" sz="2400" dirty="0"/>
              <a:t>     </a:t>
            </a:r>
            <a:r>
              <a:rPr lang="en-US" sz="2000" dirty="0"/>
              <a:t>It may so happen that due to frequent quarrel between the parents the child feels insecure, and his mental health is lost.</a:t>
            </a:r>
          </a:p>
          <a:p>
            <a:pPr marL="800100" lvl="1" indent="-342900">
              <a:buFont typeface="Wingdings" panose="05000000000000000000" pitchFamily="2" charset="2"/>
              <a:buChar char="q"/>
            </a:pPr>
            <a:endParaRPr lang="en-US" sz="2000" dirty="0"/>
          </a:p>
          <a:p>
            <a:pPr marL="800100" lvl="1" indent="-342900">
              <a:buFont typeface="Wingdings" panose="05000000000000000000" pitchFamily="2" charset="2"/>
              <a:buChar char="q"/>
            </a:pPr>
            <a:r>
              <a:rPr lang="en-US" sz="2400" dirty="0"/>
              <a:t> </a:t>
            </a:r>
            <a:r>
              <a:rPr lang="en-US" sz="2400" b="1" dirty="0"/>
              <a:t>Lack of Moral code </a:t>
            </a:r>
            <a:r>
              <a:rPr lang="en-US" sz="2400" dirty="0"/>
              <a:t>: </a:t>
            </a:r>
          </a:p>
          <a:p>
            <a:pPr lvl="1"/>
            <a:r>
              <a:rPr lang="en-US" sz="2400" dirty="0"/>
              <a:t>     </a:t>
            </a:r>
            <a:r>
              <a:rPr lang="en-US" sz="2000" dirty="0"/>
              <a:t>The character and morality of the child’s parents influences the child's personality to a very great extent. Mostly the child’s personality, conduct and character are considerably influenced by the personality</a:t>
            </a:r>
            <a:r>
              <a:rPr lang="en-US" dirty="0"/>
              <a:t>.</a:t>
            </a:r>
          </a:p>
          <a:p>
            <a:pPr marL="742950" lvl="1" indent="-285750">
              <a:buFont typeface="Wingdings" panose="05000000000000000000" pitchFamily="2" charset="2"/>
              <a:buChar char="q"/>
            </a:pPr>
            <a:endParaRPr lang="en-US" dirty="0"/>
          </a:p>
          <a:p>
            <a:pPr marL="795338" lvl="1" indent="-342900">
              <a:buFont typeface="Wingdings" panose="05000000000000000000" pitchFamily="2" charset="2"/>
              <a:buChar char="q"/>
            </a:pPr>
            <a:r>
              <a:rPr lang="en-US" sz="2400" b="1" dirty="0"/>
              <a:t>High Ambitions</a:t>
            </a:r>
            <a:r>
              <a:rPr lang="en-US" sz="2400" dirty="0"/>
              <a:t>: </a:t>
            </a:r>
          </a:p>
          <a:p>
            <a:pPr marL="452438" lvl="1"/>
            <a:r>
              <a:rPr lang="en-US" sz="2400" dirty="0"/>
              <a:t>     </a:t>
            </a:r>
            <a:r>
              <a:rPr lang="en-US" sz="2000" dirty="0"/>
              <a:t>Parents usually have high ambitions and expectations from   their children which create confusion and inability to achieve and lead to delinquency.</a:t>
            </a:r>
          </a:p>
          <a:p>
            <a:pPr marL="800100" lvl="1" indent="-342900">
              <a:buFont typeface="Wingdings" panose="05000000000000000000" pitchFamily="2" charset="2"/>
              <a:buChar char="q"/>
            </a:pPr>
            <a:endParaRPr lang="en-US" sz="2000" dirty="0"/>
          </a:p>
          <a:p>
            <a:pPr lvl="1"/>
            <a:endParaRPr lang="en-US" dirty="0"/>
          </a:p>
        </p:txBody>
      </p:sp>
    </p:spTree>
    <p:extLst>
      <p:ext uri="{BB962C8B-B14F-4D97-AF65-F5344CB8AC3E}">
        <p14:creationId xmlns:p14="http://schemas.microsoft.com/office/powerpoint/2010/main" xmlns="" val="1600296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250"/>
                                        <p:tgtEl>
                                          <p:spTgt spid="5">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0" dur="250"/>
                                        <p:tgtEl>
                                          <p:spTgt spid="5">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randombar(horizontal)">
                                      <p:cBhvr>
                                        <p:cTn id="13" dur="250"/>
                                        <p:tgtEl>
                                          <p:spTgt spid="5">
                                            <p:txEl>
                                              <p:pRg st="3" end="3"/>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5">
                                            <p:txEl>
                                              <p:pRg st="4" end="4"/>
                                            </p:txEl>
                                          </p:spTgt>
                                        </p:tgtEl>
                                        <p:attrNameLst>
                                          <p:attrName>style.visibility</p:attrName>
                                        </p:attrNameLst>
                                      </p:cBhvr>
                                      <p:to>
                                        <p:strVal val="visible"/>
                                      </p:to>
                                    </p:set>
                                    <p:animEffect transition="in" filter="randombar(horizontal)">
                                      <p:cBhvr>
                                        <p:cTn id="16" dur="250"/>
                                        <p:tgtEl>
                                          <p:spTgt spid="5">
                                            <p:txEl>
                                              <p:pRg st="4" end="4"/>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animEffect transition="in" filter="randombar(horizontal)">
                                      <p:cBhvr>
                                        <p:cTn id="19" dur="250"/>
                                        <p:tgtEl>
                                          <p:spTgt spid="5">
                                            <p:txEl>
                                              <p:pRg st="6" end="6"/>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5">
                                            <p:txEl>
                                              <p:pRg st="7" end="7"/>
                                            </p:txEl>
                                          </p:spTgt>
                                        </p:tgtEl>
                                        <p:attrNameLst>
                                          <p:attrName>style.visibility</p:attrName>
                                        </p:attrNameLst>
                                      </p:cBhvr>
                                      <p:to>
                                        <p:strVal val="visible"/>
                                      </p:to>
                                    </p:set>
                                    <p:animEffect transition="in" filter="randombar(horizontal)">
                                      <p:cBhvr>
                                        <p:cTn id="22" dur="25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13591044"/>
            <a:ext cx="6096000" cy="2246769"/>
          </a:xfrm>
          <a:prstGeom prst="rect">
            <a:avLst/>
          </a:prstGeom>
        </p:spPr>
        <p:txBody>
          <a:bodyPr>
            <a:spAutoFit/>
          </a:bodyPr>
          <a:lstStyle/>
          <a:p>
            <a:pPr lvl="1">
              <a:buFont typeface="Wingdings" panose="05000000000000000000" pitchFamily="2" charset="2"/>
              <a:buChar char="q"/>
            </a:pPr>
            <a:r>
              <a:rPr lang="en-US" sz="2000" b="1" dirty="0"/>
              <a:t>Discriminatory treatment </a:t>
            </a:r>
            <a:r>
              <a:rPr lang="en-US" sz="2000" dirty="0"/>
              <a:t>:</a:t>
            </a:r>
          </a:p>
          <a:p>
            <a:pPr lvl="1"/>
            <a:r>
              <a:rPr lang="en-US" sz="2000" dirty="0"/>
              <a:t>     Sometimes parents care of one child more than the others, always insult a child in front of another child etc.. These acts crate jealousy and depression that leads to the delinquency.</a:t>
            </a:r>
          </a:p>
          <a:p>
            <a:pPr lvl="1">
              <a:buFont typeface="Wingdings" panose="05000000000000000000" pitchFamily="2" charset="2"/>
              <a:buChar char="q"/>
            </a:pPr>
            <a:endParaRPr lang="en-US" sz="2000" dirty="0"/>
          </a:p>
        </p:txBody>
      </p:sp>
      <p:sp>
        <p:nvSpPr>
          <p:cNvPr id="3" name="Rectangle 2"/>
          <p:cNvSpPr/>
          <p:nvPr/>
        </p:nvSpPr>
        <p:spPr>
          <a:xfrm>
            <a:off x="3048000" y="-13591044"/>
            <a:ext cx="6096000" cy="1754326"/>
          </a:xfrm>
          <a:prstGeom prst="rect">
            <a:avLst/>
          </a:prstGeom>
        </p:spPr>
        <p:txBody>
          <a:bodyPr>
            <a:spAutoFit/>
          </a:bodyPr>
          <a:lstStyle/>
          <a:p>
            <a:pPr lvl="1">
              <a:buFont typeface="Wingdings" panose="05000000000000000000" pitchFamily="2" charset="2"/>
              <a:buChar char="q"/>
            </a:pPr>
            <a:r>
              <a:rPr lang="en-US" b="1" dirty="0"/>
              <a:t>Discriminatory treatment </a:t>
            </a:r>
            <a:r>
              <a:rPr lang="en-US" dirty="0"/>
              <a:t>:</a:t>
            </a:r>
          </a:p>
          <a:p>
            <a:pPr lvl="1"/>
            <a:r>
              <a:rPr lang="en-US" dirty="0"/>
              <a:t>     Sometimes parents care of one child more than the others, always insult a child in front of another child etc.. These acts crate jealousy and depression that leads to the delinquency.</a:t>
            </a:r>
          </a:p>
          <a:p>
            <a:pPr lvl="1">
              <a:buFont typeface="Wingdings" panose="05000000000000000000" pitchFamily="2" charset="2"/>
              <a:buChar char="q"/>
            </a:pPr>
            <a:endParaRPr lang="en-US" dirty="0"/>
          </a:p>
        </p:txBody>
      </p:sp>
      <p:sp>
        <p:nvSpPr>
          <p:cNvPr id="4" name="Rectangle 3"/>
          <p:cNvSpPr/>
          <p:nvPr/>
        </p:nvSpPr>
        <p:spPr>
          <a:xfrm>
            <a:off x="849086" y="904943"/>
            <a:ext cx="10167257" cy="5078891"/>
          </a:xfrm>
          <a:prstGeom prst="rect">
            <a:avLst/>
          </a:prstGeom>
        </p:spPr>
        <p:txBody>
          <a:bodyPr wrap="square">
            <a:spAutoFit/>
          </a:bodyPr>
          <a:lstStyle/>
          <a:p>
            <a:pPr marL="533400" lvl="1" indent="-358775">
              <a:buFont typeface="Wingdings" panose="05000000000000000000" pitchFamily="2" charset="2"/>
              <a:buChar char="q"/>
            </a:pPr>
            <a:r>
              <a:rPr lang="en-US" sz="2400" b="1" dirty="0">
                <a:latin typeface="Calibri" panose="020F0502020204030204" pitchFamily="34" charset="0"/>
                <a:cs typeface="Calibri" panose="020F0502020204030204" pitchFamily="34" charset="0"/>
              </a:rPr>
              <a:t>Influence of brother and sister:</a:t>
            </a:r>
          </a:p>
          <a:p>
            <a:pPr marL="533400" lvl="1" indent="-76200"/>
            <a:r>
              <a:rPr lang="en-US" sz="2000" dirty="0">
                <a:latin typeface="Calibri" panose="020F0502020204030204" pitchFamily="34" charset="0"/>
                <a:cs typeface="Calibri" panose="020F0502020204030204" pitchFamily="34" charset="0"/>
              </a:rPr>
              <a:t>  If the senior children in the family display criminal tendencies, the younger ones are bound to be influenced by those tendencies If the elder sister has indulged herself in immoral behavior, the younger sister will have little hesitation in following suits.</a:t>
            </a:r>
          </a:p>
          <a:p>
            <a:pPr lvl="1"/>
            <a:endParaRPr lang="en-US" sz="2000" dirty="0">
              <a:latin typeface="Calibri" panose="020F0502020204030204" pitchFamily="34" charset="0"/>
              <a:cs typeface="Calibri" panose="020F0502020204030204" pitchFamily="34" charset="0"/>
            </a:endParaRPr>
          </a:p>
          <a:p>
            <a:pPr marL="533400" indent="-358775">
              <a:lnSpc>
                <a:spcPct val="107000"/>
              </a:lnSpc>
              <a:buFont typeface="Wingdings" panose="05000000000000000000" pitchFamily="2" charset="2"/>
              <a:buChar char="q"/>
            </a:pPr>
            <a:r>
              <a:rPr lang="en-US" sz="2400" b="1" dirty="0">
                <a:latin typeface="Calibri" panose="020F0502020204030204" pitchFamily="34" charset="0"/>
                <a:cs typeface="Calibri" panose="020F0502020204030204" pitchFamily="34" charset="0"/>
              </a:rPr>
              <a:t>Presence of stepmother or father:</a:t>
            </a:r>
          </a:p>
          <a:p>
            <a:pPr marL="533400" indent="-533400">
              <a:lnSpc>
                <a:spcPct val="107000"/>
              </a:lnSpc>
            </a:pPr>
            <a:r>
              <a:rPr lang="en-US" sz="2000" dirty="0">
                <a:latin typeface="Calibri" panose="020F0502020204030204" pitchFamily="34" charset="0"/>
                <a:cs typeface="Calibri" panose="020F0502020204030204" pitchFamily="34" charset="0"/>
              </a:rPr>
              <a:t>         Sometimes orphans and some children are reared up by stepparents. They get rebukes and scolding from the stepparents. When these children face adverse situations, they develop feeling of insecurity. </a:t>
            </a:r>
            <a:endParaRPr lang="en-IN" sz="2000" dirty="0">
              <a:latin typeface="Calibri" panose="020F0502020204030204" pitchFamily="34" charset="0"/>
              <a:cs typeface="Calibri" panose="020F0502020204030204" pitchFamily="34" charset="0"/>
            </a:endParaRPr>
          </a:p>
          <a:p>
            <a:pPr lvl="0">
              <a:lnSpc>
                <a:spcPct val="107000"/>
              </a:lnSpc>
            </a:pPr>
            <a:endParaRPr lang="en-IN" sz="2400" b="1" dirty="0">
              <a:latin typeface="Calibri" panose="020F0502020204030204" pitchFamily="34" charset="0"/>
              <a:ea typeface="Calibri" panose="020F0502020204030204" pitchFamily="34" charset="0"/>
              <a:cs typeface="Calibri" panose="020F0502020204030204" pitchFamily="34" charset="0"/>
            </a:endParaRPr>
          </a:p>
          <a:p>
            <a:pPr marL="342900" indent="-168275">
              <a:lnSpc>
                <a:spcPct val="107000"/>
              </a:lnSpc>
              <a:buFont typeface="Wingdings" panose="05000000000000000000" pitchFamily="2" charset="2"/>
              <a:buChar char="q"/>
            </a:pPr>
            <a:r>
              <a:rPr lang="en-IN" sz="2400" b="1" dirty="0">
                <a:latin typeface="Calibri" panose="020F0502020204030204" pitchFamily="34" charset="0"/>
                <a:ea typeface="Calibri" panose="020F0502020204030204" pitchFamily="34" charset="0"/>
                <a:cs typeface="Calibri" panose="020F0502020204030204" pitchFamily="34" charset="0"/>
              </a:rPr>
              <a:t> Employed mother and father: </a:t>
            </a:r>
          </a:p>
          <a:p>
            <a:pPr marL="533400" indent="-87313">
              <a:lnSpc>
                <a:spcPct val="107000"/>
              </a:lnSpc>
              <a:tabLst>
                <a:tab pos="446088" algn="l"/>
              </a:tabLst>
            </a:pPr>
            <a:r>
              <a:rPr lang="en-IN" sz="2000" dirty="0">
                <a:latin typeface="Calibri" panose="020F0502020204030204" pitchFamily="34" charset="0"/>
                <a:ea typeface="Calibri" panose="020F0502020204030204" pitchFamily="34" charset="0"/>
                <a:cs typeface="Calibri" panose="020F0502020204030204" pitchFamily="34" charset="0"/>
              </a:rPr>
              <a:t>  Many studies reveals that if the parents are in service and child is left in the care of servants, they are responsible for initiating  young children to delinquent acts.</a:t>
            </a:r>
          </a:p>
          <a:p>
            <a:pPr lvl="1"/>
            <a:endParaRPr lang="en-US" dirty="0"/>
          </a:p>
          <a:p>
            <a:pPr marL="742950" lvl="1" indent="-285750">
              <a:buFont typeface="Wingdings" panose="05000000000000000000" pitchFamily="2" charset="2"/>
              <a:buChar char="q"/>
            </a:pPr>
            <a:endParaRPr lang="en-US" dirty="0"/>
          </a:p>
        </p:txBody>
      </p:sp>
    </p:spTree>
    <p:extLst>
      <p:ext uri="{BB962C8B-B14F-4D97-AF65-F5344CB8AC3E}">
        <p14:creationId xmlns:p14="http://schemas.microsoft.com/office/powerpoint/2010/main" xmlns="" val="975557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1000"/>
                                        <p:tgtEl>
                                          <p:spTgt spid="4">
                                            <p:txEl>
                                              <p:pRg st="3" end="3"/>
                                            </p:txEl>
                                          </p:spTgt>
                                        </p:tgtEl>
                                      </p:cBhvr>
                                    </p:animEffect>
                                    <p:anim calcmode="lin" valueType="num">
                                      <p:cBhvr>
                                        <p:cTn id="1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1000"/>
                                        <p:tgtEl>
                                          <p:spTgt spid="4">
                                            <p:txEl>
                                              <p:pRg st="4" end="4"/>
                                            </p:txEl>
                                          </p:spTgt>
                                        </p:tgtEl>
                                      </p:cBhvr>
                                    </p:animEffect>
                                    <p:anim calcmode="lin" valueType="num">
                                      <p:cBhvr>
                                        <p:cTn id="2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fade">
                                      <p:cBhvr>
                                        <p:cTn id="27" dur="1000"/>
                                        <p:tgtEl>
                                          <p:spTgt spid="4">
                                            <p:txEl>
                                              <p:pRg st="6" end="6"/>
                                            </p:txEl>
                                          </p:spTgt>
                                        </p:tgtEl>
                                      </p:cBhvr>
                                    </p:animEffect>
                                    <p:anim calcmode="lin" valueType="num">
                                      <p:cBhvr>
                                        <p:cTn id="2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6" end="6"/>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fade">
                                      <p:cBhvr>
                                        <p:cTn id="32" dur="1000"/>
                                        <p:tgtEl>
                                          <p:spTgt spid="4">
                                            <p:txEl>
                                              <p:pRg st="7" end="7"/>
                                            </p:txEl>
                                          </p:spTgt>
                                        </p:tgtEl>
                                      </p:cBhvr>
                                    </p:animEffect>
                                    <p:anim calcmode="lin" valueType="num">
                                      <p:cBhvr>
                                        <p:cTn id="3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894B0031-7004-4DEA-9737-6CF6FC778009}"/>
              </a:ext>
            </a:extLst>
          </p:cNvPr>
          <p:cNvSpPr txBox="1"/>
          <p:nvPr/>
        </p:nvSpPr>
        <p:spPr>
          <a:xfrm>
            <a:off x="250239" y="201232"/>
            <a:ext cx="6984278" cy="9559989"/>
          </a:xfrm>
          <a:prstGeom prst="rect">
            <a:avLst/>
          </a:prstGeom>
          <a:noFill/>
        </p:spPr>
        <p:txBody>
          <a:bodyPr wrap="square">
            <a:spAutoFit/>
          </a:bodyPr>
          <a:lstStyle/>
          <a:p>
            <a:pPr algn="ctr">
              <a:lnSpc>
                <a:spcPct val="107000"/>
              </a:lnSpc>
              <a:spcAft>
                <a:spcPts val="800"/>
              </a:spcAft>
            </a:pPr>
            <a:r>
              <a:rPr lang="en-IN" sz="4400" b="1" u="sng" dirty="0">
                <a:solidFill>
                  <a:schemeClr val="accent3"/>
                </a:solidFill>
                <a:effectLst/>
                <a:latin typeface="Algerian" panose="04020705040A02060702" pitchFamily="82" charset="0"/>
                <a:ea typeface="Calibri" panose="020F0502020204030204" pitchFamily="34" charset="0"/>
                <a:cs typeface="Times New Roman" panose="02020603050405020304" pitchFamily="18" charset="0"/>
              </a:rPr>
              <a:t>School Factors:</a:t>
            </a:r>
          </a:p>
          <a:p>
            <a:pPr>
              <a:lnSpc>
                <a:spcPct val="107000"/>
              </a:lnSpc>
              <a:spcAft>
                <a:spcPts val="800"/>
              </a:spcAft>
            </a:pPr>
            <a:endParaRPr lang="en-IN" sz="2800" b="1" dirty="0">
              <a:solidFill>
                <a:schemeClr val="accent3"/>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2400" b="1" dirty="0">
                <a:effectLst/>
                <a:latin typeface="Calibri" panose="020F0502020204030204" pitchFamily="34" charset="0"/>
                <a:ea typeface="Calibri" panose="020F0502020204030204" pitchFamily="34" charset="0"/>
                <a:cs typeface="Times New Roman" panose="02020603050405020304" pitchFamily="18" charset="0"/>
              </a:rPr>
              <a:t>1. Location</a:t>
            </a:r>
            <a:r>
              <a:rPr lang="en-IN" sz="2000" b="1" dirty="0">
                <a:effectLst/>
                <a:latin typeface="Calibri" panose="020F0502020204030204" pitchFamily="34" charset="0"/>
                <a:ea typeface="Calibri" panose="020F0502020204030204" pitchFamily="34" charset="0"/>
                <a:cs typeface="Times New Roman" panose="02020603050405020304" pitchFamily="18" charset="0"/>
              </a:rPr>
              <a:t>: </a:t>
            </a:r>
            <a:r>
              <a:rPr lang="en-IN" sz="2000" dirty="0">
                <a:effectLst/>
                <a:latin typeface="Calibri" panose="020F0502020204030204" pitchFamily="34" charset="0"/>
                <a:ea typeface="Calibri" panose="020F0502020204030204" pitchFamily="34" charset="0"/>
                <a:cs typeface="Times New Roman" panose="02020603050405020304" pitchFamily="18" charset="0"/>
              </a:rPr>
              <a:t>Unhealthy and unfavourable physical environment of the school also contribute for developing anti-social tendencies.</a:t>
            </a:r>
          </a:p>
          <a:p>
            <a:pPr>
              <a:lnSpc>
                <a:spcPct val="107000"/>
              </a:lnSpc>
              <a:spcAft>
                <a:spcPts val="800"/>
              </a:spcAft>
            </a:pPr>
            <a:r>
              <a:rPr lang="en-IN" sz="2400" b="1" dirty="0">
                <a:effectLst/>
                <a:latin typeface="Calibri" panose="020F0502020204030204" pitchFamily="34" charset="0"/>
                <a:ea typeface="Calibri" panose="020F0502020204030204" pitchFamily="34" charset="0"/>
                <a:cs typeface="Times New Roman" panose="02020603050405020304" pitchFamily="18" charset="0"/>
              </a:rPr>
              <a:t>2. Favouritism: </a:t>
            </a:r>
            <a:r>
              <a:rPr lang="en-IN" sz="2000" dirty="0">
                <a:effectLst/>
                <a:latin typeface="Calibri" panose="020F0502020204030204" pitchFamily="34" charset="0"/>
                <a:ea typeface="Calibri" panose="020F0502020204030204" pitchFamily="34" charset="0"/>
                <a:cs typeface="Times New Roman" panose="02020603050405020304" pitchFamily="18" charset="0"/>
              </a:rPr>
              <a:t>The partial attitude on the part of the teacher creates hatred against the teacher. This attitude and feeling of the teacher result in permanent grouping among the children</a:t>
            </a:r>
            <a:r>
              <a:rPr lang="en-IN" sz="18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n-IN" sz="2400" b="1" dirty="0">
                <a:effectLst/>
                <a:latin typeface="Calibri" panose="020F0502020204030204" pitchFamily="34" charset="0"/>
                <a:ea typeface="Calibri" panose="020F0502020204030204" pitchFamily="34" charset="0"/>
                <a:cs typeface="Times New Roman" panose="02020603050405020304" pitchFamily="18" charset="0"/>
              </a:rPr>
              <a:t>3. Lack of recreational activities: </a:t>
            </a:r>
            <a:r>
              <a:rPr lang="en-IN" sz="2000" dirty="0">
                <a:effectLst/>
                <a:latin typeface="Calibri" panose="020F0502020204030204" pitchFamily="34" charset="0"/>
                <a:ea typeface="Calibri" panose="020F0502020204030204" pitchFamily="34" charset="0"/>
                <a:cs typeface="Times New Roman" panose="02020603050405020304" pitchFamily="18" charset="0"/>
              </a:rPr>
              <a:t>The present system of education gives more -emphasis on bookish knowledge. The school which do not have the recreational facilities create more delinquents.</a:t>
            </a:r>
          </a:p>
          <a:p>
            <a:pPr>
              <a:lnSpc>
                <a:spcPct val="107000"/>
              </a:lnSpc>
              <a:spcAft>
                <a:spcPts val="800"/>
              </a:spcAft>
            </a:pPr>
            <a:r>
              <a:rPr lang="en-IN" sz="2400" b="1" dirty="0">
                <a:effectLst/>
                <a:latin typeface="Calibri" panose="020F0502020204030204" pitchFamily="34" charset="0"/>
                <a:ea typeface="Calibri" panose="020F0502020204030204" pitchFamily="34" charset="0"/>
                <a:cs typeface="Times New Roman" panose="02020603050405020304" pitchFamily="18" charset="0"/>
              </a:rPr>
              <a:t>4. Defective examination system : </a:t>
            </a:r>
            <a:r>
              <a:rPr lang="en-IN" sz="2000" dirty="0">
                <a:effectLst/>
                <a:latin typeface="Calibri" panose="020F0502020204030204" pitchFamily="34" charset="0"/>
                <a:ea typeface="Calibri" panose="020F0502020204030204" pitchFamily="34" charset="0"/>
                <a:cs typeface="Times New Roman" panose="02020603050405020304" pitchFamily="18" charset="0"/>
              </a:rPr>
              <a:t>Bad examination are sometimes responsible for maladjustment among school children. Examination have no more the motivational effects.</a:t>
            </a:r>
          </a:p>
          <a:p>
            <a:pPr>
              <a:lnSpc>
                <a:spcPct val="107000"/>
              </a:lnSpc>
              <a:spcAft>
                <a:spcPts val="800"/>
              </a:spcAft>
            </a:pP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IN"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IN"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IN"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 xmlns:a16="http://schemas.microsoft.com/office/drawing/2014/main" id="{10AFA53C-6FD5-46D9-A663-7E3C1D100845}"/>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003721" y="1492703"/>
            <a:ext cx="3938039" cy="4276726"/>
          </a:xfrm>
          <a:prstGeom prst="rect">
            <a:avLst/>
          </a:prstGeom>
        </p:spPr>
      </p:pic>
    </p:spTree>
    <p:extLst>
      <p:ext uri="{BB962C8B-B14F-4D97-AF65-F5344CB8AC3E}">
        <p14:creationId xmlns:p14="http://schemas.microsoft.com/office/powerpoint/2010/main" xmlns="" val="17613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376B2A4A-993F-4171-BA16-D0ABCDB5F35E}"/>
              </a:ext>
            </a:extLst>
          </p:cNvPr>
          <p:cNvSpPr txBox="1"/>
          <p:nvPr/>
        </p:nvSpPr>
        <p:spPr>
          <a:xfrm>
            <a:off x="412221" y="426353"/>
            <a:ext cx="6956767" cy="7532318"/>
          </a:xfrm>
          <a:prstGeom prst="rect">
            <a:avLst/>
          </a:prstGeom>
          <a:noFill/>
        </p:spPr>
        <p:txBody>
          <a:bodyPr wrap="square">
            <a:spAutoFit/>
          </a:bodyPr>
          <a:lstStyle/>
          <a:p>
            <a:pPr algn="ctr">
              <a:lnSpc>
                <a:spcPct val="107000"/>
              </a:lnSpc>
              <a:spcAft>
                <a:spcPts val="800"/>
              </a:spcAft>
            </a:pPr>
            <a:r>
              <a:rPr lang="en-IN" sz="3600" b="1" u="sng" dirty="0">
                <a:solidFill>
                  <a:schemeClr val="accent3"/>
                </a:solidFill>
                <a:effectLst/>
                <a:latin typeface="Algerian" panose="04020705040A02060702" pitchFamily="82" charset="0"/>
                <a:ea typeface="Calibri" panose="020F0502020204030204" pitchFamily="34" charset="0"/>
                <a:cs typeface="Times New Roman" panose="02020603050405020304" pitchFamily="18" charset="0"/>
              </a:rPr>
              <a:t>Society Factors:</a:t>
            </a:r>
          </a:p>
          <a:p>
            <a:pPr>
              <a:lnSpc>
                <a:spcPct val="107000"/>
              </a:lnSpc>
              <a:spcAft>
                <a:spcPts val="800"/>
              </a:spcAft>
            </a:pP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2400" dirty="0">
                <a:effectLst/>
                <a:latin typeface="Calibri" panose="020F0502020204030204" pitchFamily="34" charset="0"/>
                <a:ea typeface="Calibri" panose="020F0502020204030204" pitchFamily="34" charset="0"/>
                <a:cs typeface="Times New Roman" panose="02020603050405020304" pitchFamily="18" charset="0"/>
              </a:rPr>
              <a:t>1.</a:t>
            </a:r>
            <a:r>
              <a:rPr lang="en-IN" sz="2400" b="1" dirty="0">
                <a:effectLst/>
                <a:latin typeface="Calibri" panose="020F0502020204030204" pitchFamily="34" charset="0"/>
                <a:ea typeface="Calibri" panose="020F0502020204030204" pitchFamily="34" charset="0"/>
                <a:cs typeface="Times New Roman" panose="02020603050405020304" pitchFamily="18" charset="0"/>
              </a:rPr>
              <a:t>Neighbourhood: </a:t>
            </a:r>
            <a:r>
              <a:rPr lang="en-IN" sz="2000" dirty="0">
                <a:effectLst/>
                <a:latin typeface="Calibri" panose="020F0502020204030204" pitchFamily="34" charset="0"/>
                <a:ea typeface="Calibri" panose="020F0502020204030204" pitchFamily="34" charset="0"/>
                <a:cs typeface="Times New Roman" panose="02020603050405020304" pitchFamily="18" charset="0"/>
              </a:rPr>
              <a:t>Defective environment around the home like presence of gamblers,drunkers,gambling dens etc.</a:t>
            </a:r>
          </a:p>
          <a:p>
            <a:pPr>
              <a:lnSpc>
                <a:spcPct val="107000"/>
              </a:lnSpc>
              <a:spcAft>
                <a:spcPts val="800"/>
              </a:spcAft>
            </a:pPr>
            <a:r>
              <a:rPr lang="en-IN" sz="2400" b="1" dirty="0">
                <a:effectLst/>
                <a:latin typeface="Calibri" panose="020F0502020204030204" pitchFamily="34" charset="0"/>
                <a:ea typeface="Calibri" panose="020F0502020204030204" pitchFamily="34" charset="0"/>
                <a:cs typeface="Times New Roman" panose="02020603050405020304" pitchFamily="18" charset="0"/>
              </a:rPr>
              <a:t>2. Friends: </a:t>
            </a:r>
            <a:r>
              <a:rPr lang="en-IN" sz="2000" dirty="0">
                <a:effectLst/>
                <a:latin typeface="Calibri" panose="020F0502020204030204" pitchFamily="34" charset="0"/>
                <a:ea typeface="Calibri" panose="020F0502020204030204" pitchFamily="34" charset="0"/>
                <a:cs typeface="Times New Roman" panose="02020603050405020304" pitchFamily="18" charset="0"/>
              </a:rPr>
              <a:t>Company of other delinquent and maladjustment children who have bad habits like smoking, stealing,gambliing, drinking etc. Also results delinquency. Child wants to earn money very easily and quickly that’s why he/she indulges in delinquent acts.</a:t>
            </a:r>
          </a:p>
          <a:p>
            <a:pPr>
              <a:lnSpc>
                <a:spcPct val="107000"/>
              </a:lnSpc>
              <a:spcAft>
                <a:spcPts val="800"/>
              </a:spcAft>
            </a:pPr>
            <a:r>
              <a:rPr lang="en-IN" sz="2400" b="1" dirty="0">
                <a:effectLst/>
                <a:latin typeface="Calibri" panose="020F0502020204030204" pitchFamily="34" charset="0"/>
                <a:ea typeface="Calibri" panose="020F0502020204030204" pitchFamily="34" charset="0"/>
                <a:cs typeface="Times New Roman" panose="02020603050405020304" pitchFamily="18" charset="0"/>
              </a:rPr>
              <a:t>3. Employment </a:t>
            </a:r>
            <a:r>
              <a:rPr lang="en-IN" sz="2000" b="1" dirty="0">
                <a:effectLst/>
                <a:latin typeface="Calibri" panose="020F0502020204030204" pitchFamily="34" charset="0"/>
                <a:ea typeface="Calibri" panose="020F0502020204030204" pitchFamily="34" charset="0"/>
                <a:cs typeface="Times New Roman" panose="02020603050405020304" pitchFamily="18" charset="0"/>
              </a:rPr>
              <a:t>: </a:t>
            </a:r>
            <a:r>
              <a:rPr lang="en-IN" sz="2000" dirty="0">
                <a:effectLst/>
                <a:latin typeface="Calibri" panose="020F0502020204030204" pitchFamily="34" charset="0"/>
                <a:ea typeface="Calibri" panose="020F0502020204030204" pitchFamily="34" charset="0"/>
                <a:cs typeface="Times New Roman" panose="02020603050405020304" pitchFamily="18" charset="0"/>
              </a:rPr>
              <a:t>If the small children are doing some work/ employment due to family financial conditions then their repressed feelings may lead to the delinquent acts. On the another side of the adolescents are not properly employed or engaged in some works, they are also likely to take stealing or immoral acts.</a:t>
            </a:r>
          </a:p>
          <a:p>
            <a:pPr>
              <a:lnSpc>
                <a:spcPct val="107000"/>
              </a:lnSpc>
              <a:spcAft>
                <a:spcPts val="800"/>
              </a:spcAft>
            </a:pPr>
            <a:endParaRPr lang="en-IN"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IN"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 xmlns:a16="http://schemas.microsoft.com/office/drawing/2014/main" id="{0AD88EB4-A8A2-4390-90CD-A2FC3C95CEDF}"/>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330292" y="1208313"/>
            <a:ext cx="3709307" cy="5377543"/>
          </a:xfrm>
          <a:prstGeom prst="rect">
            <a:avLst/>
          </a:prstGeom>
        </p:spPr>
      </p:pic>
    </p:spTree>
    <p:extLst>
      <p:ext uri="{BB962C8B-B14F-4D97-AF65-F5344CB8AC3E}">
        <p14:creationId xmlns:p14="http://schemas.microsoft.com/office/powerpoint/2010/main" xmlns="" val="561708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mph" presetSubtype="0" fill="hold" nodeType="clickEffect">
                                  <p:stCondLst>
                                    <p:cond delay="0"/>
                                  </p:stCondLst>
                                  <p:childTnLst>
                                    <p:animEffect transition="out" filter="fade">
                                      <p:cBhvr>
                                        <p:cTn id="12" dur="500" tmFilter="0, 0; .2, .5; .8, .5; 1, 0"/>
                                        <p:tgtEl>
                                          <p:spTgt spid="3">
                                            <p:txEl>
                                              <p:pRg st="0" end="0"/>
                                            </p:txEl>
                                          </p:spTgt>
                                        </p:tgtEl>
                                      </p:cBhvr>
                                    </p:animEffect>
                                    <p:animScale>
                                      <p:cBhvr>
                                        <p:cTn id="13" dur="250" autoRev="1" fill="hold"/>
                                        <p:tgtEl>
                                          <p:spTgt spid="3">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B2351D17-109F-4B07-ADD2-9088CB74F168}"/>
              </a:ext>
            </a:extLst>
          </p:cNvPr>
          <p:cNvSpPr txBox="1"/>
          <p:nvPr/>
        </p:nvSpPr>
        <p:spPr>
          <a:xfrm>
            <a:off x="285106" y="359864"/>
            <a:ext cx="11591819" cy="1138773"/>
          </a:xfrm>
          <a:prstGeom prst="rect">
            <a:avLst/>
          </a:prstGeom>
          <a:noFill/>
        </p:spPr>
        <p:txBody>
          <a:bodyPr wrap="square">
            <a:spAutoFit/>
          </a:bodyPr>
          <a:lstStyle/>
          <a:p>
            <a:pPr algn="ctr"/>
            <a:r>
              <a:rPr lang="en-IN" sz="4400" b="1" u="sng" dirty="0">
                <a:solidFill>
                  <a:schemeClr val="accent3"/>
                </a:solidFill>
                <a:latin typeface="Algerian" panose="04020705040A02060702" pitchFamily="82" charset="0"/>
              </a:rPr>
              <a:t>PREVENTIVE MEASURES:</a:t>
            </a:r>
          </a:p>
          <a:p>
            <a:endParaRPr lang="en-IN" sz="2400" b="1" dirty="0">
              <a:solidFill>
                <a:schemeClr val="accent3"/>
              </a:solidFill>
            </a:endParaRPr>
          </a:p>
        </p:txBody>
      </p:sp>
      <p:sp>
        <p:nvSpPr>
          <p:cNvPr id="7" name="TextBox 6">
            <a:extLst>
              <a:ext uri="{FF2B5EF4-FFF2-40B4-BE49-F238E27FC236}">
                <a16:creationId xmlns="" xmlns:a16="http://schemas.microsoft.com/office/drawing/2014/main" id="{BA6E1607-12A4-4485-B278-45A20F01E703}"/>
              </a:ext>
            </a:extLst>
          </p:cNvPr>
          <p:cNvSpPr txBox="1"/>
          <p:nvPr/>
        </p:nvSpPr>
        <p:spPr>
          <a:xfrm>
            <a:off x="285106" y="1773018"/>
            <a:ext cx="7393165" cy="3416320"/>
          </a:xfrm>
          <a:prstGeom prst="rect">
            <a:avLst/>
          </a:prstGeom>
          <a:noFill/>
        </p:spPr>
        <p:txBody>
          <a:bodyPr wrap="square">
            <a:spAutoFit/>
          </a:bodyPr>
          <a:lstStyle/>
          <a:p>
            <a:pPr marL="342900" indent="-342900">
              <a:buAutoNum type="arabicPeriod"/>
            </a:pPr>
            <a:r>
              <a:rPr lang="en-US" b="1" dirty="0"/>
              <a:t>Well-Adjusted Home Life: </a:t>
            </a:r>
            <a:r>
              <a:rPr lang="en-US" dirty="0"/>
              <a:t>A well adjusted home provides a solid Bond of affection between parents and children.</a:t>
            </a:r>
          </a:p>
          <a:p>
            <a:endParaRPr lang="en-US" dirty="0"/>
          </a:p>
          <a:p>
            <a:r>
              <a:rPr lang="en-US" dirty="0"/>
              <a:t> (a)  Proper atmosphere in the home: The parents should pay special attention to create good atmosphere in their homes. </a:t>
            </a:r>
          </a:p>
          <a:p>
            <a:endParaRPr lang="en-US" dirty="0"/>
          </a:p>
          <a:p>
            <a:r>
              <a:rPr lang="en-US" dirty="0"/>
              <a:t>(b)  Adopting right attitude towards the bad habits of the child: The parents should be impartial and justify to all of the children . They should neither be too strict nor too loose to their children.</a:t>
            </a:r>
          </a:p>
          <a:p>
            <a:endParaRPr lang="en-US" dirty="0"/>
          </a:p>
          <a:p>
            <a:r>
              <a:rPr lang="en-US"/>
              <a:t> </a:t>
            </a:r>
            <a:endParaRPr lang="en-US" dirty="0"/>
          </a:p>
          <a:p>
            <a:endParaRPr lang="en-US" dirty="0"/>
          </a:p>
        </p:txBody>
      </p:sp>
      <p:pic>
        <p:nvPicPr>
          <p:cNvPr id="3" name="Picture 2">
            <a:extLst>
              <a:ext uri="{FF2B5EF4-FFF2-40B4-BE49-F238E27FC236}">
                <a16:creationId xmlns="" xmlns:a16="http://schemas.microsoft.com/office/drawing/2014/main" id="{A0EB09CF-36B8-4E39-BAB8-67E6873B3C6A}"/>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226197" y="1643743"/>
            <a:ext cx="3650728" cy="4408714"/>
          </a:xfrm>
          <a:prstGeom prst="rect">
            <a:avLst/>
          </a:prstGeom>
        </p:spPr>
      </p:pic>
    </p:spTree>
    <p:extLst>
      <p:ext uri="{BB962C8B-B14F-4D97-AF65-F5344CB8AC3E}">
        <p14:creationId xmlns:p14="http://schemas.microsoft.com/office/powerpoint/2010/main" xmlns="" val="1495226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BA9D9D8F-2E09-449F-8B52-A844F9DCC4A7}"/>
              </a:ext>
            </a:extLst>
          </p:cNvPr>
          <p:cNvSpPr txBox="1"/>
          <p:nvPr/>
        </p:nvSpPr>
        <p:spPr>
          <a:xfrm>
            <a:off x="377574" y="291978"/>
            <a:ext cx="10040421" cy="7971413"/>
          </a:xfrm>
          <a:prstGeom prst="rect">
            <a:avLst/>
          </a:prstGeom>
          <a:noFill/>
        </p:spPr>
        <p:txBody>
          <a:bodyPr wrap="square">
            <a:spAutoFit/>
          </a:bodyPr>
          <a:lstStyle/>
          <a:p>
            <a:r>
              <a:rPr lang="en-US" b="1" dirty="0"/>
              <a:t>2. Adequate schooling:  </a:t>
            </a:r>
            <a:r>
              <a:rPr lang="en-US" dirty="0"/>
              <a:t>The school comes next to home which effects the personality of the child </a:t>
            </a:r>
          </a:p>
          <a:p>
            <a:r>
              <a:rPr lang="en-US" sz="1600" b="1" dirty="0"/>
              <a:t>a).Trained teachers: </a:t>
            </a:r>
            <a:r>
              <a:rPr lang="en-US" sz="1600" dirty="0"/>
              <a:t>There is a great need for good and trained teachers with high moral character They should treat all of their students with sympathetic attitudes.</a:t>
            </a:r>
          </a:p>
          <a:p>
            <a:endParaRPr lang="en-US" sz="1600" dirty="0"/>
          </a:p>
          <a:p>
            <a:r>
              <a:rPr lang="en-US" sz="1600" b="1" dirty="0"/>
              <a:t>b). Child centered : </a:t>
            </a:r>
            <a:r>
              <a:rPr lang="en-US" sz="1600" dirty="0"/>
              <a:t>Education should be imparted according to child’s interest and abilities . Opportunities should be provided to the children to proceed according to their own rate and pace. </a:t>
            </a:r>
          </a:p>
          <a:p>
            <a:endParaRPr lang="en-US" sz="1600" dirty="0"/>
          </a:p>
          <a:p>
            <a:r>
              <a:rPr lang="en-US" sz="1600" b="1" dirty="0"/>
              <a:t>C).Library facilities: </a:t>
            </a:r>
            <a:r>
              <a:rPr lang="en-US" sz="1600" dirty="0"/>
              <a:t>Children should be encouraged to read many other good books than their textbooks. </a:t>
            </a:r>
          </a:p>
          <a:p>
            <a:endParaRPr lang="en-US" sz="1600" dirty="0"/>
          </a:p>
          <a:p>
            <a:r>
              <a:rPr lang="en-US" sz="1600" b="1" dirty="0"/>
              <a:t>d).Recreational facilities: </a:t>
            </a:r>
            <a:r>
              <a:rPr lang="en-US" sz="1600" dirty="0"/>
              <a:t>The children should provide healthy recreational by the school If the school cannot provide such facilities, children try to search for them outside the school. </a:t>
            </a:r>
          </a:p>
          <a:p>
            <a:endParaRPr lang="en-US" sz="1600" b="1" dirty="0"/>
          </a:p>
          <a:p>
            <a:r>
              <a:rPr lang="en-US" sz="1600" b="1" dirty="0"/>
              <a:t>e). Parent-Teacher Relationship : </a:t>
            </a:r>
            <a:r>
              <a:rPr lang="en-US" sz="1600" dirty="0"/>
              <a:t>A coordination between homes and school should be obtained . The teacher should put the problems of the students before their parents.</a:t>
            </a:r>
          </a:p>
          <a:p>
            <a:endParaRPr lang="en-US" b="1" dirty="0"/>
          </a:p>
          <a:p>
            <a:r>
              <a:rPr lang="en-US" b="1" dirty="0"/>
              <a:t>3) Role of state and social Agencies: </a:t>
            </a:r>
          </a:p>
          <a:p>
            <a:endParaRPr lang="en-US" b="1" dirty="0"/>
          </a:p>
          <a:p>
            <a:r>
              <a:rPr lang="en-US" dirty="0"/>
              <a:t>a). The state and social Agencies should establish good schools.</a:t>
            </a:r>
          </a:p>
          <a:p>
            <a:endParaRPr lang="en-US" dirty="0"/>
          </a:p>
          <a:p>
            <a:r>
              <a:rPr lang="en-US" dirty="0"/>
              <a:t>b). The children of poor parents should be imparted free education and the state should      own  the responsibility for the fulfilment of their needs. </a:t>
            </a:r>
          </a:p>
          <a:p>
            <a:endParaRPr lang="en-US" dirty="0"/>
          </a:p>
          <a:p>
            <a:r>
              <a:rPr lang="en-US" dirty="0"/>
              <a:t>d).Good children's films should be produced.</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xmlns="" val="4006598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xit" presetSubtype="0" fill="hold" nodeType="withEffect">
                                  <p:stCondLst>
                                    <p:cond delay="0"/>
                                  </p:stCondLst>
                                  <p:childTnLst>
                                    <p:anim calcmode="lin" valueType="num">
                                      <p:cBhvr>
                                        <p:cTn id="6" dur="1000"/>
                                        <p:tgtEl>
                                          <p:spTgt spid="7">
                                            <p:txEl>
                                              <p:pRg st="0" end="0"/>
                                            </p:txEl>
                                          </p:spTgt>
                                        </p:tgtEl>
                                        <p:attrNameLst>
                                          <p:attrName>ppt_w</p:attrName>
                                        </p:attrNameLst>
                                      </p:cBhvr>
                                      <p:tavLst>
                                        <p:tav tm="0">
                                          <p:val>
                                            <p:strVal val="ppt_w"/>
                                          </p:val>
                                        </p:tav>
                                        <p:tav tm="100000">
                                          <p:val>
                                            <p:fltVal val="0"/>
                                          </p:val>
                                        </p:tav>
                                      </p:tavLst>
                                    </p:anim>
                                    <p:anim calcmode="lin" valueType="num">
                                      <p:cBhvr>
                                        <p:cTn id="7" dur="1000"/>
                                        <p:tgtEl>
                                          <p:spTgt spid="7">
                                            <p:txEl>
                                              <p:pRg st="0" end="0"/>
                                            </p:txEl>
                                          </p:spTgt>
                                        </p:tgtEl>
                                        <p:attrNameLst>
                                          <p:attrName>ppt_h</p:attrName>
                                        </p:attrNameLst>
                                      </p:cBhvr>
                                      <p:tavLst>
                                        <p:tav tm="0">
                                          <p:val>
                                            <p:strVal val="ppt_h"/>
                                          </p:val>
                                        </p:tav>
                                        <p:tav tm="100000">
                                          <p:val>
                                            <p:fltVal val="0"/>
                                          </p:val>
                                        </p:tav>
                                      </p:tavLst>
                                    </p:anim>
                                    <p:anim calcmode="lin" valueType="num">
                                      <p:cBhvr>
                                        <p:cTn id="8" dur="1000"/>
                                        <p:tgtEl>
                                          <p:spTgt spid="7">
                                            <p:txEl>
                                              <p:pRg st="0" end="0"/>
                                            </p:txEl>
                                          </p:spTgt>
                                        </p:tgtEl>
                                        <p:attrNameLst>
                                          <p:attrName>style.rotation</p:attrName>
                                        </p:attrNameLst>
                                      </p:cBhvr>
                                      <p:tavLst>
                                        <p:tav tm="0">
                                          <p:val>
                                            <p:fltVal val="0"/>
                                          </p:val>
                                        </p:tav>
                                        <p:tav tm="100000">
                                          <p:val>
                                            <p:fltVal val="90"/>
                                          </p:val>
                                        </p:tav>
                                      </p:tavLst>
                                    </p:anim>
                                    <p:animEffect transition="out" filter="fade">
                                      <p:cBhvr>
                                        <p:cTn id="9" dur="1000"/>
                                        <p:tgtEl>
                                          <p:spTgt spid="7">
                                            <p:txEl>
                                              <p:pRg st="0" end="0"/>
                                            </p:txEl>
                                          </p:spTgt>
                                        </p:tgtEl>
                                      </p:cBhvr>
                                    </p:animEffect>
                                    <p:set>
                                      <p:cBhvr>
                                        <p:cTn id="10" dur="1" fill="hold">
                                          <p:stCondLst>
                                            <p:cond delay="999"/>
                                          </p:stCondLst>
                                        </p:cTn>
                                        <p:tgtEl>
                                          <p:spTgt spid="7">
                                            <p:txEl>
                                              <p:pRg st="0" end="0"/>
                                            </p:txEl>
                                          </p:spTgt>
                                        </p:tgtEl>
                                        <p:attrNameLst>
                                          <p:attrName>style.visibility</p:attrName>
                                        </p:attrNameLst>
                                      </p:cBhvr>
                                      <p:to>
                                        <p:strVal val="hidden"/>
                                      </p:to>
                                    </p:set>
                                  </p:childTnLst>
                                </p:cTn>
                              </p:par>
                              <p:par>
                                <p:cTn id="11" presetID="31" presetClass="exit" presetSubtype="0" fill="hold" nodeType="withEffect">
                                  <p:stCondLst>
                                    <p:cond delay="0"/>
                                  </p:stCondLst>
                                  <p:childTnLst>
                                    <p:anim calcmode="lin" valueType="num">
                                      <p:cBhvr>
                                        <p:cTn id="12" dur="1000"/>
                                        <p:tgtEl>
                                          <p:spTgt spid="7">
                                            <p:txEl>
                                              <p:pRg st="1" end="1"/>
                                            </p:txEl>
                                          </p:spTgt>
                                        </p:tgtEl>
                                        <p:attrNameLst>
                                          <p:attrName>ppt_w</p:attrName>
                                        </p:attrNameLst>
                                      </p:cBhvr>
                                      <p:tavLst>
                                        <p:tav tm="0">
                                          <p:val>
                                            <p:strVal val="ppt_w"/>
                                          </p:val>
                                        </p:tav>
                                        <p:tav tm="100000">
                                          <p:val>
                                            <p:fltVal val="0"/>
                                          </p:val>
                                        </p:tav>
                                      </p:tavLst>
                                    </p:anim>
                                    <p:anim calcmode="lin" valueType="num">
                                      <p:cBhvr>
                                        <p:cTn id="13" dur="1000"/>
                                        <p:tgtEl>
                                          <p:spTgt spid="7">
                                            <p:txEl>
                                              <p:pRg st="1" end="1"/>
                                            </p:txEl>
                                          </p:spTgt>
                                        </p:tgtEl>
                                        <p:attrNameLst>
                                          <p:attrName>ppt_h</p:attrName>
                                        </p:attrNameLst>
                                      </p:cBhvr>
                                      <p:tavLst>
                                        <p:tav tm="0">
                                          <p:val>
                                            <p:strVal val="ppt_h"/>
                                          </p:val>
                                        </p:tav>
                                        <p:tav tm="100000">
                                          <p:val>
                                            <p:fltVal val="0"/>
                                          </p:val>
                                        </p:tav>
                                      </p:tavLst>
                                    </p:anim>
                                    <p:anim calcmode="lin" valueType="num">
                                      <p:cBhvr>
                                        <p:cTn id="14" dur="1000"/>
                                        <p:tgtEl>
                                          <p:spTgt spid="7">
                                            <p:txEl>
                                              <p:pRg st="1" end="1"/>
                                            </p:txEl>
                                          </p:spTgt>
                                        </p:tgtEl>
                                        <p:attrNameLst>
                                          <p:attrName>style.rotation</p:attrName>
                                        </p:attrNameLst>
                                      </p:cBhvr>
                                      <p:tavLst>
                                        <p:tav tm="0">
                                          <p:val>
                                            <p:fltVal val="0"/>
                                          </p:val>
                                        </p:tav>
                                        <p:tav tm="100000">
                                          <p:val>
                                            <p:fltVal val="90"/>
                                          </p:val>
                                        </p:tav>
                                      </p:tavLst>
                                    </p:anim>
                                    <p:animEffect transition="out" filter="fade">
                                      <p:cBhvr>
                                        <p:cTn id="15" dur="1000"/>
                                        <p:tgtEl>
                                          <p:spTgt spid="7">
                                            <p:txEl>
                                              <p:pRg st="1" end="1"/>
                                            </p:txEl>
                                          </p:spTgt>
                                        </p:tgtEl>
                                      </p:cBhvr>
                                    </p:animEffect>
                                    <p:set>
                                      <p:cBhvr>
                                        <p:cTn id="16" dur="1" fill="hold">
                                          <p:stCondLst>
                                            <p:cond delay="999"/>
                                          </p:stCondLst>
                                        </p:cTn>
                                        <p:tgtEl>
                                          <p:spTgt spid="7">
                                            <p:txEl>
                                              <p:pRg st="1" end="1"/>
                                            </p:txEl>
                                          </p:spTgt>
                                        </p:tgtEl>
                                        <p:attrNameLst>
                                          <p:attrName>style.visibility</p:attrName>
                                        </p:attrNameLst>
                                      </p:cBhvr>
                                      <p:to>
                                        <p:strVal val="hidden"/>
                                      </p:to>
                                    </p:set>
                                  </p:childTnLst>
                                </p:cTn>
                              </p:par>
                              <p:par>
                                <p:cTn id="17" presetID="31" presetClass="exit" presetSubtype="0" fill="hold" nodeType="withEffect">
                                  <p:stCondLst>
                                    <p:cond delay="0"/>
                                  </p:stCondLst>
                                  <p:childTnLst>
                                    <p:anim calcmode="lin" valueType="num">
                                      <p:cBhvr>
                                        <p:cTn id="18" dur="1000"/>
                                        <p:tgtEl>
                                          <p:spTgt spid="7">
                                            <p:txEl>
                                              <p:pRg st="3" end="3"/>
                                            </p:txEl>
                                          </p:spTgt>
                                        </p:tgtEl>
                                        <p:attrNameLst>
                                          <p:attrName>ppt_w</p:attrName>
                                        </p:attrNameLst>
                                      </p:cBhvr>
                                      <p:tavLst>
                                        <p:tav tm="0">
                                          <p:val>
                                            <p:strVal val="ppt_w"/>
                                          </p:val>
                                        </p:tav>
                                        <p:tav tm="100000">
                                          <p:val>
                                            <p:fltVal val="0"/>
                                          </p:val>
                                        </p:tav>
                                      </p:tavLst>
                                    </p:anim>
                                    <p:anim calcmode="lin" valueType="num">
                                      <p:cBhvr>
                                        <p:cTn id="19" dur="1000"/>
                                        <p:tgtEl>
                                          <p:spTgt spid="7">
                                            <p:txEl>
                                              <p:pRg st="3" end="3"/>
                                            </p:txEl>
                                          </p:spTgt>
                                        </p:tgtEl>
                                        <p:attrNameLst>
                                          <p:attrName>ppt_h</p:attrName>
                                        </p:attrNameLst>
                                      </p:cBhvr>
                                      <p:tavLst>
                                        <p:tav tm="0">
                                          <p:val>
                                            <p:strVal val="ppt_h"/>
                                          </p:val>
                                        </p:tav>
                                        <p:tav tm="100000">
                                          <p:val>
                                            <p:fltVal val="0"/>
                                          </p:val>
                                        </p:tav>
                                      </p:tavLst>
                                    </p:anim>
                                    <p:anim calcmode="lin" valueType="num">
                                      <p:cBhvr>
                                        <p:cTn id="20" dur="1000"/>
                                        <p:tgtEl>
                                          <p:spTgt spid="7">
                                            <p:txEl>
                                              <p:pRg st="3" end="3"/>
                                            </p:txEl>
                                          </p:spTgt>
                                        </p:tgtEl>
                                        <p:attrNameLst>
                                          <p:attrName>style.rotation</p:attrName>
                                        </p:attrNameLst>
                                      </p:cBhvr>
                                      <p:tavLst>
                                        <p:tav tm="0">
                                          <p:val>
                                            <p:fltVal val="0"/>
                                          </p:val>
                                        </p:tav>
                                        <p:tav tm="100000">
                                          <p:val>
                                            <p:fltVal val="90"/>
                                          </p:val>
                                        </p:tav>
                                      </p:tavLst>
                                    </p:anim>
                                    <p:animEffect transition="out" filter="fade">
                                      <p:cBhvr>
                                        <p:cTn id="21" dur="1000"/>
                                        <p:tgtEl>
                                          <p:spTgt spid="7">
                                            <p:txEl>
                                              <p:pRg st="3" end="3"/>
                                            </p:txEl>
                                          </p:spTgt>
                                        </p:tgtEl>
                                      </p:cBhvr>
                                    </p:animEffect>
                                    <p:set>
                                      <p:cBhvr>
                                        <p:cTn id="22" dur="1" fill="hold">
                                          <p:stCondLst>
                                            <p:cond delay="999"/>
                                          </p:stCondLst>
                                        </p:cTn>
                                        <p:tgtEl>
                                          <p:spTgt spid="7">
                                            <p:txEl>
                                              <p:pRg st="3" end="3"/>
                                            </p:txEl>
                                          </p:spTgt>
                                        </p:tgtEl>
                                        <p:attrNameLst>
                                          <p:attrName>style.visibility</p:attrName>
                                        </p:attrNameLst>
                                      </p:cBhvr>
                                      <p:to>
                                        <p:strVal val="hidden"/>
                                      </p:to>
                                    </p:set>
                                  </p:childTnLst>
                                </p:cTn>
                              </p:par>
                              <p:par>
                                <p:cTn id="23" presetID="31" presetClass="exit" presetSubtype="0" fill="hold" nodeType="withEffect">
                                  <p:stCondLst>
                                    <p:cond delay="0"/>
                                  </p:stCondLst>
                                  <p:childTnLst>
                                    <p:anim calcmode="lin" valueType="num">
                                      <p:cBhvr>
                                        <p:cTn id="24" dur="1000"/>
                                        <p:tgtEl>
                                          <p:spTgt spid="7">
                                            <p:txEl>
                                              <p:pRg st="5" end="5"/>
                                            </p:txEl>
                                          </p:spTgt>
                                        </p:tgtEl>
                                        <p:attrNameLst>
                                          <p:attrName>ppt_w</p:attrName>
                                        </p:attrNameLst>
                                      </p:cBhvr>
                                      <p:tavLst>
                                        <p:tav tm="0">
                                          <p:val>
                                            <p:strVal val="ppt_w"/>
                                          </p:val>
                                        </p:tav>
                                        <p:tav tm="100000">
                                          <p:val>
                                            <p:fltVal val="0"/>
                                          </p:val>
                                        </p:tav>
                                      </p:tavLst>
                                    </p:anim>
                                    <p:anim calcmode="lin" valueType="num">
                                      <p:cBhvr>
                                        <p:cTn id="25" dur="1000"/>
                                        <p:tgtEl>
                                          <p:spTgt spid="7">
                                            <p:txEl>
                                              <p:pRg st="5" end="5"/>
                                            </p:txEl>
                                          </p:spTgt>
                                        </p:tgtEl>
                                        <p:attrNameLst>
                                          <p:attrName>ppt_h</p:attrName>
                                        </p:attrNameLst>
                                      </p:cBhvr>
                                      <p:tavLst>
                                        <p:tav tm="0">
                                          <p:val>
                                            <p:strVal val="ppt_h"/>
                                          </p:val>
                                        </p:tav>
                                        <p:tav tm="100000">
                                          <p:val>
                                            <p:fltVal val="0"/>
                                          </p:val>
                                        </p:tav>
                                      </p:tavLst>
                                    </p:anim>
                                    <p:anim calcmode="lin" valueType="num">
                                      <p:cBhvr>
                                        <p:cTn id="26" dur="1000"/>
                                        <p:tgtEl>
                                          <p:spTgt spid="7">
                                            <p:txEl>
                                              <p:pRg st="5" end="5"/>
                                            </p:txEl>
                                          </p:spTgt>
                                        </p:tgtEl>
                                        <p:attrNameLst>
                                          <p:attrName>style.rotation</p:attrName>
                                        </p:attrNameLst>
                                      </p:cBhvr>
                                      <p:tavLst>
                                        <p:tav tm="0">
                                          <p:val>
                                            <p:fltVal val="0"/>
                                          </p:val>
                                        </p:tav>
                                        <p:tav tm="100000">
                                          <p:val>
                                            <p:fltVal val="90"/>
                                          </p:val>
                                        </p:tav>
                                      </p:tavLst>
                                    </p:anim>
                                    <p:animEffect transition="out" filter="fade">
                                      <p:cBhvr>
                                        <p:cTn id="27" dur="1000"/>
                                        <p:tgtEl>
                                          <p:spTgt spid="7">
                                            <p:txEl>
                                              <p:pRg st="5" end="5"/>
                                            </p:txEl>
                                          </p:spTgt>
                                        </p:tgtEl>
                                      </p:cBhvr>
                                    </p:animEffect>
                                    <p:set>
                                      <p:cBhvr>
                                        <p:cTn id="28" dur="1" fill="hold">
                                          <p:stCondLst>
                                            <p:cond delay="999"/>
                                          </p:stCondLst>
                                        </p:cTn>
                                        <p:tgtEl>
                                          <p:spTgt spid="7">
                                            <p:txEl>
                                              <p:pRg st="5" end="5"/>
                                            </p:txEl>
                                          </p:spTgt>
                                        </p:tgtEl>
                                        <p:attrNameLst>
                                          <p:attrName>style.visibility</p:attrName>
                                        </p:attrNameLst>
                                      </p:cBhvr>
                                      <p:to>
                                        <p:strVal val="hidden"/>
                                      </p:to>
                                    </p:set>
                                  </p:childTnLst>
                                </p:cTn>
                              </p:par>
                              <p:par>
                                <p:cTn id="29" presetID="31" presetClass="exit" presetSubtype="0" fill="hold" nodeType="withEffect">
                                  <p:stCondLst>
                                    <p:cond delay="0"/>
                                  </p:stCondLst>
                                  <p:childTnLst>
                                    <p:anim calcmode="lin" valueType="num">
                                      <p:cBhvr>
                                        <p:cTn id="30" dur="1000"/>
                                        <p:tgtEl>
                                          <p:spTgt spid="7">
                                            <p:txEl>
                                              <p:pRg st="7" end="7"/>
                                            </p:txEl>
                                          </p:spTgt>
                                        </p:tgtEl>
                                        <p:attrNameLst>
                                          <p:attrName>ppt_w</p:attrName>
                                        </p:attrNameLst>
                                      </p:cBhvr>
                                      <p:tavLst>
                                        <p:tav tm="0">
                                          <p:val>
                                            <p:strVal val="ppt_w"/>
                                          </p:val>
                                        </p:tav>
                                        <p:tav tm="100000">
                                          <p:val>
                                            <p:fltVal val="0"/>
                                          </p:val>
                                        </p:tav>
                                      </p:tavLst>
                                    </p:anim>
                                    <p:anim calcmode="lin" valueType="num">
                                      <p:cBhvr>
                                        <p:cTn id="31" dur="1000"/>
                                        <p:tgtEl>
                                          <p:spTgt spid="7">
                                            <p:txEl>
                                              <p:pRg st="7" end="7"/>
                                            </p:txEl>
                                          </p:spTgt>
                                        </p:tgtEl>
                                        <p:attrNameLst>
                                          <p:attrName>ppt_h</p:attrName>
                                        </p:attrNameLst>
                                      </p:cBhvr>
                                      <p:tavLst>
                                        <p:tav tm="0">
                                          <p:val>
                                            <p:strVal val="ppt_h"/>
                                          </p:val>
                                        </p:tav>
                                        <p:tav tm="100000">
                                          <p:val>
                                            <p:fltVal val="0"/>
                                          </p:val>
                                        </p:tav>
                                      </p:tavLst>
                                    </p:anim>
                                    <p:anim calcmode="lin" valueType="num">
                                      <p:cBhvr>
                                        <p:cTn id="32" dur="1000"/>
                                        <p:tgtEl>
                                          <p:spTgt spid="7">
                                            <p:txEl>
                                              <p:pRg st="7" end="7"/>
                                            </p:txEl>
                                          </p:spTgt>
                                        </p:tgtEl>
                                        <p:attrNameLst>
                                          <p:attrName>style.rotation</p:attrName>
                                        </p:attrNameLst>
                                      </p:cBhvr>
                                      <p:tavLst>
                                        <p:tav tm="0">
                                          <p:val>
                                            <p:fltVal val="0"/>
                                          </p:val>
                                        </p:tav>
                                        <p:tav tm="100000">
                                          <p:val>
                                            <p:fltVal val="90"/>
                                          </p:val>
                                        </p:tav>
                                      </p:tavLst>
                                    </p:anim>
                                    <p:animEffect transition="out" filter="fade">
                                      <p:cBhvr>
                                        <p:cTn id="33" dur="1000"/>
                                        <p:tgtEl>
                                          <p:spTgt spid="7">
                                            <p:txEl>
                                              <p:pRg st="7" end="7"/>
                                            </p:txEl>
                                          </p:spTgt>
                                        </p:tgtEl>
                                      </p:cBhvr>
                                    </p:animEffect>
                                    <p:set>
                                      <p:cBhvr>
                                        <p:cTn id="34" dur="1" fill="hold">
                                          <p:stCondLst>
                                            <p:cond delay="999"/>
                                          </p:stCondLst>
                                        </p:cTn>
                                        <p:tgtEl>
                                          <p:spTgt spid="7">
                                            <p:txEl>
                                              <p:pRg st="7" end="7"/>
                                            </p:txEl>
                                          </p:spTgt>
                                        </p:tgtEl>
                                        <p:attrNameLst>
                                          <p:attrName>style.visibility</p:attrName>
                                        </p:attrNameLst>
                                      </p:cBhvr>
                                      <p:to>
                                        <p:strVal val="hidden"/>
                                      </p:to>
                                    </p:set>
                                  </p:childTnLst>
                                </p:cTn>
                              </p:par>
                              <p:par>
                                <p:cTn id="35" presetID="31" presetClass="exit" presetSubtype="0" fill="hold" nodeType="withEffect">
                                  <p:stCondLst>
                                    <p:cond delay="0"/>
                                  </p:stCondLst>
                                  <p:childTnLst>
                                    <p:anim calcmode="lin" valueType="num">
                                      <p:cBhvr>
                                        <p:cTn id="36" dur="1000"/>
                                        <p:tgtEl>
                                          <p:spTgt spid="7">
                                            <p:txEl>
                                              <p:pRg st="9" end="9"/>
                                            </p:txEl>
                                          </p:spTgt>
                                        </p:tgtEl>
                                        <p:attrNameLst>
                                          <p:attrName>ppt_w</p:attrName>
                                        </p:attrNameLst>
                                      </p:cBhvr>
                                      <p:tavLst>
                                        <p:tav tm="0">
                                          <p:val>
                                            <p:strVal val="ppt_w"/>
                                          </p:val>
                                        </p:tav>
                                        <p:tav tm="100000">
                                          <p:val>
                                            <p:fltVal val="0"/>
                                          </p:val>
                                        </p:tav>
                                      </p:tavLst>
                                    </p:anim>
                                    <p:anim calcmode="lin" valueType="num">
                                      <p:cBhvr>
                                        <p:cTn id="37" dur="1000"/>
                                        <p:tgtEl>
                                          <p:spTgt spid="7">
                                            <p:txEl>
                                              <p:pRg st="9" end="9"/>
                                            </p:txEl>
                                          </p:spTgt>
                                        </p:tgtEl>
                                        <p:attrNameLst>
                                          <p:attrName>ppt_h</p:attrName>
                                        </p:attrNameLst>
                                      </p:cBhvr>
                                      <p:tavLst>
                                        <p:tav tm="0">
                                          <p:val>
                                            <p:strVal val="ppt_h"/>
                                          </p:val>
                                        </p:tav>
                                        <p:tav tm="100000">
                                          <p:val>
                                            <p:fltVal val="0"/>
                                          </p:val>
                                        </p:tav>
                                      </p:tavLst>
                                    </p:anim>
                                    <p:anim calcmode="lin" valueType="num">
                                      <p:cBhvr>
                                        <p:cTn id="38" dur="1000"/>
                                        <p:tgtEl>
                                          <p:spTgt spid="7">
                                            <p:txEl>
                                              <p:pRg st="9" end="9"/>
                                            </p:txEl>
                                          </p:spTgt>
                                        </p:tgtEl>
                                        <p:attrNameLst>
                                          <p:attrName>style.rotation</p:attrName>
                                        </p:attrNameLst>
                                      </p:cBhvr>
                                      <p:tavLst>
                                        <p:tav tm="0">
                                          <p:val>
                                            <p:fltVal val="0"/>
                                          </p:val>
                                        </p:tav>
                                        <p:tav tm="100000">
                                          <p:val>
                                            <p:fltVal val="90"/>
                                          </p:val>
                                        </p:tav>
                                      </p:tavLst>
                                    </p:anim>
                                    <p:animEffect transition="out" filter="fade">
                                      <p:cBhvr>
                                        <p:cTn id="39" dur="1000"/>
                                        <p:tgtEl>
                                          <p:spTgt spid="7">
                                            <p:txEl>
                                              <p:pRg st="9" end="9"/>
                                            </p:txEl>
                                          </p:spTgt>
                                        </p:tgtEl>
                                      </p:cBhvr>
                                    </p:animEffect>
                                    <p:set>
                                      <p:cBhvr>
                                        <p:cTn id="40" dur="1" fill="hold">
                                          <p:stCondLst>
                                            <p:cond delay="999"/>
                                          </p:stCondLst>
                                        </p:cTn>
                                        <p:tgtEl>
                                          <p:spTgt spid="7">
                                            <p:txEl>
                                              <p:pRg st="9" end="9"/>
                                            </p:txEl>
                                          </p:spTgt>
                                        </p:tgtEl>
                                        <p:attrNameLst>
                                          <p:attrName>style.visibility</p:attrName>
                                        </p:attrNameLst>
                                      </p:cBhvr>
                                      <p:to>
                                        <p:strVal val="hidden"/>
                                      </p:to>
                                    </p:set>
                                  </p:childTnLst>
                                </p:cTn>
                              </p:par>
                              <p:par>
                                <p:cTn id="41" presetID="31" presetClass="exit" presetSubtype="0" fill="hold" nodeType="withEffect">
                                  <p:stCondLst>
                                    <p:cond delay="0"/>
                                  </p:stCondLst>
                                  <p:childTnLst>
                                    <p:anim calcmode="lin" valueType="num">
                                      <p:cBhvr>
                                        <p:cTn id="42" dur="1000"/>
                                        <p:tgtEl>
                                          <p:spTgt spid="7">
                                            <p:txEl>
                                              <p:pRg st="11" end="11"/>
                                            </p:txEl>
                                          </p:spTgt>
                                        </p:tgtEl>
                                        <p:attrNameLst>
                                          <p:attrName>ppt_w</p:attrName>
                                        </p:attrNameLst>
                                      </p:cBhvr>
                                      <p:tavLst>
                                        <p:tav tm="0">
                                          <p:val>
                                            <p:strVal val="ppt_w"/>
                                          </p:val>
                                        </p:tav>
                                        <p:tav tm="100000">
                                          <p:val>
                                            <p:fltVal val="0"/>
                                          </p:val>
                                        </p:tav>
                                      </p:tavLst>
                                    </p:anim>
                                    <p:anim calcmode="lin" valueType="num">
                                      <p:cBhvr>
                                        <p:cTn id="43" dur="1000"/>
                                        <p:tgtEl>
                                          <p:spTgt spid="7">
                                            <p:txEl>
                                              <p:pRg st="11" end="11"/>
                                            </p:txEl>
                                          </p:spTgt>
                                        </p:tgtEl>
                                        <p:attrNameLst>
                                          <p:attrName>ppt_h</p:attrName>
                                        </p:attrNameLst>
                                      </p:cBhvr>
                                      <p:tavLst>
                                        <p:tav tm="0">
                                          <p:val>
                                            <p:strVal val="ppt_h"/>
                                          </p:val>
                                        </p:tav>
                                        <p:tav tm="100000">
                                          <p:val>
                                            <p:fltVal val="0"/>
                                          </p:val>
                                        </p:tav>
                                      </p:tavLst>
                                    </p:anim>
                                    <p:anim calcmode="lin" valueType="num">
                                      <p:cBhvr>
                                        <p:cTn id="44" dur="1000"/>
                                        <p:tgtEl>
                                          <p:spTgt spid="7">
                                            <p:txEl>
                                              <p:pRg st="11" end="11"/>
                                            </p:txEl>
                                          </p:spTgt>
                                        </p:tgtEl>
                                        <p:attrNameLst>
                                          <p:attrName>style.rotation</p:attrName>
                                        </p:attrNameLst>
                                      </p:cBhvr>
                                      <p:tavLst>
                                        <p:tav tm="0">
                                          <p:val>
                                            <p:fltVal val="0"/>
                                          </p:val>
                                        </p:tav>
                                        <p:tav tm="100000">
                                          <p:val>
                                            <p:fltVal val="90"/>
                                          </p:val>
                                        </p:tav>
                                      </p:tavLst>
                                    </p:anim>
                                    <p:animEffect transition="out" filter="fade">
                                      <p:cBhvr>
                                        <p:cTn id="45" dur="1000"/>
                                        <p:tgtEl>
                                          <p:spTgt spid="7">
                                            <p:txEl>
                                              <p:pRg st="11" end="11"/>
                                            </p:txEl>
                                          </p:spTgt>
                                        </p:tgtEl>
                                      </p:cBhvr>
                                    </p:animEffect>
                                    <p:set>
                                      <p:cBhvr>
                                        <p:cTn id="46" dur="1" fill="hold">
                                          <p:stCondLst>
                                            <p:cond delay="999"/>
                                          </p:stCondLst>
                                        </p:cTn>
                                        <p:tgtEl>
                                          <p:spTgt spid="7">
                                            <p:txEl>
                                              <p:pRg st="11" end="11"/>
                                            </p:txEl>
                                          </p:spTgt>
                                        </p:tgtEl>
                                        <p:attrNameLst>
                                          <p:attrName>style.visibility</p:attrName>
                                        </p:attrNameLst>
                                      </p:cBhvr>
                                      <p:to>
                                        <p:strVal val="hidden"/>
                                      </p:to>
                                    </p:set>
                                  </p:childTnLst>
                                </p:cTn>
                              </p:par>
                              <p:par>
                                <p:cTn id="47" presetID="31" presetClass="exit" presetSubtype="0" fill="hold" nodeType="withEffect">
                                  <p:stCondLst>
                                    <p:cond delay="0"/>
                                  </p:stCondLst>
                                  <p:childTnLst>
                                    <p:anim calcmode="lin" valueType="num">
                                      <p:cBhvr>
                                        <p:cTn id="48" dur="1000"/>
                                        <p:tgtEl>
                                          <p:spTgt spid="7">
                                            <p:txEl>
                                              <p:pRg st="13" end="13"/>
                                            </p:txEl>
                                          </p:spTgt>
                                        </p:tgtEl>
                                        <p:attrNameLst>
                                          <p:attrName>ppt_w</p:attrName>
                                        </p:attrNameLst>
                                      </p:cBhvr>
                                      <p:tavLst>
                                        <p:tav tm="0">
                                          <p:val>
                                            <p:strVal val="ppt_w"/>
                                          </p:val>
                                        </p:tav>
                                        <p:tav tm="100000">
                                          <p:val>
                                            <p:fltVal val="0"/>
                                          </p:val>
                                        </p:tav>
                                      </p:tavLst>
                                    </p:anim>
                                    <p:anim calcmode="lin" valueType="num">
                                      <p:cBhvr>
                                        <p:cTn id="49" dur="1000"/>
                                        <p:tgtEl>
                                          <p:spTgt spid="7">
                                            <p:txEl>
                                              <p:pRg st="13" end="13"/>
                                            </p:txEl>
                                          </p:spTgt>
                                        </p:tgtEl>
                                        <p:attrNameLst>
                                          <p:attrName>ppt_h</p:attrName>
                                        </p:attrNameLst>
                                      </p:cBhvr>
                                      <p:tavLst>
                                        <p:tav tm="0">
                                          <p:val>
                                            <p:strVal val="ppt_h"/>
                                          </p:val>
                                        </p:tav>
                                        <p:tav tm="100000">
                                          <p:val>
                                            <p:fltVal val="0"/>
                                          </p:val>
                                        </p:tav>
                                      </p:tavLst>
                                    </p:anim>
                                    <p:anim calcmode="lin" valueType="num">
                                      <p:cBhvr>
                                        <p:cTn id="50" dur="1000"/>
                                        <p:tgtEl>
                                          <p:spTgt spid="7">
                                            <p:txEl>
                                              <p:pRg st="13" end="13"/>
                                            </p:txEl>
                                          </p:spTgt>
                                        </p:tgtEl>
                                        <p:attrNameLst>
                                          <p:attrName>style.rotation</p:attrName>
                                        </p:attrNameLst>
                                      </p:cBhvr>
                                      <p:tavLst>
                                        <p:tav tm="0">
                                          <p:val>
                                            <p:fltVal val="0"/>
                                          </p:val>
                                        </p:tav>
                                        <p:tav tm="100000">
                                          <p:val>
                                            <p:fltVal val="90"/>
                                          </p:val>
                                        </p:tav>
                                      </p:tavLst>
                                    </p:anim>
                                    <p:animEffect transition="out" filter="fade">
                                      <p:cBhvr>
                                        <p:cTn id="51" dur="1000"/>
                                        <p:tgtEl>
                                          <p:spTgt spid="7">
                                            <p:txEl>
                                              <p:pRg st="13" end="13"/>
                                            </p:txEl>
                                          </p:spTgt>
                                        </p:tgtEl>
                                      </p:cBhvr>
                                    </p:animEffect>
                                    <p:set>
                                      <p:cBhvr>
                                        <p:cTn id="52" dur="1" fill="hold">
                                          <p:stCondLst>
                                            <p:cond delay="999"/>
                                          </p:stCondLst>
                                        </p:cTn>
                                        <p:tgtEl>
                                          <p:spTgt spid="7">
                                            <p:txEl>
                                              <p:pRg st="13" end="13"/>
                                            </p:txEl>
                                          </p:spTgt>
                                        </p:tgtEl>
                                        <p:attrNameLst>
                                          <p:attrName>style.visibility</p:attrName>
                                        </p:attrNameLst>
                                      </p:cBhvr>
                                      <p:to>
                                        <p:strVal val="hidden"/>
                                      </p:to>
                                    </p:set>
                                  </p:childTnLst>
                                </p:cTn>
                              </p:par>
                              <p:par>
                                <p:cTn id="53" presetID="31" presetClass="exit" presetSubtype="0" fill="hold" nodeType="withEffect">
                                  <p:stCondLst>
                                    <p:cond delay="0"/>
                                  </p:stCondLst>
                                  <p:childTnLst>
                                    <p:anim calcmode="lin" valueType="num">
                                      <p:cBhvr>
                                        <p:cTn id="54" dur="1000"/>
                                        <p:tgtEl>
                                          <p:spTgt spid="7">
                                            <p:txEl>
                                              <p:pRg st="15" end="15"/>
                                            </p:txEl>
                                          </p:spTgt>
                                        </p:tgtEl>
                                        <p:attrNameLst>
                                          <p:attrName>ppt_w</p:attrName>
                                        </p:attrNameLst>
                                      </p:cBhvr>
                                      <p:tavLst>
                                        <p:tav tm="0">
                                          <p:val>
                                            <p:strVal val="ppt_w"/>
                                          </p:val>
                                        </p:tav>
                                        <p:tav tm="100000">
                                          <p:val>
                                            <p:fltVal val="0"/>
                                          </p:val>
                                        </p:tav>
                                      </p:tavLst>
                                    </p:anim>
                                    <p:anim calcmode="lin" valueType="num">
                                      <p:cBhvr>
                                        <p:cTn id="55" dur="1000"/>
                                        <p:tgtEl>
                                          <p:spTgt spid="7">
                                            <p:txEl>
                                              <p:pRg st="15" end="15"/>
                                            </p:txEl>
                                          </p:spTgt>
                                        </p:tgtEl>
                                        <p:attrNameLst>
                                          <p:attrName>ppt_h</p:attrName>
                                        </p:attrNameLst>
                                      </p:cBhvr>
                                      <p:tavLst>
                                        <p:tav tm="0">
                                          <p:val>
                                            <p:strVal val="ppt_h"/>
                                          </p:val>
                                        </p:tav>
                                        <p:tav tm="100000">
                                          <p:val>
                                            <p:fltVal val="0"/>
                                          </p:val>
                                        </p:tav>
                                      </p:tavLst>
                                    </p:anim>
                                    <p:anim calcmode="lin" valueType="num">
                                      <p:cBhvr>
                                        <p:cTn id="56" dur="1000"/>
                                        <p:tgtEl>
                                          <p:spTgt spid="7">
                                            <p:txEl>
                                              <p:pRg st="15" end="15"/>
                                            </p:txEl>
                                          </p:spTgt>
                                        </p:tgtEl>
                                        <p:attrNameLst>
                                          <p:attrName>style.rotation</p:attrName>
                                        </p:attrNameLst>
                                      </p:cBhvr>
                                      <p:tavLst>
                                        <p:tav tm="0">
                                          <p:val>
                                            <p:fltVal val="0"/>
                                          </p:val>
                                        </p:tav>
                                        <p:tav tm="100000">
                                          <p:val>
                                            <p:fltVal val="90"/>
                                          </p:val>
                                        </p:tav>
                                      </p:tavLst>
                                    </p:anim>
                                    <p:animEffect transition="out" filter="fade">
                                      <p:cBhvr>
                                        <p:cTn id="57" dur="1000"/>
                                        <p:tgtEl>
                                          <p:spTgt spid="7">
                                            <p:txEl>
                                              <p:pRg st="15" end="15"/>
                                            </p:txEl>
                                          </p:spTgt>
                                        </p:tgtEl>
                                      </p:cBhvr>
                                    </p:animEffect>
                                    <p:set>
                                      <p:cBhvr>
                                        <p:cTn id="58" dur="1" fill="hold">
                                          <p:stCondLst>
                                            <p:cond delay="999"/>
                                          </p:stCondLst>
                                        </p:cTn>
                                        <p:tgtEl>
                                          <p:spTgt spid="7">
                                            <p:txEl>
                                              <p:pRg st="15" end="15"/>
                                            </p:txEl>
                                          </p:spTgt>
                                        </p:tgtEl>
                                        <p:attrNameLst>
                                          <p:attrName>style.visibility</p:attrName>
                                        </p:attrNameLst>
                                      </p:cBhvr>
                                      <p:to>
                                        <p:strVal val="hidden"/>
                                      </p:to>
                                    </p:set>
                                  </p:childTnLst>
                                </p:cTn>
                              </p:par>
                              <p:par>
                                <p:cTn id="59" presetID="31" presetClass="exit" presetSubtype="0" fill="hold" nodeType="withEffect">
                                  <p:stCondLst>
                                    <p:cond delay="0"/>
                                  </p:stCondLst>
                                  <p:childTnLst>
                                    <p:anim calcmode="lin" valueType="num">
                                      <p:cBhvr>
                                        <p:cTn id="60" dur="1000"/>
                                        <p:tgtEl>
                                          <p:spTgt spid="7">
                                            <p:txEl>
                                              <p:pRg st="17" end="17"/>
                                            </p:txEl>
                                          </p:spTgt>
                                        </p:tgtEl>
                                        <p:attrNameLst>
                                          <p:attrName>ppt_w</p:attrName>
                                        </p:attrNameLst>
                                      </p:cBhvr>
                                      <p:tavLst>
                                        <p:tav tm="0">
                                          <p:val>
                                            <p:strVal val="ppt_w"/>
                                          </p:val>
                                        </p:tav>
                                        <p:tav tm="100000">
                                          <p:val>
                                            <p:fltVal val="0"/>
                                          </p:val>
                                        </p:tav>
                                      </p:tavLst>
                                    </p:anim>
                                    <p:anim calcmode="lin" valueType="num">
                                      <p:cBhvr>
                                        <p:cTn id="61" dur="1000"/>
                                        <p:tgtEl>
                                          <p:spTgt spid="7">
                                            <p:txEl>
                                              <p:pRg st="17" end="17"/>
                                            </p:txEl>
                                          </p:spTgt>
                                        </p:tgtEl>
                                        <p:attrNameLst>
                                          <p:attrName>ppt_h</p:attrName>
                                        </p:attrNameLst>
                                      </p:cBhvr>
                                      <p:tavLst>
                                        <p:tav tm="0">
                                          <p:val>
                                            <p:strVal val="ppt_h"/>
                                          </p:val>
                                        </p:tav>
                                        <p:tav tm="100000">
                                          <p:val>
                                            <p:fltVal val="0"/>
                                          </p:val>
                                        </p:tav>
                                      </p:tavLst>
                                    </p:anim>
                                    <p:anim calcmode="lin" valueType="num">
                                      <p:cBhvr>
                                        <p:cTn id="62" dur="1000"/>
                                        <p:tgtEl>
                                          <p:spTgt spid="7">
                                            <p:txEl>
                                              <p:pRg st="17" end="17"/>
                                            </p:txEl>
                                          </p:spTgt>
                                        </p:tgtEl>
                                        <p:attrNameLst>
                                          <p:attrName>style.rotation</p:attrName>
                                        </p:attrNameLst>
                                      </p:cBhvr>
                                      <p:tavLst>
                                        <p:tav tm="0">
                                          <p:val>
                                            <p:fltVal val="0"/>
                                          </p:val>
                                        </p:tav>
                                        <p:tav tm="100000">
                                          <p:val>
                                            <p:fltVal val="90"/>
                                          </p:val>
                                        </p:tav>
                                      </p:tavLst>
                                    </p:anim>
                                    <p:animEffect transition="out" filter="fade">
                                      <p:cBhvr>
                                        <p:cTn id="63" dur="1000"/>
                                        <p:tgtEl>
                                          <p:spTgt spid="7">
                                            <p:txEl>
                                              <p:pRg st="17" end="17"/>
                                            </p:txEl>
                                          </p:spTgt>
                                        </p:tgtEl>
                                      </p:cBhvr>
                                    </p:animEffect>
                                    <p:set>
                                      <p:cBhvr>
                                        <p:cTn id="64" dur="1" fill="hold">
                                          <p:stCondLst>
                                            <p:cond delay="999"/>
                                          </p:stCondLst>
                                        </p:cTn>
                                        <p:tgtEl>
                                          <p:spTgt spid="7">
                                            <p:txEl>
                                              <p:pRg st="17" end="17"/>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0BD3508C-F6C6-4318-B4A3-E7B2F709858B}"/>
              </a:ext>
            </a:extLst>
          </p:cNvPr>
          <p:cNvSpPr txBox="1"/>
          <p:nvPr/>
        </p:nvSpPr>
        <p:spPr>
          <a:xfrm>
            <a:off x="331643" y="333325"/>
            <a:ext cx="11461428" cy="5724644"/>
          </a:xfrm>
          <a:prstGeom prst="rect">
            <a:avLst/>
          </a:prstGeom>
          <a:noFill/>
        </p:spPr>
        <p:txBody>
          <a:bodyPr wrap="square">
            <a:spAutoFit/>
          </a:bodyPr>
          <a:lstStyle/>
          <a:p>
            <a:r>
              <a:rPr lang="en-US" sz="4800" u="sng" dirty="0">
                <a:solidFill>
                  <a:schemeClr val="accent3"/>
                </a:solidFill>
                <a:latin typeface="Algerian" panose="04020705040A02060702" pitchFamily="82" charset="0"/>
              </a:rPr>
              <a:t>EDUCATIONAL PROGRAMME OF THE DELINQUENT CHILDREN:</a:t>
            </a:r>
            <a:endParaRPr lang="en-US" sz="4800" u="sng" dirty="0">
              <a:latin typeface="Algerian" panose="04020705040A02060702" pitchFamily="82" charset="0"/>
            </a:endParaRPr>
          </a:p>
          <a:p>
            <a:endParaRPr lang="en-US" dirty="0"/>
          </a:p>
          <a:p>
            <a:pPr marL="342900" indent="-342900">
              <a:buAutoNum type="arabicPeriod"/>
            </a:pPr>
            <a:r>
              <a:rPr lang="en-US" b="1" dirty="0"/>
              <a:t>PROBLEM SOLVING:</a:t>
            </a:r>
            <a:r>
              <a:rPr lang="en-US" dirty="0"/>
              <a:t> The teachers should be prepared to solve the problems of the students psychologically.</a:t>
            </a:r>
          </a:p>
          <a:p>
            <a:endParaRPr lang="en-US" dirty="0"/>
          </a:p>
          <a:p>
            <a:r>
              <a:rPr lang="en-US" b="1" dirty="0"/>
              <a:t>2. MOTIVATE: </a:t>
            </a:r>
            <a:r>
              <a:rPr lang="en-US" dirty="0"/>
              <a:t>The children should be motivated by the teachers. </a:t>
            </a:r>
          </a:p>
          <a:p>
            <a:endParaRPr lang="en-US" dirty="0"/>
          </a:p>
          <a:p>
            <a:r>
              <a:rPr lang="en-US" b="1" dirty="0"/>
              <a:t>3. VARIETY OF EXPERIENCE: </a:t>
            </a:r>
            <a:r>
              <a:rPr lang="en-US" dirty="0"/>
              <a:t>Provide a child with a variety of experiences-craft, art, music, athletics, covering a wide range of difficulties and interests can serve the purpose. </a:t>
            </a:r>
          </a:p>
          <a:p>
            <a:endParaRPr lang="en-US" dirty="0"/>
          </a:p>
          <a:p>
            <a:r>
              <a:rPr lang="en-US" b="1" dirty="0"/>
              <a:t>4. UNHEALTHY SURROUNDING: </a:t>
            </a:r>
            <a:r>
              <a:rPr lang="en-US" dirty="0"/>
              <a:t>It</a:t>
            </a:r>
            <a:r>
              <a:rPr lang="en-US" b="1" dirty="0"/>
              <a:t> </a:t>
            </a:r>
            <a:r>
              <a:rPr lang="en-US" dirty="0"/>
              <a:t>is necessary to take the child away from the unhealthy surroundings. </a:t>
            </a:r>
          </a:p>
          <a:p>
            <a:endParaRPr lang="en-US" dirty="0"/>
          </a:p>
          <a:p>
            <a:r>
              <a:rPr lang="en-US" b="1" dirty="0"/>
              <a:t>5. PROPERLY ORGANIZED AND SUPERVISED ACTIVITIES :</a:t>
            </a:r>
            <a:r>
              <a:rPr lang="en-US" dirty="0"/>
              <a:t>Proper</a:t>
            </a:r>
            <a:r>
              <a:rPr lang="en-US" b="1" dirty="0"/>
              <a:t> </a:t>
            </a:r>
            <a:r>
              <a:rPr lang="en-US" dirty="0"/>
              <a:t>use of leisure time should be made through properly organized and supervised activities. Play and recreation cannot only prevent delinquency among children but also improve their physical and mental health.</a:t>
            </a:r>
          </a:p>
          <a:p>
            <a:endParaRPr lang="en-US" dirty="0"/>
          </a:p>
        </p:txBody>
      </p:sp>
    </p:spTree>
    <p:extLst>
      <p:ext uri="{BB962C8B-B14F-4D97-AF65-F5344CB8AC3E}">
        <p14:creationId xmlns:p14="http://schemas.microsoft.com/office/powerpoint/2010/main" xmlns="" val="3048507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6" presetClass="emph" presetSubtype="0" fill="hold" nodeType="clickEffect">
                                  <p:stCondLst>
                                    <p:cond delay="0"/>
                                  </p:stCondLst>
                                  <p:iterate type="lt">
                                    <p:tmPct val="10000"/>
                                  </p:iterate>
                                  <p:childTnLst>
                                    <p:animScale>
                                      <p:cBhvr>
                                        <p:cTn id="6" dur="250" autoRev="1" fill="hold">
                                          <p:stCondLst>
                                            <p:cond delay="0"/>
                                          </p:stCondLst>
                                        </p:cTn>
                                        <p:tgtEl>
                                          <p:spTgt spid="5">
                                            <p:txEl>
                                              <p:pRg st="0" end="0"/>
                                            </p:txEl>
                                          </p:spTgt>
                                        </p:tgtEl>
                                      </p:cBhvr>
                                      <p:to x="80000" y="100000"/>
                                    </p:animScale>
                                    <p:anim by="(#ppt_w*0.10)" calcmode="lin" valueType="num">
                                      <p:cBhvr>
                                        <p:cTn id="7" dur="250" autoRev="1" fill="hold">
                                          <p:stCondLst>
                                            <p:cond delay="0"/>
                                          </p:stCondLst>
                                        </p:cTn>
                                        <p:tgtEl>
                                          <p:spTgt spid="5">
                                            <p:txEl>
                                              <p:pRg st="0" end="0"/>
                                            </p:txEl>
                                          </p:spTgt>
                                        </p:tgtEl>
                                        <p:attrNameLst>
                                          <p:attrName>ppt_x</p:attrName>
                                        </p:attrNameLst>
                                      </p:cBhvr>
                                    </p:anim>
                                    <p:anim by="(-#ppt_w*0.10)" calcmode="lin" valueType="num">
                                      <p:cBhvr>
                                        <p:cTn id="8" dur="250" autoRev="1" fill="hold">
                                          <p:stCondLst>
                                            <p:cond delay="0"/>
                                          </p:stCondLst>
                                        </p:cTn>
                                        <p:tgtEl>
                                          <p:spTgt spid="5">
                                            <p:txEl>
                                              <p:pRg st="0" end="0"/>
                                            </p:txEl>
                                          </p:spTgt>
                                        </p:tgtEl>
                                        <p:attrNameLst>
                                          <p:attrName>ppt_y</p:attrName>
                                        </p:attrNameLst>
                                      </p:cBhvr>
                                    </p:anim>
                                    <p:animRot by="-480000">
                                      <p:cBhvr>
                                        <p:cTn id="9" dur="250" autoRev="1" fill="hold">
                                          <p:stCondLst>
                                            <p:cond delay="0"/>
                                          </p:stCondLst>
                                        </p:cTn>
                                        <p:tgtEl>
                                          <p:spTgt spid="5">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A6E898D5-09D0-491C-B378-A3C2BF2921FB}"/>
              </a:ext>
            </a:extLst>
          </p:cNvPr>
          <p:cNvSpPr txBox="1"/>
          <p:nvPr/>
        </p:nvSpPr>
        <p:spPr>
          <a:xfrm>
            <a:off x="293721" y="725041"/>
            <a:ext cx="7438338" cy="5848652"/>
          </a:xfrm>
          <a:prstGeom prst="rect">
            <a:avLst/>
          </a:prstGeom>
          <a:noFill/>
        </p:spPr>
        <p:txBody>
          <a:bodyPr wrap="square">
            <a:spAutoFit/>
          </a:bodyPr>
          <a:lstStyle/>
          <a:p>
            <a:pPr lvl="0">
              <a:lnSpc>
                <a:spcPct val="107000"/>
              </a:lnSpc>
              <a:spcAft>
                <a:spcPts val="800"/>
              </a:spcAft>
              <a:tabLst>
                <a:tab pos="457200" algn="l"/>
              </a:tabLst>
            </a:pPr>
            <a:endParaRPr lang="en-IN" sz="1800" dirty="0">
              <a:effectLst/>
              <a:latin typeface="Century Gothic" panose="020B0502020202020204" pitchFamily="34" charset="0"/>
              <a:ea typeface="Calibri" panose="020F0502020204030204" pitchFamily="34" charset="0"/>
              <a:cs typeface="Times New Roman" panose="02020603050405020304" pitchFamily="18" charset="0"/>
            </a:endParaRPr>
          </a:p>
          <a:p>
            <a:pPr lvl="0">
              <a:lnSpc>
                <a:spcPct val="107000"/>
              </a:lnSpc>
              <a:spcAft>
                <a:spcPts val="800"/>
              </a:spcAft>
              <a:tabLst>
                <a:tab pos="457200" algn="l"/>
              </a:tabLst>
            </a:pPr>
            <a:r>
              <a:rPr lang="en-IN" sz="1800" b="1" dirty="0">
                <a:effectLst/>
                <a:latin typeface="Century Gothic" panose="020B0502020202020204" pitchFamily="34" charset="0"/>
                <a:ea typeface="Calibri" panose="020F0502020204030204" pitchFamily="34" charset="0"/>
                <a:cs typeface="Times New Roman" panose="02020603050405020304" pitchFamily="18" charset="0"/>
              </a:rPr>
              <a:t>       </a:t>
            </a:r>
            <a:endParaRPr lang="en-IN" sz="1800" dirty="0">
              <a:effectLst/>
              <a:latin typeface="Century Gothic" panose="020B0502020202020204" pitchFamily="34" charset="0"/>
              <a:ea typeface="Calibri" panose="020F0502020204030204" pitchFamily="34" charset="0"/>
              <a:cs typeface="Times New Roman" panose="02020603050405020304" pitchFamily="18" charset="0"/>
            </a:endParaRPr>
          </a:p>
          <a:p>
            <a:pPr lvl="0">
              <a:lnSpc>
                <a:spcPct val="107000"/>
              </a:lnSpc>
              <a:spcAft>
                <a:spcPts val="800"/>
              </a:spcAft>
              <a:tabLst>
                <a:tab pos="457200" algn="l"/>
              </a:tabLst>
            </a:pPr>
            <a:r>
              <a:rPr lang="en-IN" b="1" dirty="0">
                <a:latin typeface="Century Gothic" panose="020B0502020202020204" pitchFamily="34" charset="0"/>
                <a:ea typeface="Calibri" panose="020F0502020204030204" pitchFamily="34" charset="0"/>
                <a:cs typeface="Times New Roman" panose="02020603050405020304" pitchFamily="18" charset="0"/>
              </a:rPr>
              <a:t>6.</a:t>
            </a:r>
            <a:r>
              <a:rPr lang="en-IN" sz="1800" b="1" dirty="0">
                <a:effectLst/>
                <a:latin typeface="Century Gothic" panose="020B0502020202020204" pitchFamily="34" charset="0"/>
                <a:ea typeface="Calibri" panose="020F0502020204030204" pitchFamily="34" charset="0"/>
                <a:cs typeface="Times New Roman" panose="02020603050405020304" pitchFamily="18" charset="0"/>
              </a:rPr>
              <a:t>AGE,ABILITY AND LEVEL OF UNDERSTANDING: </a:t>
            </a:r>
            <a:r>
              <a:rPr lang="en-US" dirty="0">
                <a:effectLst/>
                <a:latin typeface="Century Gothic" panose="020B0502020202020204" pitchFamily="34" charset="0"/>
                <a:ea typeface="Calibri" panose="020F0502020204030204" pitchFamily="34" charset="0"/>
                <a:cs typeface="Times New Roman" panose="02020603050405020304" pitchFamily="18" charset="0"/>
              </a:rPr>
              <a:t>Teacher should teach according to the age, ability and level of understanding of the students. He should keep pace with students' needs</a:t>
            </a:r>
            <a:endParaRPr lang="en-IN" dirty="0">
              <a:effectLst/>
              <a:latin typeface="Century Gothic" panose="020B0502020202020204" pitchFamily="34" charset="0"/>
              <a:ea typeface="Calibri" panose="020F0502020204030204" pitchFamily="34" charset="0"/>
              <a:cs typeface="Times New Roman" panose="02020603050405020304" pitchFamily="18" charset="0"/>
            </a:endParaRPr>
          </a:p>
          <a:p>
            <a:pPr lvl="0">
              <a:lnSpc>
                <a:spcPct val="107000"/>
              </a:lnSpc>
              <a:spcAft>
                <a:spcPts val="800"/>
              </a:spcAft>
              <a:tabLst>
                <a:tab pos="457200" algn="l"/>
              </a:tabLst>
            </a:pPr>
            <a:r>
              <a:rPr lang="en-IN" b="1" dirty="0">
                <a:latin typeface="Century Gothic" panose="020B0502020202020204" pitchFamily="34" charset="0"/>
                <a:ea typeface="Calibri" panose="020F0502020204030204" pitchFamily="34" charset="0"/>
                <a:cs typeface="Times New Roman" panose="02020603050405020304" pitchFamily="18" charset="0"/>
              </a:rPr>
              <a:t>7</a:t>
            </a:r>
            <a:r>
              <a:rPr lang="en-IN" sz="1800" b="1" dirty="0">
                <a:effectLst/>
                <a:latin typeface="Century Gothic" panose="020B0502020202020204" pitchFamily="34" charset="0"/>
                <a:ea typeface="Calibri" panose="020F0502020204030204" pitchFamily="34" charset="0"/>
                <a:cs typeface="Times New Roman" panose="02020603050405020304" pitchFamily="18" charset="0"/>
              </a:rPr>
              <a:t>.AUDIOVISUAL AIDS AND LIBRARY FACILITIES: </a:t>
            </a:r>
            <a:r>
              <a:rPr lang="en-US" sz="1800" dirty="0">
                <a:effectLst/>
                <a:latin typeface="Century Gothic" panose="020B0502020202020204" pitchFamily="34" charset="0"/>
                <a:ea typeface="Calibri" panose="020F0502020204030204" pitchFamily="34" charset="0"/>
                <a:cs typeface="Times New Roman" panose="02020603050405020304" pitchFamily="18" charset="0"/>
              </a:rPr>
              <a:t>Audiovisual aids and library facilities should be </a:t>
            </a:r>
            <a:r>
              <a:rPr lang="en-IN" sz="1800" dirty="0">
                <a:effectLst/>
                <a:latin typeface="Century Gothic" panose="020B0502020202020204" pitchFamily="34" charset="0"/>
                <a:ea typeface="Calibri" panose="020F0502020204030204" pitchFamily="34" charset="0"/>
                <a:cs typeface="Times New Roman" panose="02020603050405020304" pitchFamily="18" charset="0"/>
              </a:rPr>
              <a:t>used to </a:t>
            </a:r>
            <a:r>
              <a:rPr lang="en-US" sz="1800" dirty="0">
                <a:effectLst/>
                <a:latin typeface="Century Gothic" panose="020B0502020202020204" pitchFamily="34" charset="0"/>
                <a:ea typeface="Calibri" panose="020F0502020204030204" pitchFamily="34" charset="0"/>
                <a:cs typeface="Times New Roman" panose="02020603050405020304" pitchFamily="18" charset="0"/>
              </a:rPr>
              <a:t> make lessons more interesting</a:t>
            </a:r>
            <a:endParaRPr lang="en-IN" sz="1800" dirty="0">
              <a:effectLst/>
              <a:latin typeface="Century Gothic" panose="020B0502020202020204" pitchFamily="34" charset="0"/>
              <a:ea typeface="Calibri" panose="020F0502020204030204" pitchFamily="34" charset="0"/>
              <a:cs typeface="Times New Roman" panose="02020603050405020304" pitchFamily="18" charset="0"/>
            </a:endParaRPr>
          </a:p>
          <a:p>
            <a:pPr lvl="0">
              <a:lnSpc>
                <a:spcPct val="107000"/>
              </a:lnSpc>
              <a:spcAft>
                <a:spcPts val="800"/>
              </a:spcAft>
              <a:tabLst>
                <a:tab pos="457200" algn="l"/>
              </a:tabLst>
            </a:pPr>
            <a:r>
              <a:rPr lang="en-IN" b="1" dirty="0">
                <a:latin typeface="Century Gothic" panose="020B0502020202020204" pitchFamily="34" charset="0"/>
                <a:ea typeface="Calibri" panose="020F0502020204030204" pitchFamily="34" charset="0"/>
                <a:cs typeface="Times New Roman" panose="02020603050405020304" pitchFamily="18" charset="0"/>
              </a:rPr>
              <a:t>8.</a:t>
            </a:r>
            <a:r>
              <a:rPr lang="en-IN" sz="1800" b="1" dirty="0">
                <a:effectLst/>
                <a:latin typeface="Century Gothic" panose="020B0502020202020204" pitchFamily="34" charset="0"/>
                <a:ea typeface="Calibri" panose="020F0502020204030204" pitchFamily="34" charset="0"/>
                <a:cs typeface="Times New Roman" panose="02020603050405020304" pitchFamily="18" charset="0"/>
              </a:rPr>
              <a:t> GUIDANCE AND COUNSELLING: </a:t>
            </a:r>
            <a:r>
              <a:rPr lang="en-US" sz="1800" dirty="0">
                <a:effectLst/>
                <a:latin typeface="Century Gothic" panose="020B0502020202020204" pitchFamily="34" charset="0"/>
                <a:ea typeface="Calibri" panose="020F0502020204030204" pitchFamily="34" charset="0"/>
                <a:cs typeface="Times New Roman" panose="02020603050405020304" pitchFamily="18" charset="0"/>
              </a:rPr>
              <a:t>Educational, personal and vocational guidance programmed should be started. Counselling facility should be available</a:t>
            </a:r>
            <a:endParaRPr lang="en-IN" sz="1800" dirty="0">
              <a:effectLst/>
              <a:latin typeface="Century Gothic" panose="020B0502020202020204" pitchFamily="34" charset="0"/>
              <a:ea typeface="Calibri" panose="020F0502020204030204" pitchFamily="34" charset="0"/>
              <a:cs typeface="Times New Roman" panose="02020603050405020304" pitchFamily="18" charset="0"/>
            </a:endParaRPr>
          </a:p>
          <a:p>
            <a:pPr lvl="0">
              <a:lnSpc>
                <a:spcPct val="107000"/>
              </a:lnSpc>
              <a:spcAft>
                <a:spcPts val="800"/>
              </a:spcAft>
              <a:tabLst>
                <a:tab pos="457200" algn="l"/>
              </a:tabLst>
            </a:pPr>
            <a:r>
              <a:rPr lang="en-IN" b="1" dirty="0">
                <a:latin typeface="Century Gothic" panose="020B0502020202020204" pitchFamily="34" charset="0"/>
                <a:ea typeface="Calibri" panose="020F0502020204030204" pitchFamily="34" charset="0"/>
                <a:cs typeface="Times New Roman" panose="02020603050405020304" pitchFamily="18" charset="0"/>
              </a:rPr>
              <a:t>9</a:t>
            </a:r>
            <a:r>
              <a:rPr lang="en-IN" sz="1800" b="1" dirty="0">
                <a:effectLst/>
                <a:latin typeface="Century Gothic" panose="020B0502020202020204" pitchFamily="34" charset="0"/>
                <a:ea typeface="Calibri" panose="020F0502020204030204" pitchFamily="34" charset="0"/>
                <a:cs typeface="Times New Roman" panose="02020603050405020304" pitchFamily="18" charset="0"/>
              </a:rPr>
              <a:t>. DEMOCRATIC ENVIRONMENT: </a:t>
            </a:r>
            <a:r>
              <a:rPr lang="en-US" sz="1800" dirty="0">
                <a:effectLst/>
                <a:latin typeface="Century Gothic" panose="020B0502020202020204" pitchFamily="34" charset="0"/>
                <a:ea typeface="Calibri" panose="020F0502020204030204" pitchFamily="34" charset="0"/>
                <a:cs typeface="Times New Roman" panose="02020603050405020304" pitchFamily="18" charset="0"/>
              </a:rPr>
              <a:t>Teacher should try to maintain democratic environment in the class and school.</a:t>
            </a:r>
            <a:endParaRPr lang="en-IN" sz="1800" dirty="0">
              <a:effectLst/>
              <a:latin typeface="Century Gothic" panose="020B0502020202020204" pitchFamily="34" charset="0"/>
              <a:ea typeface="Calibri" panose="020F0502020204030204" pitchFamily="34" charset="0"/>
              <a:cs typeface="Times New Roman" panose="02020603050405020304" pitchFamily="18" charset="0"/>
            </a:endParaRPr>
          </a:p>
          <a:p>
            <a:pPr lvl="0">
              <a:lnSpc>
                <a:spcPct val="107000"/>
              </a:lnSpc>
              <a:spcAft>
                <a:spcPts val="800"/>
              </a:spcAft>
              <a:tabLst>
                <a:tab pos="457200" algn="l"/>
              </a:tabLst>
            </a:pPr>
            <a:r>
              <a:rPr lang="en-IN" sz="1800" b="1" dirty="0">
                <a:effectLst/>
                <a:latin typeface="Century Gothic" panose="020B0502020202020204" pitchFamily="34" charset="0"/>
                <a:ea typeface="Calibri" panose="020F0502020204030204" pitchFamily="34" charset="0"/>
                <a:cs typeface="Times New Roman" panose="02020603050405020304" pitchFamily="18" charset="0"/>
              </a:rPr>
              <a:t>10. </a:t>
            </a:r>
            <a:r>
              <a:rPr lang="en-IN" b="1" dirty="0">
                <a:effectLst/>
                <a:latin typeface="Century Gothic" panose="020B0502020202020204" pitchFamily="34" charset="0"/>
                <a:ea typeface="Calibri" panose="020F0502020204030204" pitchFamily="34" charset="0"/>
                <a:cs typeface="Times New Roman" panose="02020603050405020304" pitchFamily="18" charset="0"/>
              </a:rPr>
              <a:t>MEDICAL CHECK </a:t>
            </a:r>
            <a:r>
              <a:rPr lang="en-IN" b="1" dirty="0">
                <a:latin typeface="Century Gothic" panose="020B0502020202020204" pitchFamily="34" charset="0"/>
                <a:ea typeface="Calibri" panose="020F0502020204030204" pitchFamily="34" charset="0"/>
                <a:cs typeface="Times New Roman" panose="02020603050405020304" pitchFamily="18" charset="0"/>
              </a:rPr>
              <a:t>UP: </a:t>
            </a:r>
            <a:r>
              <a:rPr lang="en-US" sz="1800" dirty="0">
                <a:effectLst/>
                <a:latin typeface="Century Gothic" panose="020B0502020202020204" pitchFamily="34" charset="0"/>
                <a:ea typeface="Calibri" panose="020F0502020204030204" pitchFamily="34" charset="0"/>
                <a:cs typeface="Times New Roman" panose="02020603050405020304" pitchFamily="18" charset="0"/>
              </a:rPr>
              <a:t>Medical check-up should be arranged periodically for diagnosing physical defects, deformities and diseases among students.</a:t>
            </a:r>
          </a:p>
          <a:p>
            <a:pPr marL="342900" lvl="0" indent="-342900">
              <a:lnSpc>
                <a:spcPct val="107000"/>
              </a:lnSpc>
              <a:spcAft>
                <a:spcPts val="800"/>
              </a:spcAft>
              <a:buFont typeface="Arial" panose="020B0604020202020204" pitchFamily="34" charset="0"/>
              <a:buChar char="•"/>
              <a:tabLst>
                <a:tab pos="457200" algn="l"/>
              </a:tabLst>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7597589" y="1250576"/>
            <a:ext cx="4459941" cy="5158166"/>
          </a:xfrm>
          <a:prstGeom prst="rect">
            <a:avLst/>
          </a:prstGeom>
        </p:spPr>
      </p:pic>
    </p:spTree>
    <p:extLst>
      <p:ext uri="{BB962C8B-B14F-4D97-AF65-F5344CB8AC3E}">
        <p14:creationId xmlns:p14="http://schemas.microsoft.com/office/powerpoint/2010/main" xmlns="" val="8610977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46228D79-621A-49A1-B5A3-AFB59E59566F}"/>
              </a:ext>
            </a:extLst>
          </p:cNvPr>
          <p:cNvSpPr txBox="1"/>
          <p:nvPr/>
        </p:nvSpPr>
        <p:spPr>
          <a:xfrm>
            <a:off x="2647710" y="305926"/>
            <a:ext cx="6097712" cy="923330"/>
          </a:xfrm>
          <a:prstGeom prst="rect">
            <a:avLst/>
          </a:prstGeom>
          <a:noFill/>
        </p:spPr>
        <p:txBody>
          <a:bodyPr wrap="square">
            <a:spAutoFit/>
          </a:bodyPr>
          <a:lstStyle/>
          <a:p>
            <a:pPr algn="ctr"/>
            <a:r>
              <a:rPr lang="en-IN" sz="5400" b="1" u="sng" dirty="0">
                <a:solidFill>
                  <a:schemeClr val="accent3"/>
                </a:solidFill>
                <a:latin typeface="Algerian" panose="04020705040A02060702" pitchFamily="82" charset="0"/>
              </a:rPr>
              <a:t>Conclusion: </a:t>
            </a:r>
          </a:p>
        </p:txBody>
      </p:sp>
      <p:sp>
        <p:nvSpPr>
          <p:cNvPr id="7" name="TextBox 6">
            <a:extLst>
              <a:ext uri="{FF2B5EF4-FFF2-40B4-BE49-F238E27FC236}">
                <a16:creationId xmlns="" xmlns:a16="http://schemas.microsoft.com/office/drawing/2014/main" id="{C6707F4B-B609-4D7D-9BFC-ED00B74ABCFF}"/>
              </a:ext>
            </a:extLst>
          </p:cNvPr>
          <p:cNvSpPr txBox="1"/>
          <p:nvPr/>
        </p:nvSpPr>
        <p:spPr>
          <a:xfrm>
            <a:off x="593331" y="1338330"/>
            <a:ext cx="10687693" cy="7017306"/>
          </a:xfrm>
          <a:prstGeom prst="rect">
            <a:avLst/>
          </a:prstGeom>
          <a:noFill/>
        </p:spPr>
        <p:txBody>
          <a:bodyPr wrap="square">
            <a:spAutoFit/>
          </a:bodyPr>
          <a:lstStyle/>
          <a:p>
            <a:pPr marL="285750" indent="-285750">
              <a:buFont typeface="Wingdings" panose="05000000000000000000" pitchFamily="2" charset="2"/>
              <a:buChar char="v"/>
            </a:pPr>
            <a:r>
              <a:rPr lang="en-US" dirty="0"/>
              <a:t> All children due to their age are considered to be risk at for exploitation , abuse , violence and neglect . But vulnerability cannot be defined simply by age . Though age is component , vulnerability is also measured by the child’s capability for self – protection . </a:t>
            </a:r>
          </a:p>
          <a:p>
            <a:endParaRPr lang="en-US" dirty="0"/>
          </a:p>
          <a:p>
            <a:pPr marL="285750" indent="-285750">
              <a:buFont typeface="Wingdings" panose="05000000000000000000" pitchFamily="2" charset="2"/>
              <a:buChar char="v"/>
            </a:pPr>
            <a:r>
              <a:rPr lang="en-US" dirty="0"/>
              <a:t>Now  the question are : Are children capable of protecting themselves?</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Can children provide for their basic needs , defend against a dangerous situation  or even recognize   a  dangerous situation is developing ? </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Here , governmental legislation plays a great role for taking care of protection of children and child rights . </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A child’s vulnerability comes from various factors that hinder a child’s ability to function and grow normally . UNICEF view vulnerable children are those who are abused , exploited , and neglected . Child protection is derived out of the duty to respond to the needs of vulnerable groups of children .</a:t>
            </a:r>
          </a:p>
          <a:p>
            <a:pPr marL="285750" indent="-285750">
              <a:buFont typeface="Wingdings" panose="05000000000000000000" pitchFamily="2" charset="2"/>
              <a:buChar char="v"/>
            </a:pPr>
            <a:r>
              <a:rPr lang="en-US" dirty="0"/>
              <a:t>Prevention / intervention programs for at risk youth will not eliminate crime  but can be reduced it and will bring benefits to both society and the juvenile . </a:t>
            </a:r>
          </a:p>
          <a:p>
            <a:endParaRPr lang="en-US" dirty="0"/>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a:p>
        </p:txBody>
      </p:sp>
    </p:spTree>
    <p:extLst>
      <p:ext uri="{BB962C8B-B14F-4D97-AF65-F5344CB8AC3E}">
        <p14:creationId xmlns:p14="http://schemas.microsoft.com/office/powerpoint/2010/main" xmlns="" val="186619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 calcmode="lin" valueType="num">
                                      <p:cBhvr>
                                        <p:cTn id="14"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7">
                                            <p:txEl>
                                              <p:pRg st="0" end="0"/>
                                            </p:txEl>
                                          </p:spTgt>
                                        </p:tgtEl>
                                        <p:attrNameLst>
                                          <p:attrName>ppt_h</p:attrName>
                                        </p:attrNameLst>
                                      </p:cBhvr>
                                      <p:tavLst>
                                        <p:tav tm="0">
                                          <p:val>
                                            <p:fltVal val="0"/>
                                          </p:val>
                                        </p:tav>
                                        <p:tav tm="100000">
                                          <p:val>
                                            <p:strVal val="#ppt_h"/>
                                          </p:val>
                                        </p:tav>
                                      </p:tavLst>
                                    </p:anim>
                                  </p:childTnLst>
                                </p:cTn>
                              </p:par>
                              <p:par>
                                <p:cTn id="16" presetID="23" presetClass="entr" presetSubtype="16" fill="hold" nodeType="with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 calcmode="lin" valueType="num">
                                      <p:cBhvr>
                                        <p:cTn id="18"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19" dur="500" fill="hold"/>
                                        <p:tgtEl>
                                          <p:spTgt spid="7">
                                            <p:txEl>
                                              <p:pRg st="2" end="2"/>
                                            </p:txEl>
                                          </p:spTgt>
                                        </p:tgtEl>
                                        <p:attrNameLst>
                                          <p:attrName>ppt_h</p:attrName>
                                        </p:attrNameLst>
                                      </p:cBhvr>
                                      <p:tavLst>
                                        <p:tav tm="0">
                                          <p:val>
                                            <p:fltVal val="0"/>
                                          </p:val>
                                        </p:tav>
                                        <p:tav tm="100000">
                                          <p:val>
                                            <p:strVal val="#ppt_h"/>
                                          </p:val>
                                        </p:tav>
                                      </p:tavLst>
                                    </p:anim>
                                  </p:childTnLst>
                                </p:cTn>
                              </p:par>
                              <p:par>
                                <p:cTn id="20" presetID="23" presetClass="entr" presetSubtype="16" fill="hold" nodeType="with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 calcmode="lin" valueType="num">
                                      <p:cBhvr>
                                        <p:cTn id="22" dur="500" fill="hold"/>
                                        <p:tgtEl>
                                          <p:spTgt spid="7">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7">
                                            <p:txEl>
                                              <p:pRg st="4" end="4"/>
                                            </p:txEl>
                                          </p:spTgt>
                                        </p:tgtEl>
                                        <p:attrNameLst>
                                          <p:attrName>ppt_h</p:attrName>
                                        </p:attrNameLst>
                                      </p:cBhvr>
                                      <p:tavLst>
                                        <p:tav tm="0">
                                          <p:val>
                                            <p:fltVal val="0"/>
                                          </p:val>
                                        </p:tav>
                                        <p:tav tm="100000">
                                          <p:val>
                                            <p:strVal val="#ppt_h"/>
                                          </p:val>
                                        </p:tav>
                                      </p:tavLst>
                                    </p:anim>
                                  </p:childTnLst>
                                </p:cTn>
                              </p:par>
                              <p:par>
                                <p:cTn id="24" presetID="23" presetClass="entr" presetSubtype="16" fill="hold" nodeType="withEffect">
                                  <p:stCondLst>
                                    <p:cond delay="0"/>
                                  </p:stCondLst>
                                  <p:childTnLst>
                                    <p:set>
                                      <p:cBhvr>
                                        <p:cTn id="25" dur="1" fill="hold">
                                          <p:stCondLst>
                                            <p:cond delay="0"/>
                                          </p:stCondLst>
                                        </p:cTn>
                                        <p:tgtEl>
                                          <p:spTgt spid="7">
                                            <p:txEl>
                                              <p:pRg st="6" end="6"/>
                                            </p:txEl>
                                          </p:spTgt>
                                        </p:tgtEl>
                                        <p:attrNameLst>
                                          <p:attrName>style.visibility</p:attrName>
                                        </p:attrNameLst>
                                      </p:cBhvr>
                                      <p:to>
                                        <p:strVal val="visible"/>
                                      </p:to>
                                    </p:set>
                                    <p:anim calcmode="lin" valueType="num">
                                      <p:cBhvr>
                                        <p:cTn id="26" dur="500" fill="hold"/>
                                        <p:tgtEl>
                                          <p:spTgt spid="7">
                                            <p:txEl>
                                              <p:pRg st="6" end="6"/>
                                            </p:txEl>
                                          </p:spTgt>
                                        </p:tgtEl>
                                        <p:attrNameLst>
                                          <p:attrName>ppt_w</p:attrName>
                                        </p:attrNameLst>
                                      </p:cBhvr>
                                      <p:tavLst>
                                        <p:tav tm="0">
                                          <p:val>
                                            <p:fltVal val="0"/>
                                          </p:val>
                                        </p:tav>
                                        <p:tav tm="100000">
                                          <p:val>
                                            <p:strVal val="#ppt_w"/>
                                          </p:val>
                                        </p:tav>
                                      </p:tavLst>
                                    </p:anim>
                                    <p:anim calcmode="lin" valueType="num">
                                      <p:cBhvr>
                                        <p:cTn id="27" dur="500" fill="hold"/>
                                        <p:tgtEl>
                                          <p:spTgt spid="7">
                                            <p:txEl>
                                              <p:pRg st="6" end="6"/>
                                            </p:txEl>
                                          </p:spTgt>
                                        </p:tgtEl>
                                        <p:attrNameLst>
                                          <p:attrName>ppt_h</p:attrName>
                                        </p:attrNameLst>
                                      </p:cBhvr>
                                      <p:tavLst>
                                        <p:tav tm="0">
                                          <p:val>
                                            <p:fltVal val="0"/>
                                          </p:val>
                                        </p:tav>
                                        <p:tav tm="100000">
                                          <p:val>
                                            <p:strVal val="#ppt_h"/>
                                          </p:val>
                                        </p:tav>
                                      </p:tavLst>
                                    </p:anim>
                                  </p:childTnLst>
                                </p:cTn>
                              </p:par>
                              <p:par>
                                <p:cTn id="28" presetID="23" presetClass="entr" presetSubtype="16" fill="hold" nodeType="withEffect">
                                  <p:stCondLst>
                                    <p:cond delay="0"/>
                                  </p:stCondLst>
                                  <p:childTnLst>
                                    <p:set>
                                      <p:cBhvr>
                                        <p:cTn id="29" dur="1" fill="hold">
                                          <p:stCondLst>
                                            <p:cond delay="0"/>
                                          </p:stCondLst>
                                        </p:cTn>
                                        <p:tgtEl>
                                          <p:spTgt spid="7">
                                            <p:txEl>
                                              <p:pRg st="8" end="8"/>
                                            </p:txEl>
                                          </p:spTgt>
                                        </p:tgtEl>
                                        <p:attrNameLst>
                                          <p:attrName>style.visibility</p:attrName>
                                        </p:attrNameLst>
                                      </p:cBhvr>
                                      <p:to>
                                        <p:strVal val="visible"/>
                                      </p:to>
                                    </p:set>
                                    <p:anim calcmode="lin" valueType="num">
                                      <p:cBhvr>
                                        <p:cTn id="30" dur="500" fill="hold"/>
                                        <p:tgtEl>
                                          <p:spTgt spid="7">
                                            <p:txEl>
                                              <p:pRg st="8" end="8"/>
                                            </p:txEl>
                                          </p:spTgt>
                                        </p:tgtEl>
                                        <p:attrNameLst>
                                          <p:attrName>ppt_w</p:attrName>
                                        </p:attrNameLst>
                                      </p:cBhvr>
                                      <p:tavLst>
                                        <p:tav tm="0">
                                          <p:val>
                                            <p:fltVal val="0"/>
                                          </p:val>
                                        </p:tav>
                                        <p:tav tm="100000">
                                          <p:val>
                                            <p:strVal val="#ppt_w"/>
                                          </p:val>
                                        </p:tav>
                                      </p:tavLst>
                                    </p:anim>
                                    <p:anim calcmode="lin" valueType="num">
                                      <p:cBhvr>
                                        <p:cTn id="31" dur="500" fill="hold"/>
                                        <p:tgtEl>
                                          <p:spTgt spid="7">
                                            <p:txEl>
                                              <p:pRg st="8" end="8"/>
                                            </p:txEl>
                                          </p:spTgt>
                                        </p:tgtEl>
                                        <p:attrNameLst>
                                          <p:attrName>ppt_h</p:attrName>
                                        </p:attrNameLst>
                                      </p:cBhvr>
                                      <p:tavLst>
                                        <p:tav tm="0">
                                          <p:val>
                                            <p:fltVal val="0"/>
                                          </p:val>
                                        </p:tav>
                                        <p:tav tm="100000">
                                          <p:val>
                                            <p:strVal val="#ppt_h"/>
                                          </p:val>
                                        </p:tav>
                                      </p:tavLst>
                                    </p:anim>
                                  </p:childTnLst>
                                </p:cTn>
                              </p:par>
                              <p:par>
                                <p:cTn id="32" presetID="23" presetClass="entr" presetSubtype="16" fill="hold" nodeType="withEffect">
                                  <p:stCondLst>
                                    <p:cond delay="0"/>
                                  </p:stCondLst>
                                  <p:childTnLst>
                                    <p:set>
                                      <p:cBhvr>
                                        <p:cTn id="33" dur="1" fill="hold">
                                          <p:stCondLst>
                                            <p:cond delay="0"/>
                                          </p:stCondLst>
                                        </p:cTn>
                                        <p:tgtEl>
                                          <p:spTgt spid="7">
                                            <p:txEl>
                                              <p:pRg st="9" end="9"/>
                                            </p:txEl>
                                          </p:spTgt>
                                        </p:tgtEl>
                                        <p:attrNameLst>
                                          <p:attrName>style.visibility</p:attrName>
                                        </p:attrNameLst>
                                      </p:cBhvr>
                                      <p:to>
                                        <p:strVal val="visible"/>
                                      </p:to>
                                    </p:set>
                                    <p:anim calcmode="lin" valueType="num">
                                      <p:cBhvr>
                                        <p:cTn id="34" dur="500" fill="hold"/>
                                        <p:tgtEl>
                                          <p:spTgt spid="7">
                                            <p:txEl>
                                              <p:pRg st="9" end="9"/>
                                            </p:txEl>
                                          </p:spTgt>
                                        </p:tgtEl>
                                        <p:attrNameLst>
                                          <p:attrName>ppt_w</p:attrName>
                                        </p:attrNameLst>
                                      </p:cBhvr>
                                      <p:tavLst>
                                        <p:tav tm="0">
                                          <p:val>
                                            <p:fltVal val="0"/>
                                          </p:val>
                                        </p:tav>
                                        <p:tav tm="100000">
                                          <p:val>
                                            <p:strVal val="#ppt_w"/>
                                          </p:val>
                                        </p:tav>
                                      </p:tavLst>
                                    </p:anim>
                                    <p:anim calcmode="lin" valueType="num">
                                      <p:cBhvr>
                                        <p:cTn id="35" dur="500" fill="hold"/>
                                        <p:tgtEl>
                                          <p:spTgt spid="7">
                                            <p:txEl>
                                              <p:pRg st="9" end="9"/>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77E29B76-0DE8-4C81-BE3A-D8BAF6A0A701}"/>
              </a:ext>
            </a:extLst>
          </p:cNvPr>
          <p:cNvSpPr txBox="1"/>
          <p:nvPr/>
        </p:nvSpPr>
        <p:spPr>
          <a:xfrm>
            <a:off x="2712679" y="3034922"/>
            <a:ext cx="7278485" cy="1323439"/>
          </a:xfrm>
          <a:prstGeom prst="rect">
            <a:avLst/>
          </a:prstGeom>
          <a:noFill/>
        </p:spPr>
        <p:txBody>
          <a:bodyPr wrap="square">
            <a:spAutoFit/>
          </a:bodyPr>
          <a:lstStyle/>
          <a:p>
            <a:pPr algn="ctr"/>
            <a:r>
              <a:rPr lang="en-US" sz="8000" b="1" i="1" dirty="0">
                <a:solidFill>
                  <a:schemeClr val="accent3"/>
                </a:solidFill>
                <a:effectLst/>
                <a:latin typeface="Algerian" panose="04020705040A02060702" pitchFamily="82" charset="0"/>
                <a:ea typeface="Cascadia Code" panose="020B0609020000020004" pitchFamily="49" charset="0"/>
                <a:cs typeface="Cascadia Code" panose="020B0609020000020004" pitchFamily="49" charset="0"/>
              </a:rPr>
              <a:t>Thank</a:t>
            </a:r>
            <a:r>
              <a:rPr lang="en-US" sz="8000" b="1" i="1" dirty="0">
                <a:solidFill>
                  <a:schemeClr val="accent3"/>
                </a:solidFill>
                <a:effectLst/>
                <a:latin typeface="Algerian" panose="04020705040A02060702" pitchFamily="82" charset="0"/>
                <a:ea typeface="Calibri" panose="020F0502020204030204" pitchFamily="34" charset="0"/>
                <a:cs typeface="Times New Roman" panose="02020603050405020304" pitchFamily="18" charset="0"/>
              </a:rPr>
              <a:t> you</a:t>
            </a:r>
            <a:endParaRPr lang="en-IN" sz="8000" b="1" i="1" dirty="0">
              <a:solidFill>
                <a:schemeClr val="accent3"/>
              </a:solidFill>
              <a:latin typeface="Algerian" panose="04020705040A02060702" pitchFamily="82" charset="0"/>
            </a:endParaRPr>
          </a:p>
        </p:txBody>
      </p:sp>
    </p:spTree>
    <p:extLst>
      <p:ext uri="{BB962C8B-B14F-4D97-AF65-F5344CB8AC3E}">
        <p14:creationId xmlns:p14="http://schemas.microsoft.com/office/powerpoint/2010/main" xmlns="" val="1713666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2497</TotalTime>
  <Words>2052</Words>
  <Application>Microsoft Office PowerPoint</Application>
  <PresentationFormat>Custom</PresentationFormat>
  <Paragraphs>191</Paragraphs>
  <Slides>20</Slides>
  <Notes>4</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Ion</vt:lpstr>
      <vt:lpstr>    DELINQUENT                      CHILDREN    </vt:lpstr>
      <vt:lpstr>Slide 2</vt:lpstr>
      <vt:lpstr>Slide 3</vt:lpstr>
      <vt:lpstr>Slide 4</vt:lpstr>
      <vt:lpstr>Slide 5</vt:lpstr>
      <vt:lpstr>Slide 6</vt:lpstr>
      <vt:lpstr>Slide 7</vt:lpstr>
      <vt:lpstr>Slide 8</vt:lpstr>
      <vt:lpstr>Slide 9</vt:lpstr>
      <vt:lpstr>FAMILY AND HOME FACTOR :</vt:lpstr>
      <vt:lpstr>Slide 11</vt:lpstr>
      <vt:lpstr>Slide 12</vt:lpstr>
      <vt:lpstr>Slide 13</vt:lpstr>
      <vt:lpstr>Slide 14</vt:lpstr>
      <vt:lpstr>Slide 15</vt:lpstr>
      <vt:lpstr>Slide 16</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DELINQUENT CHILDREN</dc:title>
  <dc:creator>Amandeep kaur</dc:creator>
  <cp:lastModifiedBy>Sabhya</cp:lastModifiedBy>
  <cp:revision>34</cp:revision>
  <dcterms:created xsi:type="dcterms:W3CDTF">2021-12-30T05:42:28Z</dcterms:created>
  <dcterms:modified xsi:type="dcterms:W3CDTF">2022-08-04T04:59:45Z</dcterms:modified>
</cp:coreProperties>
</file>