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8"/>
  </p:notesMasterIdLst>
  <p:sldIdLst>
    <p:sldId id="256" r:id="rId2"/>
    <p:sldId id="258" r:id="rId3"/>
    <p:sldId id="260" r:id="rId4"/>
    <p:sldId id="261" r:id="rId5"/>
    <p:sldId id="272" r:id="rId6"/>
    <p:sldId id="257" r:id="rId7"/>
    <p:sldId id="259" r:id="rId8"/>
    <p:sldId id="265" r:id="rId9"/>
    <p:sldId id="264" r:id="rId10"/>
    <p:sldId id="273" r:id="rId11"/>
    <p:sldId id="266" r:id="rId12"/>
    <p:sldId id="268" r:id="rId13"/>
    <p:sldId id="269" r:id="rId14"/>
    <p:sldId id="270" r:id="rId15"/>
    <p:sldId id="271" r:id="rId16"/>
    <p:sldId id="27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p:scale>
          <a:sx n="58" d="100"/>
          <a:sy n="58" d="100"/>
        </p:scale>
        <p:origin x="-1704" y="-324"/>
      </p:cViewPr>
      <p:guideLst>
        <p:guide orient="horz" pos="2160"/>
        <p:guide pos="2880"/>
      </p:guideLst>
    </p:cSldViewPr>
  </p:slideViewPr>
  <p:outlineViewPr>
    <p:cViewPr>
      <p:scale>
        <a:sx n="33" d="100"/>
        <a:sy n="33" d="100"/>
      </p:scale>
      <p:origin x="48" y="19806"/>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4B98F9-CEE5-41EC-9194-557B3B04297F}" type="datetimeFigureOut">
              <a:rPr lang="en-US" smtClean="0"/>
              <a:pPr/>
              <a:t>12/9/2021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0184BD-FE3A-4AE0-A132-5964BB30E49B}"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strengthen</a:t>
            </a:r>
            <a:endParaRPr lang="en-IN" dirty="0"/>
          </a:p>
        </p:txBody>
      </p:sp>
      <p:sp>
        <p:nvSpPr>
          <p:cNvPr id="4" name="Slide Number Placeholder 3"/>
          <p:cNvSpPr>
            <a:spLocks noGrp="1"/>
          </p:cNvSpPr>
          <p:nvPr>
            <p:ph type="sldNum" sz="quarter" idx="10"/>
          </p:nvPr>
        </p:nvSpPr>
        <p:spPr/>
        <p:txBody>
          <a:bodyPr/>
          <a:lstStyle/>
          <a:p>
            <a:fld id="{130184BD-FE3A-4AE0-A132-5964BB30E49B}" type="slidenum">
              <a:rPr lang="en-IN" smtClean="0"/>
              <a:pPr/>
              <a:t>4</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AE1B64BA-C616-4524-B79F-DFB93F48EBF8}" type="datetimeFigureOut">
              <a:rPr lang="en-IN" smtClean="0"/>
              <a:pPr/>
              <a:t>09-12-2021</a:t>
            </a:fld>
            <a:endParaRPr lang="en-IN"/>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IN"/>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32DCB488-E9F2-4E8E-A129-0412B1421D77}"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E1B64BA-C616-4524-B79F-DFB93F48EBF8}" type="datetimeFigureOut">
              <a:rPr lang="en-IN" smtClean="0"/>
              <a:pPr/>
              <a:t>09-12-2021</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32DCB488-E9F2-4E8E-A129-0412B1421D77}"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AE1B64BA-C616-4524-B79F-DFB93F48EBF8}" type="datetimeFigureOut">
              <a:rPr lang="en-IN" smtClean="0"/>
              <a:pPr/>
              <a:t>09-12-2021</a:t>
            </a:fld>
            <a:endParaRPr lang="en-IN"/>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IN"/>
          </a:p>
        </p:txBody>
      </p:sp>
      <p:sp>
        <p:nvSpPr>
          <p:cNvPr id="6" name="Slide Number Placeholder 5"/>
          <p:cNvSpPr>
            <a:spLocks noGrp="1"/>
          </p:cNvSpPr>
          <p:nvPr>
            <p:ph type="sldNum" sz="quarter" idx="12"/>
          </p:nvPr>
        </p:nvSpPr>
        <p:spPr>
          <a:xfrm>
            <a:off x="6733952" y="6555112"/>
            <a:ext cx="588336" cy="228600"/>
          </a:xfrm>
        </p:spPr>
        <p:txBody>
          <a:bodyPr/>
          <a:lstStyle>
            <a:extLst/>
          </a:lstStyle>
          <a:p>
            <a:fld id="{32DCB488-E9F2-4E8E-A129-0412B1421D77}"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E1B64BA-C616-4524-B79F-DFB93F48EBF8}" type="datetimeFigureOut">
              <a:rPr lang="en-IN" smtClean="0"/>
              <a:pPr/>
              <a:t>09-12-2021</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32DCB488-E9F2-4E8E-A129-0412B1421D77}"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E1B64BA-C616-4524-B79F-DFB93F48EBF8}" type="datetimeFigureOut">
              <a:rPr lang="en-IN" smtClean="0"/>
              <a:pPr/>
              <a:t>09-12-2021</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32DCB488-E9F2-4E8E-A129-0412B1421D77}"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E1B64BA-C616-4524-B79F-DFB93F48EBF8}" type="datetimeFigureOut">
              <a:rPr lang="en-IN" smtClean="0"/>
              <a:pPr/>
              <a:t>09-12-2021</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32DCB488-E9F2-4E8E-A129-0412B1421D77}"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AE1B64BA-C616-4524-B79F-DFB93F48EBF8}" type="datetimeFigureOut">
              <a:rPr lang="en-IN" smtClean="0"/>
              <a:pPr/>
              <a:t>09-12-2021</a:t>
            </a:fld>
            <a:endParaRPr lang="en-IN"/>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IN"/>
          </a:p>
        </p:txBody>
      </p:sp>
      <p:sp>
        <p:nvSpPr>
          <p:cNvPr id="4" name="Slide Number Placeholder 3"/>
          <p:cNvSpPr>
            <a:spLocks noGrp="1"/>
          </p:cNvSpPr>
          <p:nvPr>
            <p:ph type="sldNum" sz="quarter" idx="12"/>
          </p:nvPr>
        </p:nvSpPr>
        <p:spPr/>
        <p:txBody>
          <a:bodyPr/>
          <a:lstStyle>
            <a:extLst/>
          </a:lstStyle>
          <a:p>
            <a:fld id="{32DCB488-E9F2-4E8E-A129-0412B1421D77}"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E1B64BA-C616-4524-B79F-DFB93F48EBF8}" type="datetimeFigureOut">
              <a:rPr lang="en-IN" smtClean="0"/>
              <a:pPr/>
              <a:t>09-12-2021</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32DCB488-E9F2-4E8E-A129-0412B1421D77}"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AE1B64BA-C616-4524-B79F-DFB93F48EBF8}" type="datetimeFigureOut">
              <a:rPr lang="en-IN" smtClean="0"/>
              <a:pPr/>
              <a:t>09-12-2021</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32DCB488-E9F2-4E8E-A129-0412B1421D77}" type="slidenum">
              <a:rPr lang="en-IN" smtClean="0"/>
              <a:pPr/>
              <a:t>‹#›</a:t>
            </a:fld>
            <a:endParaRPr lang="en-IN"/>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E1B64BA-C616-4524-B79F-DFB93F48EBF8}" type="datetimeFigureOut">
              <a:rPr lang="en-IN" smtClean="0"/>
              <a:pPr/>
              <a:t>09-12-2021</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32DCB488-E9F2-4E8E-A129-0412B1421D77}"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AE1B64BA-C616-4524-B79F-DFB93F48EBF8}" type="datetimeFigureOut">
              <a:rPr lang="en-IN" smtClean="0"/>
              <a:pPr/>
              <a:t>09-12-2021</a:t>
            </a:fld>
            <a:endParaRPr lang="en-IN"/>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IN"/>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2DCB488-E9F2-4E8E-A129-0412B1421D77}"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E1B64BA-C616-4524-B79F-DFB93F48EBF8}" type="datetimeFigureOut">
              <a:rPr lang="en-IN" smtClean="0"/>
              <a:pPr/>
              <a:t>09-12-2021</a:t>
            </a:fld>
            <a:endParaRPr lang="en-IN"/>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IN"/>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32DCB488-E9F2-4E8E-A129-0412B1421D77}"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908720"/>
            <a:ext cx="8122096" cy="5263480"/>
          </a:xfrm>
        </p:spPr>
        <p:txBody>
          <a:bodyPr/>
          <a:lstStyle/>
          <a:p>
            <a:pPr algn="ctr"/>
            <a:r>
              <a:rPr lang="en-IN" sz="1800" b="1" dirty="0" smtClean="0">
                <a:solidFill>
                  <a:srgbClr val="FFFF00"/>
                </a:solidFill>
                <a:latin typeface="Comic Sans MS" pitchFamily="66" charset="0"/>
                <a:ea typeface="+mn-ea"/>
                <a:cs typeface="+mn-cs"/>
              </a:rPr>
              <a:t/>
            </a:r>
            <a:br>
              <a:rPr lang="en-IN" sz="1800" b="1"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1800" dirty="0" smtClean="0">
                <a:solidFill>
                  <a:srgbClr val="FFFF00"/>
                </a:solidFill>
                <a:latin typeface="Comic Sans MS" pitchFamily="66" charset="0"/>
                <a:ea typeface="+mn-ea"/>
                <a:cs typeface="+mn-cs"/>
              </a:rPr>
              <a:t/>
            </a:r>
            <a:br>
              <a:rPr lang="en-IN" sz="1800" dirty="0" smtClean="0">
                <a:solidFill>
                  <a:srgbClr val="FFFF00"/>
                </a:solidFill>
                <a:latin typeface="Comic Sans MS" pitchFamily="66" charset="0"/>
                <a:ea typeface="+mn-ea"/>
                <a:cs typeface="+mn-cs"/>
              </a:rPr>
            </a:br>
            <a:r>
              <a:rPr lang="en-IN" sz="4400" dirty="0" smtClean="0">
                <a:solidFill>
                  <a:srgbClr val="FFFF00"/>
                </a:solidFill>
                <a:latin typeface="Comic Sans MS" pitchFamily="66" charset="0"/>
                <a:ea typeface="+mn-ea"/>
                <a:cs typeface="+mn-cs"/>
              </a:rPr>
              <a:t/>
            </a:r>
            <a:br>
              <a:rPr lang="en-IN" sz="4400" dirty="0" smtClean="0">
                <a:solidFill>
                  <a:srgbClr val="FFFF00"/>
                </a:solidFill>
                <a:latin typeface="Comic Sans MS" pitchFamily="66" charset="0"/>
                <a:ea typeface="+mn-ea"/>
                <a:cs typeface="+mn-cs"/>
              </a:rPr>
            </a:br>
            <a:r>
              <a:rPr lang="en-IN" sz="4800" b="1" dirty="0" smtClean="0">
                <a:solidFill>
                  <a:srgbClr val="FFFF00"/>
                </a:solidFill>
                <a:latin typeface="Comic Sans MS" pitchFamily="66" charset="0"/>
                <a:ea typeface="+mn-ea"/>
                <a:cs typeface="+mn-cs"/>
              </a:rPr>
              <a:t>Cultural  Festival</a:t>
            </a:r>
            <a:r>
              <a:rPr lang="en-IN" sz="2000" b="1" dirty="0" smtClean="0">
                <a:solidFill>
                  <a:srgbClr val="FFFF00"/>
                </a:solidFill>
                <a:latin typeface="Comic Sans MS" pitchFamily="66" charset="0"/>
                <a:ea typeface="+mn-ea"/>
                <a:cs typeface="+mn-cs"/>
              </a:rPr>
              <a:t/>
            </a:r>
            <a:br>
              <a:rPr lang="en-IN" sz="2000" b="1" dirty="0" smtClean="0">
                <a:solidFill>
                  <a:srgbClr val="FFFF00"/>
                </a:solidFill>
                <a:latin typeface="Comic Sans MS" pitchFamily="66" charset="0"/>
                <a:ea typeface="+mn-ea"/>
                <a:cs typeface="+mn-cs"/>
              </a:rPr>
            </a:br>
            <a:r>
              <a:rPr lang="en-US" sz="2400" dirty="0" smtClean="0">
                <a:solidFill>
                  <a:srgbClr val="FFFF00"/>
                </a:solidFill>
                <a:latin typeface="Comic Sans MS" pitchFamily="66" charset="0"/>
              </a:rPr>
              <a:t>For </a:t>
            </a:r>
            <a:r>
              <a:rPr lang="en-US" sz="2400" dirty="0" err="1" smtClean="0">
                <a:solidFill>
                  <a:srgbClr val="FFFF00"/>
                </a:solidFill>
                <a:latin typeface="Comic Sans MS" pitchFamily="66" charset="0"/>
              </a:rPr>
              <a:t>B.Ed</a:t>
            </a:r>
            <a:r>
              <a:rPr lang="en-US" sz="2400" dirty="0" smtClean="0">
                <a:solidFill>
                  <a:srgbClr val="FFFF00"/>
                </a:solidFill>
                <a:latin typeface="Comic Sans MS" pitchFamily="66" charset="0"/>
              </a:rPr>
              <a:t> </a:t>
            </a:r>
            <a:r>
              <a:rPr lang="en-US" sz="2400" dirty="0" err="1" smtClean="0">
                <a:solidFill>
                  <a:srgbClr val="FFFF00"/>
                </a:solidFill>
                <a:latin typeface="Comic Sans MS" pitchFamily="66" charset="0"/>
              </a:rPr>
              <a:t>Ist</a:t>
            </a:r>
            <a:r>
              <a:rPr lang="en-US" sz="2400" dirty="0" smtClean="0">
                <a:solidFill>
                  <a:srgbClr val="FFFF00"/>
                </a:solidFill>
                <a:latin typeface="Comic Sans MS" pitchFamily="66" charset="0"/>
              </a:rPr>
              <a:t> Semester Students </a:t>
            </a:r>
            <a:br>
              <a:rPr lang="en-US" sz="2400" dirty="0" smtClean="0">
                <a:solidFill>
                  <a:srgbClr val="FFFF00"/>
                </a:solidFill>
                <a:latin typeface="Comic Sans MS" pitchFamily="66" charset="0"/>
              </a:rPr>
            </a:br>
            <a:r>
              <a:rPr lang="en-US" sz="2400" dirty="0" smtClean="0">
                <a:solidFill>
                  <a:srgbClr val="FFFF00"/>
                </a:solidFill>
                <a:latin typeface="Comic Sans MS" pitchFamily="66" charset="0"/>
              </a:rPr>
              <a:t>(Punjabi University)</a:t>
            </a:r>
            <a:r>
              <a:rPr lang="en-US" sz="2800" dirty="0" smtClean="0">
                <a:solidFill>
                  <a:srgbClr val="FFFF00"/>
                </a:solidFill>
                <a:latin typeface="Comic Sans MS" pitchFamily="66" charset="0"/>
              </a:rPr>
              <a:t/>
            </a:r>
            <a:br>
              <a:rPr lang="en-US" sz="2800" dirty="0" smtClean="0">
                <a:solidFill>
                  <a:srgbClr val="FFFF00"/>
                </a:solidFill>
                <a:latin typeface="Comic Sans MS" pitchFamily="66" charset="0"/>
              </a:rPr>
            </a:br>
            <a:r>
              <a:rPr lang="en-US" sz="2800" dirty="0" smtClean="0">
                <a:solidFill>
                  <a:srgbClr val="FFFF00"/>
                </a:solidFill>
                <a:latin typeface="Comic Sans MS" pitchFamily="66" charset="0"/>
              </a:rPr>
              <a:t/>
            </a:r>
            <a:br>
              <a:rPr lang="en-US" sz="2800" dirty="0" smtClean="0">
                <a:solidFill>
                  <a:srgbClr val="FFFF00"/>
                </a:solidFill>
                <a:latin typeface="Comic Sans MS" pitchFamily="66" charset="0"/>
              </a:rPr>
            </a:br>
            <a:r>
              <a:rPr lang="en-US" sz="2800" dirty="0" smtClean="0">
                <a:solidFill>
                  <a:srgbClr val="FFFF00"/>
                </a:solidFill>
                <a:latin typeface="Comic Sans MS" pitchFamily="66" charset="0"/>
              </a:rPr>
              <a:t/>
            </a:r>
            <a:br>
              <a:rPr lang="en-US" sz="2800" dirty="0" smtClean="0">
                <a:solidFill>
                  <a:srgbClr val="FFFF00"/>
                </a:solidFill>
                <a:latin typeface="Comic Sans MS" pitchFamily="66" charset="0"/>
              </a:rPr>
            </a:br>
            <a:r>
              <a:rPr lang="en-US" sz="2800" dirty="0" smtClean="0">
                <a:solidFill>
                  <a:srgbClr val="FFFF00"/>
                </a:solidFill>
                <a:latin typeface="Comic Sans MS" pitchFamily="66" charset="0"/>
              </a:rPr>
              <a:t>By</a:t>
            </a:r>
            <a:br>
              <a:rPr lang="en-US" sz="2800" dirty="0" smtClean="0">
                <a:solidFill>
                  <a:srgbClr val="FFFF00"/>
                </a:solidFill>
                <a:latin typeface="Comic Sans MS" pitchFamily="66" charset="0"/>
              </a:rPr>
            </a:br>
            <a:r>
              <a:rPr lang="en-US" sz="2800" dirty="0" smtClean="0">
                <a:solidFill>
                  <a:srgbClr val="FFFF00"/>
                </a:solidFill>
                <a:latin typeface="Comic Sans MS" pitchFamily="66" charset="0"/>
              </a:rPr>
              <a:t/>
            </a:r>
            <a:br>
              <a:rPr lang="en-US" sz="2800" dirty="0" smtClean="0">
                <a:solidFill>
                  <a:srgbClr val="FFFF00"/>
                </a:solidFill>
                <a:latin typeface="Comic Sans MS" pitchFamily="66" charset="0"/>
              </a:rPr>
            </a:br>
            <a:r>
              <a:rPr lang="en-US" sz="2800" dirty="0" smtClean="0">
                <a:solidFill>
                  <a:srgbClr val="FFFF00"/>
                </a:solidFill>
                <a:latin typeface="Comic Sans MS" pitchFamily="66" charset="0"/>
              </a:rPr>
              <a:t>Ms. </a:t>
            </a:r>
            <a:r>
              <a:rPr lang="en-US" sz="2800" dirty="0" err="1" smtClean="0">
                <a:solidFill>
                  <a:srgbClr val="FFFF00"/>
                </a:solidFill>
                <a:latin typeface="Comic Sans MS" pitchFamily="66" charset="0"/>
              </a:rPr>
              <a:t>Sarita</a:t>
            </a:r>
            <a:r>
              <a:rPr lang="en-US" sz="2800" dirty="0" smtClean="0">
                <a:solidFill>
                  <a:srgbClr val="FFFF00"/>
                </a:solidFill>
                <a:latin typeface="Comic Sans MS" pitchFamily="66" charset="0"/>
              </a:rPr>
              <a:t> </a:t>
            </a:r>
            <a:r>
              <a:rPr lang="en-US" sz="2800" dirty="0" err="1" smtClean="0">
                <a:solidFill>
                  <a:srgbClr val="FFFF00"/>
                </a:solidFill>
                <a:latin typeface="Comic Sans MS" pitchFamily="66" charset="0"/>
              </a:rPr>
              <a:t>Gulati</a:t>
            </a:r>
            <a:r>
              <a:rPr lang="en-US" sz="2800" dirty="0" smtClean="0">
                <a:solidFill>
                  <a:srgbClr val="FFFF00"/>
                </a:solidFill>
                <a:latin typeface="Comic Sans MS" pitchFamily="66" charset="0"/>
              </a:rPr>
              <a:t/>
            </a:r>
            <a:br>
              <a:rPr lang="en-US" sz="2800" dirty="0" smtClean="0">
                <a:solidFill>
                  <a:srgbClr val="FFFF00"/>
                </a:solidFill>
                <a:latin typeface="Comic Sans MS" pitchFamily="66" charset="0"/>
              </a:rPr>
            </a:br>
            <a:r>
              <a:rPr lang="en-US" sz="2800" dirty="0" smtClean="0">
                <a:solidFill>
                  <a:srgbClr val="FFFF00"/>
                </a:solidFill>
                <a:latin typeface="Comic Sans MS" pitchFamily="66" charset="0"/>
              </a:rPr>
              <a:t>Librarian</a:t>
            </a:r>
            <a:br>
              <a:rPr lang="en-US" sz="2800" dirty="0" smtClean="0">
                <a:solidFill>
                  <a:srgbClr val="FFFF00"/>
                </a:solidFill>
                <a:latin typeface="Comic Sans MS" pitchFamily="66" charset="0"/>
              </a:rPr>
            </a:br>
            <a:r>
              <a:rPr lang="en-US" sz="2800" dirty="0" err="1" smtClean="0">
                <a:solidFill>
                  <a:srgbClr val="FFFF00"/>
                </a:solidFill>
                <a:latin typeface="Comic Sans MS" pitchFamily="66" charset="0"/>
              </a:rPr>
              <a:t>Shivalik</a:t>
            </a:r>
            <a:r>
              <a:rPr lang="en-US" sz="2800" dirty="0" smtClean="0">
                <a:solidFill>
                  <a:srgbClr val="FFFF00"/>
                </a:solidFill>
                <a:latin typeface="Comic Sans MS" pitchFamily="66" charset="0"/>
              </a:rPr>
              <a:t> Institute of Education and Research, </a:t>
            </a:r>
            <a:r>
              <a:rPr lang="en-US" sz="2800" dirty="0" err="1" smtClean="0">
                <a:solidFill>
                  <a:srgbClr val="FFFF00"/>
                </a:solidFill>
                <a:latin typeface="Comic Sans MS" pitchFamily="66" charset="0"/>
              </a:rPr>
              <a:t>Mohali</a:t>
            </a:r>
            <a:r>
              <a:rPr lang="en-US" sz="2400" dirty="0" smtClean="0">
                <a:solidFill>
                  <a:srgbClr val="FFFF00"/>
                </a:solidFill>
                <a:latin typeface="Andalus" pitchFamily="18" charset="-78"/>
                <a:cs typeface="Andalus" pitchFamily="18" charset="-78"/>
              </a:rPr>
              <a:t/>
            </a:r>
            <a:br>
              <a:rPr lang="en-US" sz="2400" dirty="0" smtClean="0">
                <a:solidFill>
                  <a:srgbClr val="FFFF00"/>
                </a:solidFill>
                <a:latin typeface="Andalus" pitchFamily="18" charset="-78"/>
                <a:cs typeface="Andalus" pitchFamily="18" charset="-78"/>
              </a:rPr>
            </a:br>
            <a:endParaRPr lang="en-IN" sz="4400" dirty="0">
              <a:solidFill>
                <a:srgbClr val="FFFF00"/>
              </a:solidFill>
              <a:latin typeface="Comic Sans MS" pitchFamily="66" charset="0"/>
            </a:endParaRPr>
          </a:p>
        </p:txBody>
      </p:sp>
    </p:spTree>
    <p:extLst>
      <p:ext uri="{BB962C8B-B14F-4D97-AF65-F5344CB8AC3E}">
        <p14:creationId xmlns:p14="http://schemas.microsoft.com/office/powerpoint/2010/main" xmlns="" val="2008234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7239000" cy="762000"/>
          </a:xfrm>
        </p:spPr>
        <p:txBody>
          <a:bodyPr>
            <a:normAutofit/>
          </a:bodyPr>
          <a:lstStyle/>
          <a:p>
            <a:pPr algn="ctr"/>
            <a:r>
              <a:rPr lang="en-IN" sz="4800" b="1" dirty="0">
                <a:solidFill>
                  <a:schemeClr val="accent1"/>
                </a:solidFill>
                <a:latin typeface="Comic Sans MS" pitchFamily="66" charset="0"/>
                <a:ea typeface="+mn-ea"/>
                <a:cs typeface="+mn-cs"/>
              </a:rPr>
              <a:t>Festivals</a:t>
            </a:r>
            <a:endParaRPr lang="en-IN" sz="8800" b="1" dirty="0">
              <a:solidFill>
                <a:schemeClr val="accent1"/>
              </a:solidFill>
              <a:latin typeface="Comic Sans MS" pitchFamily="66" charset="0"/>
            </a:endParaRPr>
          </a:p>
        </p:txBody>
      </p:sp>
      <p:sp>
        <p:nvSpPr>
          <p:cNvPr id="2" name="Content Placeholder 1"/>
          <p:cNvSpPr>
            <a:spLocks noGrp="1"/>
          </p:cNvSpPr>
          <p:nvPr>
            <p:ph idx="1"/>
          </p:nvPr>
        </p:nvSpPr>
        <p:spPr>
          <a:xfrm>
            <a:off x="1" y="838200"/>
            <a:ext cx="8153399" cy="5867400"/>
          </a:xfrm>
        </p:spPr>
        <p:txBody>
          <a:bodyPr>
            <a:noAutofit/>
          </a:bodyPr>
          <a:lstStyle/>
          <a:p>
            <a:pPr marL="114300" indent="0" algn="just">
              <a:buNone/>
            </a:pPr>
            <a:r>
              <a:rPr lang="en-IN" sz="2800" b="1" dirty="0">
                <a:latin typeface="Comic Sans MS" pitchFamily="66" charset="0"/>
              </a:rPr>
              <a:t>Festivals are an expressive way to </a:t>
            </a:r>
            <a:r>
              <a:rPr lang="en-IN" sz="2800" b="1" dirty="0">
                <a:solidFill>
                  <a:srgbClr val="FF0000"/>
                </a:solidFill>
                <a:latin typeface="Comic Sans MS" pitchFamily="66" charset="0"/>
              </a:rPr>
              <a:t>celebrate glorious heritage, culture and traditions</a:t>
            </a:r>
            <a:r>
              <a:rPr lang="en-IN" sz="2800" b="1" dirty="0">
                <a:latin typeface="Comic Sans MS" pitchFamily="66" charset="0"/>
              </a:rPr>
              <a:t>.  They are meant to </a:t>
            </a:r>
            <a:r>
              <a:rPr lang="en-IN" sz="2800" b="1" dirty="0">
                <a:solidFill>
                  <a:srgbClr val="FF0000"/>
                </a:solidFill>
                <a:latin typeface="Comic Sans MS" pitchFamily="66" charset="0"/>
              </a:rPr>
              <a:t>rejoice special moments and emotions</a:t>
            </a:r>
            <a:r>
              <a:rPr lang="en-IN" sz="2800" b="1" dirty="0">
                <a:latin typeface="Comic Sans MS" pitchFamily="66" charset="0"/>
              </a:rPr>
              <a:t> in our lives with our loved ones.  They play an important role to add structure to our social </a:t>
            </a:r>
            <a:r>
              <a:rPr lang="en-IN" sz="2800" b="1" dirty="0" smtClean="0">
                <a:latin typeface="Comic Sans MS" pitchFamily="66" charset="0"/>
              </a:rPr>
              <a:t>lives </a:t>
            </a:r>
            <a:r>
              <a:rPr lang="en-IN" sz="2800" b="1" dirty="0">
                <a:latin typeface="Comic Sans MS" pitchFamily="66" charset="0"/>
              </a:rPr>
              <a:t>and </a:t>
            </a:r>
            <a:r>
              <a:rPr lang="en-IN" sz="2800" b="1" dirty="0">
                <a:solidFill>
                  <a:srgbClr val="FF0000"/>
                </a:solidFill>
                <a:latin typeface="Comic Sans MS" pitchFamily="66" charset="0"/>
              </a:rPr>
              <a:t>connect</a:t>
            </a:r>
            <a:r>
              <a:rPr lang="en-IN" sz="2800" b="1" dirty="0">
                <a:latin typeface="Comic Sans MS" pitchFamily="66" charset="0"/>
              </a:rPr>
              <a:t> us with our </a:t>
            </a:r>
            <a:r>
              <a:rPr lang="en-IN" sz="2800" b="1" dirty="0">
                <a:solidFill>
                  <a:srgbClr val="FF0000"/>
                </a:solidFill>
                <a:latin typeface="Comic Sans MS" pitchFamily="66" charset="0"/>
              </a:rPr>
              <a:t>families and backgrounds</a:t>
            </a:r>
            <a:r>
              <a:rPr lang="en-IN" sz="2800" b="1" dirty="0">
                <a:latin typeface="Comic Sans MS" pitchFamily="66" charset="0"/>
              </a:rPr>
              <a:t>. They give us a </a:t>
            </a:r>
            <a:r>
              <a:rPr lang="en-IN" sz="2800" b="1" dirty="0">
                <a:solidFill>
                  <a:srgbClr val="FF0000"/>
                </a:solidFill>
                <a:latin typeface="Comic Sans MS" pitchFamily="66" charset="0"/>
              </a:rPr>
              <a:t>distraction</a:t>
            </a:r>
            <a:r>
              <a:rPr lang="en-IN" sz="2800" b="1" dirty="0">
                <a:latin typeface="Comic Sans MS" pitchFamily="66" charset="0"/>
              </a:rPr>
              <a:t> from our day to day, exhausting </a:t>
            </a:r>
            <a:r>
              <a:rPr lang="en-IN" sz="2800" b="1" dirty="0">
                <a:solidFill>
                  <a:srgbClr val="FF0000"/>
                </a:solidFill>
                <a:latin typeface="Comic Sans MS" pitchFamily="66" charset="0"/>
              </a:rPr>
              <a:t>routine of life</a:t>
            </a:r>
            <a:r>
              <a:rPr lang="en-IN" sz="2800" b="1" dirty="0">
                <a:latin typeface="Comic Sans MS" pitchFamily="66" charset="0"/>
              </a:rPr>
              <a:t>, and give us some inspiration to remember the important things and moments in life.  Festivals were started to </a:t>
            </a:r>
            <a:r>
              <a:rPr lang="en-IN" sz="2800" b="1" dirty="0">
                <a:solidFill>
                  <a:srgbClr val="FF0000"/>
                </a:solidFill>
                <a:latin typeface="Comic Sans MS" pitchFamily="66" charset="0"/>
              </a:rPr>
              <a:t>pass the </a:t>
            </a:r>
            <a:r>
              <a:rPr lang="en-IN" sz="2800" b="1" dirty="0" smtClean="0">
                <a:solidFill>
                  <a:srgbClr val="FF0000"/>
                </a:solidFill>
                <a:latin typeface="Comic Sans MS" pitchFamily="66" charset="0"/>
              </a:rPr>
              <a:t>knowledge </a:t>
            </a:r>
            <a:r>
              <a:rPr lang="en-IN" sz="2800" b="1" dirty="0">
                <a:solidFill>
                  <a:srgbClr val="FF0000"/>
                </a:solidFill>
                <a:latin typeface="Comic Sans MS" pitchFamily="66" charset="0"/>
              </a:rPr>
              <a:t>and traditions </a:t>
            </a:r>
            <a:r>
              <a:rPr lang="en-IN" sz="2800" b="1" dirty="0">
                <a:latin typeface="Comic Sans MS" pitchFamily="66" charset="0"/>
              </a:rPr>
              <a:t>onto the </a:t>
            </a:r>
            <a:r>
              <a:rPr lang="en-IN" sz="2800" b="1" dirty="0">
                <a:solidFill>
                  <a:srgbClr val="FF0000"/>
                </a:solidFill>
                <a:latin typeface="Comic Sans MS" pitchFamily="66" charset="0"/>
              </a:rPr>
              <a:t>next generation.</a:t>
            </a:r>
          </a:p>
        </p:txBody>
      </p:sp>
    </p:spTree>
    <p:extLst>
      <p:ext uri="{BB962C8B-B14F-4D97-AF65-F5344CB8AC3E}">
        <p14:creationId xmlns:p14="http://schemas.microsoft.com/office/powerpoint/2010/main" xmlns="" val="41151194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16632"/>
            <a:ext cx="7859216" cy="721568"/>
          </a:xfrm>
        </p:spPr>
        <p:txBody>
          <a:bodyPr>
            <a:normAutofit/>
          </a:bodyPr>
          <a:lstStyle/>
          <a:p>
            <a:pPr algn="ctr"/>
            <a:r>
              <a:rPr lang="en-IN" sz="3200" b="1" dirty="0" smtClean="0">
                <a:solidFill>
                  <a:srgbClr val="073E87"/>
                </a:solidFill>
                <a:latin typeface="Comic Sans MS" pitchFamily="66" charset="0"/>
                <a:ea typeface="+mn-ea"/>
                <a:cs typeface="+mn-cs"/>
              </a:rPr>
              <a:t>Definitions </a:t>
            </a:r>
            <a:r>
              <a:rPr lang="en-IN" sz="3200" b="1" dirty="0">
                <a:solidFill>
                  <a:srgbClr val="073E87"/>
                </a:solidFill>
                <a:latin typeface="Comic Sans MS" pitchFamily="66" charset="0"/>
                <a:ea typeface="+mn-ea"/>
                <a:cs typeface="+mn-cs"/>
              </a:rPr>
              <a:t>of </a:t>
            </a:r>
            <a:r>
              <a:rPr lang="en-IN" sz="3200" b="1" dirty="0" smtClean="0">
                <a:solidFill>
                  <a:srgbClr val="073E87"/>
                </a:solidFill>
                <a:latin typeface="Comic Sans MS" pitchFamily="66" charset="0"/>
                <a:ea typeface="+mn-ea"/>
                <a:cs typeface="+mn-cs"/>
              </a:rPr>
              <a:t>festival</a:t>
            </a:r>
            <a:endParaRPr lang="en-IN" sz="5400" b="1" dirty="0">
              <a:latin typeface="Comic Sans MS" pitchFamily="66" charset="0"/>
            </a:endParaRPr>
          </a:p>
        </p:txBody>
      </p:sp>
      <p:sp>
        <p:nvSpPr>
          <p:cNvPr id="2" name="Content Placeholder 1"/>
          <p:cNvSpPr>
            <a:spLocks noGrp="1"/>
          </p:cNvSpPr>
          <p:nvPr>
            <p:ph idx="1"/>
          </p:nvPr>
        </p:nvSpPr>
        <p:spPr>
          <a:xfrm>
            <a:off x="1" y="836712"/>
            <a:ext cx="8153399" cy="6021288"/>
          </a:xfrm>
        </p:spPr>
        <p:txBody>
          <a:bodyPr>
            <a:normAutofit/>
          </a:bodyPr>
          <a:lstStyle/>
          <a:p>
            <a:pPr marL="114300" indent="0" algn="just">
              <a:buNone/>
            </a:pPr>
            <a:r>
              <a:rPr lang="en-IN" b="1" dirty="0" smtClean="0">
                <a:latin typeface="Comic Sans MS" pitchFamily="66" charset="0"/>
              </a:rPr>
              <a:t>Festival </a:t>
            </a:r>
            <a:r>
              <a:rPr lang="en-IN" b="1" dirty="0">
                <a:latin typeface="Comic Sans MS" pitchFamily="66" charset="0"/>
              </a:rPr>
              <a:t>is a set of celebrations in </a:t>
            </a:r>
            <a:r>
              <a:rPr lang="en-IN" b="1" dirty="0" err="1">
                <a:latin typeface="Comic Sans MS" pitchFamily="66" charset="0"/>
              </a:rPr>
              <a:t>honor</a:t>
            </a:r>
            <a:r>
              <a:rPr lang="en-IN" b="1" dirty="0">
                <a:latin typeface="Comic Sans MS" pitchFamily="66" charset="0"/>
              </a:rPr>
              <a:t> of </a:t>
            </a:r>
            <a:r>
              <a:rPr lang="en-IN" b="1" dirty="0" smtClean="0">
                <a:latin typeface="Comic Sans MS" pitchFamily="66" charset="0"/>
              </a:rPr>
              <a:t>God </a:t>
            </a:r>
            <a:r>
              <a:rPr lang="en-IN" b="1" dirty="0">
                <a:latin typeface="Comic Sans MS" pitchFamily="66" charset="0"/>
              </a:rPr>
              <a:t>and </a:t>
            </a:r>
            <a:r>
              <a:rPr lang="en-IN" b="1" dirty="0" smtClean="0">
                <a:latin typeface="Comic Sans MS" pitchFamily="66" charset="0"/>
              </a:rPr>
              <a:t>Goddesses</a:t>
            </a:r>
            <a:r>
              <a:rPr lang="en-IN" dirty="0">
                <a:latin typeface="Comic Sans MS" pitchFamily="66" charset="0"/>
              </a:rPr>
              <a:t>. </a:t>
            </a:r>
            <a:r>
              <a:rPr lang="en-IN" dirty="0" smtClean="0">
                <a:latin typeface="Comic Sans MS" pitchFamily="66" charset="0"/>
              </a:rPr>
              <a:t>There </a:t>
            </a:r>
            <a:r>
              <a:rPr lang="en-IN" dirty="0">
                <a:latin typeface="Comic Sans MS" pitchFamily="66" charset="0"/>
              </a:rPr>
              <a:t>is some definition of festivals as follows </a:t>
            </a:r>
            <a:endParaRPr lang="en-IN" dirty="0" smtClean="0">
              <a:latin typeface="Comic Sans MS" pitchFamily="66" charset="0"/>
            </a:endParaRPr>
          </a:p>
          <a:p>
            <a:pPr algn="just"/>
            <a:r>
              <a:rPr lang="en-IN" sz="2800" b="1" dirty="0" smtClean="0">
                <a:latin typeface="Comic Sans MS" pitchFamily="66" charset="0"/>
              </a:rPr>
              <a:t>According </a:t>
            </a:r>
            <a:r>
              <a:rPr lang="en-IN" sz="2800" b="1" dirty="0">
                <a:latin typeface="Comic Sans MS" pitchFamily="66" charset="0"/>
              </a:rPr>
              <a:t>to the Oxford dictionary</a:t>
            </a:r>
            <a:r>
              <a:rPr lang="en-IN" sz="2800" dirty="0">
                <a:latin typeface="Comic Sans MS" pitchFamily="66" charset="0"/>
              </a:rPr>
              <a:t>, festival is a day or period of celebration typically for religious reasons. </a:t>
            </a:r>
            <a:endParaRPr lang="en-IN" sz="2800" dirty="0" smtClean="0">
              <a:latin typeface="Comic Sans MS" pitchFamily="66" charset="0"/>
            </a:endParaRPr>
          </a:p>
          <a:p>
            <a:pPr algn="just"/>
            <a:r>
              <a:rPr lang="en-IN" sz="2800" b="1" dirty="0" smtClean="0">
                <a:latin typeface="Comic Sans MS" pitchFamily="66" charset="0"/>
              </a:rPr>
              <a:t>According </a:t>
            </a:r>
            <a:r>
              <a:rPr lang="en-IN" sz="2800" b="1" dirty="0">
                <a:latin typeface="Comic Sans MS" pitchFamily="66" charset="0"/>
              </a:rPr>
              <a:t>to the </a:t>
            </a:r>
            <a:r>
              <a:rPr lang="en-IN" sz="2800" b="1" dirty="0" err="1">
                <a:latin typeface="Comic Sans MS" pitchFamily="66" charset="0"/>
              </a:rPr>
              <a:t>Kernerman</a:t>
            </a:r>
            <a:r>
              <a:rPr lang="en-IN" sz="2800" b="1" dirty="0">
                <a:latin typeface="Comic Sans MS" pitchFamily="66" charset="0"/>
              </a:rPr>
              <a:t> English learners dictionary</a:t>
            </a:r>
            <a:r>
              <a:rPr lang="en-IN" sz="2800" dirty="0">
                <a:latin typeface="Comic Sans MS" pitchFamily="66" charset="0"/>
              </a:rPr>
              <a:t>, festival is a celebration of a special religious or cultural event. </a:t>
            </a:r>
            <a:endParaRPr lang="en-IN" sz="2800" dirty="0" smtClean="0">
              <a:latin typeface="Comic Sans MS" pitchFamily="66" charset="0"/>
            </a:endParaRPr>
          </a:p>
          <a:p>
            <a:pPr algn="just"/>
            <a:r>
              <a:rPr lang="en-IN" sz="2800" b="1" dirty="0" smtClean="0">
                <a:latin typeface="Comic Sans MS" pitchFamily="66" charset="0"/>
              </a:rPr>
              <a:t>According </a:t>
            </a:r>
            <a:r>
              <a:rPr lang="en-IN" sz="2800" b="1" dirty="0">
                <a:latin typeface="Comic Sans MS" pitchFamily="66" charset="0"/>
              </a:rPr>
              <a:t>to the Collins English dictionary</a:t>
            </a:r>
            <a:r>
              <a:rPr lang="en-IN" sz="2800" dirty="0">
                <a:latin typeface="Comic Sans MS" pitchFamily="66" charset="0"/>
              </a:rPr>
              <a:t>, festival is a day or period set aside for celebration or feasting especially one of religious </a:t>
            </a:r>
            <a:r>
              <a:rPr lang="en-IN" sz="2800" dirty="0" smtClean="0">
                <a:latin typeface="Comic Sans MS" pitchFamily="66" charset="0"/>
              </a:rPr>
              <a:t>significance.</a:t>
            </a:r>
            <a:endParaRPr lang="en-IN" sz="2800" dirty="0">
              <a:latin typeface="Comic Sans MS" pitchFamily="66" charset="0"/>
            </a:endParaRPr>
          </a:p>
        </p:txBody>
      </p:sp>
    </p:spTree>
    <p:extLst>
      <p:ext uri="{BB962C8B-B14F-4D97-AF65-F5344CB8AC3E}">
        <p14:creationId xmlns:p14="http://schemas.microsoft.com/office/powerpoint/2010/main" xmlns="" val="35279036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 y="0"/>
            <a:ext cx="8077199" cy="6858000"/>
          </a:xfrm>
        </p:spPr>
        <p:txBody>
          <a:bodyPr>
            <a:normAutofit fontScale="55000" lnSpcReduction="20000"/>
          </a:bodyPr>
          <a:lstStyle/>
          <a:p>
            <a:pPr algn="just"/>
            <a:r>
              <a:rPr lang="en-IN" sz="5100" b="1" dirty="0" err="1">
                <a:latin typeface="Comic Sans MS" pitchFamily="66" charset="0"/>
              </a:rPr>
              <a:t>Dr.</a:t>
            </a:r>
            <a:r>
              <a:rPr lang="en-IN" sz="5100" b="1" dirty="0">
                <a:latin typeface="Comic Sans MS" pitchFamily="66" charset="0"/>
              </a:rPr>
              <a:t> Robin </a:t>
            </a:r>
            <a:r>
              <a:rPr lang="en-IN" sz="5100" b="1" dirty="0" err="1">
                <a:latin typeface="Comic Sans MS" pitchFamily="66" charset="0"/>
              </a:rPr>
              <a:t>Tribhuwan</a:t>
            </a:r>
            <a:r>
              <a:rPr lang="en-IN" sz="5100" b="1" dirty="0">
                <a:latin typeface="Comic Sans MS" pitchFamily="66" charset="0"/>
              </a:rPr>
              <a:t> defines the festival as “It is an occasion that reinforces the presence of </a:t>
            </a:r>
            <a:r>
              <a:rPr lang="en-IN" sz="5100" b="1" dirty="0" smtClean="0">
                <a:latin typeface="Comic Sans MS" pitchFamily="66" charset="0"/>
              </a:rPr>
              <a:t>God </a:t>
            </a:r>
            <a:r>
              <a:rPr lang="en-IN" sz="5100" b="1" dirty="0">
                <a:latin typeface="Comic Sans MS" pitchFamily="66" charset="0"/>
              </a:rPr>
              <a:t>in the life of the individual and the family and binds them to the community. They are also moments for young people to absorb and be part of age-old yet still vibrant and living traditions.” </a:t>
            </a:r>
            <a:endParaRPr lang="en-IN" sz="5100" b="1" dirty="0" smtClean="0">
              <a:latin typeface="Comic Sans MS" pitchFamily="66" charset="0"/>
            </a:endParaRPr>
          </a:p>
          <a:p>
            <a:pPr algn="just"/>
            <a:endParaRPr lang="en-IN" sz="4600" b="1" dirty="0">
              <a:latin typeface="Comic Sans MS" pitchFamily="66" charset="0"/>
            </a:endParaRPr>
          </a:p>
          <a:p>
            <a:pPr algn="just"/>
            <a:r>
              <a:rPr lang="en-IN" sz="5100" b="1" dirty="0" smtClean="0">
                <a:latin typeface="Comic Sans MS" pitchFamily="66" charset="0"/>
              </a:rPr>
              <a:t>A </a:t>
            </a:r>
            <a:r>
              <a:rPr lang="en-IN" sz="5100" b="1" dirty="0">
                <a:latin typeface="Comic Sans MS" pitchFamily="66" charset="0"/>
              </a:rPr>
              <a:t>festival may be observed with acts of worship offerings to deity's </a:t>
            </a:r>
            <a:r>
              <a:rPr lang="en-IN" sz="5100" b="1" dirty="0" err="1">
                <a:latin typeface="Comic Sans MS" pitchFamily="66" charset="0"/>
              </a:rPr>
              <a:t>puja</a:t>
            </a:r>
            <a:r>
              <a:rPr lang="en-IN" sz="5100" b="1" dirty="0" smtClean="0">
                <a:latin typeface="Comic Sans MS" pitchFamily="66" charset="0"/>
              </a:rPr>
              <a:t>, </a:t>
            </a:r>
            <a:r>
              <a:rPr lang="en-IN" sz="5100" b="1" dirty="0" err="1">
                <a:latin typeface="Comic Sans MS" pitchFamily="66" charset="0"/>
              </a:rPr>
              <a:t>aarti</a:t>
            </a:r>
            <a:r>
              <a:rPr lang="en-IN" sz="5100" b="1" dirty="0">
                <a:latin typeface="Comic Sans MS" pitchFamily="66" charset="0"/>
              </a:rPr>
              <a:t>, </a:t>
            </a:r>
            <a:r>
              <a:rPr lang="en-IN" sz="5100" b="1" dirty="0" smtClean="0">
                <a:latin typeface="Comic Sans MS" pitchFamily="66" charset="0"/>
              </a:rPr>
              <a:t>fasting </a:t>
            </a:r>
            <a:r>
              <a:rPr lang="en-IN" sz="5100" b="1" dirty="0">
                <a:latin typeface="Comic Sans MS" pitchFamily="66" charset="0"/>
              </a:rPr>
              <a:t>etc. </a:t>
            </a:r>
            <a:endParaRPr lang="en-IN" sz="5100" b="1" dirty="0" smtClean="0">
              <a:latin typeface="Comic Sans MS" pitchFamily="66" charset="0"/>
            </a:endParaRPr>
          </a:p>
          <a:p>
            <a:pPr algn="just"/>
            <a:endParaRPr lang="en-IN" sz="4600" b="1" dirty="0" smtClean="0">
              <a:latin typeface="Comic Sans MS" pitchFamily="66" charset="0"/>
            </a:endParaRPr>
          </a:p>
          <a:p>
            <a:pPr algn="just"/>
            <a:r>
              <a:rPr lang="en-IN" sz="5100" b="1" dirty="0" smtClean="0">
                <a:latin typeface="Comic Sans MS" pitchFamily="66" charset="0"/>
              </a:rPr>
              <a:t>With </a:t>
            </a:r>
            <a:r>
              <a:rPr lang="en-IN" sz="5100" b="1" dirty="0">
                <a:latin typeface="Comic Sans MS" pitchFamily="66" charset="0"/>
              </a:rPr>
              <a:t>the help of above </a:t>
            </a:r>
            <a:r>
              <a:rPr lang="en-IN" sz="5100" b="1" dirty="0" smtClean="0">
                <a:latin typeface="Comic Sans MS" pitchFamily="66" charset="0"/>
              </a:rPr>
              <a:t>definition </a:t>
            </a:r>
            <a:r>
              <a:rPr lang="en-IN" sz="5100" b="1" dirty="0">
                <a:latin typeface="Comic Sans MS" pitchFamily="66" charset="0"/>
              </a:rPr>
              <a:t>we </a:t>
            </a:r>
            <a:r>
              <a:rPr lang="en-IN" sz="5100" b="1" dirty="0" smtClean="0">
                <a:latin typeface="Comic Sans MS" pitchFamily="66" charset="0"/>
              </a:rPr>
              <a:t>define festival as “It is a time of celebration with involvement of family, friends, relatives and community to celebrate the special, religious or cultural event.” </a:t>
            </a:r>
          </a:p>
          <a:p>
            <a:pPr algn="just"/>
            <a:endParaRPr lang="en-US" sz="3300" b="1" dirty="0">
              <a:solidFill>
                <a:srgbClr val="002060"/>
              </a:solidFill>
              <a:latin typeface="Comic Sans MS" pitchFamily="66" charset="0"/>
            </a:endParaRPr>
          </a:p>
        </p:txBody>
      </p:sp>
    </p:spTree>
    <p:extLst>
      <p:ext uri="{BB962C8B-B14F-4D97-AF65-F5344CB8AC3E}">
        <p14:creationId xmlns:p14="http://schemas.microsoft.com/office/powerpoint/2010/main" xmlns="" val="21870636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077200" cy="6455736"/>
          </a:xfrm>
        </p:spPr>
        <p:txBody>
          <a:bodyPr>
            <a:normAutofit/>
          </a:bodyPr>
          <a:lstStyle/>
          <a:p>
            <a:pPr algn="just">
              <a:buNone/>
            </a:pPr>
            <a:r>
              <a:rPr lang="en-IN" sz="2800" dirty="0" smtClean="0">
                <a:latin typeface="Comic Sans MS" pitchFamily="66" charset="0"/>
              </a:rPr>
              <a:t>  So there are many fairs and festivals for every season. Fairs and festivals celebrated on the different occasion such as the harvest, commemorate great historical events, devotion to the deities of different religion. Some celebrations are specific to certain villages and some are celebrated by different sects and communities.   </a:t>
            </a:r>
          </a:p>
          <a:p>
            <a:pPr algn="just">
              <a:buNone/>
            </a:pPr>
            <a:endParaRPr lang="en-IN" sz="2800" dirty="0" smtClean="0">
              <a:latin typeface="Comic Sans MS" pitchFamily="66" charset="0"/>
            </a:endParaRPr>
          </a:p>
          <a:p>
            <a:pPr algn="just">
              <a:buNone/>
            </a:pPr>
            <a:r>
              <a:rPr lang="en-IN" sz="2800" dirty="0" smtClean="0">
                <a:latin typeface="Comic Sans MS" pitchFamily="66" charset="0"/>
              </a:rPr>
              <a:t>  </a:t>
            </a:r>
            <a:r>
              <a:rPr lang="en-IN" sz="2800" b="1" dirty="0" smtClean="0">
                <a:latin typeface="Comic Sans MS" pitchFamily="66" charset="0"/>
              </a:rPr>
              <a:t>Every fair and festival have its own purpose. Such as religious purpose, social purpose, entertaining purpose and national integration purpose etc.</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Autofit/>
          </a:bodyPr>
          <a:lstStyle/>
          <a:p>
            <a:pPr algn="ctr"/>
            <a:r>
              <a:rPr lang="en-IN" sz="4400" b="1" spc="0" dirty="0">
                <a:solidFill>
                  <a:srgbClr val="222222"/>
                </a:solidFill>
                <a:latin typeface="Comic Sans MS" pitchFamily="66" charset="0"/>
                <a:ea typeface="+mn-ea"/>
                <a:cs typeface="+mn-cs"/>
              </a:rPr>
              <a:t>Cultural festival</a:t>
            </a:r>
            <a:endParaRPr lang="en-IN" sz="8000" dirty="0">
              <a:latin typeface="Comic Sans MS" pitchFamily="66" charset="0"/>
            </a:endParaRPr>
          </a:p>
        </p:txBody>
      </p:sp>
      <p:sp>
        <p:nvSpPr>
          <p:cNvPr id="3" name="Content Placeholder 2"/>
          <p:cNvSpPr>
            <a:spLocks noGrp="1"/>
          </p:cNvSpPr>
          <p:nvPr>
            <p:ph idx="1"/>
          </p:nvPr>
        </p:nvSpPr>
        <p:spPr>
          <a:xfrm>
            <a:off x="1" y="908720"/>
            <a:ext cx="8000999" cy="5568280"/>
          </a:xfrm>
        </p:spPr>
        <p:txBody>
          <a:bodyPr>
            <a:normAutofit fontScale="92500" lnSpcReduction="10000"/>
          </a:bodyPr>
          <a:lstStyle/>
          <a:p>
            <a:pPr algn="just"/>
            <a:r>
              <a:rPr lang="en-IN" dirty="0">
                <a:latin typeface="Comic Sans MS" pitchFamily="66" charset="0"/>
              </a:rPr>
              <a:t>India is a land of varied culture. Each and every state of India represents a different culture and has its own identity. Due to this, the festivals also differs from one state to other states. Thus, every state has its own festival. </a:t>
            </a:r>
            <a:r>
              <a:rPr lang="en-IN" b="1" i="0" dirty="0" smtClean="0">
                <a:solidFill>
                  <a:srgbClr val="222222"/>
                </a:solidFill>
                <a:effectLst/>
                <a:latin typeface="Comic Sans MS" pitchFamily="66" charset="0"/>
              </a:rPr>
              <a:t>A Cultural festival is a celebration of the traditions of a particular people or place. </a:t>
            </a:r>
            <a:r>
              <a:rPr lang="en-IN" dirty="0">
                <a:solidFill>
                  <a:srgbClr val="444444"/>
                </a:solidFill>
                <a:latin typeface="Comic Sans MS" pitchFamily="66" charset="0"/>
              </a:rPr>
              <a:t>They all serve the purpose of bringing happiness to our lives, and strengthen our sense of community</a:t>
            </a:r>
            <a:r>
              <a:rPr lang="en-IN" dirty="0" smtClean="0">
                <a:solidFill>
                  <a:srgbClr val="444444"/>
                </a:solidFill>
                <a:latin typeface="Comic Sans MS" pitchFamily="66" charset="0"/>
              </a:rPr>
              <a:t>. </a:t>
            </a:r>
            <a:r>
              <a:rPr lang="en-IN" b="1" dirty="0">
                <a:solidFill>
                  <a:srgbClr val="444444"/>
                </a:solidFill>
                <a:latin typeface="Comic Sans MS" pitchFamily="66" charset="0"/>
              </a:rPr>
              <a:t>All festivals are cultural in one way or another. </a:t>
            </a:r>
            <a:r>
              <a:rPr lang="en-IN" dirty="0">
                <a:solidFill>
                  <a:srgbClr val="444444"/>
                </a:solidFill>
                <a:latin typeface="Comic Sans MS" pitchFamily="66" charset="0"/>
              </a:rPr>
              <a:t> </a:t>
            </a:r>
            <a:r>
              <a:rPr lang="en-IN" sz="2800" b="1" dirty="0">
                <a:solidFill>
                  <a:srgbClr val="444444"/>
                </a:solidFill>
                <a:latin typeface="Comic Sans MS" pitchFamily="66" charset="0"/>
              </a:rPr>
              <a:t>There are </a:t>
            </a:r>
            <a:r>
              <a:rPr lang="en-IN" sz="2800" b="1" dirty="0" smtClean="0">
                <a:solidFill>
                  <a:srgbClr val="444444"/>
                </a:solidFill>
                <a:latin typeface="Comic Sans MS" pitchFamily="66" charset="0"/>
              </a:rPr>
              <a:t>2 </a:t>
            </a:r>
            <a:r>
              <a:rPr lang="en-IN" sz="2800" b="1" dirty="0">
                <a:solidFill>
                  <a:srgbClr val="444444"/>
                </a:solidFill>
                <a:latin typeface="Comic Sans MS" pitchFamily="66" charset="0"/>
              </a:rPr>
              <a:t>types of cultural festivals such </a:t>
            </a:r>
            <a:r>
              <a:rPr lang="en-IN" sz="2800" b="1" dirty="0" smtClean="0">
                <a:solidFill>
                  <a:srgbClr val="444444"/>
                </a:solidFill>
                <a:latin typeface="Comic Sans MS" pitchFamily="66" charset="0"/>
              </a:rPr>
              <a:t>as:</a:t>
            </a:r>
          </a:p>
          <a:p>
            <a:pPr marL="114300" indent="0" algn="just">
              <a:buNone/>
            </a:pPr>
            <a:endParaRPr lang="en-IN" sz="3200" b="1" dirty="0" smtClean="0">
              <a:solidFill>
                <a:srgbClr val="444444"/>
              </a:solidFill>
              <a:latin typeface="Comic Sans MS" pitchFamily="66" charset="0"/>
            </a:endParaRPr>
          </a:p>
          <a:p>
            <a:pPr algn="just"/>
            <a:r>
              <a:rPr lang="en-IN" sz="3200" b="1" dirty="0" smtClean="0">
                <a:solidFill>
                  <a:srgbClr val="444444"/>
                </a:solidFill>
                <a:latin typeface="Comic Sans MS" pitchFamily="66" charset="0"/>
              </a:rPr>
              <a:t> National</a:t>
            </a:r>
          </a:p>
          <a:p>
            <a:pPr algn="just"/>
            <a:r>
              <a:rPr lang="en-IN" sz="3200" b="1" dirty="0" smtClean="0">
                <a:solidFill>
                  <a:srgbClr val="444444"/>
                </a:solidFill>
                <a:latin typeface="Comic Sans MS" pitchFamily="66" charset="0"/>
              </a:rPr>
              <a:t> Religious</a:t>
            </a:r>
          </a:p>
          <a:p>
            <a:pPr algn="just"/>
            <a:endParaRPr lang="en-US" b="1" dirty="0">
              <a:solidFill>
                <a:srgbClr val="444444"/>
              </a:solidFill>
              <a:latin typeface="Comic Sans MS" pitchFamily="66" charset="0"/>
            </a:endParaRPr>
          </a:p>
        </p:txBody>
      </p:sp>
    </p:spTree>
    <p:extLst>
      <p:ext uri="{BB962C8B-B14F-4D97-AF65-F5344CB8AC3E}">
        <p14:creationId xmlns:p14="http://schemas.microsoft.com/office/powerpoint/2010/main" xmlns="" val="6063429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 y="0"/>
            <a:ext cx="8153399" cy="6858000"/>
          </a:xfrm>
        </p:spPr>
        <p:txBody>
          <a:bodyPr>
            <a:normAutofit fontScale="55000" lnSpcReduction="20000"/>
          </a:bodyPr>
          <a:lstStyle/>
          <a:p>
            <a:pPr algn="just" fontAlgn="base"/>
            <a:endParaRPr lang="en-IN" sz="4400" b="1" dirty="0" smtClean="0">
              <a:latin typeface="Comic Sans MS" pitchFamily="66" charset="0"/>
            </a:endParaRPr>
          </a:p>
          <a:p>
            <a:pPr algn="just" fontAlgn="base"/>
            <a:r>
              <a:rPr lang="en-IN" sz="4400" b="1" dirty="0" smtClean="0">
                <a:latin typeface="Comic Sans MS" pitchFamily="66" charset="0"/>
              </a:rPr>
              <a:t>National </a:t>
            </a:r>
            <a:r>
              <a:rPr lang="en-IN" sz="4400" b="1" dirty="0">
                <a:latin typeface="Comic Sans MS" pitchFamily="66" charset="0"/>
              </a:rPr>
              <a:t>Festivals:  They connect us as a people of a nation.  National festivals connect citizens to important moments of a nation’s history such </a:t>
            </a:r>
            <a:r>
              <a:rPr lang="en-IN" sz="4400" b="1" dirty="0" smtClean="0">
                <a:latin typeface="Comic Sans MS" pitchFamily="66" charset="0"/>
              </a:rPr>
              <a:t>as Independence day, Republic Day, Gandhi </a:t>
            </a:r>
            <a:r>
              <a:rPr lang="en-IN" sz="4400" b="1" dirty="0" err="1" smtClean="0">
                <a:latin typeface="Comic Sans MS" pitchFamily="66" charset="0"/>
              </a:rPr>
              <a:t>Jayanti</a:t>
            </a:r>
            <a:r>
              <a:rPr lang="en-IN" sz="4400" b="1" dirty="0" smtClean="0">
                <a:latin typeface="Comic Sans MS" pitchFamily="66" charset="0"/>
              </a:rPr>
              <a:t> etc. </a:t>
            </a:r>
            <a:r>
              <a:rPr lang="en-IN" sz="4400" b="1" dirty="0">
                <a:latin typeface="Comic Sans MS" pitchFamily="66" charset="0"/>
              </a:rPr>
              <a:t> They solidify patriotic spirits in the society</a:t>
            </a:r>
            <a:r>
              <a:rPr lang="en-IN" sz="4400" b="1" dirty="0" smtClean="0">
                <a:latin typeface="Comic Sans MS" pitchFamily="66" charset="0"/>
              </a:rPr>
              <a:t>.</a:t>
            </a:r>
          </a:p>
          <a:p>
            <a:pPr algn="just" fontAlgn="base"/>
            <a:endParaRPr lang="en-IN" sz="3800" b="1" dirty="0">
              <a:latin typeface="Comic Sans MS" pitchFamily="66" charset="0"/>
            </a:endParaRPr>
          </a:p>
          <a:p>
            <a:pPr algn="just" fontAlgn="base"/>
            <a:r>
              <a:rPr lang="en-IN" sz="4500" b="1" dirty="0">
                <a:latin typeface="Comic Sans MS" pitchFamily="66" charset="0"/>
              </a:rPr>
              <a:t>Religious Festivals: </a:t>
            </a:r>
            <a:r>
              <a:rPr lang="en-IN" sz="4500" b="1" dirty="0" smtClean="0">
                <a:latin typeface="Comic Sans MS" pitchFamily="66" charset="0"/>
              </a:rPr>
              <a:t>Religious </a:t>
            </a:r>
            <a:r>
              <a:rPr lang="en-IN" sz="4500" b="1" dirty="0">
                <a:latin typeface="Comic Sans MS" pitchFamily="66" charset="0"/>
              </a:rPr>
              <a:t>festivals are important for </a:t>
            </a:r>
            <a:r>
              <a:rPr lang="en-IN" sz="4500" b="1" dirty="0" smtClean="0">
                <a:latin typeface="Comic Sans MS" pitchFamily="66" charset="0"/>
              </a:rPr>
              <a:t>families and they help </a:t>
            </a:r>
            <a:r>
              <a:rPr lang="en-IN" sz="4500" b="1" dirty="0">
                <a:latin typeface="Comic Sans MS" pitchFamily="66" charset="0"/>
              </a:rPr>
              <a:t>us to teach principles and ethics to our next generations.  All different religious festivals bring the same message of love, tolerance and understanding.  On these occasions we express our gratitude to God, for the special thing or event that originated on this particular festival</a:t>
            </a:r>
            <a:r>
              <a:rPr lang="en-IN" sz="4500" b="1" dirty="0" smtClean="0">
                <a:latin typeface="Comic Sans MS" pitchFamily="66" charset="0"/>
              </a:rPr>
              <a:t>.</a:t>
            </a:r>
          </a:p>
          <a:p>
            <a:pPr algn="just" fontAlgn="base">
              <a:buNone/>
            </a:pPr>
            <a:r>
              <a:rPr lang="en-IN" sz="4500" b="1" dirty="0" smtClean="0">
                <a:latin typeface="Comic Sans MS" pitchFamily="66" charset="0"/>
              </a:rPr>
              <a:t> </a:t>
            </a:r>
          </a:p>
          <a:p>
            <a:pPr marL="0" indent="0" algn="just" fontAlgn="base">
              <a:buNone/>
            </a:pPr>
            <a:r>
              <a:rPr lang="en-IN" sz="4500" b="1" dirty="0" smtClean="0">
                <a:latin typeface="Comic Sans MS" pitchFamily="66" charset="0"/>
              </a:rPr>
              <a:t>Overall </a:t>
            </a:r>
            <a:r>
              <a:rPr lang="en-IN" sz="4500" b="1" dirty="0">
                <a:latin typeface="Comic Sans MS" pitchFamily="66" charset="0"/>
              </a:rPr>
              <a:t>in simple terms, universally all festivals are related to harmony, peace and happiness.</a:t>
            </a:r>
          </a:p>
        </p:txBody>
      </p:sp>
    </p:spTree>
    <p:extLst>
      <p:ext uri="{BB962C8B-B14F-4D97-AF65-F5344CB8AC3E}">
        <p14:creationId xmlns:p14="http://schemas.microsoft.com/office/powerpoint/2010/main" xmlns="" val="3539121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990600"/>
          </a:xfrm>
        </p:spPr>
        <p:txBody>
          <a:bodyPr>
            <a:normAutofit/>
          </a:bodyPr>
          <a:lstStyle/>
          <a:p>
            <a:pPr algn="ctr"/>
            <a:r>
              <a:rPr lang="en-US" b="1" dirty="0" smtClean="0">
                <a:latin typeface="Comic Sans MS" pitchFamily="66" charset="0"/>
              </a:rPr>
              <a:t>National festivals</a:t>
            </a:r>
            <a:endParaRPr lang="en-IN" b="1" dirty="0">
              <a:latin typeface="Comic Sans MS" pitchFamily="66" charset="0"/>
            </a:endParaRPr>
          </a:p>
        </p:txBody>
      </p:sp>
      <p:sp>
        <p:nvSpPr>
          <p:cNvPr id="3" name="Content Placeholder 2"/>
          <p:cNvSpPr>
            <a:spLocks noGrp="1"/>
          </p:cNvSpPr>
          <p:nvPr>
            <p:ph idx="1"/>
          </p:nvPr>
        </p:nvSpPr>
        <p:spPr>
          <a:xfrm>
            <a:off x="0" y="1124744"/>
            <a:ext cx="8153400" cy="5733256"/>
          </a:xfrm>
        </p:spPr>
        <p:txBody>
          <a:bodyPr/>
          <a:lstStyle/>
          <a:p>
            <a:pPr marL="114300" indent="0" algn="just">
              <a:buNone/>
            </a:pPr>
            <a:r>
              <a:rPr lang="en-IN" sz="2800" dirty="0" smtClean="0">
                <a:latin typeface="Comic Sans MS" pitchFamily="66" charset="0"/>
                <a:ea typeface="Calibri"/>
                <a:cs typeface="Times New Roman"/>
              </a:rPr>
              <a:t>India </a:t>
            </a:r>
            <a:r>
              <a:rPr lang="en-IN" sz="2800" dirty="0">
                <a:latin typeface="Comic Sans MS" pitchFamily="66" charset="0"/>
                <a:ea typeface="Calibri"/>
                <a:cs typeface="Times New Roman"/>
              </a:rPr>
              <a:t>as known for its diversified culture, ethical values and its unity. So there are some festivals, which are </a:t>
            </a:r>
            <a:r>
              <a:rPr lang="en-IN" sz="2800" dirty="0">
                <a:solidFill>
                  <a:srgbClr val="FF0000"/>
                </a:solidFill>
                <a:latin typeface="Comic Sans MS" pitchFamily="66" charset="0"/>
                <a:ea typeface="Calibri"/>
                <a:cs typeface="Times New Roman"/>
              </a:rPr>
              <a:t>celebrated all over India plays an important role in maintaining the national integration. </a:t>
            </a:r>
            <a:r>
              <a:rPr lang="en-IN" sz="2800" dirty="0">
                <a:latin typeface="Comic Sans MS" pitchFamily="66" charset="0"/>
                <a:ea typeface="Calibri"/>
                <a:cs typeface="Times New Roman"/>
              </a:rPr>
              <a:t>These festivals are also known as </a:t>
            </a:r>
            <a:r>
              <a:rPr lang="en-IN" sz="2800" b="1" dirty="0">
                <a:latin typeface="Comic Sans MS" pitchFamily="66" charset="0"/>
                <a:ea typeface="Calibri"/>
                <a:cs typeface="Times New Roman"/>
              </a:rPr>
              <a:t>National festivals of India</a:t>
            </a:r>
            <a:r>
              <a:rPr lang="en-IN" sz="2800" dirty="0">
                <a:latin typeface="Comic Sans MS" pitchFamily="66" charset="0"/>
                <a:ea typeface="Calibri"/>
                <a:cs typeface="Times New Roman"/>
              </a:rPr>
              <a:t>. These festivals are the r</a:t>
            </a:r>
            <a:r>
              <a:rPr lang="en-IN" sz="2800" dirty="0">
                <a:solidFill>
                  <a:srgbClr val="FF0000"/>
                </a:solidFill>
                <a:latin typeface="Comic Sans MS" pitchFamily="66" charset="0"/>
                <a:ea typeface="Calibri"/>
                <a:cs typeface="Times New Roman"/>
              </a:rPr>
              <a:t>eminders of the legends and events of historic importance in our rich and colourful heritage. </a:t>
            </a:r>
            <a:r>
              <a:rPr lang="en-IN" sz="2800" dirty="0">
                <a:latin typeface="Comic Sans MS" pitchFamily="66" charset="0"/>
                <a:ea typeface="Calibri"/>
                <a:cs typeface="Times New Roman"/>
              </a:rPr>
              <a:t>It serves to unite the people in bonds of goodwill and give them feeling of </a:t>
            </a:r>
            <a:r>
              <a:rPr lang="en-IN" sz="2800" dirty="0">
                <a:solidFill>
                  <a:srgbClr val="FF0000"/>
                </a:solidFill>
                <a:latin typeface="Comic Sans MS" pitchFamily="66" charset="0"/>
                <a:ea typeface="Calibri"/>
                <a:cs typeface="Times New Roman"/>
              </a:rPr>
              <a:t>emotional </a:t>
            </a:r>
            <a:r>
              <a:rPr lang="en-IN" sz="2800" dirty="0" smtClean="0">
                <a:solidFill>
                  <a:srgbClr val="FF0000"/>
                </a:solidFill>
                <a:latin typeface="Comic Sans MS" pitchFamily="66" charset="0"/>
                <a:ea typeface="Calibri"/>
                <a:cs typeface="Times New Roman"/>
              </a:rPr>
              <a:t>oneness. They </a:t>
            </a:r>
            <a:r>
              <a:rPr lang="en-IN" sz="2800" dirty="0">
                <a:solidFill>
                  <a:srgbClr val="FF0000"/>
                </a:solidFill>
                <a:latin typeface="Comic Sans MS" pitchFamily="66" charset="0"/>
                <a:ea typeface="Calibri"/>
                <a:cs typeface="Times New Roman"/>
              </a:rPr>
              <a:t>connect us as a people of a </a:t>
            </a:r>
            <a:r>
              <a:rPr lang="en-IN" sz="2800" dirty="0" smtClean="0">
                <a:solidFill>
                  <a:srgbClr val="FF0000"/>
                </a:solidFill>
                <a:latin typeface="Comic Sans MS" pitchFamily="66" charset="0"/>
                <a:ea typeface="Calibri"/>
                <a:cs typeface="Times New Roman"/>
              </a:rPr>
              <a:t>nation. </a:t>
            </a:r>
            <a:r>
              <a:rPr lang="en-IN" sz="2800" dirty="0">
                <a:solidFill>
                  <a:srgbClr val="FF0000"/>
                </a:solidFill>
                <a:latin typeface="Comic Sans MS" pitchFamily="66" charset="0"/>
                <a:ea typeface="Calibri"/>
                <a:cs typeface="Times New Roman"/>
              </a:rPr>
              <a:t> </a:t>
            </a:r>
          </a:p>
          <a:p>
            <a:pPr marL="114300" indent="0" algn="just">
              <a:buNone/>
            </a:pPr>
            <a:endParaRPr lang="en-IN" dirty="0">
              <a:latin typeface="Comic Sans MS" pitchFamily="66" charset="0"/>
            </a:endParaRPr>
          </a:p>
        </p:txBody>
      </p:sp>
    </p:spTree>
    <p:extLst>
      <p:ext uri="{BB962C8B-B14F-4D97-AF65-F5344CB8AC3E}">
        <p14:creationId xmlns:p14="http://schemas.microsoft.com/office/powerpoint/2010/main" xmlns="" val="20964149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692696"/>
          </a:xfrm>
        </p:spPr>
        <p:txBody>
          <a:bodyPr/>
          <a:lstStyle/>
          <a:p>
            <a:pPr algn="ctr"/>
            <a:r>
              <a:rPr lang="en-IN" sz="3600" b="1" spc="0" dirty="0">
                <a:solidFill>
                  <a:srgbClr val="2F2B20"/>
                </a:solidFill>
                <a:latin typeface="Comic Sans MS" pitchFamily="66" charset="0"/>
                <a:ea typeface="Calibri"/>
                <a:cs typeface="Times New Roman"/>
              </a:rPr>
              <a:t>Religious </a:t>
            </a:r>
            <a:r>
              <a:rPr lang="en-IN" sz="3600" b="1" spc="0" dirty="0" smtClean="0">
                <a:solidFill>
                  <a:srgbClr val="2F2B20"/>
                </a:solidFill>
                <a:latin typeface="Comic Sans MS" pitchFamily="66" charset="0"/>
                <a:ea typeface="Calibri"/>
                <a:cs typeface="Times New Roman"/>
              </a:rPr>
              <a:t>festivals</a:t>
            </a:r>
            <a:endParaRPr lang="en-IN" sz="9600" b="1" dirty="0">
              <a:latin typeface="Comic Sans MS" pitchFamily="66" charset="0"/>
            </a:endParaRPr>
          </a:p>
        </p:txBody>
      </p:sp>
      <p:sp>
        <p:nvSpPr>
          <p:cNvPr id="3" name="Content Placeholder 2"/>
          <p:cNvSpPr>
            <a:spLocks noGrp="1"/>
          </p:cNvSpPr>
          <p:nvPr>
            <p:ph idx="1"/>
          </p:nvPr>
        </p:nvSpPr>
        <p:spPr>
          <a:xfrm>
            <a:off x="0" y="620688"/>
            <a:ext cx="8077200" cy="6237312"/>
          </a:xfrm>
        </p:spPr>
        <p:txBody>
          <a:bodyPr>
            <a:normAutofit lnSpcReduction="10000"/>
          </a:bodyPr>
          <a:lstStyle/>
          <a:p>
            <a:pPr marL="114300" indent="0" algn="just">
              <a:lnSpc>
                <a:spcPct val="115000"/>
              </a:lnSpc>
              <a:spcAft>
                <a:spcPts val="1000"/>
              </a:spcAft>
              <a:buNone/>
            </a:pPr>
            <a:r>
              <a:rPr lang="en-IN" sz="2400" dirty="0">
                <a:latin typeface="Comic Sans MS" pitchFamily="66" charset="0"/>
                <a:ea typeface="Calibri"/>
                <a:cs typeface="Times New Roman"/>
              </a:rPr>
              <a:t>F</a:t>
            </a:r>
            <a:r>
              <a:rPr lang="en-IN" sz="2400" dirty="0" smtClean="0">
                <a:latin typeface="Comic Sans MS" pitchFamily="66" charset="0"/>
                <a:ea typeface="Calibri"/>
                <a:cs typeface="Times New Roman"/>
              </a:rPr>
              <a:t>estivals </a:t>
            </a:r>
            <a:r>
              <a:rPr lang="en-IN" sz="2400" dirty="0">
                <a:latin typeface="Comic Sans MS" pitchFamily="66" charset="0"/>
                <a:ea typeface="Calibri"/>
                <a:cs typeface="Times New Roman"/>
              </a:rPr>
              <a:t>are celebrated to make life enjoyable and have fun. But there is also a religious reason behind celebrating all the festivals</a:t>
            </a:r>
            <a:r>
              <a:rPr lang="en-IN" sz="2400" dirty="0" smtClean="0">
                <a:latin typeface="Comic Sans MS" pitchFamily="66" charset="0"/>
                <a:ea typeface="Calibri"/>
                <a:cs typeface="Times New Roman"/>
              </a:rPr>
              <a:t>. </a:t>
            </a:r>
            <a:r>
              <a:rPr lang="en-IN" sz="2400" dirty="0" smtClean="0">
                <a:solidFill>
                  <a:srgbClr val="FF0000"/>
                </a:solidFill>
                <a:latin typeface="Comic Sans MS" pitchFamily="66" charset="0"/>
                <a:ea typeface="Calibri"/>
                <a:cs typeface="Times New Roman"/>
              </a:rPr>
              <a:t>Religious </a:t>
            </a:r>
            <a:r>
              <a:rPr lang="en-IN" sz="2400" dirty="0">
                <a:solidFill>
                  <a:srgbClr val="FF0000"/>
                </a:solidFill>
                <a:latin typeface="Comic Sans MS" pitchFamily="66" charset="0"/>
                <a:ea typeface="Calibri"/>
                <a:cs typeface="Times New Roman"/>
              </a:rPr>
              <a:t>festivals are celebrated to celebrate some of the lord’s birthdays and victories of good over bad. </a:t>
            </a:r>
            <a:r>
              <a:rPr lang="en-IN" sz="2400" dirty="0">
                <a:solidFill>
                  <a:srgbClr val="2F2B20"/>
                </a:solidFill>
                <a:latin typeface="Comic Sans MS" pitchFamily="66" charset="0"/>
                <a:ea typeface="Calibri"/>
                <a:cs typeface="Times New Roman"/>
              </a:rPr>
              <a:t>We follow festivals in the true spirit remembering the god, purifying ourselves avoid doing </a:t>
            </a:r>
            <a:r>
              <a:rPr lang="en-IN" sz="2400" dirty="0" smtClean="0">
                <a:solidFill>
                  <a:srgbClr val="2F2B20"/>
                </a:solidFill>
                <a:latin typeface="Comic Sans MS" pitchFamily="66" charset="0"/>
                <a:ea typeface="Calibri"/>
                <a:cs typeface="Times New Roman"/>
              </a:rPr>
              <a:t>sins. These </a:t>
            </a:r>
            <a:r>
              <a:rPr lang="en-IN" sz="2400" dirty="0">
                <a:solidFill>
                  <a:srgbClr val="2F2B20"/>
                </a:solidFill>
                <a:latin typeface="Comic Sans MS" pitchFamily="66" charset="0"/>
                <a:ea typeface="Calibri"/>
                <a:cs typeface="Times New Roman"/>
              </a:rPr>
              <a:t>celebrations are remembering someone who made </a:t>
            </a:r>
            <a:r>
              <a:rPr lang="en-IN" sz="2400" dirty="0">
                <a:solidFill>
                  <a:srgbClr val="FF0000"/>
                </a:solidFill>
                <a:latin typeface="Comic Sans MS" pitchFamily="66" charset="0"/>
                <a:ea typeface="Calibri"/>
                <a:cs typeface="Times New Roman"/>
              </a:rPr>
              <a:t>great sacrifices to guide the mankind in the correct path.</a:t>
            </a:r>
            <a:r>
              <a:rPr lang="en-IN" sz="2400" dirty="0" smtClean="0">
                <a:solidFill>
                  <a:srgbClr val="FF0000"/>
                </a:solidFill>
                <a:latin typeface="Comic Sans MS" pitchFamily="66" charset="0"/>
                <a:ea typeface="Calibri"/>
                <a:cs typeface="Times New Roman"/>
              </a:rPr>
              <a:t> </a:t>
            </a:r>
          </a:p>
          <a:p>
            <a:pPr marL="114300" indent="0" algn="just">
              <a:lnSpc>
                <a:spcPct val="115000"/>
              </a:lnSpc>
              <a:spcAft>
                <a:spcPts val="1000"/>
              </a:spcAft>
              <a:buNone/>
            </a:pPr>
            <a:r>
              <a:rPr lang="en-IN" sz="2400" dirty="0" smtClean="0">
                <a:latin typeface="Comic Sans MS" pitchFamily="66" charset="0"/>
                <a:ea typeface="Calibri"/>
                <a:cs typeface="Times New Roman"/>
              </a:rPr>
              <a:t>There </a:t>
            </a:r>
            <a:r>
              <a:rPr lang="en-IN" sz="2400" dirty="0">
                <a:latin typeface="Comic Sans MS" pitchFamily="66" charset="0"/>
                <a:ea typeface="Calibri"/>
                <a:cs typeface="Times New Roman"/>
              </a:rPr>
              <a:t>are number of festivals which are celebrated only </a:t>
            </a:r>
            <a:r>
              <a:rPr lang="en-IN" sz="2400" dirty="0" smtClean="0">
                <a:latin typeface="Comic Sans MS" pitchFamily="66" charset="0"/>
                <a:ea typeface="Calibri"/>
                <a:cs typeface="Times New Roman"/>
              </a:rPr>
              <a:t>for religious </a:t>
            </a:r>
            <a:r>
              <a:rPr lang="en-IN" sz="2400" dirty="0">
                <a:latin typeface="Comic Sans MS" pitchFamily="66" charset="0"/>
                <a:ea typeface="Calibri"/>
                <a:cs typeface="Times New Roman"/>
              </a:rPr>
              <a:t>purpose. Such as Ram </a:t>
            </a:r>
            <a:r>
              <a:rPr lang="en-IN" sz="2400" dirty="0" err="1">
                <a:latin typeface="Comic Sans MS" pitchFamily="66" charset="0"/>
                <a:ea typeface="Calibri"/>
                <a:cs typeface="Times New Roman"/>
              </a:rPr>
              <a:t>Navami</a:t>
            </a:r>
            <a:r>
              <a:rPr lang="en-IN" sz="2400" dirty="0">
                <a:latin typeface="Comic Sans MS" pitchFamily="66" charset="0"/>
                <a:ea typeface="Calibri"/>
                <a:cs typeface="Times New Roman"/>
              </a:rPr>
              <a:t>, </a:t>
            </a:r>
            <a:r>
              <a:rPr lang="en-IN" sz="2400" dirty="0" err="1">
                <a:latin typeface="Comic Sans MS" pitchFamily="66" charset="0"/>
                <a:ea typeface="Calibri"/>
                <a:cs typeface="Times New Roman"/>
              </a:rPr>
              <a:t>Shri</a:t>
            </a:r>
            <a:r>
              <a:rPr lang="en-IN" sz="2400" dirty="0">
                <a:latin typeface="Comic Sans MS" pitchFamily="66" charset="0"/>
                <a:ea typeface="Calibri"/>
                <a:cs typeface="Times New Roman"/>
              </a:rPr>
              <a:t> Krishna </a:t>
            </a:r>
            <a:r>
              <a:rPr lang="en-IN" sz="2400" dirty="0" err="1">
                <a:latin typeface="Comic Sans MS" pitchFamily="66" charset="0"/>
                <a:ea typeface="Calibri"/>
                <a:cs typeface="Times New Roman"/>
              </a:rPr>
              <a:t>Janamashatmi</a:t>
            </a:r>
            <a:r>
              <a:rPr lang="en-IN" sz="2400" dirty="0">
                <a:latin typeface="Comic Sans MS" pitchFamily="66" charset="0"/>
                <a:ea typeface="Calibri"/>
                <a:cs typeface="Times New Roman"/>
              </a:rPr>
              <a:t>, Hanuman </a:t>
            </a:r>
            <a:r>
              <a:rPr lang="en-IN" sz="2400" dirty="0" err="1">
                <a:latin typeface="Comic Sans MS" pitchFamily="66" charset="0"/>
                <a:ea typeface="Calibri"/>
                <a:cs typeface="Times New Roman"/>
              </a:rPr>
              <a:t>Jayanti</a:t>
            </a:r>
            <a:r>
              <a:rPr lang="en-IN" sz="2400" dirty="0">
                <a:latin typeface="Comic Sans MS" pitchFamily="66" charset="0"/>
                <a:ea typeface="Calibri"/>
                <a:cs typeface="Times New Roman"/>
              </a:rPr>
              <a:t> etc. are celebrated for express devotion to the deities. Festivals are mostly based on </a:t>
            </a:r>
            <a:r>
              <a:rPr lang="en-IN" sz="2400" dirty="0">
                <a:solidFill>
                  <a:srgbClr val="FF0000"/>
                </a:solidFill>
                <a:latin typeface="Comic Sans MS" pitchFamily="66" charset="0"/>
                <a:ea typeface="Calibri"/>
                <a:cs typeface="Times New Roman"/>
              </a:rPr>
              <a:t>incidents which happened long ago mostly in which God is involved. </a:t>
            </a:r>
            <a:endParaRPr lang="en-IN" sz="2400" dirty="0" smtClean="0">
              <a:solidFill>
                <a:srgbClr val="FF0000"/>
              </a:solidFill>
              <a:latin typeface="Comic Sans MS" pitchFamily="66" charset="0"/>
              <a:ea typeface="Calibri"/>
              <a:cs typeface="Times New Roman"/>
            </a:endParaRPr>
          </a:p>
        </p:txBody>
      </p:sp>
    </p:spTree>
    <p:extLst>
      <p:ext uri="{BB962C8B-B14F-4D97-AF65-F5344CB8AC3E}">
        <p14:creationId xmlns:p14="http://schemas.microsoft.com/office/powerpoint/2010/main" xmlns="" val="3894142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7391400" cy="6227136"/>
          </a:xfrm>
        </p:spPr>
        <p:txBody>
          <a:bodyPr>
            <a:normAutofit/>
          </a:bodyPr>
          <a:lstStyle/>
          <a:p>
            <a:pPr marL="114300" indent="0" algn="just">
              <a:lnSpc>
                <a:spcPct val="115000"/>
              </a:lnSpc>
              <a:spcAft>
                <a:spcPts val="1000"/>
              </a:spcAft>
              <a:buNone/>
            </a:pPr>
            <a:r>
              <a:rPr lang="en-IN" sz="3200" dirty="0" smtClean="0">
                <a:latin typeface="Comic Sans MS" pitchFamily="66" charset="0"/>
                <a:ea typeface="Calibri"/>
                <a:cs typeface="Times New Roman"/>
              </a:rPr>
              <a:t>For example</a:t>
            </a:r>
            <a:r>
              <a:rPr lang="en-IN" sz="3200" b="1" dirty="0" smtClean="0">
                <a:latin typeface="Comic Sans MS" pitchFamily="66" charset="0"/>
                <a:ea typeface="Calibri"/>
                <a:cs typeface="Times New Roman"/>
              </a:rPr>
              <a:t>, </a:t>
            </a:r>
            <a:r>
              <a:rPr lang="en-IN" sz="3200" b="1" dirty="0" err="1" smtClean="0">
                <a:latin typeface="Comic Sans MS" pitchFamily="66" charset="0"/>
                <a:ea typeface="Calibri"/>
                <a:cs typeface="Times New Roman"/>
              </a:rPr>
              <a:t>Diwali</a:t>
            </a:r>
            <a:r>
              <a:rPr lang="en-IN" sz="3200" dirty="0" smtClean="0">
                <a:latin typeface="Comic Sans MS" pitchFamily="66" charset="0"/>
                <a:ea typeface="Calibri"/>
                <a:cs typeface="Times New Roman"/>
              </a:rPr>
              <a:t>. Hindus celebrate this because on this day Rama had come home after his 14 year exile. That night had happened to be a moonless night and all the people of land had lit up their homes with candles, thus the candles being lit on </a:t>
            </a:r>
            <a:r>
              <a:rPr lang="en-IN" sz="3200" dirty="0" err="1" smtClean="0">
                <a:latin typeface="Comic Sans MS" pitchFamily="66" charset="0"/>
                <a:ea typeface="Calibri"/>
                <a:cs typeface="Times New Roman"/>
              </a:rPr>
              <a:t>Diwali</a:t>
            </a:r>
            <a:r>
              <a:rPr lang="en-IN" sz="3200" dirty="0" smtClean="0">
                <a:latin typeface="Comic Sans MS" pitchFamily="66" charset="0"/>
                <a:ea typeface="Calibri"/>
                <a:cs typeface="Times New Roman"/>
              </a:rPr>
              <a:t> today.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8077200" cy="6705600"/>
          </a:xfrm>
        </p:spPr>
        <p:txBody>
          <a:bodyPr>
            <a:normAutofit fontScale="77500" lnSpcReduction="20000"/>
          </a:bodyPr>
          <a:lstStyle/>
          <a:p>
            <a:pPr algn="just">
              <a:lnSpc>
                <a:spcPct val="115000"/>
              </a:lnSpc>
              <a:spcAft>
                <a:spcPts val="1000"/>
              </a:spcAft>
              <a:buClr>
                <a:srgbClr val="A9A57C"/>
              </a:buClr>
            </a:pPr>
            <a:r>
              <a:rPr lang="en-IN" sz="3400" dirty="0" smtClean="0">
                <a:latin typeface="Comic Sans MS" pitchFamily="66" charset="0"/>
                <a:ea typeface="Calibri"/>
                <a:cs typeface="Times New Roman"/>
              </a:rPr>
              <a:t>These </a:t>
            </a:r>
            <a:r>
              <a:rPr lang="en-IN" sz="3400" dirty="0">
                <a:latin typeface="Comic Sans MS" pitchFamily="66" charset="0"/>
                <a:ea typeface="Calibri"/>
                <a:cs typeface="Times New Roman"/>
              </a:rPr>
              <a:t>help </a:t>
            </a:r>
            <a:r>
              <a:rPr lang="en-IN" sz="3400" dirty="0" smtClean="0">
                <a:latin typeface="Comic Sans MS" pitchFamily="66" charset="0"/>
                <a:ea typeface="Calibri"/>
                <a:cs typeface="Times New Roman"/>
              </a:rPr>
              <a:t>us </a:t>
            </a:r>
            <a:r>
              <a:rPr lang="en-IN" sz="3400" dirty="0">
                <a:solidFill>
                  <a:srgbClr val="FF0000"/>
                </a:solidFill>
                <a:latin typeface="Comic Sans MS" pitchFamily="66" charset="0"/>
                <a:ea typeface="Calibri"/>
                <a:cs typeface="Times New Roman"/>
              </a:rPr>
              <a:t>review the principles of the religion </a:t>
            </a:r>
            <a:r>
              <a:rPr lang="en-IN" sz="3400" dirty="0">
                <a:latin typeface="Comic Sans MS" pitchFamily="66" charset="0"/>
                <a:ea typeface="Calibri"/>
                <a:cs typeface="Times New Roman"/>
              </a:rPr>
              <a:t>we follow</a:t>
            </a:r>
            <a:r>
              <a:rPr lang="en-IN" sz="3400" dirty="0" smtClean="0">
                <a:latin typeface="Comic Sans MS" pitchFamily="66" charset="0"/>
                <a:ea typeface="Calibri"/>
                <a:cs typeface="Times New Roman"/>
              </a:rPr>
              <a:t>.</a:t>
            </a:r>
          </a:p>
          <a:p>
            <a:pPr algn="just">
              <a:lnSpc>
                <a:spcPct val="115000"/>
              </a:lnSpc>
              <a:spcAft>
                <a:spcPts val="1000"/>
              </a:spcAft>
              <a:buClr>
                <a:srgbClr val="A9A57C"/>
              </a:buClr>
            </a:pPr>
            <a:r>
              <a:rPr lang="en-IN" sz="3400" dirty="0" smtClean="0">
                <a:latin typeface="Comic Sans MS" pitchFamily="66" charset="0"/>
                <a:ea typeface="Calibri"/>
                <a:cs typeface="Times New Roman"/>
              </a:rPr>
              <a:t> Festivals </a:t>
            </a:r>
            <a:r>
              <a:rPr lang="en-IN" sz="3400" dirty="0">
                <a:latin typeface="Comic Sans MS" pitchFamily="66" charset="0"/>
                <a:ea typeface="Calibri"/>
                <a:cs typeface="Times New Roman"/>
              </a:rPr>
              <a:t>create a religious environment, which </a:t>
            </a:r>
            <a:r>
              <a:rPr lang="en-IN" sz="3400" dirty="0">
                <a:solidFill>
                  <a:srgbClr val="FF0000"/>
                </a:solidFill>
                <a:latin typeface="Comic Sans MS" pitchFamily="66" charset="0"/>
                <a:ea typeface="Calibri"/>
                <a:cs typeface="Times New Roman"/>
              </a:rPr>
              <a:t>gives us </a:t>
            </a:r>
            <a:r>
              <a:rPr lang="en-IN" sz="3400" dirty="0" smtClean="0">
                <a:solidFill>
                  <a:srgbClr val="FF0000"/>
                </a:solidFill>
                <a:latin typeface="Comic Sans MS" pitchFamily="66" charset="0"/>
                <a:ea typeface="Calibri"/>
                <a:cs typeface="Times New Roman"/>
              </a:rPr>
              <a:t>strength. W</a:t>
            </a:r>
            <a:r>
              <a:rPr lang="en-IN" sz="3400" dirty="0" smtClean="0">
                <a:latin typeface="Comic Sans MS" pitchFamily="66" charset="0"/>
                <a:ea typeface="Calibri"/>
                <a:cs typeface="Times New Roman"/>
              </a:rPr>
              <a:t>e </a:t>
            </a:r>
            <a:r>
              <a:rPr lang="en-IN" sz="3400" dirty="0">
                <a:latin typeface="Comic Sans MS" pitchFamily="66" charset="0"/>
                <a:ea typeface="Calibri"/>
                <a:cs typeface="Times New Roman"/>
              </a:rPr>
              <a:t>love to </a:t>
            </a:r>
            <a:r>
              <a:rPr lang="en-IN" sz="3400" dirty="0">
                <a:solidFill>
                  <a:srgbClr val="FF0000"/>
                </a:solidFill>
                <a:latin typeface="Comic Sans MS" pitchFamily="66" charset="0"/>
                <a:ea typeface="Calibri"/>
                <a:cs typeface="Times New Roman"/>
              </a:rPr>
              <a:t>meet </a:t>
            </a:r>
            <a:r>
              <a:rPr lang="en-IN" sz="3400" dirty="0" smtClean="0">
                <a:solidFill>
                  <a:srgbClr val="FF0000"/>
                </a:solidFill>
                <a:latin typeface="Comic Sans MS" pitchFamily="66" charset="0"/>
                <a:ea typeface="Calibri"/>
                <a:cs typeface="Times New Roman"/>
              </a:rPr>
              <a:t>people and </a:t>
            </a:r>
            <a:r>
              <a:rPr lang="en-IN" sz="3400" dirty="0">
                <a:solidFill>
                  <a:srgbClr val="FF0000"/>
                </a:solidFill>
                <a:latin typeface="Comic Sans MS" pitchFamily="66" charset="0"/>
                <a:ea typeface="Calibri"/>
                <a:cs typeface="Times New Roman"/>
              </a:rPr>
              <a:t>share things. </a:t>
            </a:r>
            <a:endParaRPr lang="en-IN" sz="3400" dirty="0" smtClean="0">
              <a:solidFill>
                <a:srgbClr val="FF0000"/>
              </a:solidFill>
              <a:latin typeface="Comic Sans MS" pitchFamily="66" charset="0"/>
              <a:ea typeface="Calibri"/>
              <a:cs typeface="Times New Roman"/>
            </a:endParaRPr>
          </a:p>
          <a:p>
            <a:pPr algn="just">
              <a:lnSpc>
                <a:spcPct val="115000"/>
              </a:lnSpc>
              <a:spcAft>
                <a:spcPts val="1000"/>
              </a:spcAft>
              <a:buClr>
                <a:srgbClr val="A9A57C"/>
              </a:buClr>
            </a:pPr>
            <a:r>
              <a:rPr lang="en-IN" sz="3400" dirty="0" smtClean="0">
                <a:latin typeface="Comic Sans MS" pitchFamily="66" charset="0"/>
                <a:ea typeface="Calibri"/>
                <a:cs typeface="Times New Roman"/>
              </a:rPr>
              <a:t>We </a:t>
            </a:r>
            <a:r>
              <a:rPr lang="en-IN" sz="3400" dirty="0">
                <a:latin typeface="Comic Sans MS" pitchFamily="66" charset="0"/>
                <a:ea typeface="Calibri"/>
                <a:cs typeface="Times New Roman"/>
              </a:rPr>
              <a:t>celebrate these festivals to </a:t>
            </a:r>
            <a:r>
              <a:rPr lang="en-IN" sz="3400" dirty="0">
                <a:solidFill>
                  <a:srgbClr val="FF0000"/>
                </a:solidFill>
                <a:latin typeface="Comic Sans MS" pitchFamily="66" charset="0"/>
                <a:ea typeface="Calibri"/>
                <a:cs typeface="Times New Roman"/>
              </a:rPr>
              <a:t>remember our cultural and religious traditions</a:t>
            </a:r>
            <a:r>
              <a:rPr lang="en-IN" sz="3400" dirty="0">
                <a:latin typeface="Comic Sans MS" pitchFamily="66" charset="0"/>
                <a:ea typeface="Calibri"/>
                <a:cs typeface="Times New Roman"/>
              </a:rPr>
              <a:t>, </a:t>
            </a:r>
            <a:r>
              <a:rPr lang="en-IN" sz="3400" dirty="0">
                <a:solidFill>
                  <a:srgbClr val="FF0000"/>
                </a:solidFill>
                <a:latin typeface="Comic Sans MS" pitchFamily="66" charset="0"/>
                <a:ea typeface="Calibri"/>
                <a:cs typeface="Times New Roman"/>
              </a:rPr>
              <a:t>to express our feelings and devotion to God. </a:t>
            </a:r>
            <a:endParaRPr lang="en-IN" sz="3400" dirty="0" smtClean="0">
              <a:solidFill>
                <a:srgbClr val="FF0000"/>
              </a:solidFill>
              <a:latin typeface="Comic Sans MS" pitchFamily="66" charset="0"/>
              <a:ea typeface="Calibri"/>
              <a:cs typeface="Times New Roman"/>
            </a:endParaRPr>
          </a:p>
          <a:p>
            <a:pPr algn="just">
              <a:lnSpc>
                <a:spcPct val="115000"/>
              </a:lnSpc>
              <a:spcAft>
                <a:spcPts val="1000"/>
              </a:spcAft>
              <a:buClr>
                <a:srgbClr val="A9A57C"/>
              </a:buClr>
            </a:pPr>
            <a:r>
              <a:rPr lang="en-IN" sz="3400" dirty="0" smtClean="0">
                <a:latin typeface="Comic Sans MS" pitchFamily="66" charset="0"/>
                <a:ea typeface="Calibri"/>
                <a:cs typeface="Times New Roman"/>
              </a:rPr>
              <a:t>It </a:t>
            </a:r>
            <a:r>
              <a:rPr lang="en-IN" sz="3400" dirty="0">
                <a:latin typeface="Comic Sans MS" pitchFamily="66" charset="0"/>
                <a:ea typeface="Calibri"/>
                <a:cs typeface="Times New Roman"/>
              </a:rPr>
              <a:t>keeps our souls and spirits in tune with our traditional values and ethics.</a:t>
            </a:r>
          </a:p>
          <a:p>
            <a:pPr algn="just">
              <a:lnSpc>
                <a:spcPct val="115000"/>
              </a:lnSpc>
              <a:spcAft>
                <a:spcPts val="1000"/>
              </a:spcAft>
              <a:buClr>
                <a:srgbClr val="A9A57C"/>
              </a:buClr>
            </a:pPr>
            <a:r>
              <a:rPr lang="en-IN" sz="3400" dirty="0" smtClean="0">
                <a:latin typeface="Comic Sans MS" pitchFamily="66" charset="0"/>
              </a:rPr>
              <a:t>It help </a:t>
            </a:r>
            <a:r>
              <a:rPr lang="en-IN" sz="3400" dirty="0">
                <a:latin typeface="Comic Sans MS" pitchFamily="66" charset="0"/>
              </a:rPr>
              <a:t>us to </a:t>
            </a:r>
            <a:r>
              <a:rPr lang="en-IN" sz="3400" dirty="0">
                <a:solidFill>
                  <a:srgbClr val="FF0000"/>
                </a:solidFill>
                <a:latin typeface="Comic Sans MS" pitchFamily="66" charset="0"/>
              </a:rPr>
              <a:t>teach principles and ethics to our next generations.  </a:t>
            </a:r>
            <a:endParaRPr lang="en-IN" sz="3400" dirty="0" smtClean="0">
              <a:solidFill>
                <a:srgbClr val="FF0000"/>
              </a:solidFill>
              <a:latin typeface="Comic Sans MS" pitchFamily="66" charset="0"/>
            </a:endParaRPr>
          </a:p>
          <a:p>
            <a:pPr algn="just">
              <a:lnSpc>
                <a:spcPct val="115000"/>
              </a:lnSpc>
              <a:spcAft>
                <a:spcPts val="1000"/>
              </a:spcAft>
              <a:buClr>
                <a:srgbClr val="A9A57C"/>
              </a:buClr>
            </a:pPr>
            <a:r>
              <a:rPr lang="en-IN" sz="3400" dirty="0" smtClean="0">
                <a:latin typeface="Comic Sans MS" pitchFamily="66" charset="0"/>
              </a:rPr>
              <a:t>All </a:t>
            </a:r>
            <a:r>
              <a:rPr lang="en-IN" sz="3400" dirty="0">
                <a:latin typeface="Comic Sans MS" pitchFamily="66" charset="0"/>
              </a:rPr>
              <a:t>different religious festivals bring the same message of love, tolerance and understanding. </a:t>
            </a:r>
            <a:endParaRPr lang="en-IN" sz="3400" dirty="0" smtClean="0">
              <a:latin typeface="Comic Sans MS" pitchFamily="66" charset="0"/>
            </a:endParaRPr>
          </a:p>
          <a:p>
            <a:endParaRPr lang="en-IN" dirty="0">
              <a:latin typeface="Comic Sans MS" pitchFamily="66" charset="0"/>
            </a:endParaRPr>
          </a:p>
        </p:txBody>
      </p:sp>
    </p:spTree>
    <p:extLst>
      <p:ext uri="{BB962C8B-B14F-4D97-AF65-F5344CB8AC3E}">
        <p14:creationId xmlns:p14="http://schemas.microsoft.com/office/powerpoint/2010/main" xmlns="" val="2101318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388424" cy="1600200"/>
          </a:xfrm>
        </p:spPr>
        <p:txBody>
          <a:bodyPr>
            <a:normAutofit fontScale="90000"/>
          </a:bodyPr>
          <a:lstStyle/>
          <a:p>
            <a:pPr algn="ct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
            </a:r>
            <a:br>
              <a:rPr lang="en-US" dirty="0" smtClean="0">
                <a:latin typeface="Comic Sans MS" pitchFamily="66" charset="0"/>
              </a:rPr>
            </a:br>
            <a:r>
              <a:rPr lang="en-US" sz="4000" dirty="0" smtClean="0">
                <a:latin typeface="Comic Sans MS" pitchFamily="66" charset="0"/>
              </a:rPr>
              <a:t>Importance of cultural festivals</a:t>
            </a:r>
            <a:r>
              <a:rPr lang="en-US" dirty="0" smtClean="0">
                <a:latin typeface="Comic Sans MS" pitchFamily="66" charset="0"/>
              </a:rPr>
              <a:t/>
            </a:r>
            <a:br>
              <a:rPr lang="en-US" dirty="0" smtClean="0">
                <a:latin typeface="Comic Sans MS" pitchFamily="66" charset="0"/>
              </a:rPr>
            </a:br>
            <a:endParaRPr lang="en-IN" sz="4000" dirty="0">
              <a:latin typeface="Comic Sans MS" pitchFamily="66" charset="0"/>
            </a:endParaRPr>
          </a:p>
        </p:txBody>
      </p:sp>
      <p:sp>
        <p:nvSpPr>
          <p:cNvPr id="3" name="Content Placeholder 2"/>
          <p:cNvSpPr>
            <a:spLocks noGrp="1"/>
          </p:cNvSpPr>
          <p:nvPr>
            <p:ph idx="1"/>
          </p:nvPr>
        </p:nvSpPr>
        <p:spPr>
          <a:xfrm>
            <a:off x="0" y="1143000"/>
            <a:ext cx="8077200" cy="5715000"/>
          </a:xfrm>
        </p:spPr>
        <p:txBody>
          <a:bodyPr>
            <a:noAutofit/>
          </a:bodyPr>
          <a:lstStyle/>
          <a:p>
            <a:pPr algn="just">
              <a:lnSpc>
                <a:spcPct val="115000"/>
              </a:lnSpc>
              <a:spcAft>
                <a:spcPts val="1000"/>
              </a:spcAft>
            </a:pPr>
            <a:r>
              <a:rPr lang="en-IN" sz="1800" b="1" dirty="0" smtClean="0">
                <a:latin typeface="Comic Sans MS" pitchFamily="66" charset="0"/>
                <a:ea typeface="Calibri"/>
                <a:cs typeface="Times New Roman"/>
              </a:rPr>
              <a:t>It </a:t>
            </a:r>
            <a:r>
              <a:rPr lang="en-IN" sz="1800" b="1" dirty="0">
                <a:latin typeface="Comic Sans MS" pitchFamily="66" charset="0"/>
                <a:ea typeface="Calibri"/>
                <a:cs typeface="Times New Roman"/>
              </a:rPr>
              <a:t>keeps us rooted to our culture and civilization</a:t>
            </a:r>
            <a:r>
              <a:rPr lang="en-IN" sz="1800" dirty="0">
                <a:latin typeface="Comic Sans MS" pitchFamily="66" charset="0"/>
                <a:ea typeface="Calibri"/>
                <a:cs typeface="Times New Roman"/>
              </a:rPr>
              <a:t>: Festivals teach us about our </a:t>
            </a:r>
            <a:r>
              <a:rPr lang="en-IN" sz="1800" dirty="0">
                <a:solidFill>
                  <a:srgbClr val="FF0000"/>
                </a:solidFill>
                <a:latin typeface="Comic Sans MS" pitchFamily="66" charset="0"/>
                <a:ea typeface="Calibri"/>
                <a:cs typeface="Times New Roman"/>
              </a:rPr>
              <a:t>traditions and the customs </a:t>
            </a:r>
            <a:r>
              <a:rPr lang="en-IN" sz="1800" dirty="0">
                <a:latin typeface="Comic Sans MS" pitchFamily="66" charset="0"/>
                <a:ea typeface="Calibri"/>
                <a:cs typeface="Times New Roman"/>
              </a:rPr>
              <a:t>followed by people. It becomes extremely important for </a:t>
            </a:r>
            <a:r>
              <a:rPr lang="en-IN" sz="1800" dirty="0" smtClean="0">
                <a:latin typeface="Comic Sans MS" pitchFamily="66" charset="0"/>
                <a:ea typeface="Calibri"/>
                <a:cs typeface="Times New Roman"/>
              </a:rPr>
              <a:t>children </a:t>
            </a:r>
            <a:r>
              <a:rPr lang="en-IN" sz="1800" dirty="0">
                <a:solidFill>
                  <a:srgbClr val="FF0000"/>
                </a:solidFill>
                <a:latin typeface="Comic Sans MS" pitchFamily="66" charset="0"/>
                <a:ea typeface="Calibri"/>
                <a:cs typeface="Times New Roman"/>
              </a:rPr>
              <a:t>to know the rich heritage, culture, history of our country</a:t>
            </a:r>
            <a:r>
              <a:rPr lang="en-IN" sz="1800" dirty="0">
                <a:latin typeface="Comic Sans MS" pitchFamily="66" charset="0"/>
                <a:ea typeface="Calibri"/>
                <a:cs typeface="Times New Roman"/>
              </a:rPr>
              <a:t>. Festivals are the great occasion for them to learn about the significance of Indian culture.</a:t>
            </a:r>
          </a:p>
          <a:p>
            <a:pPr algn="just">
              <a:lnSpc>
                <a:spcPct val="115000"/>
              </a:lnSpc>
              <a:spcAft>
                <a:spcPts val="1000"/>
              </a:spcAft>
            </a:pPr>
            <a:r>
              <a:rPr lang="en-IN" sz="1800" b="1" dirty="0" smtClean="0">
                <a:latin typeface="Comic Sans MS" pitchFamily="66" charset="0"/>
                <a:ea typeface="Calibri"/>
                <a:cs typeface="Times New Roman"/>
              </a:rPr>
              <a:t>Festivals </a:t>
            </a:r>
            <a:r>
              <a:rPr lang="en-IN" sz="1800" b="1" dirty="0">
                <a:latin typeface="Comic Sans MS" pitchFamily="66" charset="0"/>
                <a:ea typeface="Calibri"/>
                <a:cs typeface="Times New Roman"/>
              </a:rPr>
              <a:t>spread brotherhood and faith</a:t>
            </a:r>
            <a:r>
              <a:rPr lang="en-IN" sz="1800" dirty="0">
                <a:latin typeface="Comic Sans MS" pitchFamily="66" charset="0"/>
                <a:ea typeface="Calibri"/>
                <a:cs typeface="Times New Roman"/>
              </a:rPr>
              <a:t>: festivals </a:t>
            </a:r>
            <a:r>
              <a:rPr lang="en-IN" sz="1800" dirty="0">
                <a:solidFill>
                  <a:srgbClr val="FF0000"/>
                </a:solidFill>
                <a:latin typeface="Comic Sans MS" pitchFamily="66" charset="0"/>
                <a:ea typeface="Calibri"/>
                <a:cs typeface="Times New Roman"/>
              </a:rPr>
              <a:t>spread brotherhood and faith</a:t>
            </a:r>
            <a:r>
              <a:rPr lang="en-IN" sz="1800" dirty="0">
                <a:latin typeface="Comic Sans MS" pitchFamily="66" charset="0"/>
                <a:ea typeface="Calibri"/>
                <a:cs typeface="Times New Roman"/>
              </a:rPr>
              <a:t> in between all the humans. People on festivals are connected with God and his lessons. </a:t>
            </a:r>
            <a:r>
              <a:rPr lang="en-IN" sz="1800" dirty="0">
                <a:solidFill>
                  <a:srgbClr val="FF0000"/>
                </a:solidFill>
                <a:latin typeface="Comic Sans MS" pitchFamily="66" charset="0"/>
                <a:ea typeface="Calibri"/>
                <a:cs typeface="Times New Roman"/>
              </a:rPr>
              <a:t>Connection with god </a:t>
            </a:r>
            <a:r>
              <a:rPr lang="en-IN" sz="1800" dirty="0">
                <a:latin typeface="Comic Sans MS" pitchFamily="66" charset="0"/>
                <a:ea typeface="Calibri"/>
                <a:cs typeface="Times New Roman"/>
              </a:rPr>
              <a:t>creates a </a:t>
            </a:r>
            <a:r>
              <a:rPr lang="en-IN" sz="1800" dirty="0">
                <a:solidFill>
                  <a:srgbClr val="FF0000"/>
                </a:solidFill>
                <a:latin typeface="Comic Sans MS" pitchFamily="66" charset="0"/>
                <a:ea typeface="Calibri"/>
                <a:cs typeface="Times New Roman"/>
              </a:rPr>
              <a:t>positive attitude in their behaviour</a:t>
            </a:r>
            <a:r>
              <a:rPr lang="en-IN" sz="1800" dirty="0">
                <a:latin typeface="Comic Sans MS" pitchFamily="66" charset="0"/>
                <a:ea typeface="Calibri"/>
                <a:cs typeface="Times New Roman"/>
              </a:rPr>
              <a:t> towards other people. Positive behaviour towards everyone no matter about </a:t>
            </a:r>
            <a:r>
              <a:rPr lang="en-IN" sz="1800" dirty="0">
                <a:solidFill>
                  <a:srgbClr val="FF0000"/>
                </a:solidFill>
                <a:latin typeface="Comic Sans MS" pitchFamily="66" charset="0"/>
                <a:ea typeface="Calibri"/>
                <a:cs typeface="Times New Roman"/>
              </a:rPr>
              <a:t>caste, religion, </a:t>
            </a:r>
            <a:r>
              <a:rPr lang="en-IN" sz="1800" dirty="0" err="1">
                <a:solidFill>
                  <a:srgbClr val="FF0000"/>
                </a:solidFill>
                <a:latin typeface="Comic Sans MS" pitchFamily="66" charset="0"/>
                <a:ea typeface="Calibri"/>
                <a:cs typeface="Times New Roman"/>
              </a:rPr>
              <a:t>colors</a:t>
            </a:r>
            <a:r>
              <a:rPr lang="en-IN" sz="1800" dirty="0">
                <a:solidFill>
                  <a:srgbClr val="FF0000"/>
                </a:solidFill>
                <a:latin typeface="Comic Sans MS" pitchFamily="66" charset="0"/>
                <a:ea typeface="Calibri"/>
                <a:cs typeface="Times New Roman"/>
              </a:rPr>
              <a:t> and occupation </a:t>
            </a:r>
            <a:r>
              <a:rPr lang="en-IN" sz="1800" dirty="0" smtClean="0">
                <a:latin typeface="Comic Sans MS" pitchFamily="66" charset="0"/>
                <a:ea typeface="Calibri"/>
                <a:cs typeface="Times New Roman"/>
              </a:rPr>
              <a:t>and </a:t>
            </a:r>
            <a:r>
              <a:rPr lang="en-IN" sz="1800" dirty="0">
                <a:solidFill>
                  <a:srgbClr val="FF0000"/>
                </a:solidFill>
                <a:latin typeface="Comic Sans MS" pitchFamily="66" charset="0"/>
                <a:ea typeface="Calibri"/>
                <a:cs typeface="Times New Roman"/>
              </a:rPr>
              <a:t>sense of respect for everyone</a:t>
            </a:r>
            <a:r>
              <a:rPr lang="en-IN" sz="1800" dirty="0">
                <a:latin typeface="Comic Sans MS" pitchFamily="66" charset="0"/>
                <a:ea typeface="Calibri"/>
                <a:cs typeface="Times New Roman"/>
              </a:rPr>
              <a:t>, it spreads brotherhood, love and faith in the society.</a:t>
            </a:r>
          </a:p>
          <a:p>
            <a:pPr algn="just">
              <a:lnSpc>
                <a:spcPct val="115000"/>
              </a:lnSpc>
              <a:spcAft>
                <a:spcPts val="1000"/>
              </a:spcAft>
            </a:pPr>
            <a:r>
              <a:rPr lang="en-IN" sz="1800" b="1" dirty="0">
                <a:latin typeface="Comic Sans MS" pitchFamily="66" charset="0"/>
                <a:ea typeface="Calibri"/>
                <a:cs typeface="Times New Roman"/>
              </a:rPr>
              <a:t>Festivals speed up/increase economic development</a:t>
            </a:r>
            <a:r>
              <a:rPr lang="en-IN" sz="1800" dirty="0">
                <a:latin typeface="Comic Sans MS" pitchFamily="66" charset="0"/>
                <a:ea typeface="Calibri"/>
                <a:cs typeface="Times New Roman"/>
              </a:rPr>
              <a:t>: People buy more goods and products during festivals </a:t>
            </a:r>
            <a:r>
              <a:rPr lang="en-IN" sz="1800" dirty="0">
                <a:solidFill>
                  <a:srgbClr val="FF0000"/>
                </a:solidFill>
                <a:latin typeface="Comic Sans MS" pitchFamily="66" charset="0"/>
                <a:ea typeface="Calibri"/>
                <a:cs typeface="Times New Roman"/>
              </a:rPr>
              <a:t>due to discounts and offers that lead to increase in banking and cash transactions</a:t>
            </a:r>
            <a:r>
              <a:rPr lang="en-IN" sz="1800" dirty="0">
                <a:latin typeface="Comic Sans MS" pitchFamily="66" charset="0"/>
                <a:ea typeface="Calibri"/>
                <a:cs typeface="Times New Roman"/>
              </a:rPr>
              <a:t>. More items sold mean more tax collection for the government.</a:t>
            </a:r>
          </a:p>
          <a:p>
            <a:endParaRPr lang="en-IN" sz="700" dirty="0">
              <a:latin typeface="Comic Sans MS" pitchFamily="66" charset="0"/>
            </a:endParaRPr>
          </a:p>
        </p:txBody>
      </p:sp>
    </p:spTree>
    <p:extLst>
      <p:ext uri="{BB962C8B-B14F-4D97-AF65-F5344CB8AC3E}">
        <p14:creationId xmlns:p14="http://schemas.microsoft.com/office/powerpoint/2010/main" xmlns="" val="4178964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153400" cy="6957392"/>
          </a:xfrm>
        </p:spPr>
        <p:txBody>
          <a:bodyPr>
            <a:normAutofit lnSpcReduction="10000"/>
          </a:bodyPr>
          <a:lstStyle/>
          <a:p>
            <a:pPr algn="just">
              <a:lnSpc>
                <a:spcPct val="115000"/>
              </a:lnSpc>
              <a:spcAft>
                <a:spcPts val="1000"/>
              </a:spcAft>
            </a:pPr>
            <a:r>
              <a:rPr lang="en-IN" sz="2400" b="1" dirty="0" smtClean="0">
                <a:latin typeface="Comic Sans MS" pitchFamily="66" charset="0"/>
                <a:ea typeface="Calibri"/>
                <a:cs typeface="Times New Roman"/>
              </a:rPr>
              <a:t>Satisfy </a:t>
            </a:r>
            <a:r>
              <a:rPr lang="en-IN" sz="2400" b="1" dirty="0">
                <a:latin typeface="Comic Sans MS" pitchFamily="66" charset="0"/>
                <a:ea typeface="Calibri"/>
                <a:cs typeface="Times New Roman"/>
              </a:rPr>
              <a:t>our aesthetic demands</a:t>
            </a:r>
            <a:r>
              <a:rPr lang="en-IN" sz="2400" dirty="0">
                <a:latin typeface="Comic Sans MS" pitchFamily="66" charset="0"/>
                <a:ea typeface="Calibri"/>
                <a:cs typeface="Times New Roman"/>
              </a:rPr>
              <a:t>: Our aesthetic values, give us opportunity to </a:t>
            </a:r>
            <a:r>
              <a:rPr lang="en-IN" sz="2400" dirty="0">
                <a:solidFill>
                  <a:srgbClr val="FF0000"/>
                </a:solidFill>
                <a:latin typeface="Comic Sans MS" pitchFamily="66" charset="0"/>
                <a:ea typeface="Calibri"/>
                <a:cs typeface="Times New Roman"/>
              </a:rPr>
              <a:t>appreciate various creations done by artists. </a:t>
            </a:r>
            <a:r>
              <a:rPr lang="en-IN" sz="2400" dirty="0">
                <a:latin typeface="Comic Sans MS" pitchFamily="66" charset="0"/>
                <a:ea typeface="Calibri"/>
                <a:cs typeface="Times New Roman"/>
              </a:rPr>
              <a:t>Festivals gave us a lot of opportunity to satisfy our aesthetic senses</a:t>
            </a:r>
            <a:r>
              <a:rPr lang="en-IN" sz="2400" dirty="0" smtClean="0">
                <a:latin typeface="Comic Sans MS" pitchFamily="66" charset="0"/>
                <a:ea typeface="Calibri"/>
                <a:cs typeface="Times New Roman"/>
              </a:rPr>
              <a:t>.</a:t>
            </a:r>
          </a:p>
          <a:p>
            <a:pPr algn="just">
              <a:lnSpc>
                <a:spcPct val="115000"/>
              </a:lnSpc>
              <a:spcAft>
                <a:spcPts val="1000"/>
              </a:spcAft>
            </a:pPr>
            <a:r>
              <a:rPr lang="en-IN" sz="2400" b="1" dirty="0">
                <a:latin typeface="Comic Sans MS" pitchFamily="66" charset="0"/>
                <a:ea typeface="Calibri"/>
                <a:cs typeface="Times New Roman"/>
              </a:rPr>
              <a:t>It is a source of creativity</a:t>
            </a:r>
            <a:r>
              <a:rPr lang="en-IN" sz="2400" dirty="0">
                <a:latin typeface="Comic Sans MS" pitchFamily="66" charset="0"/>
                <a:ea typeface="Calibri"/>
                <a:cs typeface="Times New Roman"/>
              </a:rPr>
              <a:t>:  Festivals are one way of exploring, discovering and experimenting in various art forms that </a:t>
            </a:r>
            <a:r>
              <a:rPr lang="en-IN" sz="2400" dirty="0">
                <a:solidFill>
                  <a:srgbClr val="FF0000"/>
                </a:solidFill>
                <a:latin typeface="Comic Sans MS" pitchFamily="66" charset="0"/>
                <a:ea typeface="Calibri"/>
                <a:cs typeface="Times New Roman"/>
              </a:rPr>
              <a:t>give rise to self-expression, creativity and various skills.  </a:t>
            </a:r>
            <a:r>
              <a:rPr lang="en-IN" sz="2400" dirty="0">
                <a:latin typeface="Comic Sans MS" pitchFamily="66" charset="0"/>
                <a:ea typeface="Calibri"/>
                <a:cs typeface="Times New Roman"/>
              </a:rPr>
              <a:t>Artists can showcase </a:t>
            </a:r>
            <a:r>
              <a:rPr lang="en-IN" sz="2400" dirty="0">
                <a:solidFill>
                  <a:srgbClr val="FF0000"/>
                </a:solidFill>
                <a:latin typeface="Comic Sans MS" pitchFamily="66" charset="0"/>
                <a:ea typeface="Calibri"/>
                <a:cs typeface="Times New Roman"/>
              </a:rPr>
              <a:t>their talents, new talents are explored</a:t>
            </a:r>
            <a:r>
              <a:rPr lang="en-IN" sz="2400" dirty="0">
                <a:latin typeface="Comic Sans MS" pitchFamily="66" charset="0"/>
                <a:ea typeface="Calibri"/>
                <a:cs typeface="Times New Roman"/>
              </a:rPr>
              <a:t>. Mental, intellectual and spiritual development of an artist is done through this</a:t>
            </a:r>
            <a:r>
              <a:rPr lang="en-IN" sz="2400" dirty="0" smtClean="0">
                <a:latin typeface="Comic Sans MS" pitchFamily="66" charset="0"/>
                <a:ea typeface="Calibri"/>
                <a:cs typeface="Times New Roman"/>
              </a:rPr>
              <a:t>.</a:t>
            </a:r>
          </a:p>
          <a:p>
            <a:pPr algn="just">
              <a:lnSpc>
                <a:spcPct val="115000"/>
              </a:lnSpc>
              <a:spcAft>
                <a:spcPts val="1000"/>
              </a:spcAft>
            </a:pPr>
            <a:r>
              <a:rPr lang="en-IN" sz="2400" b="1" dirty="0" smtClean="0">
                <a:latin typeface="Comic Sans MS" pitchFamily="66" charset="0"/>
                <a:ea typeface="Calibri"/>
                <a:cs typeface="Times New Roman"/>
              </a:rPr>
              <a:t>It creates employment opportunities</a:t>
            </a:r>
            <a:r>
              <a:rPr lang="en-IN" sz="2400" dirty="0" smtClean="0">
                <a:latin typeface="Comic Sans MS" pitchFamily="66" charset="0"/>
                <a:ea typeface="Calibri"/>
                <a:cs typeface="Times New Roman"/>
              </a:rPr>
              <a:t>: Different festivals provide opportunities to </a:t>
            </a:r>
            <a:r>
              <a:rPr lang="en-IN" sz="2400" dirty="0" smtClean="0">
                <a:solidFill>
                  <a:srgbClr val="FF0000"/>
                </a:solidFill>
                <a:latin typeface="Comic Sans MS" pitchFamily="66" charset="0"/>
                <a:ea typeface="Calibri"/>
                <a:cs typeface="Times New Roman"/>
              </a:rPr>
              <a:t>artists from various fields to present and create their work. </a:t>
            </a:r>
            <a:r>
              <a:rPr lang="en-IN" sz="2400" dirty="0" smtClean="0">
                <a:latin typeface="Comic Sans MS" pitchFamily="66" charset="0"/>
                <a:ea typeface="Calibri"/>
                <a:cs typeface="Times New Roman"/>
              </a:rPr>
              <a:t>There are numerous employment opportunities for them to work in the </a:t>
            </a:r>
            <a:r>
              <a:rPr lang="en-IN" sz="2400" dirty="0" smtClean="0">
                <a:solidFill>
                  <a:srgbClr val="FF0000"/>
                </a:solidFill>
                <a:latin typeface="Comic Sans MS" pitchFamily="66" charset="0"/>
                <a:ea typeface="Calibri"/>
                <a:cs typeface="Times New Roman"/>
              </a:rPr>
              <a:t>areas of their interest.</a:t>
            </a:r>
          </a:p>
          <a:p>
            <a:pPr algn="just">
              <a:lnSpc>
                <a:spcPct val="115000"/>
              </a:lnSpc>
              <a:spcAft>
                <a:spcPts val="1000"/>
              </a:spcAft>
            </a:pPr>
            <a:endParaRPr lang="en-IN" sz="2400" dirty="0">
              <a:latin typeface="Comic Sans MS" pitchFamily="66" charset="0"/>
              <a:ea typeface="Calibri"/>
              <a:cs typeface="Times New Roman"/>
            </a:endParaRPr>
          </a:p>
          <a:p>
            <a:pPr>
              <a:lnSpc>
                <a:spcPct val="115000"/>
              </a:lnSpc>
              <a:spcAft>
                <a:spcPts val="1000"/>
              </a:spcAft>
            </a:pPr>
            <a:endParaRPr lang="en-IN" sz="2400" dirty="0" smtClean="0">
              <a:latin typeface="Comic Sans MS" pitchFamily="66" charset="0"/>
              <a:ea typeface="Calibri"/>
              <a:cs typeface="Times New Roman"/>
            </a:endParaRPr>
          </a:p>
          <a:p>
            <a:pPr>
              <a:lnSpc>
                <a:spcPct val="115000"/>
              </a:lnSpc>
              <a:spcAft>
                <a:spcPts val="1000"/>
              </a:spcAft>
            </a:pPr>
            <a:endParaRPr lang="en-IN" sz="2400" dirty="0">
              <a:latin typeface="Comic Sans MS" pitchFamily="66" charset="0"/>
              <a:ea typeface="Calibri"/>
              <a:cs typeface="Times New Roman"/>
            </a:endParaRPr>
          </a:p>
          <a:p>
            <a:endParaRPr lang="en-IN" dirty="0">
              <a:latin typeface="Comic Sans MS" pitchFamily="66" charset="0"/>
            </a:endParaRPr>
          </a:p>
        </p:txBody>
      </p:sp>
    </p:spTree>
    <p:extLst>
      <p:ext uri="{BB962C8B-B14F-4D97-AF65-F5344CB8AC3E}">
        <p14:creationId xmlns:p14="http://schemas.microsoft.com/office/powerpoint/2010/main" xmlns="" val="1617021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153400" cy="6400800"/>
          </a:xfrm>
        </p:spPr>
        <p:txBody>
          <a:bodyPr>
            <a:normAutofit fontScale="92500" lnSpcReduction="20000"/>
          </a:bodyPr>
          <a:lstStyle/>
          <a:p>
            <a:pPr algn="just">
              <a:lnSpc>
                <a:spcPct val="115000"/>
              </a:lnSpc>
              <a:spcAft>
                <a:spcPts val="1000"/>
              </a:spcAft>
            </a:pPr>
            <a:r>
              <a:rPr lang="en-IN" sz="2400" b="1" dirty="0" smtClean="0">
                <a:latin typeface="Comic Sans MS" pitchFamily="66" charset="0"/>
                <a:ea typeface="Calibri"/>
                <a:cs typeface="Times New Roman"/>
              </a:rPr>
              <a:t>It </a:t>
            </a:r>
            <a:r>
              <a:rPr lang="en-IN" sz="2400" b="1" dirty="0">
                <a:latin typeface="Comic Sans MS" pitchFamily="66" charset="0"/>
                <a:ea typeface="Calibri"/>
                <a:cs typeface="Times New Roman"/>
              </a:rPr>
              <a:t>gives knowledge about different art forms:</a:t>
            </a:r>
            <a:r>
              <a:rPr lang="en-IN" sz="2400" dirty="0">
                <a:latin typeface="Comic Sans MS" pitchFamily="66" charset="0"/>
                <a:ea typeface="Calibri"/>
                <a:cs typeface="Times New Roman"/>
              </a:rPr>
              <a:t> through festivals </a:t>
            </a:r>
            <a:r>
              <a:rPr lang="en-IN" sz="2400" dirty="0">
                <a:solidFill>
                  <a:srgbClr val="FF0000"/>
                </a:solidFill>
                <a:latin typeface="Comic Sans MS" pitchFamily="66" charset="0"/>
                <a:ea typeface="Calibri"/>
                <a:cs typeface="Times New Roman"/>
              </a:rPr>
              <a:t>we come to know about different art forms like animations, architecture, calligraphy, </a:t>
            </a:r>
            <a:r>
              <a:rPr lang="en-IN" sz="2400" dirty="0" smtClean="0">
                <a:solidFill>
                  <a:srgbClr val="FF0000"/>
                </a:solidFill>
                <a:latin typeface="Comic Sans MS" pitchFamily="66" charset="0"/>
                <a:ea typeface="Calibri"/>
                <a:cs typeface="Times New Roman"/>
              </a:rPr>
              <a:t>computer</a:t>
            </a:r>
            <a:r>
              <a:rPr lang="en-IN" sz="2400" dirty="0">
                <a:solidFill>
                  <a:srgbClr val="FF0000"/>
                </a:solidFill>
                <a:latin typeface="Comic Sans MS" pitchFamily="66" charset="0"/>
                <a:ea typeface="Calibri"/>
                <a:cs typeface="Times New Roman"/>
              </a:rPr>
              <a:t>, </a:t>
            </a:r>
            <a:r>
              <a:rPr lang="en-IN" sz="2400" dirty="0" smtClean="0">
                <a:solidFill>
                  <a:srgbClr val="FF0000"/>
                </a:solidFill>
                <a:latin typeface="Comic Sans MS" pitchFamily="66" charset="0"/>
                <a:ea typeface="Calibri"/>
                <a:cs typeface="Times New Roman"/>
              </a:rPr>
              <a:t>artistic </a:t>
            </a:r>
            <a:r>
              <a:rPr lang="en-IN" sz="2400" dirty="0">
                <a:solidFill>
                  <a:srgbClr val="FF0000"/>
                </a:solidFill>
                <a:latin typeface="Comic Sans MS" pitchFamily="66" charset="0"/>
                <a:ea typeface="Calibri"/>
                <a:cs typeface="Times New Roman"/>
              </a:rPr>
              <a:t>design, drawing, folk, mosaic painting</a:t>
            </a:r>
            <a:r>
              <a:rPr lang="en-IN" sz="2400" dirty="0">
                <a:latin typeface="Comic Sans MS" pitchFamily="66" charset="0"/>
                <a:ea typeface="Calibri"/>
                <a:cs typeface="Times New Roman"/>
              </a:rPr>
              <a:t>, performance, photography, sculpture, stained glass etc</a:t>
            </a:r>
            <a:r>
              <a:rPr lang="en-IN" sz="2400" dirty="0" smtClean="0">
                <a:latin typeface="Comic Sans MS" pitchFamily="66" charset="0"/>
                <a:ea typeface="Calibri"/>
                <a:cs typeface="Times New Roman"/>
              </a:rPr>
              <a:t>.</a:t>
            </a:r>
          </a:p>
          <a:p>
            <a:pPr algn="just"/>
            <a:r>
              <a:rPr lang="en-IN" sz="2400" b="1" dirty="0">
                <a:latin typeface="Comic Sans MS" pitchFamily="66" charset="0"/>
              </a:rPr>
              <a:t>It brings togetherness</a:t>
            </a:r>
            <a:r>
              <a:rPr lang="en-IN" sz="2400" dirty="0">
                <a:latin typeface="Comic Sans MS" pitchFamily="66" charset="0"/>
              </a:rPr>
              <a:t>: The basic idea behind celebrating festivals is togetherness. Celebration </a:t>
            </a:r>
            <a:r>
              <a:rPr lang="en-IN" sz="2400" dirty="0">
                <a:solidFill>
                  <a:srgbClr val="FF0000"/>
                </a:solidFill>
                <a:latin typeface="Comic Sans MS" pitchFamily="66" charset="0"/>
              </a:rPr>
              <a:t>brings people together and forgets all their worries, work burdens</a:t>
            </a:r>
            <a:r>
              <a:rPr lang="en-IN" sz="2400" dirty="0">
                <a:latin typeface="Comic Sans MS" pitchFamily="66" charset="0"/>
              </a:rPr>
              <a:t>. Festivals are the best times to meet friends and family members that bring happiness to the lives of the people. This also </a:t>
            </a:r>
            <a:r>
              <a:rPr lang="en-IN" sz="2400" dirty="0" smtClean="0">
                <a:latin typeface="Comic Sans MS" pitchFamily="66" charset="0"/>
              </a:rPr>
              <a:t>gives </a:t>
            </a:r>
            <a:r>
              <a:rPr lang="en-IN" sz="2400" dirty="0">
                <a:latin typeface="Comic Sans MS" pitchFamily="66" charset="0"/>
              </a:rPr>
              <a:t>an opportunity to </a:t>
            </a:r>
            <a:r>
              <a:rPr lang="en-IN" sz="2400" dirty="0">
                <a:solidFill>
                  <a:srgbClr val="FF0000"/>
                </a:solidFill>
                <a:latin typeface="Comic Sans MS" pitchFamily="66" charset="0"/>
              </a:rPr>
              <a:t>get </a:t>
            </a:r>
            <a:r>
              <a:rPr lang="en-IN" sz="2400" dirty="0" smtClean="0">
                <a:solidFill>
                  <a:srgbClr val="FF0000"/>
                </a:solidFill>
                <a:latin typeface="Comic Sans MS" pitchFamily="66" charset="0"/>
              </a:rPr>
              <a:t>the blessings of elderly people</a:t>
            </a:r>
            <a:r>
              <a:rPr lang="en-IN" sz="2400" dirty="0" smtClean="0">
                <a:latin typeface="Comic Sans MS" pitchFamily="66" charset="0"/>
              </a:rPr>
              <a:t> and it's the time to express our gratitude towards them. </a:t>
            </a:r>
          </a:p>
          <a:p>
            <a:pPr marL="114300" indent="0" algn="just">
              <a:buNone/>
            </a:pPr>
            <a:endParaRPr lang="en-IN" sz="2400" dirty="0">
              <a:latin typeface="Comic Sans MS" pitchFamily="66" charset="0"/>
            </a:endParaRPr>
          </a:p>
          <a:p>
            <a:pPr algn="just"/>
            <a:r>
              <a:rPr lang="en-IN" sz="2400" b="1" dirty="0">
                <a:latin typeface="Comic Sans MS" pitchFamily="66" charset="0"/>
              </a:rPr>
              <a:t>Beneficial for business</a:t>
            </a:r>
            <a:r>
              <a:rPr lang="en-IN" sz="2400" dirty="0">
                <a:latin typeface="Comic Sans MS" pitchFamily="66" charset="0"/>
              </a:rPr>
              <a:t>: festivals are the time when people </a:t>
            </a:r>
            <a:r>
              <a:rPr lang="en-IN" sz="2400" dirty="0">
                <a:solidFill>
                  <a:srgbClr val="FF0000"/>
                </a:solidFill>
                <a:latin typeface="Comic Sans MS" pitchFamily="66" charset="0"/>
              </a:rPr>
              <a:t>shop a lot prompting the retail stores to provide heavy discounts to the buyers. </a:t>
            </a:r>
            <a:r>
              <a:rPr lang="en-IN" sz="2400" dirty="0">
                <a:latin typeface="Comic Sans MS" pitchFamily="66" charset="0"/>
              </a:rPr>
              <a:t>During Christmas, Diwali or Eid  people tend to purchase </a:t>
            </a:r>
            <a:r>
              <a:rPr lang="en-IN" sz="2400" dirty="0">
                <a:solidFill>
                  <a:srgbClr val="FF0000"/>
                </a:solidFill>
                <a:latin typeface="Comic Sans MS" pitchFamily="66" charset="0"/>
              </a:rPr>
              <a:t>gifts not only for each other but also to decorate their homes.</a:t>
            </a:r>
            <a:r>
              <a:rPr lang="en-IN" sz="2400" dirty="0">
                <a:latin typeface="Comic Sans MS" pitchFamily="66" charset="0"/>
              </a:rPr>
              <a:t> As sale of vehicles and electronic items increase, businesses wait for festivals to make profit.</a:t>
            </a:r>
          </a:p>
          <a:p>
            <a:pPr algn="just">
              <a:lnSpc>
                <a:spcPct val="115000"/>
              </a:lnSpc>
              <a:spcAft>
                <a:spcPts val="1000"/>
              </a:spcAft>
            </a:pPr>
            <a:endParaRPr lang="en-IN" sz="2400" dirty="0">
              <a:latin typeface="Comic Sans MS" pitchFamily="66" charset="0"/>
              <a:ea typeface="Calibri"/>
              <a:cs typeface="Times New Roman"/>
            </a:endParaRPr>
          </a:p>
        </p:txBody>
      </p:sp>
    </p:spTree>
    <p:extLst>
      <p:ext uri="{BB962C8B-B14F-4D97-AF65-F5344CB8AC3E}">
        <p14:creationId xmlns:p14="http://schemas.microsoft.com/office/powerpoint/2010/main" xmlns="" val="40233584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12" y="0"/>
            <a:ext cx="8037512" cy="6400800"/>
          </a:xfrm>
        </p:spPr>
        <p:txBody>
          <a:bodyPr>
            <a:normAutofit lnSpcReduction="10000"/>
          </a:bodyPr>
          <a:lstStyle/>
          <a:p>
            <a:pPr algn="just">
              <a:lnSpc>
                <a:spcPct val="115000"/>
              </a:lnSpc>
              <a:spcAft>
                <a:spcPts val="1000"/>
              </a:spcAft>
            </a:pPr>
            <a:r>
              <a:rPr lang="en-IN" sz="2400" b="1" dirty="0" smtClean="0">
                <a:latin typeface="Comic Sans MS" pitchFamily="66" charset="0"/>
                <a:ea typeface="Calibri"/>
                <a:cs typeface="Times New Roman"/>
              </a:rPr>
              <a:t>Taking </a:t>
            </a:r>
            <a:r>
              <a:rPr lang="en-IN" sz="2400" b="1" dirty="0">
                <a:latin typeface="Comic Sans MS" pitchFamily="66" charset="0"/>
                <a:ea typeface="Calibri"/>
                <a:cs typeface="Times New Roman"/>
              </a:rPr>
              <a:t>care of the poor</a:t>
            </a:r>
            <a:r>
              <a:rPr lang="en-IN" sz="2400" dirty="0" smtClean="0">
                <a:latin typeface="Comic Sans MS" pitchFamily="66" charset="0"/>
                <a:ea typeface="Calibri"/>
                <a:cs typeface="Times New Roman"/>
              </a:rPr>
              <a:t>: One of the most important </a:t>
            </a:r>
            <a:r>
              <a:rPr lang="en-IN" sz="2400" dirty="0" smtClean="0">
                <a:solidFill>
                  <a:srgbClr val="FF0000"/>
                </a:solidFill>
                <a:latin typeface="Comic Sans MS" pitchFamily="66" charset="0"/>
                <a:ea typeface="Calibri"/>
                <a:cs typeface="Times New Roman"/>
              </a:rPr>
              <a:t>charity activities during the festival is feeding the poor and giving them </a:t>
            </a:r>
            <a:r>
              <a:rPr lang="en-IN" sz="2400" dirty="0" smtClean="0">
                <a:latin typeface="Comic Sans MS" pitchFamily="66" charset="0"/>
                <a:ea typeface="Calibri"/>
                <a:cs typeface="Times New Roman"/>
              </a:rPr>
              <a:t>alms.  It is a wonderful gesture especially from the rich people to give back to the society.</a:t>
            </a:r>
          </a:p>
          <a:p>
            <a:pPr algn="just">
              <a:lnSpc>
                <a:spcPct val="115000"/>
              </a:lnSpc>
              <a:spcAft>
                <a:spcPts val="1000"/>
              </a:spcAft>
            </a:pPr>
            <a:r>
              <a:rPr lang="en-IN" sz="2400" b="1" dirty="0" smtClean="0">
                <a:latin typeface="Comic Sans MS" pitchFamily="66" charset="0"/>
                <a:ea typeface="Calibri"/>
                <a:cs typeface="Times New Roman"/>
              </a:rPr>
              <a:t>Source of Acknowledgement and appreciation</a:t>
            </a:r>
            <a:r>
              <a:rPr lang="en-IN" sz="2400" dirty="0" smtClean="0">
                <a:latin typeface="Comic Sans MS" pitchFamily="66" charset="0"/>
                <a:ea typeface="Calibri"/>
                <a:cs typeface="Times New Roman"/>
              </a:rPr>
              <a:t>: the work of </a:t>
            </a:r>
            <a:r>
              <a:rPr lang="en-IN" sz="2400" dirty="0" smtClean="0">
                <a:solidFill>
                  <a:srgbClr val="FF0000"/>
                </a:solidFill>
                <a:latin typeface="Comic Sans MS" pitchFamily="66" charset="0"/>
                <a:ea typeface="Calibri"/>
                <a:cs typeface="Times New Roman"/>
              </a:rPr>
              <a:t>artist is appreciate</a:t>
            </a:r>
            <a:r>
              <a:rPr lang="en-IN" sz="2400" dirty="0" smtClean="0">
                <a:latin typeface="Comic Sans MS" pitchFamily="66" charset="0"/>
                <a:ea typeface="Calibri"/>
                <a:cs typeface="Times New Roman"/>
              </a:rPr>
              <a:t>d by general masses during festival seasons. They get acknowledge for their work.</a:t>
            </a:r>
          </a:p>
          <a:p>
            <a:pPr algn="just">
              <a:lnSpc>
                <a:spcPct val="115000"/>
              </a:lnSpc>
              <a:spcAft>
                <a:spcPts val="1000"/>
              </a:spcAft>
            </a:pPr>
            <a:r>
              <a:rPr lang="en-IN" sz="2400" b="1" dirty="0" smtClean="0">
                <a:latin typeface="Comic Sans MS" pitchFamily="66" charset="0"/>
                <a:ea typeface="Calibri"/>
                <a:cs typeface="Times New Roman"/>
              </a:rPr>
              <a:t>It’s a source of pleasure and leisure</a:t>
            </a:r>
            <a:r>
              <a:rPr lang="en-IN" sz="2400" dirty="0" smtClean="0">
                <a:latin typeface="Comic Sans MS" pitchFamily="66" charset="0"/>
                <a:ea typeface="Calibri"/>
                <a:cs typeface="Times New Roman"/>
              </a:rPr>
              <a:t>: the work of artist provides entertainment and pleasure to us.  During festival season, we get opportunity to see different type of art and craft work, music etc. which is pleasuring for our eyes and soul.</a:t>
            </a:r>
            <a:r>
              <a:rPr lang="en-US" sz="2400" b="1" dirty="0" smtClean="0">
                <a:latin typeface="Comic Sans MS" pitchFamily="66" charset="0"/>
                <a:ea typeface="Calibri"/>
                <a:cs typeface="Times New Roman"/>
              </a:rPr>
              <a:t> </a:t>
            </a:r>
          </a:p>
          <a:p>
            <a:endParaRPr lang="en-IN" dirty="0">
              <a:latin typeface="Comic Sans MS" pitchFamily="66" charset="0"/>
            </a:endParaRPr>
          </a:p>
        </p:txBody>
      </p:sp>
    </p:spTree>
    <p:extLst>
      <p:ext uri="{BB962C8B-B14F-4D97-AF65-F5344CB8AC3E}">
        <p14:creationId xmlns:p14="http://schemas.microsoft.com/office/powerpoint/2010/main" xmlns="" val="656650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7924800" cy="5922336"/>
          </a:xfrm>
        </p:spPr>
        <p:txBody>
          <a:bodyPr>
            <a:normAutofit fontScale="77500" lnSpcReduction="20000"/>
          </a:bodyPr>
          <a:lstStyle/>
          <a:p>
            <a:pPr algn="just">
              <a:lnSpc>
                <a:spcPct val="115000"/>
              </a:lnSpc>
              <a:spcAft>
                <a:spcPts val="1000"/>
              </a:spcAft>
            </a:pPr>
            <a:r>
              <a:rPr lang="en-US" sz="2800" b="1" dirty="0" smtClean="0">
                <a:latin typeface="Comic Sans MS" pitchFamily="66" charset="0"/>
                <a:ea typeface="Calibri"/>
                <a:cs typeface="Times New Roman"/>
              </a:rPr>
              <a:t>Family time</a:t>
            </a:r>
            <a:r>
              <a:rPr lang="en-US" sz="2800" dirty="0" smtClean="0">
                <a:latin typeface="Comic Sans MS" pitchFamily="66" charset="0"/>
                <a:ea typeface="Calibri"/>
                <a:cs typeface="Times New Roman"/>
              </a:rPr>
              <a:t>: In the modern age, </a:t>
            </a:r>
            <a:r>
              <a:rPr lang="en-US" sz="2800" dirty="0" smtClean="0">
                <a:solidFill>
                  <a:srgbClr val="FF0000"/>
                </a:solidFill>
                <a:latin typeface="Comic Sans MS" pitchFamily="66" charset="0"/>
                <a:ea typeface="Calibri"/>
                <a:cs typeface="Times New Roman"/>
              </a:rPr>
              <a:t>families rarely have free time left on their hands, </a:t>
            </a:r>
            <a:r>
              <a:rPr lang="en-US" sz="2800" dirty="0" smtClean="0">
                <a:latin typeface="Comic Sans MS" pitchFamily="66" charset="0"/>
                <a:ea typeface="Calibri"/>
                <a:cs typeface="Times New Roman"/>
              </a:rPr>
              <a:t>therefore festival is the only event when they can go out and have a good time at the malls. Some prefer to watch movies while other do shopping and dine in restaurants.</a:t>
            </a:r>
          </a:p>
          <a:p>
            <a:pPr algn="just">
              <a:lnSpc>
                <a:spcPct val="115000"/>
              </a:lnSpc>
              <a:spcAft>
                <a:spcPts val="1000"/>
              </a:spcAft>
            </a:pPr>
            <a:r>
              <a:rPr lang="en-IN" sz="2800" b="1" dirty="0" smtClean="0">
                <a:latin typeface="Comic Sans MS" pitchFamily="66" charset="0"/>
                <a:ea typeface="Calibri"/>
                <a:cs typeface="Times New Roman"/>
              </a:rPr>
              <a:t>Happiness all around</a:t>
            </a:r>
            <a:r>
              <a:rPr lang="en-IN" sz="2800" dirty="0" smtClean="0">
                <a:latin typeface="Comic Sans MS" pitchFamily="66" charset="0"/>
                <a:ea typeface="Calibri"/>
                <a:cs typeface="Times New Roman"/>
              </a:rPr>
              <a:t>: one of the benefits of the festival is that it helps to inculcate a sense of happiness among the people. They gather or </a:t>
            </a:r>
            <a:r>
              <a:rPr lang="en-IN" sz="2800" dirty="0" smtClean="0">
                <a:solidFill>
                  <a:srgbClr val="FF0000"/>
                </a:solidFill>
                <a:latin typeface="Comic Sans MS" pitchFamily="66" charset="0"/>
                <a:ea typeface="Calibri"/>
                <a:cs typeface="Times New Roman"/>
              </a:rPr>
              <a:t>visit each other </a:t>
            </a:r>
            <a:r>
              <a:rPr lang="en-IN" sz="2800" dirty="0" smtClean="0">
                <a:latin typeface="Comic Sans MS" pitchFamily="66" charset="0"/>
                <a:ea typeface="Calibri"/>
                <a:cs typeface="Times New Roman"/>
              </a:rPr>
              <a:t>and get a break from the mundane routine of performing household chores and office work.</a:t>
            </a:r>
          </a:p>
          <a:p>
            <a:pPr algn="just">
              <a:lnSpc>
                <a:spcPct val="115000"/>
              </a:lnSpc>
              <a:spcAft>
                <a:spcPts val="1000"/>
              </a:spcAft>
              <a:buNone/>
            </a:pPr>
            <a:r>
              <a:rPr lang="en-IN" sz="2800" b="1" dirty="0" smtClean="0">
                <a:solidFill>
                  <a:srgbClr val="FF0000"/>
                </a:solidFill>
                <a:latin typeface="Comic Sans MS" pitchFamily="66" charset="0"/>
              </a:rPr>
              <a:t>  To conclude The Fairs and festivals are important parts of the Indian cultural life as it revolves around the life of Indian people.</a:t>
            </a:r>
            <a:r>
              <a:rPr lang="en-IN" sz="6600" dirty="0" smtClean="0">
                <a:latin typeface="Comic Sans MS" pitchFamily="66" charset="0"/>
              </a:rPr>
              <a:t/>
            </a:r>
            <a:br>
              <a:rPr lang="en-IN" sz="6600" dirty="0" smtClean="0">
                <a:latin typeface="Comic Sans MS" pitchFamily="66" charset="0"/>
              </a:rPr>
            </a:br>
            <a:endParaRPr lang="en-IN" sz="2800" dirty="0" smtClean="0">
              <a:latin typeface="Comic Sans MS" pitchFamily="66" charset="0"/>
              <a:ea typeface="Calibri"/>
              <a:cs typeface="Times New Roman"/>
            </a:endParaRPr>
          </a:p>
          <a:p>
            <a:pPr algn="just">
              <a:lnSpc>
                <a:spcPct val="115000"/>
              </a:lnSpc>
              <a:spcAft>
                <a:spcPts val="1000"/>
              </a:spcAft>
            </a:pPr>
            <a:endParaRPr lang="en-IN" sz="2800" dirty="0" smtClean="0">
              <a:latin typeface="Comic Sans MS" pitchFamily="66" charset="0"/>
              <a:ea typeface="Calibri"/>
              <a:cs typeface="Times New Roman"/>
            </a:endParaRPr>
          </a:p>
          <a:p>
            <a:pPr algn="just">
              <a:lnSpc>
                <a:spcPct val="115000"/>
              </a:lnSpc>
              <a:spcAft>
                <a:spcPts val="1000"/>
              </a:spcAft>
            </a:pPr>
            <a:endParaRPr lang="en-IN" sz="2800" dirty="0" smtClean="0">
              <a:latin typeface="Comic Sans MS" pitchFamily="66" charset="0"/>
              <a:ea typeface="Calibri"/>
              <a:cs typeface="Times New Roman"/>
            </a:endParaRP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1771</TotalTime>
  <Words>1436</Words>
  <Application>Microsoft Office PowerPoint</Application>
  <PresentationFormat>On-screen Show (4:3)</PresentationFormat>
  <Paragraphs>61</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Opulent</vt:lpstr>
      <vt:lpstr>                                          Cultural  Festival For B.Ed Ist Semester Students  (Punjabi University)   By  Ms. Sarita Gulati Librarian Shivalik Institute of Education and Research, Mohali </vt:lpstr>
      <vt:lpstr>Festivals</vt:lpstr>
      <vt:lpstr>Definitions of festival</vt:lpstr>
      <vt:lpstr>Slide 4</vt:lpstr>
      <vt:lpstr>Slide 5</vt:lpstr>
      <vt:lpstr>Cultural festival</vt:lpstr>
      <vt:lpstr>Slide 7</vt:lpstr>
      <vt:lpstr>National festivals</vt:lpstr>
      <vt:lpstr>Religious festivals</vt:lpstr>
      <vt:lpstr>Slide 10</vt:lpstr>
      <vt:lpstr>Slide 11</vt:lpstr>
      <vt:lpstr>                    Importance of cultural festivals </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festival</dc:title>
  <dc:creator>library</dc:creator>
  <cp:lastModifiedBy>Sabhya</cp:lastModifiedBy>
  <cp:revision>41</cp:revision>
  <dcterms:created xsi:type="dcterms:W3CDTF">2020-09-21T07:32:20Z</dcterms:created>
  <dcterms:modified xsi:type="dcterms:W3CDTF">2021-12-09T17:28:02Z</dcterms:modified>
</cp:coreProperties>
</file>