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94" r:id="rId29"/>
    <p:sldId id="283" r:id="rId30"/>
    <p:sldId id="285" r:id="rId31"/>
    <p:sldId id="286" r:id="rId32"/>
    <p:sldId id="288" r:id="rId33"/>
    <p:sldId id="290" r:id="rId34"/>
    <p:sldId id="291" r:id="rId35"/>
    <p:sldId id="292" r:id="rId36"/>
    <p:sldId id="293" r:id="rId37"/>
    <p:sldId id="295" r:id="rId38"/>
    <p:sldId id="296" r:id="rId39"/>
    <p:sldId id="297" r:id="rId40"/>
    <p:sldId id="298" r:id="rId41"/>
    <p:sldId id="299" r:id="rId42"/>
    <p:sldId id="300" r:id="rId43"/>
    <p:sldId id="301" r:id="rId44"/>
    <p:sldId id="302" r:id="rId45"/>
    <p:sldId id="303" r:id="rId46"/>
    <p:sldId id="304" r:id="rId47"/>
    <p:sldId id="305" r:id="rId48"/>
    <p:sldId id="307" r:id="rId49"/>
    <p:sldId id="313" r:id="rId50"/>
    <p:sldId id="308" r:id="rId51"/>
    <p:sldId id="309" r:id="rId52"/>
    <p:sldId id="310" r:id="rId53"/>
    <p:sldId id="311" r:id="rId54"/>
    <p:sldId id="312" r:id="rId5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3" d="100"/>
          <a:sy n="103" d="100"/>
        </p:scale>
        <p:origin x="-204" y="-8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C1CCE31-F6E0-43CB-A36B-1303862E2207}" type="datetimeFigureOut">
              <a:rPr lang="en-IN" smtClean="0"/>
              <a:pPr/>
              <a:t>01-02-2018</a:t>
            </a:fld>
            <a:endParaRPr lang="en-IN"/>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629B44F-0226-4649-9E68-7B1F3D1A4065}" type="slidenum">
              <a:rPr lang="en-IN" smtClean="0"/>
              <a:pPr/>
              <a:t>‹#›</a:t>
            </a:fld>
            <a:endParaRPr lang="en-IN"/>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B629B44F-0226-4649-9E68-7B1F3D1A4065}" type="slidenum">
              <a:rPr lang="en-IN" smtClean="0"/>
              <a:pPr/>
              <a:t>9</a:t>
            </a:fld>
            <a:endParaRPr lang="en-I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B629B44F-0226-4649-9E68-7B1F3D1A4065}" type="slidenum">
              <a:rPr lang="en-IN" smtClean="0"/>
              <a:pPr/>
              <a:t>35</a:t>
            </a:fld>
            <a:endParaRPr lang="en-I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B629B44F-0226-4649-9E68-7B1F3D1A4065}" type="slidenum">
              <a:rPr lang="en-IN" smtClean="0"/>
              <a:pPr/>
              <a:t>39</a:t>
            </a:fld>
            <a:endParaRPr lang="en-I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IN"/>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7E7A2350-2D81-4191-A895-909811623BFD}" type="datetimeFigureOut">
              <a:rPr lang="en-IN" smtClean="0"/>
              <a:pPr/>
              <a:t>01-02-2018</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1D488655-7A41-4CB3-81DE-9CBEC939DA6B}" type="slidenum">
              <a:rPr lang="en-IN" smtClean="0"/>
              <a:pPr/>
              <a:t>‹#›</a:t>
            </a:fld>
            <a:endParaRPr lang="en-I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7E7A2350-2D81-4191-A895-909811623BFD}" type="datetimeFigureOut">
              <a:rPr lang="en-IN" smtClean="0"/>
              <a:pPr/>
              <a:t>01-02-2018</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1D488655-7A41-4CB3-81DE-9CBEC939DA6B}" type="slidenum">
              <a:rPr lang="en-IN" smtClean="0"/>
              <a:pPr/>
              <a:t>‹#›</a:t>
            </a:fld>
            <a:endParaRPr lang="en-I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E7A2350-2D81-4191-A895-909811623BFD}" type="datetimeFigureOut">
              <a:rPr lang="en-IN" smtClean="0"/>
              <a:pPr/>
              <a:t>01-02-2018</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1D488655-7A41-4CB3-81DE-9CBEC939DA6B}" type="slidenum">
              <a:rPr lang="en-IN" smtClean="0"/>
              <a:pPr/>
              <a:t>‹#›</a:t>
            </a:fld>
            <a:endParaRPr lang="en-I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7E7A2350-2D81-4191-A895-909811623BFD}" type="datetimeFigureOut">
              <a:rPr lang="en-IN" smtClean="0"/>
              <a:pPr/>
              <a:t>01-02-2018</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1D488655-7A41-4CB3-81DE-9CBEC939DA6B}" type="slidenum">
              <a:rPr lang="en-IN" smtClean="0"/>
              <a:pPr/>
              <a:t>‹#›</a:t>
            </a:fld>
            <a:endParaRPr lang="en-I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I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7E7A2350-2D81-4191-A895-909811623BFD}" type="datetimeFigureOut">
              <a:rPr lang="en-IN" smtClean="0"/>
              <a:pPr/>
              <a:t>01-02-2018</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1D488655-7A41-4CB3-81DE-9CBEC939DA6B}" type="slidenum">
              <a:rPr lang="en-IN" smtClean="0"/>
              <a:pPr/>
              <a:t>‹#›</a:t>
            </a:fld>
            <a:endParaRPr lang="en-I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7E7A2350-2D81-4191-A895-909811623BFD}" type="datetimeFigureOut">
              <a:rPr lang="en-IN" smtClean="0"/>
              <a:pPr/>
              <a:t>01-02-2018</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1D488655-7A41-4CB3-81DE-9CBEC939DA6B}" type="slidenum">
              <a:rPr lang="en-IN" smtClean="0"/>
              <a:pPr/>
              <a:t>‹#›</a:t>
            </a:fld>
            <a:endParaRPr lang="en-I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7A2350-2D81-4191-A895-909811623BFD}" type="datetimeFigureOut">
              <a:rPr lang="en-IN" smtClean="0"/>
              <a:pPr/>
              <a:t>01-02-2018</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1D488655-7A41-4CB3-81DE-9CBEC939DA6B}" type="slidenum">
              <a:rPr lang="en-IN" smtClean="0"/>
              <a:pPr/>
              <a:t>‹#›</a:t>
            </a:fld>
            <a:endParaRPr lang="en-I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I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E7A2350-2D81-4191-A895-909811623BFD}" type="datetimeFigureOut">
              <a:rPr lang="en-IN" smtClean="0"/>
              <a:pPr/>
              <a:t>01-02-2018</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1D488655-7A41-4CB3-81DE-9CBEC939DA6B}" type="slidenum">
              <a:rPr lang="en-IN" smtClean="0"/>
              <a:pPr/>
              <a:t>‹#›</a:t>
            </a:fld>
            <a:endParaRPr lang="en-I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E7A2350-2D81-4191-A895-909811623BFD}" type="datetimeFigureOut">
              <a:rPr lang="en-IN" smtClean="0"/>
              <a:pPr/>
              <a:t>01-02-2018</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1D488655-7A41-4CB3-81DE-9CBEC939DA6B}" type="slidenum">
              <a:rPr lang="en-IN" smtClean="0"/>
              <a:pPr/>
              <a:t>‹#›</a:t>
            </a:fld>
            <a:endParaRPr lang="en-I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7E7A2350-2D81-4191-A895-909811623BFD}" type="datetimeFigureOut">
              <a:rPr lang="en-IN" smtClean="0"/>
              <a:pPr/>
              <a:t>01-02-2018</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1D488655-7A41-4CB3-81DE-9CBEC939DA6B}" type="slidenum">
              <a:rPr lang="en-IN" smtClean="0"/>
              <a:pPr/>
              <a:t>‹#›</a:t>
            </a:fld>
            <a:endParaRPr lang="en-I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7E7A2350-2D81-4191-A895-909811623BFD}" type="datetimeFigureOut">
              <a:rPr lang="en-IN" smtClean="0"/>
              <a:pPr/>
              <a:t>01-02-2018</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1D488655-7A41-4CB3-81DE-9CBEC939DA6B}" type="slidenum">
              <a:rPr lang="en-IN" smtClean="0"/>
              <a:pPr/>
              <a:t>‹#›</a:t>
            </a:fld>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E7A2350-2D81-4191-A895-909811623BFD}" type="datetimeFigureOut">
              <a:rPr lang="en-IN" smtClean="0"/>
              <a:pPr/>
              <a:t>01-02-2018</a:t>
            </a:fld>
            <a:endParaRPr lang="en-IN"/>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D488655-7A41-4CB3-81DE-9CBEC939DA6B}" type="slidenum">
              <a:rPr lang="en-IN" smtClean="0"/>
              <a:pPr/>
              <a:t>‹#›</a:t>
            </a:fld>
            <a:endParaRPr lang="en-IN"/>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www.who.int/mediacentre/factsheets/fs286/en/"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medicalnewstoday.com/articles/157671.php" TargetMode="External"/><Relationship Id="rId2" Type="http://schemas.openxmlformats.org/officeDocument/2006/relationships/hyperlink" Target="https://www.medicalnewstoday.com/articles/168266.php"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www.nhs.uk/Conditions/Measles/Pages/Symptoms.aspx" TargetMode="External"/><Relationship Id="rId2" Type="http://schemas.openxmlformats.org/officeDocument/2006/relationships/hyperlink" Target="https://www.medicalnewstoday.com/articles/153363.php" TargetMode="External"/><Relationship Id="rId1" Type="http://schemas.openxmlformats.org/officeDocument/2006/relationships/slideLayout" Target="../slideLayouts/slideLayout2.xml"/><Relationship Id="rId5" Type="http://schemas.openxmlformats.org/officeDocument/2006/relationships/hyperlink" Target="https://www.medicalnewstoday.com/articles/10278.php" TargetMode="External"/><Relationship Id="rId4" Type="http://schemas.openxmlformats.org/officeDocument/2006/relationships/hyperlink" Target="https://www.medicalnewstoday.com/articles/161255.php" TargetMode="External"/></Relationships>
</file>

<file path=ppt/slides/_rels/slide6.xml.rels><?xml version="1.0" encoding="UTF-8" standalone="yes"?>
<Relationships xmlns="http://schemas.openxmlformats.org/package/2006/relationships"><Relationship Id="rId3" Type="http://schemas.openxmlformats.org/officeDocument/2006/relationships/hyperlink" Target="https://www.healthline.com/health/rubella" TargetMode="External"/><Relationship Id="rId2" Type="http://schemas.openxmlformats.org/officeDocument/2006/relationships/hyperlink" Target="https://www.healthline.com/health/mumps"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s://www.medicalnewstoday.com/articles/168266.php"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www.medicalnewstoday.com/articles/161255.php"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hyperlink" Target="http://www.nhs.uk/conditions/vaccinations/pages/chickenpox-vaccine.aspx" TargetMode="External"/><Relationship Id="rId4" Type="http://schemas.openxmlformats.org/officeDocument/2006/relationships/hyperlink" Target="https://www.medicalnewstoday.com/articles/153363.php"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hyperlink" Target="https://www.webmd.com/first-aid/fevers-causes-symptoms-treatments" TargetMode="External"/><Relationship Id="rId3" Type="http://schemas.openxmlformats.org/officeDocument/2006/relationships/hyperlink" Target="https://www.webmd.com/a-to-z-guides/bacterial-and-viral-infections" TargetMode="External"/><Relationship Id="rId7" Type="http://schemas.openxmlformats.org/officeDocument/2006/relationships/hyperlink" Target="https://www.webmd.com/allergies/postnasal-drip" TargetMode="External"/><Relationship Id="rId2" Type="http://schemas.openxmlformats.org/officeDocument/2006/relationships/hyperlink" Target="https://www.webmd.com/children/pertussis-whooping-cough-10/slideshow-prevent-pertussis" TargetMode="External"/><Relationship Id="rId1" Type="http://schemas.openxmlformats.org/officeDocument/2006/relationships/slideLayout" Target="../slideLayouts/slideLayout2.xml"/><Relationship Id="rId6" Type="http://schemas.openxmlformats.org/officeDocument/2006/relationships/hyperlink" Target="https://www.webmd.com/allergies/features/11-surprising-sneezing-facts" TargetMode="External"/><Relationship Id="rId5" Type="http://schemas.openxmlformats.org/officeDocument/2006/relationships/hyperlink" Target="https://www.webmd.com/first-aid/coughs" TargetMode="External"/><Relationship Id="rId4" Type="http://schemas.openxmlformats.org/officeDocument/2006/relationships/hyperlink" Target="https://www.webmd.com/vaccines/default.htm" TargetMode="External"/><Relationship Id="rId9" Type="http://schemas.openxmlformats.org/officeDocument/2006/relationships/hyperlink" Target="https://www.webmd.com/digestive-disorders/digestive-diseases-diarrhea" TargetMode="External"/></Relationships>
</file>

<file path=ppt/slides/_rels/slide14.xml.rels><?xml version="1.0" encoding="UTF-8" standalone="yes"?>
<Relationships xmlns="http://schemas.openxmlformats.org/package/2006/relationships"><Relationship Id="rId3" Type="http://schemas.openxmlformats.org/officeDocument/2006/relationships/hyperlink" Target="https://www.webmd.com/cold-and-flu/video/josephson-antibiotics" TargetMode="External"/><Relationship Id="rId2" Type="http://schemas.openxmlformats.org/officeDocument/2006/relationships/hyperlink" Target="https://www.webmd.com/cold-and-flu/rm-quiz-antibiotics-myths-facts" TargetMode="External"/><Relationship Id="rId1" Type="http://schemas.openxmlformats.org/officeDocument/2006/relationships/slideLayout" Target="../slideLayouts/slideLayout2.xml"/><Relationship Id="rId5" Type="http://schemas.openxmlformats.org/officeDocument/2006/relationships/hyperlink" Target="https://www.webmd.com/a-to-z-guides/dehydration-adults" TargetMode="External"/><Relationship Id="rId4" Type="http://schemas.openxmlformats.org/officeDocument/2006/relationships/hyperlink" Target="https://www.webmd.com/cold-and-flu/cold-guide/cough-syrup-cough-medicine"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www.medicalnewstoday.com/articles/73936.php" TargetMode="External"/><Relationship Id="rId2" Type="http://schemas.openxmlformats.org/officeDocument/2006/relationships/hyperlink" Target="https://www.medicalnewstoday.com/articles/155412.php" TargetMode="External"/><Relationship Id="rId1" Type="http://schemas.openxmlformats.org/officeDocument/2006/relationships/slideLayout" Target="../slideLayouts/slideLayout2.xml"/><Relationship Id="rId4" Type="http://schemas.openxmlformats.org/officeDocument/2006/relationships/hyperlink" Target="https://www.medicalnewstoday.com/articles/248002.php" TargetMode="External"/></Relationships>
</file>

<file path=ppt/slides/_rels/slide17.xml.rels><?xml version="1.0" encoding="UTF-8" standalone="yes"?>
<Relationships xmlns="http://schemas.openxmlformats.org/package/2006/relationships"><Relationship Id="rId2" Type="http://schemas.openxmlformats.org/officeDocument/2006/relationships/hyperlink" Target="https://www.medicalnewstoday.com/articles/161255.php"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www.medicalnewstoday.com/articles/73936.php" TargetMode="External"/><Relationship Id="rId2" Type="http://schemas.openxmlformats.org/officeDocument/2006/relationships/hyperlink" Target="https://www.medicalnewstoday.com/articles/168266.php" TargetMode="External"/><Relationship Id="rId1" Type="http://schemas.openxmlformats.org/officeDocument/2006/relationships/slideLayout" Target="../slideLayouts/slideLayout2.xml"/><Relationship Id="rId6" Type="http://schemas.openxmlformats.org/officeDocument/2006/relationships/hyperlink" Target="https://www.medicalnewstoday.com/articles/165749.php" TargetMode="External"/><Relationship Id="rId5" Type="http://schemas.openxmlformats.org/officeDocument/2006/relationships/hyperlink" Target="https://www.medicalnewstoday.com/articles/158800.php" TargetMode="External"/><Relationship Id="rId4" Type="http://schemas.openxmlformats.org/officeDocument/2006/relationships/hyperlink" Target="https://www.medicalnewstoday.com/articles/248002.php" TargetMode="External"/></Relationships>
</file>

<file path=ppt/slides/_rels/slide20.xml.rels><?xml version="1.0" encoding="UTF-8" standalone="yes"?>
<Relationships xmlns="http://schemas.openxmlformats.org/package/2006/relationships"><Relationship Id="rId2" Type="http://schemas.openxmlformats.org/officeDocument/2006/relationships/hyperlink" Target="https://malariajournal.biomedcentral.com/articles/10.1186/1475-2875-13-500"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hyperlink" Target="http://www.ema.europa.eu/ema/index.jsp?curl=pages/medicines/document_listing/document_listing_000395.jsp&amp;mid"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s://www.healthline.com/human-body-maps/kidney" TargetMode="External"/><Relationship Id="rId2" Type="http://schemas.openxmlformats.org/officeDocument/2006/relationships/hyperlink" Target="https://www.healthline.com/human-body-maps/brain" TargetMode="External"/><Relationship Id="rId1" Type="http://schemas.openxmlformats.org/officeDocument/2006/relationships/slideLayout" Target="../slideLayouts/slideLayout2.xml"/><Relationship Id="rId6" Type="http://schemas.openxmlformats.org/officeDocument/2006/relationships/hyperlink" Target="https://www.healthline.com/health/kidney-failure" TargetMode="External"/><Relationship Id="rId5" Type="http://schemas.openxmlformats.org/officeDocument/2006/relationships/hyperlink" Target="https://www.healthline.com/health/paralysis" TargetMode="External"/><Relationship Id="rId4" Type="http://schemas.openxmlformats.org/officeDocument/2006/relationships/hyperlink" Target="https://www.healthline.com/health/heart-disease/myocarditis" TargetMode="External"/></Relationships>
</file>

<file path=ppt/slides/_rels/slide24.xml.rels><?xml version="1.0" encoding="UTF-8" standalone="yes"?>
<Relationships xmlns="http://schemas.openxmlformats.org/package/2006/relationships"><Relationship Id="rId8" Type="http://schemas.openxmlformats.org/officeDocument/2006/relationships/hyperlink" Target="https://www.healthline.com/symptom/difficulty-breathing" TargetMode="External"/><Relationship Id="rId3" Type="http://schemas.openxmlformats.org/officeDocument/2006/relationships/hyperlink" Target="https://www.healthline.com/symptom/chills" TargetMode="External"/><Relationship Id="rId7" Type="http://schemas.openxmlformats.org/officeDocument/2006/relationships/hyperlink" Target="https://www.healthline.com/symptom/malaise" TargetMode="External"/><Relationship Id="rId2" Type="http://schemas.openxmlformats.org/officeDocument/2006/relationships/hyperlink" Target="https://www.healthline.com/symptom/fever" TargetMode="External"/><Relationship Id="rId1" Type="http://schemas.openxmlformats.org/officeDocument/2006/relationships/slideLayout" Target="../slideLayouts/slideLayout2.xml"/><Relationship Id="rId6" Type="http://schemas.openxmlformats.org/officeDocument/2006/relationships/hyperlink" Target="https://www.healthline.com/health/sore-throat" TargetMode="External"/><Relationship Id="rId11" Type="http://schemas.openxmlformats.org/officeDocument/2006/relationships/hyperlink" Target="https://www.healthline.com/symptom/speech-impairment" TargetMode="External"/><Relationship Id="rId5" Type="http://schemas.openxmlformats.org/officeDocument/2006/relationships/hyperlink" Target="https://www.healthline.com/symptom/cough" TargetMode="External"/><Relationship Id="rId10" Type="http://schemas.openxmlformats.org/officeDocument/2006/relationships/hyperlink" Target="https://www.healthline.com/symptom/visual-disturbance" TargetMode="External"/><Relationship Id="rId4" Type="http://schemas.openxmlformats.org/officeDocument/2006/relationships/hyperlink" Target="https://www.healthline.com/health/swollen-lymph-nodes" TargetMode="External"/><Relationship Id="rId9" Type="http://schemas.openxmlformats.org/officeDocument/2006/relationships/hyperlink" Target="https://www.healthline.com/health/difficulty-in-swallowing" TargetMode="External"/></Relationships>
</file>

<file path=ppt/slides/_rels/slide25.xml.rels><?xml version="1.0" encoding="UTF-8" standalone="yes"?>
<Relationships xmlns="http://schemas.openxmlformats.org/package/2006/relationships"><Relationship Id="rId3" Type="http://schemas.openxmlformats.org/officeDocument/2006/relationships/hyperlink" Target="https://www.cdc.gov/vaccines/schedules/hcp/imz/child-adolescent.html" TargetMode="External"/><Relationship Id="rId2" Type="http://schemas.openxmlformats.org/officeDocument/2006/relationships/hyperlink" Target="https://www.aafp.org/afp/2013/0701/p25.html"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hyperlink" Target="http://www.who.int/mediacentre/factsheets/fs104/en/" TargetMode="Externa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hyperlink" Target="https://www.medicalnewstoday.com/articles/248002.php" TargetMode="Externa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s://www.cdc.gov/tb/publications/ltbi/treatment.htm" TargetMode="External"/><Relationship Id="rId2" Type="http://schemas.openxmlformats.org/officeDocument/2006/relationships/hyperlink" Target="https://www.medicalnewstoday.com/articles/10278.php" TargetMode="Externa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hyperlink" Target="https://www.medicalnewstoday.com/articles/155412.php" TargetMode="External"/><Relationship Id="rId2" Type="http://schemas.openxmlformats.org/officeDocument/2006/relationships/hyperlink" Target="https://www.medicalnewstoday.com/articles/168266.php" TargetMode="External"/><Relationship Id="rId1" Type="http://schemas.openxmlformats.org/officeDocument/2006/relationships/slideLayout" Target="../slideLayouts/slideLayout2.xml"/><Relationship Id="rId4" Type="http://schemas.openxmlformats.org/officeDocument/2006/relationships/hyperlink" Target="https://www.medicalnewstoday.com/articles/248002.php" TargetMode="External"/></Relationships>
</file>

<file path=ppt/slides/_rels/slide33.xml.rels><?xml version="1.0" encoding="UTF-8" standalone="yes"?>
<Relationships xmlns="http://schemas.openxmlformats.org/package/2006/relationships"><Relationship Id="rId2" Type="http://schemas.openxmlformats.org/officeDocument/2006/relationships/hyperlink" Target="http://www.who.int/hiv/pub/guidelines/arv2013/download/en/" TargetMode="Externa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8" Type="http://schemas.openxmlformats.org/officeDocument/2006/relationships/hyperlink" Target="https://www.webmd.com/vaccines/default.htm" TargetMode="External"/><Relationship Id="rId3" Type="http://schemas.openxmlformats.org/officeDocument/2006/relationships/hyperlink" Target="https://www.webmd.com/cold-and-flu/flu-guide/h1n1-flu-virus-swine-flu" TargetMode="External"/><Relationship Id="rId7" Type="http://schemas.openxmlformats.org/officeDocument/2006/relationships/hyperlink" Target="https://www.webmd.com/cold-and-flu/rm-quiz-flu-myths" TargetMode="External"/><Relationship Id="rId2" Type="http://schemas.openxmlformats.org/officeDocument/2006/relationships/hyperlink" Target="https://www.webmd.com/cold-and-flu/default.htm" TargetMode="External"/><Relationship Id="rId1" Type="http://schemas.openxmlformats.org/officeDocument/2006/relationships/slideLayout" Target="../slideLayouts/slideLayout2.xml"/><Relationship Id="rId6" Type="http://schemas.openxmlformats.org/officeDocument/2006/relationships/hyperlink" Target="https://www.webmd.com/cold-and-flu/video/truth-about-flu-shots" TargetMode="External"/><Relationship Id="rId5" Type="http://schemas.openxmlformats.org/officeDocument/2006/relationships/hyperlink" Target="https://www.webmd.com/a-to-z-guides/prevention-15/vaccines/fact-sheet-vaccines" TargetMode="External"/><Relationship Id="rId4" Type="http://schemas.openxmlformats.org/officeDocument/2006/relationships/hyperlink" Target="https://www.webmd.com/cold-and-flu/ss/slideshow-flu-symptoms-treatment" TargetMode="External"/></Relationships>
</file>

<file path=ppt/slides/_rels/slide35.xml.rels><?xml version="1.0" encoding="UTF-8" standalone="yes"?>
<Relationships xmlns="http://schemas.openxmlformats.org/package/2006/relationships"><Relationship Id="rId8" Type="http://schemas.openxmlformats.org/officeDocument/2006/relationships/hyperlink" Target="https://www.webmd.com/lung/tc/pneumonia-topic-overview" TargetMode="External"/><Relationship Id="rId3" Type="http://schemas.openxmlformats.org/officeDocument/2006/relationships/hyperlink" Target="https://www.webmd.com/cold-and-flu/cough-relief-12/slideshow-cough-treatments" TargetMode="External"/><Relationship Id="rId7" Type="http://schemas.openxmlformats.org/officeDocument/2006/relationships/hyperlink" Target="https://www.webmd.com/women/guide/why-so-tired-10-causes-fatigue"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hyperlink" Target="https://www.webmd.com/migraines-headaches/default.htm" TargetMode="External"/><Relationship Id="rId5" Type="http://schemas.openxmlformats.org/officeDocument/2006/relationships/hyperlink" Target="https://www.webmd.com/allergies/postnasal-drip" TargetMode="External"/><Relationship Id="rId10" Type="http://schemas.openxmlformats.org/officeDocument/2006/relationships/hyperlink" Target="https://www.webmd.com/lung/breathing-problems-causes-tests-treatments" TargetMode="External"/><Relationship Id="rId4" Type="http://schemas.openxmlformats.org/officeDocument/2006/relationships/hyperlink" Target="https://www.webmd.com/cold-and-flu/understanding-sore-throat-basics" TargetMode="External"/><Relationship Id="rId9" Type="http://schemas.openxmlformats.org/officeDocument/2006/relationships/hyperlink" Target="https://www.webmd.com/lung/picture-of-the-lungs" TargetMode="External"/></Relationships>
</file>

<file path=ppt/slides/_rels/slide36.xml.rels><?xml version="1.0" encoding="UTF-8" standalone="yes"?>
<Relationships xmlns="http://schemas.openxmlformats.org/package/2006/relationships"><Relationship Id="rId3" Type="http://schemas.openxmlformats.org/officeDocument/2006/relationships/hyperlink" Target="https://www.webmd.com/drugs/mono-5294-OSELTAMIVIR+-+ORAL.aspx?drugid=17765&amp;drugname=tamiflu+oral" TargetMode="External"/><Relationship Id="rId7" Type="http://schemas.openxmlformats.org/officeDocument/2006/relationships/hyperlink" Target="https://www.webmd.com/cold-and-flu/ss/slideshow-cold-or-flu" TargetMode="External"/><Relationship Id="rId2" Type="http://schemas.openxmlformats.org/officeDocument/2006/relationships/hyperlink" Target="https://www.webmd.com/drugs/mono-5294-OSELTAMIVIR+-+ORAL.aspx?drugid=17762&amp;drugname=oseltamivir+phosphate+oral" TargetMode="External"/><Relationship Id="rId1" Type="http://schemas.openxmlformats.org/officeDocument/2006/relationships/slideLayout" Target="../slideLayouts/slideLayout2.xml"/><Relationship Id="rId6" Type="http://schemas.openxmlformats.org/officeDocument/2006/relationships/hyperlink" Target="https://www.webmd.com/cold-and-flu/rm-quiz-antibiotics-myths-facts" TargetMode="External"/><Relationship Id="rId5" Type="http://schemas.openxmlformats.org/officeDocument/2006/relationships/hyperlink" Target="https://www.webmd.com/cold-and-flu/adult-flu-symptoms" TargetMode="External"/><Relationship Id="rId4" Type="http://schemas.openxmlformats.org/officeDocument/2006/relationships/hyperlink" Target="https://www.webmd.com/drugs/2/drug-17453/zanamivir+inhalation/details" TargetMode="External"/></Relationships>
</file>

<file path=ppt/slides/_rels/slide37.xml.rels><?xml version="1.0" encoding="UTF-8" standalone="yes"?>
<Relationships xmlns="http://schemas.openxmlformats.org/package/2006/relationships"><Relationship Id="rId3" Type="http://schemas.openxmlformats.org/officeDocument/2006/relationships/hyperlink" Target="https://www.healthline.com/health/salivary-gland-infections" TargetMode="External"/><Relationship Id="rId2" Type="http://schemas.openxmlformats.org/officeDocument/2006/relationships/hyperlink" Target="https://www.healthline.com/health-news/mumps-cases-hit-10-year-high" TargetMode="Externa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hyperlink" Target="https://www.healthline.com/health/body-aches" TargetMode="External"/><Relationship Id="rId2" Type="http://schemas.openxmlformats.org/officeDocument/2006/relationships/hyperlink" Target="https://www.healthline.com/symptom/fatigue" TargetMode="External"/><Relationship Id="rId1" Type="http://schemas.openxmlformats.org/officeDocument/2006/relationships/slideLayout" Target="../slideLayouts/slideLayout2.xml"/><Relationship Id="rId6" Type="http://schemas.openxmlformats.org/officeDocument/2006/relationships/hyperlink" Target="https://www.healthline.com/symptom/fever" TargetMode="External"/><Relationship Id="rId5" Type="http://schemas.openxmlformats.org/officeDocument/2006/relationships/hyperlink" Target="https://www.healthline.com/symptom/anorexia" TargetMode="External"/><Relationship Id="rId4" Type="http://schemas.openxmlformats.org/officeDocument/2006/relationships/hyperlink" Target="https://www.healthline.com/health/headache" TargetMode="External"/></Relationships>
</file>

<file path=ppt/slides/_rels/slide39.xml.rels><?xml version="1.0" encoding="UTF-8" standalone="yes"?>
<Relationships xmlns="http://schemas.openxmlformats.org/package/2006/relationships"><Relationship Id="rId3" Type="http://schemas.openxmlformats.org/officeDocument/2006/relationships/hyperlink" Target="https://www.healthline.com/health/chronic-pain/treating-pain-with-heat-and-cold#cold-therapy4"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hyperlink" Target="https://www.healthline.com/health/acid-foods-to-avoid" TargetMode="External"/><Relationship Id="rId5" Type="http://schemas.openxmlformats.org/officeDocument/2006/relationships/hyperlink" Target="https://www.healthline.com/health/soft-foods-diet" TargetMode="External"/><Relationship Id="rId4" Type="http://schemas.openxmlformats.org/officeDocument/2006/relationships/hyperlink" Target="https://www.healthline.com/symptom/dehydration" TargetMode="External"/></Relationships>
</file>

<file path=ppt/slides/_rels/slide40.xml.rels><?xml version="1.0" encoding="UTF-8" standalone="yes"?>
<Relationships xmlns="http://schemas.openxmlformats.org/package/2006/relationships"><Relationship Id="rId3" Type="http://schemas.openxmlformats.org/officeDocument/2006/relationships/hyperlink" Target="https://www.cdc.gov/mumps/vaccination.html" TargetMode="External"/><Relationship Id="rId2" Type="http://schemas.openxmlformats.org/officeDocument/2006/relationships/hyperlink" Target="https://www.healthline.com/health/mmr-vaccine" TargetMode="Externa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hyperlink" Target="http://www.who.int/lymphatic_filariasis/epidemiology/scabies/en/" TargetMode="External"/><Relationship Id="rId2" Type="http://schemas.openxmlformats.org/officeDocument/2006/relationships/hyperlink" Target="https://www.healthline.com/health/contagious-skin-rashes" TargetMode="Externa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hyperlink" Target="https://www.healthline.com/health/itchy-skin-at-night" TargetMode="External"/><Relationship Id="rId2" Type="http://schemas.openxmlformats.org/officeDocument/2006/relationships/hyperlink" Target="https://www.healthline.com/health/itching" TargetMode="Externa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hyperlink" Target="https://www.healthline.com/drugs/diphenhydramine/topical-solution,-spray" TargetMode="External"/><Relationship Id="rId2" Type="http://schemas.openxmlformats.org/officeDocument/2006/relationships/hyperlink" Target="https://aax-us-east.amazon-adsystem.com/x/c/QtBhXESfJl93GTV4m4y0mk4AAAFhRfZ1eQEAAAFKAbIXMHE/https:/assoc-redirect.amazon.com/g/r/http:/www.amazon.com/Benadryl-Allergy-Ultratabs-Tablets-Count/dp/B00GA9AVH2/ref=as_at/?imprToken=LT6o1g8.tr8kAolF5yPouQ&amp;slotNum=0&amp;s=hpc&amp;ie=UTF8&amp;qid=1500317002&amp;sr=1-4&amp;keywords=benadryl&amp;th=1&amp;linkCode=sl1&amp;tag=scabies-topic-20&amp;linkId=ce63626085837bd5ad1eb15c21654282" TargetMode="External"/><Relationship Id="rId1" Type="http://schemas.openxmlformats.org/officeDocument/2006/relationships/slideLayout" Target="../slideLayouts/slideLayout2.xml"/><Relationship Id="rId4" Type="http://schemas.openxmlformats.org/officeDocument/2006/relationships/hyperlink" Target="https://www.healthline.com/drugs/hydrocortisone-pramoxine/topical-cream" TargetMode="Externa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hyperlink" Target="https://www.healthline.com/health/paralysis" TargetMode="Externa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hyperlink" Target="https://www.healthline.com/health/sore-throat" TargetMode="External"/><Relationship Id="rId2" Type="http://schemas.openxmlformats.org/officeDocument/2006/relationships/hyperlink" Target="https://www.healthline.com/symptom/fever" TargetMode="External"/><Relationship Id="rId1" Type="http://schemas.openxmlformats.org/officeDocument/2006/relationships/slideLayout" Target="../slideLayouts/slideLayout2.xml"/><Relationship Id="rId6" Type="http://schemas.openxmlformats.org/officeDocument/2006/relationships/hyperlink" Target="https://www.healthline.com/symptom/fatigue" TargetMode="External"/><Relationship Id="rId5" Type="http://schemas.openxmlformats.org/officeDocument/2006/relationships/hyperlink" Target="https://www.healthline.com/health/nausea-and-vomiting" TargetMode="External"/><Relationship Id="rId4" Type="http://schemas.openxmlformats.org/officeDocument/2006/relationships/hyperlink" Target="https://www.healthline.com/health/headache" TargetMode="Externa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hyperlink" Target="https://www.cdc.gov/vaccines/vpd-vac/polio/" TargetMode="Externa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solidFill>
                  <a:srgbClr val="FF0000"/>
                </a:solidFill>
              </a:rPr>
              <a:t>CHILDHOOD DISEASES</a:t>
            </a:r>
            <a:endParaRPr lang="en-IN" dirty="0">
              <a:solidFill>
                <a:srgbClr val="FF0000"/>
              </a:solidFill>
            </a:endParaRPr>
          </a:p>
        </p:txBody>
      </p:sp>
      <p:sp>
        <p:nvSpPr>
          <p:cNvPr id="3" name="Subtitle 2"/>
          <p:cNvSpPr>
            <a:spLocks noGrp="1"/>
          </p:cNvSpPr>
          <p:nvPr>
            <p:ph type="subTitle" idx="1"/>
          </p:nvPr>
        </p:nvSpPr>
        <p:spPr/>
        <p:txBody>
          <a:bodyPr>
            <a:normAutofit/>
          </a:bodyPr>
          <a:lstStyle/>
          <a:p>
            <a:endParaRPr lang="en-IN"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solidFill>
                  <a:srgbClr val="FF0000"/>
                </a:solidFill>
              </a:rPr>
              <a:t>Measles</a:t>
            </a:r>
            <a:endParaRPr lang="en-IN" dirty="0">
              <a:solidFill>
                <a:srgbClr val="FF0000"/>
              </a:solidFill>
            </a:endParaRPr>
          </a:p>
        </p:txBody>
      </p:sp>
      <p:sp>
        <p:nvSpPr>
          <p:cNvPr id="3" name="Content Placeholder 2"/>
          <p:cNvSpPr>
            <a:spLocks noGrp="1"/>
          </p:cNvSpPr>
          <p:nvPr>
            <p:ph idx="1"/>
          </p:nvPr>
        </p:nvSpPr>
        <p:spPr/>
        <p:txBody>
          <a:bodyPr>
            <a:normAutofit fontScale="92500" lnSpcReduction="10000"/>
          </a:bodyPr>
          <a:lstStyle/>
          <a:p>
            <a:r>
              <a:rPr lang="en-IN" dirty="0" smtClean="0"/>
              <a:t>Measles is a highly infectious illness caused by the </a:t>
            </a:r>
            <a:r>
              <a:rPr lang="en-IN" dirty="0" err="1" smtClean="0"/>
              <a:t>rubeola</a:t>
            </a:r>
            <a:r>
              <a:rPr lang="en-IN" dirty="0" smtClean="0"/>
              <a:t> virus.</a:t>
            </a:r>
          </a:p>
          <a:p>
            <a:r>
              <a:rPr lang="en-IN" dirty="0" smtClean="0"/>
              <a:t>However, if measles enters an area where the people have never been exposed, the result can be devastating.</a:t>
            </a:r>
          </a:p>
          <a:p>
            <a:r>
              <a:rPr lang="en-IN" dirty="0" smtClean="0"/>
              <a:t>Vaccination prevents many cases of measles around the world. </a:t>
            </a:r>
          </a:p>
          <a:p>
            <a:r>
              <a:rPr lang="en-IN" dirty="0" smtClean="0"/>
              <a:t>The World Health Organization (WHO) </a:t>
            </a:r>
            <a:r>
              <a:rPr lang="en-IN" dirty="0" smtClean="0">
                <a:hlinkClick r:id="rId2"/>
              </a:rPr>
              <a:t>estimate</a:t>
            </a:r>
            <a:r>
              <a:rPr lang="en-IN" dirty="0" smtClean="0"/>
              <a:t> that 2.6 million people who have not had the vaccine die of measles every year.</a:t>
            </a:r>
          </a:p>
          <a:p>
            <a:endParaRPr lang="en-US" dirty="0" smtClean="0"/>
          </a:p>
          <a:p>
            <a:endParaRPr lang="en-IN"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smtClean="0">
                <a:solidFill>
                  <a:srgbClr val="FF0000"/>
                </a:solidFill>
              </a:rPr>
              <a:t>Symptoms</a:t>
            </a:r>
            <a:endParaRPr lang="en-IN" b="1" dirty="0">
              <a:solidFill>
                <a:srgbClr val="FF0000"/>
              </a:solidFill>
            </a:endParaRPr>
          </a:p>
        </p:txBody>
      </p:sp>
      <p:sp>
        <p:nvSpPr>
          <p:cNvPr id="3" name="Content Placeholder 2"/>
          <p:cNvSpPr>
            <a:spLocks noGrp="1"/>
          </p:cNvSpPr>
          <p:nvPr>
            <p:ph idx="1"/>
          </p:nvPr>
        </p:nvSpPr>
        <p:spPr/>
        <p:txBody>
          <a:bodyPr>
            <a:normAutofit fontScale="70000" lnSpcReduction="20000"/>
          </a:bodyPr>
          <a:lstStyle/>
          <a:p>
            <a:r>
              <a:rPr lang="en-IN" dirty="0" smtClean="0"/>
              <a:t>Measles </a:t>
            </a:r>
            <a:r>
              <a:rPr lang="en-IN" dirty="0"/>
              <a:t>is often noticed through a breakout of spots.</a:t>
            </a:r>
          </a:p>
          <a:p>
            <a:r>
              <a:rPr lang="en-IN" dirty="0" smtClean="0"/>
              <a:t>The symptoms of measles always include </a:t>
            </a:r>
            <a:r>
              <a:rPr lang="en-IN" dirty="0">
                <a:hlinkClick r:id="rId2" tooltip="Fever: What you need to know"/>
              </a:rPr>
              <a:t>fever</a:t>
            </a:r>
            <a:r>
              <a:rPr lang="en-IN" dirty="0" smtClean="0"/>
              <a:t> and at least one of the three Cs:</a:t>
            </a:r>
          </a:p>
          <a:p>
            <a:r>
              <a:rPr lang="en-IN" u="none" strike="noStrike" dirty="0" smtClean="0"/>
              <a:t>cough</a:t>
            </a:r>
          </a:p>
          <a:p>
            <a:r>
              <a:rPr lang="en-IN" u="none" strike="noStrike" dirty="0" err="1" smtClean="0"/>
              <a:t>coryza</a:t>
            </a:r>
            <a:r>
              <a:rPr lang="en-IN" u="none" strike="noStrike" dirty="0" smtClean="0"/>
              <a:t>, or runny nose</a:t>
            </a:r>
          </a:p>
          <a:p>
            <a:r>
              <a:rPr lang="en-IN" dirty="0">
                <a:hlinkClick r:id="rId3" tooltip="Infective conjunctivitis (pink eye): Symptoms, diagnosis, and treatment"/>
              </a:rPr>
              <a:t>conjunctivitis</a:t>
            </a:r>
            <a:endParaRPr lang="en-IN" u="none" strike="noStrike" dirty="0" smtClean="0"/>
          </a:p>
          <a:p>
            <a:r>
              <a:rPr lang="en-IN" dirty="0" smtClean="0"/>
              <a:t>Symptoms will appear about 9 to 11 days after initial infection.</a:t>
            </a:r>
            <a:endParaRPr lang="en-IN" dirty="0"/>
          </a:p>
          <a:p>
            <a:r>
              <a:rPr lang="en-IN" dirty="0"/>
              <a:t>watery eyes</a:t>
            </a:r>
          </a:p>
          <a:p>
            <a:r>
              <a:rPr lang="en-IN" dirty="0"/>
              <a:t>photophobia, or sensitivity to light</a:t>
            </a:r>
          </a:p>
          <a:p>
            <a:r>
              <a:rPr lang="en-IN" dirty="0"/>
              <a:t>sneezing</a:t>
            </a:r>
          </a:p>
          <a:p>
            <a:r>
              <a:rPr lang="en-IN" dirty="0"/>
              <a:t>a reddish-brown rash</a:t>
            </a:r>
          </a:p>
          <a:p>
            <a:r>
              <a:rPr lang="en-IN" u="none" strike="noStrike" dirty="0" smtClean="0"/>
              <a:t/>
            </a:r>
            <a:br>
              <a:rPr lang="en-IN" u="none" strike="noStrike" dirty="0" smtClean="0"/>
            </a:br>
            <a:endParaRPr lang="en-IN"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b="1" dirty="0">
                <a:solidFill>
                  <a:srgbClr val="FF0000"/>
                </a:solidFill>
              </a:rPr>
              <a:t>Causes</a:t>
            </a:r>
            <a:br>
              <a:rPr lang="en-IN" b="1" dirty="0">
                <a:solidFill>
                  <a:srgbClr val="FF0000"/>
                </a:solidFill>
              </a:rPr>
            </a:br>
            <a:endParaRPr lang="en-IN" dirty="0">
              <a:solidFill>
                <a:srgbClr val="FF0000"/>
              </a:solidFill>
            </a:endParaRPr>
          </a:p>
        </p:txBody>
      </p:sp>
      <p:sp>
        <p:nvSpPr>
          <p:cNvPr id="3" name="Content Placeholder 2"/>
          <p:cNvSpPr>
            <a:spLocks noGrp="1"/>
          </p:cNvSpPr>
          <p:nvPr>
            <p:ph idx="1"/>
          </p:nvPr>
        </p:nvSpPr>
        <p:spPr/>
        <p:txBody>
          <a:bodyPr>
            <a:normAutofit lnSpcReduction="10000"/>
          </a:bodyPr>
          <a:lstStyle/>
          <a:p>
            <a:pPr>
              <a:buFont typeface="Wingdings" pitchFamily="2" charset="2"/>
              <a:buChar char="Ø"/>
            </a:pPr>
            <a:r>
              <a:rPr lang="en-IN" b="1" u="sng" dirty="0"/>
              <a:t>Infection spreads through</a:t>
            </a:r>
            <a:r>
              <a:rPr lang="en-IN" dirty="0"/>
              <a:t>:</a:t>
            </a:r>
          </a:p>
          <a:p>
            <a:r>
              <a:rPr lang="en-IN" dirty="0"/>
              <a:t>physical contact with an infected person</a:t>
            </a:r>
          </a:p>
          <a:p>
            <a:r>
              <a:rPr lang="en-IN" dirty="0"/>
              <a:t>being near infected people if they cough or sneeze</a:t>
            </a:r>
          </a:p>
          <a:p>
            <a:r>
              <a:rPr lang="en-IN" dirty="0"/>
              <a:t>touching a surface that has infected droplets of mucus and then putting fingers into the mouth, or rubbing the nose or eyes</a:t>
            </a:r>
          </a:p>
          <a:p>
            <a:r>
              <a:rPr lang="en-IN" dirty="0"/>
              <a:t>The virus remains active on an object for 2 hours.</a:t>
            </a:r>
          </a:p>
          <a:p>
            <a:endParaRPr lang="en-IN"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88640"/>
            <a:ext cx="8229600" cy="1143000"/>
          </a:xfrm>
        </p:spPr>
        <p:txBody>
          <a:bodyPr>
            <a:normAutofit fontScale="90000"/>
          </a:bodyPr>
          <a:lstStyle/>
          <a:p>
            <a:r>
              <a:rPr lang="en-IN" b="1" dirty="0" smtClean="0">
                <a:solidFill>
                  <a:srgbClr val="FF0000"/>
                </a:solidFill>
              </a:rPr>
              <a:t>Treatment</a:t>
            </a:r>
            <a:br>
              <a:rPr lang="en-IN" b="1" dirty="0" smtClean="0">
                <a:solidFill>
                  <a:srgbClr val="FF0000"/>
                </a:solidFill>
              </a:rPr>
            </a:br>
            <a:endParaRPr lang="en-IN" dirty="0">
              <a:solidFill>
                <a:srgbClr val="FF0000"/>
              </a:solidFill>
            </a:endParaRPr>
          </a:p>
        </p:txBody>
      </p:sp>
      <p:sp>
        <p:nvSpPr>
          <p:cNvPr id="3" name="Content Placeholder 2"/>
          <p:cNvSpPr>
            <a:spLocks noGrp="1"/>
          </p:cNvSpPr>
          <p:nvPr>
            <p:ph idx="1"/>
          </p:nvPr>
        </p:nvSpPr>
        <p:spPr>
          <a:xfrm>
            <a:off x="457200" y="908720"/>
            <a:ext cx="8229600" cy="5760640"/>
          </a:xfrm>
        </p:spPr>
        <p:txBody>
          <a:bodyPr>
            <a:normAutofit fontScale="62500" lnSpcReduction="20000"/>
          </a:bodyPr>
          <a:lstStyle/>
          <a:p>
            <a:r>
              <a:rPr lang="en-IN" dirty="0" smtClean="0"/>
              <a:t>Measles </a:t>
            </a:r>
            <a:r>
              <a:rPr lang="en-IN" dirty="0"/>
              <a:t>gives people a fever.</a:t>
            </a:r>
          </a:p>
          <a:p>
            <a:r>
              <a:rPr lang="en-IN" dirty="0"/>
              <a:t>There is no specific treatment. If there are no complications, the doctor will recommend rest and plenty of fluids to prevent </a:t>
            </a:r>
            <a:r>
              <a:rPr lang="en-IN" dirty="0">
                <a:hlinkClick r:id="rId2" tooltip="Dehydration: Symptoms, causes, and treatments"/>
              </a:rPr>
              <a:t>dehydration</a:t>
            </a:r>
            <a:r>
              <a:rPr lang="en-IN" dirty="0"/>
              <a:t>.</a:t>
            </a:r>
          </a:p>
          <a:p>
            <a:r>
              <a:rPr lang="en-IN" dirty="0"/>
              <a:t>Symptoms usually go away within </a:t>
            </a:r>
            <a:r>
              <a:rPr lang="en-IN" dirty="0">
                <a:hlinkClick r:id="rId3"/>
              </a:rPr>
              <a:t>7 to 10 days</a:t>
            </a:r>
            <a:r>
              <a:rPr lang="en-IN" dirty="0"/>
              <a:t>.</a:t>
            </a:r>
          </a:p>
          <a:p>
            <a:r>
              <a:rPr lang="en-IN" dirty="0"/>
              <a:t>The following measures may help:</a:t>
            </a:r>
          </a:p>
          <a:p>
            <a:r>
              <a:rPr lang="en-IN" dirty="0"/>
              <a:t>If the child's temperature is high, they should be kept cool, but not too cold. </a:t>
            </a:r>
            <a:r>
              <a:rPr lang="en-IN" dirty="0" smtClean="0"/>
              <a:t> </a:t>
            </a:r>
            <a:r>
              <a:rPr lang="en-IN" dirty="0"/>
              <a:t>Children under 16 years should not take </a:t>
            </a:r>
            <a:r>
              <a:rPr lang="en-IN" dirty="0">
                <a:hlinkClick r:id="rId4" tooltip="Aspirin: Health benefits, uses, and risks"/>
              </a:rPr>
              <a:t>aspirin</a:t>
            </a:r>
            <a:r>
              <a:rPr lang="en-IN" dirty="0"/>
              <a:t>. </a:t>
            </a:r>
          </a:p>
          <a:p>
            <a:r>
              <a:rPr lang="en-IN" dirty="0"/>
              <a:t>People should avoid smoking near the child.</a:t>
            </a:r>
          </a:p>
          <a:p>
            <a:r>
              <a:rPr lang="en-IN" dirty="0"/>
              <a:t>Sunglasses, keeping the lights dim or the room darkened may enhance comfort levels, as measles increases sensitivity to light.</a:t>
            </a:r>
          </a:p>
          <a:p>
            <a:r>
              <a:rPr lang="en-IN" dirty="0"/>
              <a:t>If there is crustiness around the eyes, gently clean with a warm, damp cloth.</a:t>
            </a:r>
          </a:p>
          <a:p>
            <a:r>
              <a:rPr lang="en-IN" dirty="0"/>
              <a:t>Cough medicines will not relieve a measles cough. </a:t>
            </a:r>
            <a:r>
              <a:rPr lang="en-IN" dirty="0" smtClean="0"/>
              <a:t> </a:t>
            </a:r>
            <a:r>
              <a:rPr lang="en-IN" dirty="0"/>
              <a:t>If the child is over 12 months, a glass of warm water with a teaspoon of lemon juice and two teaspoons of honey may help. Do not give honey to infants</a:t>
            </a:r>
            <a:r>
              <a:rPr lang="en-IN" dirty="0" smtClean="0"/>
              <a:t>.</a:t>
            </a:r>
            <a:endParaRPr lang="en-IN" dirty="0"/>
          </a:p>
          <a:p>
            <a:r>
              <a:rPr lang="en-IN" dirty="0"/>
              <a:t>A child who is in the contagious stage should stay away from school and avoid close contact with others, especially those who are not immunized or have never had measles.</a:t>
            </a:r>
          </a:p>
          <a:p>
            <a:r>
              <a:rPr lang="en-IN" dirty="0" smtClean="0">
                <a:hlinkClick r:id="rId5" tooltip="Antibiotics: All You Need To Know"/>
              </a:rPr>
              <a:t>Antibiotics</a:t>
            </a:r>
            <a:r>
              <a:rPr lang="en-IN" dirty="0"/>
              <a:t> will not help against the measles virus, but they may sometimes be prescribed if an additional bacterial infection develops.</a:t>
            </a:r>
          </a:p>
          <a:p>
            <a:endParaRPr lang="en-IN" b="1" dirty="0"/>
          </a:p>
          <a:p>
            <a:endParaRPr lang="en-IN"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FF0000"/>
                </a:solidFill>
              </a:rPr>
              <a:t>Prevention</a:t>
            </a:r>
            <a:br>
              <a:rPr lang="en-US" dirty="0" smtClean="0">
                <a:solidFill>
                  <a:srgbClr val="FF0000"/>
                </a:solidFill>
              </a:rPr>
            </a:br>
            <a:endParaRPr lang="en-IN" dirty="0">
              <a:solidFill>
                <a:srgbClr val="FF0000"/>
              </a:solidFill>
            </a:endParaRPr>
          </a:p>
        </p:txBody>
      </p:sp>
      <p:sp>
        <p:nvSpPr>
          <p:cNvPr id="3" name="Content Placeholder 2"/>
          <p:cNvSpPr>
            <a:spLocks noGrp="1"/>
          </p:cNvSpPr>
          <p:nvPr>
            <p:ph idx="1"/>
          </p:nvPr>
        </p:nvSpPr>
        <p:spPr/>
        <p:txBody>
          <a:bodyPr>
            <a:normAutofit fontScale="77500" lnSpcReduction="20000"/>
          </a:bodyPr>
          <a:lstStyle/>
          <a:p>
            <a:pPr>
              <a:buNone/>
            </a:pPr>
            <a:endParaRPr lang="en-IN" b="1" dirty="0" smtClean="0"/>
          </a:p>
          <a:p>
            <a:r>
              <a:rPr lang="en-IN" dirty="0" smtClean="0"/>
              <a:t>Immunizations can help prevent a measles outbreak. The </a:t>
            </a:r>
            <a:r>
              <a:rPr lang="en-IN" dirty="0" err="1" smtClean="0"/>
              <a:t>MMR</a:t>
            </a:r>
            <a:r>
              <a:rPr lang="en-IN" dirty="0" smtClean="0"/>
              <a:t> vaccine is a three-in-one vaccination that can protect you and your children from the measles, </a:t>
            </a:r>
            <a:r>
              <a:rPr lang="en-IN" dirty="0">
                <a:hlinkClick r:id="rId2"/>
              </a:rPr>
              <a:t>mumps</a:t>
            </a:r>
            <a:r>
              <a:rPr lang="en-IN" dirty="0" smtClean="0"/>
              <a:t>, and </a:t>
            </a:r>
            <a:r>
              <a:rPr lang="en-IN" dirty="0">
                <a:hlinkClick r:id="rId3"/>
              </a:rPr>
              <a:t>rubella</a:t>
            </a:r>
            <a:r>
              <a:rPr lang="en-IN" dirty="0" smtClean="0"/>
              <a:t> (German measles).</a:t>
            </a:r>
          </a:p>
          <a:p>
            <a:r>
              <a:rPr lang="en-IN" dirty="0" smtClean="0"/>
              <a:t>Children can receive their first </a:t>
            </a:r>
            <a:r>
              <a:rPr lang="en-IN" dirty="0" err="1" smtClean="0"/>
              <a:t>MMR</a:t>
            </a:r>
            <a:r>
              <a:rPr lang="en-IN" dirty="0" smtClean="0"/>
              <a:t> vaccination at 12 months, or sooner if </a:t>
            </a:r>
            <a:r>
              <a:rPr lang="en-IN" dirty="0" err="1" smtClean="0"/>
              <a:t>traveling</a:t>
            </a:r>
            <a:r>
              <a:rPr lang="en-IN" dirty="0" smtClean="0"/>
              <a:t> internationally, and their second dose between the ages of 4 and 6. Adults who have never received an immunization can request the vaccine from their doctor.</a:t>
            </a:r>
          </a:p>
          <a:p>
            <a:r>
              <a:rPr lang="en-IN" dirty="0" smtClean="0"/>
              <a:t>If you or a family member contracts the measles virus, limit interaction with others. This includes staying home from school or work and avoiding social activities.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solidFill>
                  <a:srgbClr val="FF0000"/>
                </a:solidFill>
              </a:rPr>
              <a:t>Chickenpox</a:t>
            </a:r>
            <a:endParaRPr lang="en-IN" dirty="0">
              <a:solidFill>
                <a:srgbClr val="FF0000"/>
              </a:solidFill>
            </a:endParaRPr>
          </a:p>
        </p:txBody>
      </p:sp>
      <p:sp>
        <p:nvSpPr>
          <p:cNvPr id="3" name="Content Placeholder 2"/>
          <p:cNvSpPr>
            <a:spLocks noGrp="1"/>
          </p:cNvSpPr>
          <p:nvPr>
            <p:ph idx="1"/>
          </p:nvPr>
        </p:nvSpPr>
        <p:spPr/>
        <p:txBody>
          <a:bodyPr>
            <a:normAutofit lnSpcReduction="10000"/>
          </a:bodyPr>
          <a:lstStyle/>
          <a:p>
            <a:r>
              <a:rPr lang="en-IN" dirty="0" smtClean="0"/>
              <a:t>Chickenpox (chicken pox), also known as </a:t>
            </a:r>
            <a:r>
              <a:rPr lang="en-IN" dirty="0" err="1" smtClean="0"/>
              <a:t>varicella</a:t>
            </a:r>
            <a:r>
              <a:rPr lang="en-IN" dirty="0" smtClean="0"/>
              <a:t>, is a highly contagious infection caused by the </a:t>
            </a:r>
            <a:r>
              <a:rPr lang="en-IN" dirty="0" err="1" smtClean="0"/>
              <a:t>varicella</a:t>
            </a:r>
            <a:r>
              <a:rPr lang="en-IN" dirty="0" smtClean="0"/>
              <a:t> zoster virus.</a:t>
            </a:r>
          </a:p>
          <a:p>
            <a:r>
              <a:rPr lang="en-IN" dirty="0" smtClean="0"/>
              <a:t> Although uncomfortable, most people recover within 1-2 </a:t>
            </a:r>
            <a:r>
              <a:rPr lang="en-IN" dirty="0" err="1" smtClean="0"/>
              <a:t>weeks.</a:t>
            </a:r>
            <a:r>
              <a:rPr lang="en-IN" dirty="0" err="1"/>
              <a:t>There</a:t>
            </a:r>
            <a:r>
              <a:rPr lang="en-IN" dirty="0"/>
              <a:t> is a blister-like rash, which first appears on the face and trunk, and then spreads throughout the body. </a:t>
            </a:r>
            <a:endParaRPr lang="en-IN" dirty="0" smtClean="0"/>
          </a:p>
          <a:p>
            <a:r>
              <a:rPr lang="en-IN" dirty="0" smtClean="0"/>
              <a:t>Although </a:t>
            </a:r>
            <a:r>
              <a:rPr lang="en-IN" dirty="0"/>
              <a:t>not life-threatening, complications can arise.</a:t>
            </a:r>
          </a:p>
          <a:p>
            <a:endParaRPr lang="en-IN"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b="1" dirty="0" smtClean="0">
                <a:solidFill>
                  <a:srgbClr val="FF0000"/>
                </a:solidFill>
              </a:rPr>
              <a:t>Symptoms</a:t>
            </a:r>
            <a:r>
              <a:rPr lang="en-IN" b="1" dirty="0" smtClean="0"/>
              <a:t/>
            </a:r>
            <a:br>
              <a:rPr lang="en-IN" b="1" dirty="0" smtClean="0"/>
            </a:br>
            <a:endParaRPr lang="en-IN" dirty="0"/>
          </a:p>
        </p:txBody>
      </p:sp>
      <p:sp>
        <p:nvSpPr>
          <p:cNvPr id="3" name="Content Placeholder 2"/>
          <p:cNvSpPr>
            <a:spLocks noGrp="1"/>
          </p:cNvSpPr>
          <p:nvPr>
            <p:ph idx="1"/>
          </p:nvPr>
        </p:nvSpPr>
        <p:spPr>
          <a:xfrm>
            <a:off x="457200" y="980728"/>
            <a:ext cx="8229600" cy="5688632"/>
          </a:xfrm>
        </p:spPr>
        <p:txBody>
          <a:bodyPr>
            <a:normAutofit fontScale="62500" lnSpcReduction="20000"/>
          </a:bodyPr>
          <a:lstStyle/>
          <a:p>
            <a:pPr>
              <a:buNone/>
            </a:pPr>
            <a:r>
              <a:rPr lang="en-IN" dirty="0" smtClean="0"/>
              <a:t>The </a:t>
            </a:r>
            <a:r>
              <a:rPr lang="en-IN" dirty="0"/>
              <a:t>hallmark symptom of chickenpox is a rash.</a:t>
            </a:r>
          </a:p>
          <a:p>
            <a:r>
              <a:rPr lang="en-IN" dirty="0"/>
              <a:t>Before the rash appears, there will be:</a:t>
            </a:r>
          </a:p>
          <a:p>
            <a:r>
              <a:rPr lang="en-IN" dirty="0"/>
              <a:t>a general feeling of being unwell (malaise)</a:t>
            </a:r>
          </a:p>
          <a:p>
            <a:r>
              <a:rPr lang="en-IN" dirty="0">
                <a:hlinkClick r:id="rId2" tooltip="Fever: What you need to know"/>
              </a:rPr>
              <a:t>fever</a:t>
            </a:r>
            <a:r>
              <a:rPr lang="en-IN" dirty="0"/>
              <a:t>, which is usually worse in adults than children</a:t>
            </a:r>
          </a:p>
          <a:p>
            <a:r>
              <a:rPr lang="en-IN" dirty="0"/>
              <a:t>aching muscles</a:t>
            </a:r>
          </a:p>
          <a:p>
            <a:r>
              <a:rPr lang="en-IN" dirty="0"/>
              <a:t>loss of appetite</a:t>
            </a:r>
          </a:p>
          <a:p>
            <a:r>
              <a:rPr lang="en-IN" dirty="0"/>
              <a:t>in some cases, a feeling of </a:t>
            </a:r>
            <a:r>
              <a:rPr lang="en-IN" dirty="0" smtClean="0"/>
              <a:t>nausea</a:t>
            </a:r>
          </a:p>
          <a:p>
            <a:endParaRPr lang="en-IN" dirty="0"/>
          </a:p>
          <a:p>
            <a:pPr>
              <a:buNone/>
            </a:pPr>
            <a:r>
              <a:rPr lang="en-IN" dirty="0"/>
              <a:t>After the rash appears, there will be:</a:t>
            </a:r>
          </a:p>
          <a:p>
            <a:r>
              <a:rPr lang="en-IN" b="1" dirty="0"/>
              <a:t>Rash</a:t>
            </a:r>
            <a:r>
              <a:rPr lang="en-IN" dirty="0"/>
              <a:t>: Severity varies from a few spots to a rash that covers the whole body.</a:t>
            </a:r>
          </a:p>
          <a:p>
            <a:r>
              <a:rPr lang="en-IN" b="1" dirty="0"/>
              <a:t>Spots</a:t>
            </a:r>
            <a:r>
              <a:rPr lang="en-IN" dirty="0"/>
              <a:t>: The spots develop in clusters and generally appear on the face, limbs, chest, and stomach. They tend to be small, red, and itchy.</a:t>
            </a:r>
          </a:p>
          <a:p>
            <a:r>
              <a:rPr lang="en-IN" b="1" dirty="0"/>
              <a:t>Blisters</a:t>
            </a:r>
            <a:r>
              <a:rPr lang="en-IN" dirty="0"/>
              <a:t>: Blisters can develop on the top of the spots. These can become very itchy.</a:t>
            </a:r>
          </a:p>
          <a:p>
            <a:r>
              <a:rPr lang="en-IN" b="1" dirty="0"/>
              <a:t>Clouding</a:t>
            </a:r>
            <a:r>
              <a:rPr lang="en-IN" dirty="0"/>
              <a:t>: Within about 48 hours, the blisters cloud over and start drying out. A crust develops.</a:t>
            </a:r>
          </a:p>
          <a:p>
            <a:r>
              <a:rPr lang="en-IN" b="1" dirty="0"/>
              <a:t>Healing</a:t>
            </a:r>
            <a:r>
              <a:rPr lang="en-IN" dirty="0"/>
              <a:t>: Within about 10 days, the crusts fall off on their own.</a:t>
            </a:r>
          </a:p>
          <a:p>
            <a:endParaRPr lang="en-IN"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FF0000"/>
                </a:solidFill>
              </a:rPr>
              <a:t>Treatment and Prevention</a:t>
            </a:r>
            <a:r>
              <a:rPr lang="en-US" dirty="0" smtClean="0"/>
              <a:t/>
            </a:r>
            <a:br>
              <a:rPr lang="en-US" dirty="0" smtClean="0"/>
            </a:br>
            <a:endParaRPr lang="en-IN" dirty="0"/>
          </a:p>
        </p:txBody>
      </p:sp>
      <p:sp>
        <p:nvSpPr>
          <p:cNvPr id="3" name="Content Placeholder 2"/>
          <p:cNvSpPr>
            <a:spLocks noGrp="1"/>
          </p:cNvSpPr>
          <p:nvPr>
            <p:ph idx="1"/>
          </p:nvPr>
        </p:nvSpPr>
        <p:spPr>
          <a:xfrm>
            <a:off x="457200" y="980728"/>
            <a:ext cx="8229600" cy="5877272"/>
          </a:xfrm>
        </p:spPr>
        <p:txBody>
          <a:bodyPr>
            <a:normAutofit fontScale="55000" lnSpcReduction="20000"/>
          </a:bodyPr>
          <a:lstStyle/>
          <a:p>
            <a:endParaRPr lang="en-IN" b="1" dirty="0"/>
          </a:p>
          <a:p>
            <a:pPr>
              <a:buNone/>
            </a:pPr>
            <a:endParaRPr lang="en-IN" dirty="0" smtClean="0"/>
          </a:p>
          <a:p>
            <a:r>
              <a:rPr lang="en-IN" dirty="0" smtClean="0"/>
              <a:t> </a:t>
            </a:r>
            <a:r>
              <a:rPr lang="en-IN" dirty="0" smtClean="0">
                <a:hlinkClick r:id="rId3" tooltip="Uses, benefits, and risks of aspirin"/>
              </a:rPr>
              <a:t>Aspirin</a:t>
            </a:r>
            <a:r>
              <a:rPr lang="en-IN" dirty="0" smtClean="0"/>
              <a:t> containing products should NOT be used for chickenpox as this can lead to complications. Acetaminophen (Tylenol) can be used at any time during pregnancy.</a:t>
            </a:r>
          </a:p>
          <a:p>
            <a:r>
              <a:rPr lang="en-IN" dirty="0" smtClean="0"/>
              <a:t>Avoiding dehydration</a:t>
            </a:r>
            <a:r>
              <a:rPr lang="en-IN" b="1" dirty="0" smtClean="0"/>
              <a:t>:</a:t>
            </a:r>
            <a:r>
              <a:rPr lang="en-IN" dirty="0" smtClean="0"/>
              <a:t> It is important to drink plenty of fluids, preferably water, to prevent </a:t>
            </a:r>
            <a:r>
              <a:rPr lang="en-IN" dirty="0">
                <a:hlinkClick r:id="rId4" tooltip="What you should know about dehydration"/>
              </a:rPr>
              <a:t>dehydration</a:t>
            </a:r>
            <a:r>
              <a:rPr lang="en-IN" dirty="0" smtClean="0"/>
              <a:t>. Some doctors recommend sugar-free popsicles or </a:t>
            </a:r>
            <a:r>
              <a:rPr lang="en-IN" dirty="0" err="1" smtClean="0"/>
              <a:t>Pedialyte</a:t>
            </a:r>
            <a:r>
              <a:rPr lang="en-IN" dirty="0" smtClean="0"/>
              <a:t> for children who are not drinking enough.</a:t>
            </a:r>
          </a:p>
          <a:p>
            <a:r>
              <a:rPr lang="en-IN" dirty="0" smtClean="0"/>
              <a:t>Mouth soreness: Sugar-free popsicles help ease symptoms of soreness if there are spots in the mouth. Salty or spicy foods should be avoided. If chewing is painful, soup might be a good option, but it should not be too hot.</a:t>
            </a:r>
          </a:p>
          <a:p>
            <a:r>
              <a:rPr lang="en-IN" dirty="0" err="1" smtClean="0"/>
              <a:t>ltchiness</a:t>
            </a:r>
            <a:r>
              <a:rPr lang="en-IN" dirty="0" smtClean="0"/>
              <a:t> can become severe, but it is important to minimize scratching to reduce the risk of scarring.</a:t>
            </a:r>
          </a:p>
          <a:p>
            <a:r>
              <a:rPr lang="en-IN" u="none" strike="noStrike" dirty="0" smtClean="0"/>
              <a:t>keeping fingernails clean and as short as possible</a:t>
            </a:r>
          </a:p>
          <a:p>
            <a:r>
              <a:rPr lang="en-IN" u="none" strike="noStrike" dirty="0" smtClean="0"/>
              <a:t>placing mittens or even socks over a child's hands when they go to sleep, so that any attempt at scratching during the night does not cut the skin</a:t>
            </a:r>
          </a:p>
          <a:p>
            <a:r>
              <a:rPr lang="en-IN" u="none" strike="noStrike" dirty="0" smtClean="0"/>
              <a:t>applying calamine lotion or having an oatmeal bath to reduce itching</a:t>
            </a:r>
            <a:endParaRPr lang="en-IN" dirty="0" smtClean="0"/>
          </a:p>
          <a:p>
            <a:r>
              <a:rPr lang="en-IN" b="1" dirty="0" smtClean="0"/>
              <a:t>Prevention</a:t>
            </a:r>
            <a:endParaRPr lang="en-IN" b="1" dirty="0"/>
          </a:p>
          <a:p>
            <a:r>
              <a:rPr lang="en-IN" dirty="0" smtClean="0"/>
              <a:t>A vaccine is available for </a:t>
            </a:r>
            <a:r>
              <a:rPr lang="en-IN" dirty="0" err="1" smtClean="0"/>
              <a:t>varicella</a:t>
            </a:r>
            <a:r>
              <a:rPr lang="en-IN" dirty="0" smtClean="0"/>
              <a:t>. For children, 2 doses of the </a:t>
            </a:r>
            <a:r>
              <a:rPr lang="en-IN" dirty="0" err="1" smtClean="0"/>
              <a:t>varicella</a:t>
            </a:r>
            <a:r>
              <a:rPr lang="en-IN" dirty="0" smtClean="0"/>
              <a:t> vaccine are given, one at 12 to 15 months and one at age 4 to 6 years. These are </a:t>
            </a:r>
            <a:r>
              <a:rPr lang="en-IN" dirty="0">
                <a:hlinkClick r:id="rId5"/>
              </a:rPr>
              <a:t>90 percent</a:t>
            </a:r>
            <a:r>
              <a:rPr lang="en-IN" dirty="0" smtClean="0"/>
              <a:t> effective at preventing chickenpox.</a:t>
            </a:r>
          </a:p>
          <a:p>
            <a:r>
              <a:rPr lang="en-IN" dirty="0" smtClean="0"/>
              <a:t>In the United States, the chickenpox vaccine is routinely given to children.</a:t>
            </a:r>
          </a:p>
          <a:p>
            <a:endParaRPr lang="en-IN" dirty="0" smtClean="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FF0000"/>
                </a:solidFill>
              </a:rPr>
              <a:t>Small pox</a:t>
            </a:r>
            <a:br>
              <a:rPr lang="en-US" dirty="0" smtClean="0">
                <a:solidFill>
                  <a:srgbClr val="FF0000"/>
                </a:solidFill>
              </a:rPr>
            </a:br>
            <a:endParaRPr lang="en-IN" dirty="0">
              <a:solidFill>
                <a:srgbClr val="FF0000"/>
              </a:solidFill>
            </a:endParaRPr>
          </a:p>
        </p:txBody>
      </p:sp>
      <p:sp>
        <p:nvSpPr>
          <p:cNvPr id="3" name="Content Placeholder 2"/>
          <p:cNvSpPr>
            <a:spLocks noGrp="1"/>
          </p:cNvSpPr>
          <p:nvPr>
            <p:ph idx="1"/>
          </p:nvPr>
        </p:nvSpPr>
        <p:spPr>
          <a:xfrm>
            <a:off x="457200" y="980728"/>
            <a:ext cx="8507288" cy="5616624"/>
          </a:xfrm>
        </p:spPr>
        <p:txBody>
          <a:bodyPr>
            <a:normAutofit fontScale="92500" lnSpcReduction="20000"/>
          </a:bodyPr>
          <a:lstStyle/>
          <a:p>
            <a:r>
              <a:rPr lang="en-IN" dirty="0" smtClean="0"/>
              <a:t>Thousands of years ago, </a:t>
            </a:r>
            <a:r>
              <a:rPr lang="en-IN" dirty="0" err="1" smtClean="0"/>
              <a:t>variola</a:t>
            </a:r>
            <a:r>
              <a:rPr lang="en-IN" dirty="0" smtClean="0"/>
              <a:t> virus (smallpox virus) emerged and began causing illness and deaths in human populations, with smallpox outbreaks occurring from time to time. </a:t>
            </a:r>
          </a:p>
          <a:p>
            <a:r>
              <a:rPr lang="en-IN" dirty="0" smtClean="0"/>
              <a:t>Thanks to the success of vaccination, the last natural outbreak of smallpox in the United States occurred in 1949.</a:t>
            </a:r>
          </a:p>
          <a:p>
            <a:r>
              <a:rPr lang="en-IN" dirty="0" smtClean="0"/>
              <a:t> In 1980, the World Health Assembly declared smallpox eradicated (eliminated), and no cases of naturally occurring smallpox have happened since. </a:t>
            </a:r>
          </a:p>
          <a:p>
            <a:pPr>
              <a:buNone/>
            </a:pPr>
            <a:endParaRPr lang="en-IN" dirty="0" smtClean="0"/>
          </a:p>
          <a:p>
            <a:pPr>
              <a:buNone/>
            </a:pPr>
            <a:r>
              <a:rPr lang="en-IN" dirty="0" smtClean="0"/>
              <a:t/>
            </a:r>
            <a:br>
              <a:rPr lang="en-IN" dirty="0" smtClean="0"/>
            </a:br>
            <a:endParaRPr lang="en-IN"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b="1" dirty="0" smtClean="0">
                <a:solidFill>
                  <a:srgbClr val="FF0000"/>
                </a:solidFill>
              </a:rPr>
              <a:t> Symptoms </a:t>
            </a:r>
            <a:br>
              <a:rPr lang="en-IN" b="1" dirty="0" smtClean="0">
                <a:solidFill>
                  <a:srgbClr val="FF0000"/>
                </a:solidFill>
              </a:rPr>
            </a:br>
            <a:endParaRPr lang="en-IN" dirty="0">
              <a:solidFill>
                <a:srgbClr val="FF0000"/>
              </a:solidFill>
            </a:endParaRPr>
          </a:p>
        </p:txBody>
      </p:sp>
      <p:sp>
        <p:nvSpPr>
          <p:cNvPr id="3" name="Content Placeholder 2"/>
          <p:cNvSpPr>
            <a:spLocks noGrp="1"/>
          </p:cNvSpPr>
          <p:nvPr>
            <p:ph idx="1"/>
          </p:nvPr>
        </p:nvSpPr>
        <p:spPr>
          <a:xfrm>
            <a:off x="323528" y="908720"/>
            <a:ext cx="8733656" cy="5616624"/>
          </a:xfrm>
        </p:spPr>
        <p:txBody>
          <a:bodyPr>
            <a:normAutofit fontScale="85000" lnSpcReduction="20000"/>
          </a:bodyPr>
          <a:lstStyle/>
          <a:p>
            <a:pPr>
              <a:buNone/>
            </a:pPr>
            <a:endParaRPr lang="en-IN" dirty="0" smtClean="0"/>
          </a:p>
          <a:p>
            <a:r>
              <a:rPr lang="en-IN" dirty="0" smtClean="0"/>
              <a:t>High fever</a:t>
            </a:r>
          </a:p>
          <a:p>
            <a:r>
              <a:rPr lang="en-IN" dirty="0" smtClean="0"/>
              <a:t>chills</a:t>
            </a:r>
          </a:p>
          <a:p>
            <a:r>
              <a:rPr lang="en-IN" dirty="0" smtClean="0"/>
              <a:t>headache</a:t>
            </a:r>
          </a:p>
          <a:p>
            <a:r>
              <a:rPr lang="en-IN" dirty="0" smtClean="0"/>
              <a:t>severe back pain</a:t>
            </a:r>
          </a:p>
          <a:p>
            <a:r>
              <a:rPr lang="en-IN" dirty="0" smtClean="0"/>
              <a:t>abdominal pain</a:t>
            </a:r>
          </a:p>
          <a:p>
            <a:r>
              <a:rPr lang="en-IN" dirty="0" smtClean="0"/>
              <a:t>vomiting</a:t>
            </a:r>
          </a:p>
          <a:p>
            <a:r>
              <a:rPr lang="en-IN" dirty="0" smtClean="0"/>
              <a:t>These symptoms would go away within two to three days. Then the patient would feel better. However, just as the patient started to feel better, a rash would appear. The rash started on the face and then spread to the hands, forearms, and the main part of the body.</a:t>
            </a:r>
          </a:p>
          <a:p>
            <a:r>
              <a:rPr lang="en-IN" dirty="0" smtClean="0"/>
              <a:t> The person would be highly contagious until the rash disappeared.</a:t>
            </a:r>
          </a:p>
          <a:p>
            <a:pPr>
              <a:buNone/>
            </a:pPr>
            <a:endParaRPr lang="en-IN" dirty="0" smtClean="0"/>
          </a:p>
          <a:p>
            <a:endParaRPr lang="en-IN"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dirty="0" smtClean="0">
                <a:solidFill>
                  <a:srgbClr val="FF0000"/>
                </a:solidFill>
              </a:rPr>
              <a:t>Causes</a:t>
            </a:r>
            <a:r>
              <a:rPr lang="en-IN" dirty="0" smtClean="0"/>
              <a:t/>
            </a:r>
            <a:br>
              <a:rPr lang="en-IN" dirty="0" smtClean="0"/>
            </a:br>
            <a:endParaRPr lang="en-IN" dirty="0"/>
          </a:p>
        </p:txBody>
      </p:sp>
      <p:sp>
        <p:nvSpPr>
          <p:cNvPr id="3" name="Content Placeholder 2"/>
          <p:cNvSpPr>
            <a:spLocks noGrp="1"/>
          </p:cNvSpPr>
          <p:nvPr>
            <p:ph idx="1"/>
          </p:nvPr>
        </p:nvSpPr>
        <p:spPr>
          <a:xfrm>
            <a:off x="457200" y="980728"/>
            <a:ext cx="8229600" cy="5688632"/>
          </a:xfrm>
        </p:spPr>
        <p:txBody>
          <a:bodyPr>
            <a:normAutofit fontScale="77500" lnSpcReduction="20000"/>
          </a:bodyPr>
          <a:lstStyle/>
          <a:p>
            <a:r>
              <a:rPr lang="en-IN" dirty="0" smtClean="0"/>
              <a:t>Smallpox is caused by infection with the </a:t>
            </a:r>
            <a:r>
              <a:rPr lang="en-IN" dirty="0" err="1" smtClean="0"/>
              <a:t>variola</a:t>
            </a:r>
            <a:r>
              <a:rPr lang="en-IN" dirty="0" smtClean="0"/>
              <a:t> virus. The virus can be transmitted:</a:t>
            </a:r>
          </a:p>
          <a:p>
            <a:r>
              <a:rPr lang="en-IN" b="1" dirty="0" smtClean="0"/>
              <a:t>Directly from person to person.</a:t>
            </a:r>
            <a:r>
              <a:rPr lang="en-IN" dirty="0" smtClean="0"/>
              <a:t> Direct transmission of the virus requires fairly prolonged face-to-face contact. The virus can be transmitted through the air by droplets that escape when an infected person coughs, sneezes or talks.</a:t>
            </a:r>
          </a:p>
          <a:p>
            <a:r>
              <a:rPr lang="en-IN" b="1" dirty="0" smtClean="0"/>
              <a:t>Indirectly from an infected person.</a:t>
            </a:r>
            <a:r>
              <a:rPr lang="en-IN" dirty="0" smtClean="0"/>
              <a:t> In rare instances, airborne virus can spread farther, possibly through the ventilation system in a building, infecting people in other rooms or on other floors.</a:t>
            </a:r>
          </a:p>
          <a:p>
            <a:r>
              <a:rPr lang="en-IN" b="1" dirty="0" smtClean="0"/>
              <a:t>Via contaminated items.</a:t>
            </a:r>
            <a:r>
              <a:rPr lang="en-IN" dirty="0" smtClean="0"/>
              <a:t> Smallpox can also spread through contact with contaminated clothing and bedding, although the risk of infection from these sources is less common.</a:t>
            </a:r>
          </a:p>
          <a:p>
            <a:pPr>
              <a:buNone/>
            </a:pPr>
            <a:endParaRPr lang="en-IN" dirty="0" smtClean="0"/>
          </a:p>
          <a:p>
            <a:pPr>
              <a:buNone/>
            </a:pPr>
            <a:r>
              <a:rPr lang="en-IN" dirty="0" smtClean="0"/>
              <a:t/>
            </a:r>
            <a:br>
              <a:rPr lang="en-IN" dirty="0" smtClean="0"/>
            </a:br>
            <a:endParaRPr lang="en-IN"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dirty="0" smtClean="0">
                <a:solidFill>
                  <a:srgbClr val="FF0000"/>
                </a:solidFill>
              </a:rPr>
              <a:t>Whooping cough (</a:t>
            </a:r>
            <a:r>
              <a:rPr lang="en-IN" dirty="0" err="1" smtClean="0">
                <a:solidFill>
                  <a:srgbClr val="FF0000"/>
                </a:solidFill>
              </a:rPr>
              <a:t>pertussis</a:t>
            </a:r>
            <a:r>
              <a:rPr lang="en-IN" dirty="0" smtClean="0">
                <a:solidFill>
                  <a:srgbClr val="FF0000"/>
                </a:solidFill>
              </a:rPr>
              <a:t>)S</a:t>
            </a:r>
            <a:endParaRPr lang="en-IN" dirty="0"/>
          </a:p>
        </p:txBody>
      </p:sp>
      <p:sp>
        <p:nvSpPr>
          <p:cNvPr id="3" name="Content Placeholder 2"/>
          <p:cNvSpPr>
            <a:spLocks noGrp="1"/>
          </p:cNvSpPr>
          <p:nvPr>
            <p:ph idx="1"/>
          </p:nvPr>
        </p:nvSpPr>
        <p:spPr/>
        <p:txBody>
          <a:bodyPr>
            <a:normAutofit fontScale="70000" lnSpcReduction="20000"/>
          </a:bodyPr>
          <a:lstStyle/>
          <a:p>
            <a:r>
              <a:rPr lang="en-IN" dirty="0" smtClean="0"/>
              <a:t>Whooping cough(also known as </a:t>
            </a:r>
            <a:r>
              <a:rPr lang="en-IN" dirty="0" err="1" smtClean="0">
                <a:hlinkClick r:id="rId2"/>
              </a:rPr>
              <a:t>pertussis</a:t>
            </a:r>
            <a:r>
              <a:rPr lang="en-IN" dirty="0" smtClean="0"/>
              <a:t>) is a </a:t>
            </a:r>
            <a:r>
              <a:rPr lang="en-IN" dirty="0" smtClean="0">
                <a:hlinkClick r:id="rId3"/>
              </a:rPr>
              <a:t>bacterial infection</a:t>
            </a:r>
            <a:r>
              <a:rPr lang="en-IN" dirty="0" smtClean="0"/>
              <a:t> that gets into your nose and throat.</a:t>
            </a:r>
          </a:p>
          <a:p>
            <a:r>
              <a:rPr lang="en-IN" dirty="0" smtClean="0"/>
              <a:t> It spreads very easily, but </a:t>
            </a:r>
            <a:r>
              <a:rPr lang="en-IN" dirty="0" smtClean="0">
                <a:hlinkClick r:id="rId4"/>
              </a:rPr>
              <a:t>vaccines</a:t>
            </a:r>
            <a:r>
              <a:rPr lang="en-IN" dirty="0" smtClean="0"/>
              <a:t> like </a:t>
            </a:r>
            <a:r>
              <a:rPr lang="en-IN" dirty="0" err="1" smtClean="0"/>
              <a:t>DTaP</a:t>
            </a:r>
            <a:r>
              <a:rPr lang="en-IN" dirty="0" smtClean="0"/>
              <a:t> and </a:t>
            </a:r>
            <a:r>
              <a:rPr lang="en-IN" dirty="0" err="1" smtClean="0"/>
              <a:t>Tdap</a:t>
            </a:r>
            <a:r>
              <a:rPr lang="en-IN" dirty="0" smtClean="0"/>
              <a:t> can help prevent it in children and adults.</a:t>
            </a:r>
            <a:br>
              <a:rPr lang="en-IN" dirty="0" smtClean="0"/>
            </a:br>
            <a:endParaRPr lang="en-IN" dirty="0" smtClean="0"/>
          </a:p>
          <a:p>
            <a:pPr>
              <a:buNone/>
            </a:pPr>
            <a:r>
              <a:rPr lang="en-IN" b="1" dirty="0" smtClean="0">
                <a:solidFill>
                  <a:srgbClr val="FF0000"/>
                </a:solidFill>
              </a:rPr>
              <a:t>Symptoms</a:t>
            </a:r>
          </a:p>
          <a:p>
            <a:r>
              <a:rPr lang="en-IN" dirty="0" smtClean="0"/>
              <a:t>At first, whooping cough has the same symptoms as the average cold:</a:t>
            </a:r>
          </a:p>
          <a:p>
            <a:r>
              <a:rPr lang="en-IN" dirty="0" smtClean="0"/>
              <a:t>Mild </a:t>
            </a:r>
            <a:r>
              <a:rPr lang="en-IN" dirty="0" smtClean="0">
                <a:hlinkClick r:id="rId5"/>
              </a:rPr>
              <a:t>coughing</a:t>
            </a:r>
            <a:endParaRPr lang="en-IN" dirty="0" smtClean="0"/>
          </a:p>
          <a:p>
            <a:r>
              <a:rPr lang="en-IN" dirty="0" smtClean="0">
                <a:hlinkClick r:id="rId6"/>
              </a:rPr>
              <a:t>Sneezing</a:t>
            </a:r>
            <a:endParaRPr lang="en-IN" dirty="0" smtClean="0"/>
          </a:p>
          <a:p>
            <a:r>
              <a:rPr lang="en-IN" dirty="0" smtClean="0">
                <a:hlinkClick r:id="rId7"/>
              </a:rPr>
              <a:t>Runny nose</a:t>
            </a:r>
            <a:endParaRPr lang="en-IN" dirty="0" smtClean="0"/>
          </a:p>
          <a:p>
            <a:r>
              <a:rPr lang="en-IN" dirty="0" smtClean="0">
                <a:hlinkClick r:id="rId8"/>
              </a:rPr>
              <a:t>Low fever</a:t>
            </a:r>
            <a:r>
              <a:rPr lang="en-IN" dirty="0" smtClean="0"/>
              <a:t> (below 102 F)</a:t>
            </a:r>
          </a:p>
          <a:p>
            <a:r>
              <a:rPr lang="en-IN" dirty="0" smtClean="0"/>
              <a:t>You may also have </a:t>
            </a:r>
            <a:r>
              <a:rPr lang="en-IN" dirty="0" err="1" smtClean="0">
                <a:hlinkClick r:id="rId9"/>
              </a:rPr>
              <a:t>diarrhea</a:t>
            </a:r>
            <a:r>
              <a:rPr lang="en-IN" dirty="0" smtClean="0"/>
              <a:t> early on.</a:t>
            </a:r>
          </a:p>
          <a:p>
            <a:endParaRPr lang="en-IN"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b="1" dirty="0" smtClean="0">
                <a:solidFill>
                  <a:srgbClr val="FF0000"/>
                </a:solidFill>
              </a:rPr>
              <a:t>Treatment and Prevention</a:t>
            </a:r>
            <a:r>
              <a:rPr lang="en-IN" b="1" dirty="0" smtClean="0"/>
              <a:t/>
            </a:r>
            <a:br>
              <a:rPr lang="en-IN" b="1" dirty="0" smtClean="0"/>
            </a:br>
            <a:endParaRPr lang="en-IN" dirty="0"/>
          </a:p>
        </p:txBody>
      </p:sp>
      <p:sp>
        <p:nvSpPr>
          <p:cNvPr id="3" name="Content Placeholder 2"/>
          <p:cNvSpPr>
            <a:spLocks noGrp="1"/>
          </p:cNvSpPr>
          <p:nvPr>
            <p:ph idx="1"/>
          </p:nvPr>
        </p:nvSpPr>
        <p:spPr>
          <a:xfrm>
            <a:off x="457200" y="908720"/>
            <a:ext cx="8229600" cy="5949280"/>
          </a:xfrm>
        </p:spPr>
        <p:txBody>
          <a:bodyPr>
            <a:normAutofit fontScale="92500" lnSpcReduction="20000"/>
          </a:bodyPr>
          <a:lstStyle/>
          <a:p>
            <a:pPr>
              <a:buNone/>
            </a:pPr>
            <a:endParaRPr lang="en-IN" b="1" dirty="0" smtClean="0"/>
          </a:p>
          <a:p>
            <a:r>
              <a:rPr lang="en-IN" dirty="0" smtClean="0"/>
              <a:t>If doctors diagnose whooping cough early on, </a:t>
            </a:r>
            <a:r>
              <a:rPr lang="en-IN" dirty="0" smtClean="0">
                <a:hlinkClick r:id="rId2"/>
              </a:rPr>
              <a:t>antibiotics</a:t>
            </a:r>
            <a:r>
              <a:rPr lang="en-IN" dirty="0" smtClean="0"/>
              <a:t> can help cut down coughing and other symptoms. </a:t>
            </a:r>
          </a:p>
          <a:p>
            <a:r>
              <a:rPr lang="en-IN" dirty="0" smtClean="0"/>
              <a:t>They can also help prevent the infection from spreading to others. Most people are diagnosed too late for </a:t>
            </a:r>
            <a:r>
              <a:rPr lang="en-IN" dirty="0" smtClean="0">
                <a:hlinkClick r:id="rId3"/>
              </a:rPr>
              <a:t>antibiotics</a:t>
            </a:r>
            <a:r>
              <a:rPr lang="en-IN" dirty="0" smtClean="0"/>
              <a:t> to work well, though.</a:t>
            </a:r>
          </a:p>
          <a:p>
            <a:r>
              <a:rPr lang="en-IN" dirty="0" smtClean="0"/>
              <a:t>Don't use over-the-counter cough medicines, </a:t>
            </a:r>
            <a:r>
              <a:rPr lang="en-IN" dirty="0" smtClean="0">
                <a:hlinkClick r:id="rId4"/>
              </a:rPr>
              <a:t>cough suppressants</a:t>
            </a:r>
            <a:r>
              <a:rPr lang="en-IN" dirty="0" smtClean="0"/>
              <a:t>, or expectorants (medicines that make you cough up mucus) to treat whooping cough. They don't work.</a:t>
            </a:r>
          </a:p>
          <a:p>
            <a:r>
              <a:rPr lang="en-IN" dirty="0" smtClean="0"/>
              <a:t>If your coughing spells are so bad that they keep you from drinking enough fluids, you risk </a:t>
            </a:r>
            <a:r>
              <a:rPr lang="en-IN" dirty="0" smtClean="0">
                <a:hlinkClick r:id="rId5"/>
              </a:rPr>
              <a:t>dehydration</a:t>
            </a:r>
            <a:r>
              <a:rPr lang="en-IN" dirty="0" smtClean="0"/>
              <a:t>. Call your doctor right away.</a:t>
            </a:r>
          </a:p>
          <a:p>
            <a:endParaRPr lang="en-IN"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solidFill>
                  <a:srgbClr val="FF0000"/>
                </a:solidFill>
              </a:rPr>
              <a:t>Influenza</a:t>
            </a:r>
            <a:endParaRPr lang="en-IN" dirty="0">
              <a:solidFill>
                <a:srgbClr val="FF0000"/>
              </a:solidFill>
            </a:endParaRPr>
          </a:p>
        </p:txBody>
      </p:sp>
      <p:sp>
        <p:nvSpPr>
          <p:cNvPr id="3" name="Content Placeholder 2"/>
          <p:cNvSpPr>
            <a:spLocks noGrp="1"/>
          </p:cNvSpPr>
          <p:nvPr>
            <p:ph idx="1"/>
          </p:nvPr>
        </p:nvSpPr>
        <p:spPr/>
        <p:txBody>
          <a:bodyPr>
            <a:normAutofit fontScale="92500" lnSpcReduction="10000"/>
          </a:bodyPr>
          <a:lstStyle/>
          <a:p>
            <a:r>
              <a:rPr lang="en-IN" dirty="0" smtClean="0"/>
              <a:t>Influenza, or flu, is a respiratory illness caused by a virus. </a:t>
            </a:r>
          </a:p>
          <a:p>
            <a:r>
              <a:rPr lang="en-IN" dirty="0" smtClean="0"/>
              <a:t>Flu is highly contagious and is normally spread by the coughs and sneezes of an infected person.</a:t>
            </a:r>
          </a:p>
          <a:p>
            <a:r>
              <a:rPr lang="en-IN" dirty="0" smtClean="0"/>
              <a:t> Although unpleasant, flu is rarely life-threatening. </a:t>
            </a:r>
          </a:p>
          <a:p>
            <a:r>
              <a:rPr lang="en-IN" dirty="0" smtClean="0"/>
              <a:t>You can also catch flu by touching an infected person, for instance, shaking hands. Adults are contagious 1-2 days before getting symptoms and up to 7 days after becoming ill. </a:t>
            </a:r>
          </a:p>
          <a:p>
            <a:pPr>
              <a:buNone/>
            </a:pPr>
            <a:endParaRPr lang="en-IN" dirty="0" smtClean="0"/>
          </a:p>
          <a:p>
            <a:endParaRPr lang="en-IN"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b="1" dirty="0" smtClean="0">
                <a:solidFill>
                  <a:srgbClr val="FF0000"/>
                </a:solidFill>
              </a:rPr>
              <a:t>Symptoms</a:t>
            </a:r>
            <a:r>
              <a:rPr lang="en-IN" b="1" dirty="0" smtClean="0"/>
              <a:t/>
            </a:r>
            <a:br>
              <a:rPr lang="en-IN" b="1" dirty="0" smtClean="0"/>
            </a:br>
            <a:endParaRPr lang="en-IN" dirty="0"/>
          </a:p>
        </p:txBody>
      </p:sp>
      <p:sp>
        <p:nvSpPr>
          <p:cNvPr id="3" name="Content Placeholder 2"/>
          <p:cNvSpPr>
            <a:spLocks noGrp="1"/>
          </p:cNvSpPr>
          <p:nvPr>
            <p:ph idx="1"/>
          </p:nvPr>
        </p:nvSpPr>
        <p:spPr>
          <a:xfrm>
            <a:off x="457200" y="1412776"/>
            <a:ext cx="8229600" cy="4713388"/>
          </a:xfrm>
        </p:spPr>
        <p:txBody>
          <a:bodyPr>
            <a:normAutofit fontScale="70000" lnSpcReduction="20000"/>
          </a:bodyPr>
          <a:lstStyle/>
          <a:p>
            <a:pPr>
              <a:buNone/>
            </a:pPr>
            <a:endParaRPr lang="en-IN" b="1" dirty="0" smtClean="0"/>
          </a:p>
          <a:p>
            <a:r>
              <a:rPr lang="en-IN" dirty="0" smtClean="0"/>
              <a:t>Flu can be uncomfortable, but it is rarely life-threatening.</a:t>
            </a:r>
          </a:p>
          <a:p>
            <a:r>
              <a:rPr lang="en-IN" dirty="0" smtClean="0"/>
              <a:t>Confusing flu with a bad cold is common. Flu and cold symptoms may both include a runny/blocked nose, </a:t>
            </a:r>
            <a:r>
              <a:rPr lang="en-IN" dirty="0" smtClean="0">
                <a:hlinkClick r:id="rId2" tooltip="Strep throat: Causes, diagnosis, and treatments"/>
              </a:rPr>
              <a:t>sore throat</a:t>
            </a:r>
            <a:r>
              <a:rPr lang="en-IN" dirty="0" smtClean="0"/>
              <a:t>, and cough.</a:t>
            </a:r>
          </a:p>
          <a:p>
            <a:r>
              <a:rPr lang="en-IN" dirty="0" smtClean="0"/>
              <a:t>To help you tell them apart, below are some symptoms of flu that are different from a heavy cold:</a:t>
            </a:r>
          </a:p>
          <a:p>
            <a:r>
              <a:rPr lang="en-IN" dirty="0" smtClean="0"/>
              <a:t>high temperature</a:t>
            </a:r>
          </a:p>
          <a:p>
            <a:r>
              <a:rPr lang="en-IN" dirty="0" smtClean="0"/>
              <a:t>cold sweats and shivers</a:t>
            </a:r>
          </a:p>
          <a:p>
            <a:r>
              <a:rPr lang="en-IN" dirty="0" smtClean="0">
                <a:hlinkClick r:id="rId3" tooltip="What is causing this headache?"/>
              </a:rPr>
              <a:t>headache</a:t>
            </a:r>
            <a:endParaRPr lang="en-IN" dirty="0" smtClean="0"/>
          </a:p>
          <a:p>
            <a:r>
              <a:rPr lang="en-IN" dirty="0" smtClean="0"/>
              <a:t>aching joints and limbs</a:t>
            </a:r>
          </a:p>
          <a:p>
            <a:r>
              <a:rPr lang="en-IN" dirty="0" smtClean="0">
                <a:hlinkClick r:id="rId4" tooltip="Fatigue: Why am I so tired and what can I do about it?"/>
              </a:rPr>
              <a:t>fatigue</a:t>
            </a:r>
            <a:r>
              <a:rPr lang="en-IN" dirty="0" smtClean="0"/>
              <a:t>, feeling exhausted</a:t>
            </a:r>
          </a:p>
          <a:p>
            <a:r>
              <a:rPr lang="en-IN" dirty="0" smtClean="0"/>
              <a:t/>
            </a:r>
            <a:br>
              <a:rPr lang="en-IN" dirty="0" smtClean="0"/>
            </a:br>
            <a:endParaRPr lang="en-IN"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b="1" dirty="0" smtClean="0"/>
              <a:t/>
            </a:r>
            <a:br>
              <a:rPr lang="en-IN" b="1" dirty="0" smtClean="0"/>
            </a:br>
            <a:r>
              <a:rPr lang="en-IN" b="1" dirty="0" smtClean="0">
                <a:solidFill>
                  <a:srgbClr val="FF0000"/>
                </a:solidFill>
              </a:rPr>
              <a:t>Treatment and Prevention</a:t>
            </a:r>
            <a:br>
              <a:rPr lang="en-IN" b="1" dirty="0" smtClean="0">
                <a:solidFill>
                  <a:srgbClr val="FF0000"/>
                </a:solidFill>
              </a:rPr>
            </a:br>
            <a:r>
              <a:rPr lang="en-IN" b="1" dirty="0" smtClean="0"/>
              <a:t/>
            </a:r>
            <a:br>
              <a:rPr lang="en-IN" b="1" dirty="0" smtClean="0"/>
            </a:br>
            <a:endParaRPr lang="en-IN" dirty="0"/>
          </a:p>
        </p:txBody>
      </p:sp>
      <p:sp>
        <p:nvSpPr>
          <p:cNvPr id="3" name="Content Placeholder 2"/>
          <p:cNvSpPr>
            <a:spLocks noGrp="1"/>
          </p:cNvSpPr>
          <p:nvPr>
            <p:ph idx="1"/>
          </p:nvPr>
        </p:nvSpPr>
        <p:spPr/>
        <p:txBody>
          <a:bodyPr>
            <a:normAutofit fontScale="70000" lnSpcReduction="20000"/>
          </a:bodyPr>
          <a:lstStyle/>
          <a:p>
            <a:r>
              <a:rPr lang="en-IN" dirty="0" smtClean="0"/>
              <a:t>As flu is caused by a virus, antibiotics cannot help, unless the flu has led to another illness caused by bacteria. </a:t>
            </a:r>
          </a:p>
          <a:p>
            <a:r>
              <a:rPr lang="en-IN" dirty="0" smtClean="0"/>
              <a:t>Painkillers can alleviate some of the symptoms, such as headache and body pains.</a:t>
            </a:r>
          </a:p>
          <a:p>
            <a:r>
              <a:rPr lang="en-IN" dirty="0" smtClean="0"/>
              <a:t>Some painkillers, such as </a:t>
            </a:r>
            <a:r>
              <a:rPr lang="en-IN" dirty="0" smtClean="0">
                <a:hlinkClick r:id="rId2" tooltip="Uses, benefits, and risks of aspirin"/>
              </a:rPr>
              <a:t>aspirin</a:t>
            </a:r>
            <a:r>
              <a:rPr lang="en-IN" dirty="0" smtClean="0"/>
              <a:t>, should not be given to children under 12.</a:t>
            </a:r>
          </a:p>
          <a:p>
            <a:pPr>
              <a:buNone/>
            </a:pPr>
            <a:r>
              <a:rPr lang="en-IN" dirty="0" smtClean="0">
                <a:solidFill>
                  <a:srgbClr val="FF0000"/>
                </a:solidFill>
              </a:rPr>
              <a:t>Individuals with flu should:</a:t>
            </a:r>
          </a:p>
          <a:p>
            <a:r>
              <a:rPr lang="en-IN" dirty="0" smtClean="0"/>
              <a:t>stay at home</a:t>
            </a:r>
          </a:p>
          <a:p>
            <a:r>
              <a:rPr lang="en-IN" dirty="0" smtClean="0"/>
              <a:t>avoid contact with other people where possible</a:t>
            </a:r>
          </a:p>
          <a:p>
            <a:r>
              <a:rPr lang="en-IN" dirty="0" smtClean="0"/>
              <a:t>keep warm and rest</a:t>
            </a:r>
          </a:p>
          <a:p>
            <a:r>
              <a:rPr lang="en-IN" dirty="0" smtClean="0"/>
              <a:t>consume plenty of liquids</a:t>
            </a:r>
          </a:p>
          <a:p>
            <a:r>
              <a:rPr lang="en-IN" dirty="0" smtClean="0"/>
              <a:t>avoid alcohol</a:t>
            </a:r>
          </a:p>
          <a:p>
            <a:r>
              <a:rPr lang="en-IN" dirty="0" smtClean="0"/>
              <a:t>stop smoking</a:t>
            </a:r>
          </a:p>
          <a:p>
            <a:r>
              <a:rPr lang="en-IN" dirty="0" smtClean="0"/>
              <a:t>eat if possible</a:t>
            </a:r>
          </a:p>
          <a:p>
            <a:pPr>
              <a:buNone/>
            </a:pPr>
            <a:endParaRPr lang="en-IN" dirty="0" smtClean="0"/>
          </a:p>
          <a:p>
            <a:endParaRPr lang="en-IN"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solidFill>
                  <a:srgbClr val="FF0000"/>
                </a:solidFill>
              </a:rPr>
              <a:t>Malaria</a:t>
            </a:r>
            <a:endParaRPr lang="en-IN" dirty="0">
              <a:solidFill>
                <a:srgbClr val="FF0000"/>
              </a:solidFill>
            </a:endParaRPr>
          </a:p>
        </p:txBody>
      </p:sp>
      <p:sp>
        <p:nvSpPr>
          <p:cNvPr id="3" name="Content Placeholder 2"/>
          <p:cNvSpPr>
            <a:spLocks noGrp="1"/>
          </p:cNvSpPr>
          <p:nvPr>
            <p:ph idx="1"/>
          </p:nvPr>
        </p:nvSpPr>
        <p:spPr/>
        <p:txBody>
          <a:bodyPr>
            <a:normAutofit fontScale="92500" lnSpcReduction="10000"/>
          </a:bodyPr>
          <a:lstStyle/>
          <a:p>
            <a:r>
              <a:rPr lang="en-IN" dirty="0" smtClean="0"/>
              <a:t>Malaria is a life-threatening mosquito-borne blood disease caused by a Plasmodium parasite. </a:t>
            </a:r>
          </a:p>
          <a:p>
            <a:r>
              <a:rPr lang="en-IN" dirty="0" smtClean="0"/>
              <a:t>It is transmitted to humans through the bite of the </a:t>
            </a:r>
            <a:r>
              <a:rPr lang="en-IN" i="1" dirty="0" smtClean="0"/>
              <a:t>Anopheles</a:t>
            </a:r>
            <a:r>
              <a:rPr lang="en-IN" dirty="0" smtClean="0"/>
              <a:t> mosquito.</a:t>
            </a:r>
          </a:p>
          <a:p>
            <a:r>
              <a:rPr lang="en-IN" dirty="0" smtClean="0"/>
              <a:t>Once an infected mosquito bites a human, the parasites multiply in the host's liver before infecting and destroying red blood cells.</a:t>
            </a:r>
          </a:p>
          <a:p>
            <a:r>
              <a:rPr lang="en-IN" dirty="0" smtClean="0"/>
              <a:t>In some places, malaria can be treated and controlled with early diagnosis. However, some countries lack the resources to do this effectively.</a:t>
            </a:r>
          </a:p>
          <a:p>
            <a:endParaRPr lang="en-IN"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Symptoms</a:t>
            </a:r>
            <a:endParaRPr lang="en-IN" dirty="0">
              <a:solidFill>
                <a:srgbClr val="FF0000"/>
              </a:solidFill>
            </a:endParaRPr>
          </a:p>
        </p:txBody>
      </p:sp>
      <p:sp>
        <p:nvSpPr>
          <p:cNvPr id="3" name="Content Placeholder 2"/>
          <p:cNvSpPr>
            <a:spLocks noGrp="1"/>
          </p:cNvSpPr>
          <p:nvPr>
            <p:ph idx="1"/>
          </p:nvPr>
        </p:nvSpPr>
        <p:spPr/>
        <p:txBody>
          <a:bodyPr>
            <a:normAutofit fontScale="55000" lnSpcReduction="20000"/>
          </a:bodyPr>
          <a:lstStyle/>
          <a:p>
            <a:pPr>
              <a:buNone/>
            </a:pPr>
            <a:endParaRPr lang="en-IN" dirty="0" smtClean="0"/>
          </a:p>
          <a:p>
            <a:r>
              <a:rPr lang="en-IN" dirty="0" smtClean="0"/>
              <a:t>a sensation of cold with shivering</a:t>
            </a:r>
          </a:p>
          <a:p>
            <a:r>
              <a:rPr lang="en-IN" dirty="0" smtClean="0">
                <a:hlinkClick r:id="rId2" tooltip="Fever: What you need to know"/>
              </a:rPr>
              <a:t>fever</a:t>
            </a:r>
            <a:r>
              <a:rPr lang="en-IN" dirty="0" smtClean="0"/>
              <a:t>, </a:t>
            </a:r>
            <a:r>
              <a:rPr lang="en-IN" dirty="0" smtClean="0">
                <a:hlinkClick r:id="rId3" tooltip="What is causing this headache?"/>
              </a:rPr>
              <a:t>headaches</a:t>
            </a:r>
            <a:r>
              <a:rPr lang="en-IN" dirty="0" smtClean="0"/>
              <a:t>, and vomiting</a:t>
            </a:r>
          </a:p>
          <a:p>
            <a:r>
              <a:rPr lang="en-IN" dirty="0" smtClean="0"/>
              <a:t>seizures sometimes occur in younger people with the disease</a:t>
            </a:r>
          </a:p>
          <a:p>
            <a:r>
              <a:rPr lang="en-IN" dirty="0" smtClean="0"/>
              <a:t>sweats, followed by a return to normal temperature, with </a:t>
            </a:r>
            <a:r>
              <a:rPr lang="en-IN" dirty="0" smtClean="0">
                <a:hlinkClick r:id="rId4" tooltip="Fatigue: Why am I so tired and what can I do about it?"/>
              </a:rPr>
              <a:t>tiredness</a:t>
            </a:r>
            <a:endParaRPr lang="en-IN" dirty="0" smtClean="0"/>
          </a:p>
          <a:p>
            <a:pPr>
              <a:buNone/>
            </a:pPr>
            <a:r>
              <a:rPr lang="en-IN" b="1" dirty="0" smtClean="0">
                <a:solidFill>
                  <a:srgbClr val="FF0000"/>
                </a:solidFill>
              </a:rPr>
              <a:t>Severe malaria</a:t>
            </a:r>
          </a:p>
          <a:p>
            <a:r>
              <a:rPr lang="en-IN" dirty="0" smtClean="0"/>
              <a:t>In severe malaria, clinical or laboratory evidence shows signs of vital organ dysfunction</a:t>
            </a:r>
          </a:p>
          <a:p>
            <a:r>
              <a:rPr lang="en-IN" dirty="0" smtClean="0"/>
              <a:t>fever and chills</a:t>
            </a:r>
          </a:p>
          <a:p>
            <a:r>
              <a:rPr lang="en-IN" dirty="0" smtClean="0"/>
              <a:t>impaired consciousness</a:t>
            </a:r>
          </a:p>
          <a:p>
            <a:r>
              <a:rPr lang="en-IN" dirty="0" smtClean="0"/>
              <a:t>prostration, or adopting a prone position</a:t>
            </a:r>
          </a:p>
          <a:p>
            <a:r>
              <a:rPr lang="en-IN" dirty="0" smtClean="0"/>
              <a:t>multiple convulsions</a:t>
            </a:r>
          </a:p>
          <a:p>
            <a:r>
              <a:rPr lang="en-IN" dirty="0" smtClean="0"/>
              <a:t>deep breathing and respiratory distress</a:t>
            </a:r>
          </a:p>
          <a:p>
            <a:r>
              <a:rPr lang="en-IN" dirty="0" smtClean="0"/>
              <a:t>abnormal bleeding and signs of </a:t>
            </a:r>
            <a:r>
              <a:rPr lang="en-IN" dirty="0" err="1" smtClean="0">
                <a:hlinkClick r:id="rId5" tooltip="Everything you need to know about anemia"/>
              </a:rPr>
              <a:t>anemia</a:t>
            </a:r>
            <a:endParaRPr lang="en-IN" dirty="0" smtClean="0"/>
          </a:p>
          <a:p>
            <a:r>
              <a:rPr lang="en-IN" dirty="0" smtClean="0"/>
              <a:t>clinical </a:t>
            </a:r>
            <a:r>
              <a:rPr lang="en-IN" dirty="0" smtClean="0">
                <a:hlinkClick r:id="rId6" tooltip="Everything you need to know about jaundice"/>
              </a:rPr>
              <a:t>jaundice</a:t>
            </a:r>
            <a:r>
              <a:rPr lang="en-IN" dirty="0" smtClean="0"/>
              <a:t> and evidence of vital organ dysfunction</a:t>
            </a:r>
          </a:p>
          <a:p>
            <a:r>
              <a:rPr lang="en-IN" dirty="0" smtClean="0"/>
              <a:t>Severe malaria can be fatal without treatment.</a:t>
            </a:r>
          </a:p>
          <a:p>
            <a:endParaRPr lang="en-IN" b="1" dirty="0" smtClean="0"/>
          </a:p>
          <a:p>
            <a:endParaRPr lang="en-IN"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b="1" dirty="0" smtClean="0">
                <a:solidFill>
                  <a:srgbClr val="FF0000"/>
                </a:solidFill>
              </a:rPr>
              <a:t>Causes</a:t>
            </a:r>
            <a:r>
              <a:rPr lang="en-IN" b="1" dirty="0" smtClean="0"/>
              <a:t/>
            </a:r>
            <a:br>
              <a:rPr lang="en-IN" b="1" dirty="0" smtClean="0"/>
            </a:br>
            <a:endParaRPr lang="en-IN" dirty="0"/>
          </a:p>
        </p:txBody>
      </p:sp>
      <p:sp>
        <p:nvSpPr>
          <p:cNvPr id="3" name="Content Placeholder 2"/>
          <p:cNvSpPr>
            <a:spLocks noGrp="1"/>
          </p:cNvSpPr>
          <p:nvPr>
            <p:ph idx="1"/>
          </p:nvPr>
        </p:nvSpPr>
        <p:spPr/>
        <p:txBody>
          <a:bodyPr>
            <a:normAutofit fontScale="77500" lnSpcReduction="20000"/>
          </a:bodyPr>
          <a:lstStyle/>
          <a:p>
            <a:r>
              <a:rPr lang="en-IN" dirty="0" smtClean="0"/>
              <a:t>Malaria happens when a bite from the female </a:t>
            </a:r>
            <a:r>
              <a:rPr lang="en-IN" i="1" dirty="0" smtClean="0"/>
              <a:t>Anopheles</a:t>
            </a:r>
            <a:r>
              <a:rPr lang="en-IN" dirty="0" smtClean="0"/>
              <a:t> mosquito infects the body with Plasmodium. Only the </a:t>
            </a:r>
            <a:r>
              <a:rPr lang="en-IN" i="1" dirty="0" smtClean="0"/>
              <a:t>Anopheles</a:t>
            </a:r>
            <a:r>
              <a:rPr lang="en-IN" dirty="0" smtClean="0"/>
              <a:t> mosquito can transmit malaria.</a:t>
            </a:r>
          </a:p>
          <a:p>
            <a:r>
              <a:rPr lang="en-IN" dirty="0" smtClean="0"/>
              <a:t>The successful development of the parasite within the mosquito depends on several factors, the most important being humidity and ambient temperatures.</a:t>
            </a:r>
          </a:p>
          <a:p>
            <a:r>
              <a:rPr lang="en-IN" dirty="0" smtClean="0"/>
              <a:t>When an infected mosquito bites a human host, the parasite enters the bloodstream and lays dormant within the liver.</a:t>
            </a:r>
          </a:p>
          <a:p>
            <a:r>
              <a:rPr lang="en-IN" dirty="0" smtClean="0"/>
              <a:t>The host will have no symptoms for an average of </a:t>
            </a:r>
            <a:r>
              <a:rPr lang="en-IN" dirty="0" smtClean="0">
                <a:hlinkClick r:id="rId2"/>
              </a:rPr>
              <a:t>10.5 days</a:t>
            </a:r>
            <a:r>
              <a:rPr lang="en-IN" dirty="0" smtClean="0"/>
              <a:t>, but the malaria parasite will begin multiplying during this time.</a:t>
            </a:r>
          </a:p>
          <a:p>
            <a:endParaRPr lang="en-IN"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b="1" dirty="0" smtClean="0">
                <a:solidFill>
                  <a:srgbClr val="FF0000"/>
                </a:solidFill>
              </a:rPr>
              <a:t>Treatment and prevention</a:t>
            </a:r>
            <a:br>
              <a:rPr lang="en-IN" b="1" dirty="0" smtClean="0">
                <a:solidFill>
                  <a:srgbClr val="FF0000"/>
                </a:solidFill>
              </a:rPr>
            </a:br>
            <a:endParaRPr lang="en-IN" dirty="0">
              <a:solidFill>
                <a:srgbClr val="FF0000"/>
              </a:solidFill>
            </a:endParaRPr>
          </a:p>
        </p:txBody>
      </p:sp>
      <p:sp>
        <p:nvSpPr>
          <p:cNvPr id="3" name="Content Placeholder 2"/>
          <p:cNvSpPr>
            <a:spLocks noGrp="1"/>
          </p:cNvSpPr>
          <p:nvPr>
            <p:ph idx="1"/>
          </p:nvPr>
        </p:nvSpPr>
        <p:spPr/>
        <p:txBody>
          <a:bodyPr>
            <a:normAutofit fontScale="77500" lnSpcReduction="20000"/>
          </a:bodyPr>
          <a:lstStyle/>
          <a:p>
            <a:pPr>
              <a:buFont typeface="Wingdings" pitchFamily="2" charset="2"/>
              <a:buChar char="§"/>
            </a:pPr>
            <a:r>
              <a:rPr lang="en-US" dirty="0" smtClean="0"/>
              <a:t>Give liquid diet to the patient.</a:t>
            </a:r>
          </a:p>
          <a:p>
            <a:pPr>
              <a:buFont typeface="Wingdings" pitchFamily="2" charset="2"/>
              <a:buChar char="§"/>
            </a:pPr>
            <a:r>
              <a:rPr lang="en-US" dirty="0" smtClean="0"/>
              <a:t>When fever is high ,make cold sponging on patient’s head.</a:t>
            </a:r>
          </a:p>
          <a:p>
            <a:pPr>
              <a:buFont typeface="Wingdings" pitchFamily="2" charset="2"/>
              <a:buChar char="§"/>
            </a:pPr>
            <a:r>
              <a:rPr lang="en-US" dirty="0" smtClean="0"/>
              <a:t>Give </a:t>
            </a:r>
            <a:r>
              <a:rPr lang="en-US" dirty="0" err="1" smtClean="0"/>
              <a:t>paracetamol</a:t>
            </a:r>
            <a:r>
              <a:rPr lang="en-US" dirty="0" smtClean="0"/>
              <a:t> or Aspirin to patient.</a:t>
            </a:r>
          </a:p>
          <a:p>
            <a:pPr>
              <a:buFont typeface="Wingdings" pitchFamily="2" charset="2"/>
              <a:buChar char="§"/>
            </a:pPr>
            <a:r>
              <a:rPr lang="en-US" dirty="0" smtClean="0"/>
              <a:t>Use </a:t>
            </a:r>
            <a:r>
              <a:rPr lang="en-US" dirty="0" err="1" smtClean="0"/>
              <a:t>D.D.T</a:t>
            </a:r>
            <a:r>
              <a:rPr lang="en-US" dirty="0" smtClean="0"/>
              <a:t> powder on suspicious places.</a:t>
            </a:r>
          </a:p>
          <a:p>
            <a:pPr>
              <a:buFont typeface="Wingdings" pitchFamily="2" charset="2"/>
              <a:buChar char="§"/>
            </a:pPr>
            <a:r>
              <a:rPr lang="en-US" dirty="0" smtClean="0"/>
              <a:t>Use kerosene oil in standing water.</a:t>
            </a:r>
          </a:p>
          <a:p>
            <a:pPr>
              <a:buFont typeface="Wingdings" pitchFamily="2" charset="2"/>
              <a:buChar char="§"/>
            </a:pPr>
            <a:r>
              <a:rPr lang="en-US" dirty="0" smtClean="0"/>
              <a:t>Don’t collect water on open places.</a:t>
            </a:r>
          </a:p>
          <a:p>
            <a:pPr>
              <a:buNone/>
            </a:pPr>
            <a:endParaRPr lang="en-IN" dirty="0" smtClean="0"/>
          </a:p>
          <a:p>
            <a:pPr>
              <a:buNone/>
            </a:pPr>
            <a:r>
              <a:rPr lang="en-IN" b="1" dirty="0" smtClean="0"/>
              <a:t>Vaccination</a:t>
            </a:r>
          </a:p>
          <a:p>
            <a:r>
              <a:rPr lang="en-IN" dirty="0" smtClean="0"/>
              <a:t>Research to develop safe and effective global vaccines for malaria is ongoing, with </a:t>
            </a:r>
            <a:r>
              <a:rPr lang="en-IN" dirty="0" smtClean="0">
                <a:hlinkClick r:id="rId2"/>
              </a:rPr>
              <a:t>one vaccine</a:t>
            </a:r>
            <a:r>
              <a:rPr lang="en-IN" dirty="0" smtClean="0"/>
              <a:t> already licensed for use in Europe. No vaccine is yet licensed in the U.S.</a:t>
            </a:r>
          </a:p>
          <a:p>
            <a:endParaRPr lang="en-IN"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smtClean="0">
                <a:solidFill>
                  <a:srgbClr val="FF0000"/>
                </a:solidFill>
              </a:rPr>
              <a:t>Diptheria</a:t>
            </a:r>
            <a:r>
              <a:rPr lang="en-US" dirty="0" smtClean="0"/>
              <a:t/>
            </a:r>
            <a:br>
              <a:rPr lang="en-US" dirty="0" smtClean="0"/>
            </a:br>
            <a:endParaRPr lang="en-IN" dirty="0"/>
          </a:p>
        </p:txBody>
      </p:sp>
      <p:sp>
        <p:nvSpPr>
          <p:cNvPr id="3" name="Content Placeholder 2"/>
          <p:cNvSpPr>
            <a:spLocks noGrp="1"/>
          </p:cNvSpPr>
          <p:nvPr>
            <p:ph idx="1"/>
          </p:nvPr>
        </p:nvSpPr>
        <p:spPr/>
        <p:txBody>
          <a:bodyPr>
            <a:normAutofit fontScale="92500" lnSpcReduction="10000"/>
          </a:bodyPr>
          <a:lstStyle/>
          <a:p>
            <a:r>
              <a:rPr lang="en-IN" dirty="0" err="1" smtClean="0"/>
              <a:t>Diptheria</a:t>
            </a:r>
            <a:r>
              <a:rPr lang="en-IN" dirty="0" smtClean="0"/>
              <a:t> is a serious bacterial infection that affects the mucous membranes of the throat and nose. </a:t>
            </a:r>
          </a:p>
          <a:p>
            <a:r>
              <a:rPr lang="en-IN" dirty="0" smtClean="0"/>
              <a:t>Although it spreads easily from one person to another, diphtheria can be prevented through the use of vaccines.</a:t>
            </a:r>
          </a:p>
          <a:p>
            <a:r>
              <a:rPr lang="en-IN" dirty="0" smtClean="0"/>
              <a:t>Call your doctor right away if you believe you have diphtheria. </a:t>
            </a:r>
          </a:p>
          <a:p>
            <a:r>
              <a:rPr lang="en-IN" dirty="0" smtClean="0"/>
              <a:t>If it’s left untreated, it can cause severe damage to your kidneys, nervous system, and heart. </a:t>
            </a:r>
            <a:endParaRPr lang="en-IN"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Causes</a:t>
            </a:r>
            <a:endParaRPr lang="en-IN" dirty="0">
              <a:solidFill>
                <a:srgbClr val="FF0000"/>
              </a:solidFill>
            </a:endParaRPr>
          </a:p>
        </p:txBody>
      </p:sp>
      <p:sp>
        <p:nvSpPr>
          <p:cNvPr id="3" name="Content Placeholder 2"/>
          <p:cNvSpPr>
            <a:spLocks noGrp="1"/>
          </p:cNvSpPr>
          <p:nvPr>
            <p:ph idx="1"/>
          </p:nvPr>
        </p:nvSpPr>
        <p:spPr/>
        <p:txBody>
          <a:bodyPr>
            <a:normAutofit fontScale="70000" lnSpcReduction="20000"/>
          </a:bodyPr>
          <a:lstStyle/>
          <a:p>
            <a:r>
              <a:rPr lang="en-IN" dirty="0" smtClean="0"/>
              <a:t>The bacteria most commonly infect your nose and throat. Once you’re infected, the bacteria release dangerous substances called toxins. The toxins spread through your bloodstream and often cause a thick, gray coating to form in these areas of the body:</a:t>
            </a:r>
          </a:p>
          <a:p>
            <a:r>
              <a:rPr lang="en-IN" dirty="0" smtClean="0"/>
              <a:t>nose</a:t>
            </a:r>
          </a:p>
          <a:p>
            <a:r>
              <a:rPr lang="en-IN" dirty="0" smtClean="0"/>
              <a:t>throat</a:t>
            </a:r>
          </a:p>
          <a:p>
            <a:r>
              <a:rPr lang="en-IN" dirty="0" smtClean="0"/>
              <a:t>tongue</a:t>
            </a:r>
          </a:p>
          <a:p>
            <a:r>
              <a:rPr lang="en-IN" dirty="0" smtClean="0"/>
              <a:t>airway</a:t>
            </a:r>
          </a:p>
          <a:p>
            <a:r>
              <a:rPr lang="en-IN" dirty="0" smtClean="0"/>
              <a:t>In some cases, these toxins can also damage other organs, including the heart, </a:t>
            </a:r>
            <a:r>
              <a:rPr lang="en-IN" dirty="0" smtClean="0">
                <a:hlinkClick r:id="rId2"/>
              </a:rPr>
              <a:t>brain</a:t>
            </a:r>
            <a:r>
              <a:rPr lang="en-IN" dirty="0" smtClean="0"/>
              <a:t>, and </a:t>
            </a:r>
            <a:r>
              <a:rPr lang="en-IN" dirty="0" smtClean="0">
                <a:hlinkClick r:id="rId3"/>
              </a:rPr>
              <a:t>kidneys</a:t>
            </a:r>
            <a:r>
              <a:rPr lang="en-IN" dirty="0" smtClean="0"/>
              <a:t>. This can lead to potentially life-threatening complications, such as:</a:t>
            </a:r>
          </a:p>
          <a:p>
            <a:r>
              <a:rPr lang="en-IN" dirty="0" err="1" smtClean="0">
                <a:hlinkClick r:id="rId4"/>
              </a:rPr>
              <a:t>myocarditis</a:t>
            </a:r>
            <a:r>
              <a:rPr lang="en-IN" dirty="0" smtClean="0"/>
              <a:t>, or inflammation of the heart muscle</a:t>
            </a:r>
          </a:p>
          <a:p>
            <a:r>
              <a:rPr lang="en-IN" dirty="0" smtClean="0">
                <a:hlinkClick r:id="rId5"/>
              </a:rPr>
              <a:t>paralysis</a:t>
            </a:r>
            <a:endParaRPr lang="en-IN" dirty="0" smtClean="0"/>
          </a:p>
          <a:p>
            <a:r>
              <a:rPr lang="en-IN" dirty="0" smtClean="0">
                <a:hlinkClick r:id="rId6"/>
              </a:rPr>
              <a:t>kidney failure</a:t>
            </a:r>
            <a:endParaRPr lang="en-IN" dirty="0" smtClean="0"/>
          </a:p>
          <a:p>
            <a:endParaRPr lang="en-IN" b="1" dirty="0" smtClean="0"/>
          </a:p>
          <a:p>
            <a:endParaRPr lang="en-IN"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Symptoms</a:t>
            </a:r>
            <a:endParaRPr lang="en-IN" dirty="0">
              <a:solidFill>
                <a:srgbClr val="FF0000"/>
              </a:solidFill>
            </a:endParaRPr>
          </a:p>
        </p:txBody>
      </p:sp>
      <p:sp>
        <p:nvSpPr>
          <p:cNvPr id="3" name="Content Placeholder 2"/>
          <p:cNvSpPr>
            <a:spLocks noGrp="1"/>
          </p:cNvSpPr>
          <p:nvPr>
            <p:ph idx="1"/>
          </p:nvPr>
        </p:nvSpPr>
        <p:spPr/>
        <p:txBody>
          <a:bodyPr>
            <a:normAutofit fontScale="77500" lnSpcReduction="20000"/>
          </a:bodyPr>
          <a:lstStyle/>
          <a:p>
            <a:pPr>
              <a:buNone/>
            </a:pPr>
            <a:endParaRPr lang="en-IN" dirty="0" smtClean="0"/>
          </a:p>
          <a:p>
            <a:r>
              <a:rPr lang="en-IN" dirty="0" smtClean="0">
                <a:hlinkClick r:id="rId2"/>
              </a:rPr>
              <a:t>a fever</a:t>
            </a:r>
            <a:endParaRPr lang="en-IN" dirty="0" smtClean="0"/>
          </a:p>
          <a:p>
            <a:r>
              <a:rPr lang="en-IN" dirty="0" smtClean="0">
                <a:hlinkClick r:id="rId3"/>
              </a:rPr>
              <a:t>chills</a:t>
            </a:r>
            <a:endParaRPr lang="en-IN" dirty="0" smtClean="0"/>
          </a:p>
          <a:p>
            <a:r>
              <a:rPr lang="en-IN" dirty="0" smtClean="0">
                <a:hlinkClick r:id="rId4"/>
              </a:rPr>
              <a:t>swollen glands in the neck</a:t>
            </a:r>
            <a:endParaRPr lang="en-IN" dirty="0" smtClean="0"/>
          </a:p>
          <a:p>
            <a:r>
              <a:rPr lang="en-IN" dirty="0" smtClean="0"/>
              <a:t>a loud, barking </a:t>
            </a:r>
            <a:r>
              <a:rPr lang="en-IN" dirty="0" smtClean="0">
                <a:hlinkClick r:id="rId5"/>
              </a:rPr>
              <a:t>cough</a:t>
            </a:r>
            <a:endParaRPr lang="en-IN" dirty="0" smtClean="0"/>
          </a:p>
          <a:p>
            <a:r>
              <a:rPr lang="en-IN" dirty="0" smtClean="0">
                <a:hlinkClick r:id="rId6"/>
              </a:rPr>
              <a:t>a sore throat</a:t>
            </a:r>
            <a:endParaRPr lang="en-IN" dirty="0" smtClean="0"/>
          </a:p>
          <a:p>
            <a:r>
              <a:rPr lang="en-IN" dirty="0" smtClean="0"/>
              <a:t>bluish skin</a:t>
            </a:r>
          </a:p>
          <a:p>
            <a:r>
              <a:rPr lang="en-IN" dirty="0" smtClean="0">
                <a:hlinkClick r:id="rId7"/>
              </a:rPr>
              <a:t>a general feeling of uneasiness or discomfort</a:t>
            </a:r>
            <a:endParaRPr lang="en-IN" dirty="0" smtClean="0"/>
          </a:p>
          <a:p>
            <a:r>
              <a:rPr lang="en-IN" dirty="0" smtClean="0"/>
              <a:t>difficulty </a:t>
            </a:r>
            <a:r>
              <a:rPr lang="en-IN" dirty="0" smtClean="0">
                <a:hlinkClick r:id="rId8"/>
              </a:rPr>
              <a:t>breathing</a:t>
            </a:r>
            <a:r>
              <a:rPr lang="en-IN" dirty="0" smtClean="0"/>
              <a:t> or </a:t>
            </a:r>
            <a:r>
              <a:rPr lang="en-IN" dirty="0" smtClean="0">
                <a:hlinkClick r:id="rId9"/>
              </a:rPr>
              <a:t>swallowing</a:t>
            </a:r>
            <a:endParaRPr lang="en-IN" dirty="0" smtClean="0"/>
          </a:p>
          <a:p>
            <a:r>
              <a:rPr lang="en-IN" dirty="0" smtClean="0">
                <a:hlinkClick r:id="rId10"/>
              </a:rPr>
              <a:t>changes in vision</a:t>
            </a:r>
            <a:endParaRPr lang="en-IN" dirty="0" smtClean="0"/>
          </a:p>
          <a:p>
            <a:r>
              <a:rPr lang="en-IN" dirty="0" smtClean="0">
                <a:hlinkClick r:id="rId11"/>
              </a:rPr>
              <a:t>slurred speech</a:t>
            </a:r>
            <a:endParaRPr lang="en-IN" dirty="0" smtClean="0"/>
          </a:p>
          <a:p>
            <a:endParaRPr lang="en-IN"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Treatment and Prevention</a:t>
            </a:r>
            <a:endParaRPr lang="en-IN" dirty="0">
              <a:solidFill>
                <a:srgbClr val="FF0000"/>
              </a:solidFill>
            </a:endParaRPr>
          </a:p>
        </p:txBody>
      </p:sp>
      <p:sp>
        <p:nvSpPr>
          <p:cNvPr id="3" name="Content Placeholder 2"/>
          <p:cNvSpPr>
            <a:spLocks noGrp="1"/>
          </p:cNvSpPr>
          <p:nvPr>
            <p:ph idx="1"/>
          </p:nvPr>
        </p:nvSpPr>
        <p:spPr/>
        <p:txBody>
          <a:bodyPr>
            <a:normAutofit fontScale="70000" lnSpcReduction="20000"/>
          </a:bodyPr>
          <a:lstStyle/>
          <a:p>
            <a:r>
              <a:rPr lang="en-IN" dirty="0" smtClean="0"/>
              <a:t> The first step of treatment is an antitoxin injection. </a:t>
            </a:r>
          </a:p>
          <a:p>
            <a:r>
              <a:rPr lang="en-IN" dirty="0" smtClean="0"/>
              <a:t>During treatment, your doctor may have you stay in the hospital so you can avoid passing your infection on to others. They may also prescribe antibiotics for those </a:t>
            </a:r>
            <a:r>
              <a:rPr lang="en-IN" dirty="0" smtClean="0">
                <a:hlinkClick r:id="rId2"/>
              </a:rPr>
              <a:t>close to you</a:t>
            </a:r>
            <a:r>
              <a:rPr lang="en-IN" dirty="0" smtClean="0"/>
              <a:t>.</a:t>
            </a:r>
          </a:p>
          <a:p>
            <a:r>
              <a:rPr lang="en-IN" dirty="0" smtClean="0"/>
              <a:t>Diphtheria is preventable with the use of antibiotics and vaccines.</a:t>
            </a:r>
          </a:p>
          <a:p>
            <a:r>
              <a:rPr lang="en-IN" dirty="0" smtClean="0"/>
              <a:t>The vaccine for diphtheria is called </a:t>
            </a:r>
            <a:r>
              <a:rPr lang="en-IN" dirty="0" err="1" smtClean="0"/>
              <a:t>DTaP</a:t>
            </a:r>
            <a:r>
              <a:rPr lang="en-IN" dirty="0" smtClean="0"/>
              <a:t>. </a:t>
            </a:r>
          </a:p>
          <a:p>
            <a:r>
              <a:rPr lang="en-IN" dirty="0" smtClean="0"/>
              <a:t> It’s given to children at </a:t>
            </a:r>
            <a:r>
              <a:rPr lang="en-IN" dirty="0" smtClean="0">
                <a:hlinkClick r:id="rId3"/>
              </a:rPr>
              <a:t>the following ages</a:t>
            </a:r>
            <a:r>
              <a:rPr lang="en-IN" dirty="0" smtClean="0"/>
              <a:t>:</a:t>
            </a:r>
          </a:p>
          <a:p>
            <a:r>
              <a:rPr lang="en-IN" dirty="0" smtClean="0"/>
              <a:t>2 months</a:t>
            </a:r>
          </a:p>
          <a:p>
            <a:r>
              <a:rPr lang="en-IN" dirty="0" smtClean="0"/>
              <a:t>4 months</a:t>
            </a:r>
          </a:p>
          <a:p>
            <a:r>
              <a:rPr lang="en-IN" dirty="0" smtClean="0"/>
              <a:t>6 months</a:t>
            </a:r>
          </a:p>
          <a:p>
            <a:r>
              <a:rPr lang="en-IN" dirty="0" smtClean="0"/>
              <a:t>15 to 18 months</a:t>
            </a:r>
          </a:p>
          <a:p>
            <a:r>
              <a:rPr lang="en-IN" dirty="0" smtClean="0"/>
              <a:t>4 to 6 years</a:t>
            </a:r>
          </a:p>
          <a:p>
            <a:r>
              <a:rPr lang="en-IN" dirty="0" smtClean="0"/>
              <a:t>Vaccines only last for 10 years, so your child will need to be vaccinated again around age 12. </a:t>
            </a:r>
          </a:p>
          <a:p>
            <a:endParaRPr lang="en-IN"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solidFill>
                  <a:srgbClr val="FF0000"/>
                </a:solidFill>
              </a:rPr>
              <a:t>Tuberculosis</a:t>
            </a:r>
            <a:endParaRPr lang="en-IN" dirty="0">
              <a:solidFill>
                <a:srgbClr val="FF0000"/>
              </a:solidFill>
            </a:endParaRPr>
          </a:p>
        </p:txBody>
      </p:sp>
      <p:sp>
        <p:nvSpPr>
          <p:cNvPr id="3" name="Content Placeholder 2"/>
          <p:cNvSpPr>
            <a:spLocks noGrp="1"/>
          </p:cNvSpPr>
          <p:nvPr>
            <p:ph idx="1"/>
          </p:nvPr>
        </p:nvSpPr>
        <p:spPr/>
        <p:txBody>
          <a:bodyPr>
            <a:normAutofit/>
          </a:bodyPr>
          <a:lstStyle/>
          <a:p>
            <a:r>
              <a:rPr lang="en-IN" dirty="0" smtClean="0"/>
              <a:t>Tuberculosis is an infectious disease that usually affects the lungs. Compared with other diseases caused by a single infectious agent, tuberculosis is the second biggest killer, globally. </a:t>
            </a:r>
          </a:p>
          <a:p>
            <a:r>
              <a:rPr lang="en-IN" dirty="0" smtClean="0"/>
              <a:t>In 2015, </a:t>
            </a:r>
            <a:r>
              <a:rPr lang="en-IN" dirty="0" smtClean="0">
                <a:hlinkClick r:id="rId2"/>
              </a:rPr>
              <a:t>1.8 million</a:t>
            </a:r>
            <a:r>
              <a:rPr lang="en-IN" dirty="0" smtClean="0"/>
              <a:t> people died from the disease, with 10.4 million falling ill.</a:t>
            </a:r>
          </a:p>
          <a:p>
            <a:pPr>
              <a:buNone/>
            </a:pPr>
            <a:endParaRPr lang="en-IN"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b="1" dirty="0" smtClean="0">
                <a:solidFill>
                  <a:srgbClr val="FF0000"/>
                </a:solidFill>
              </a:rPr>
              <a:t>Causes</a:t>
            </a:r>
            <a:endParaRPr lang="en-IN" dirty="0">
              <a:solidFill>
                <a:srgbClr val="FF0000"/>
              </a:solidFill>
            </a:endParaRPr>
          </a:p>
        </p:txBody>
      </p:sp>
      <p:sp>
        <p:nvSpPr>
          <p:cNvPr id="3" name="Content Placeholder 2"/>
          <p:cNvSpPr>
            <a:spLocks noGrp="1"/>
          </p:cNvSpPr>
          <p:nvPr>
            <p:ph idx="1"/>
          </p:nvPr>
        </p:nvSpPr>
        <p:spPr/>
        <p:txBody>
          <a:bodyPr>
            <a:normAutofit fontScale="92500"/>
          </a:bodyPr>
          <a:lstStyle/>
          <a:p>
            <a:r>
              <a:rPr lang="en-IN" dirty="0" smtClean="0"/>
              <a:t>The </a:t>
            </a:r>
            <a:r>
              <a:rPr lang="en-IN" i="1" dirty="0" smtClean="0"/>
              <a:t>Mycobacterium tuberculosis</a:t>
            </a:r>
            <a:r>
              <a:rPr lang="en-IN" dirty="0" smtClean="0"/>
              <a:t> bacterium causes TB. It is spread through the air when a person with TB (whose lungs are affected) coughs, sneezes, spits, laughs, or talks.</a:t>
            </a:r>
          </a:p>
          <a:p>
            <a:r>
              <a:rPr lang="en-IN" dirty="0" smtClean="0"/>
              <a:t>TB is contagious, but it is not easy to catch. The chances of catching TB from someone you live or work with are much higher than from a stranger. </a:t>
            </a:r>
          </a:p>
          <a:p>
            <a:r>
              <a:rPr lang="en-IN" dirty="0" smtClean="0"/>
              <a:t>Since antibiotics began to be used to fight TB, some strains have become resistant to drugs. </a:t>
            </a:r>
            <a:endParaRPr lang="en-IN"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b="1" dirty="0" smtClean="0">
                <a:solidFill>
                  <a:srgbClr val="FF0000"/>
                </a:solidFill>
              </a:rPr>
              <a:t>Symptoms </a:t>
            </a:r>
            <a:br>
              <a:rPr lang="en-IN" b="1" dirty="0" smtClean="0">
                <a:solidFill>
                  <a:srgbClr val="FF0000"/>
                </a:solidFill>
              </a:rPr>
            </a:br>
            <a:endParaRPr lang="en-IN" dirty="0">
              <a:solidFill>
                <a:srgbClr val="FF0000"/>
              </a:solidFill>
            </a:endParaRPr>
          </a:p>
        </p:txBody>
      </p:sp>
      <p:sp>
        <p:nvSpPr>
          <p:cNvPr id="3" name="Content Placeholder 2"/>
          <p:cNvSpPr>
            <a:spLocks noGrp="1"/>
          </p:cNvSpPr>
          <p:nvPr>
            <p:ph idx="1"/>
          </p:nvPr>
        </p:nvSpPr>
        <p:spPr>
          <a:xfrm>
            <a:off x="539552" y="1628800"/>
            <a:ext cx="8229600" cy="4525963"/>
          </a:xfrm>
        </p:spPr>
        <p:txBody>
          <a:bodyPr>
            <a:normAutofit fontScale="92500" lnSpcReduction="10000"/>
          </a:bodyPr>
          <a:lstStyle/>
          <a:p>
            <a:r>
              <a:rPr lang="en-IN" dirty="0" smtClean="0"/>
              <a:t>While latent TB is symptomless, the symptoms of active TB include the following:</a:t>
            </a:r>
          </a:p>
          <a:p>
            <a:r>
              <a:rPr lang="en-IN" dirty="0" smtClean="0"/>
              <a:t>Coughing, sometimes with mucus or blood</a:t>
            </a:r>
          </a:p>
          <a:p>
            <a:r>
              <a:rPr lang="en-IN" dirty="0" smtClean="0"/>
              <a:t>Chills</a:t>
            </a:r>
          </a:p>
          <a:p>
            <a:r>
              <a:rPr lang="en-IN" dirty="0" smtClean="0">
                <a:hlinkClick r:id="rId2" tooltip="Fatigue: Why am I so tired and what can I do about it?"/>
              </a:rPr>
              <a:t>Fatigue</a:t>
            </a:r>
            <a:endParaRPr lang="en-IN" dirty="0" smtClean="0"/>
          </a:p>
          <a:p>
            <a:r>
              <a:rPr lang="en-IN" dirty="0" smtClean="0"/>
              <a:t>Fever</a:t>
            </a:r>
          </a:p>
          <a:p>
            <a:r>
              <a:rPr lang="en-IN" dirty="0" smtClean="0"/>
              <a:t>Loss of weight</a:t>
            </a:r>
          </a:p>
          <a:p>
            <a:r>
              <a:rPr lang="en-IN" dirty="0" smtClean="0"/>
              <a:t>Loss of appetite</a:t>
            </a:r>
          </a:p>
          <a:p>
            <a:r>
              <a:rPr lang="en-IN" dirty="0" smtClean="0"/>
              <a:t>Night sweats</a:t>
            </a:r>
          </a:p>
          <a:p>
            <a:endParaRPr lang="en-IN"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FF0000"/>
                </a:solidFill>
              </a:rPr>
              <a:t>Treatment</a:t>
            </a:r>
            <a:r>
              <a:rPr lang="en-US" dirty="0" smtClean="0"/>
              <a:t/>
            </a:r>
            <a:br>
              <a:rPr lang="en-US" dirty="0" smtClean="0"/>
            </a:br>
            <a:endParaRPr lang="en-IN" dirty="0"/>
          </a:p>
        </p:txBody>
      </p:sp>
      <p:sp>
        <p:nvSpPr>
          <p:cNvPr id="3" name="Content Placeholder 2"/>
          <p:cNvSpPr>
            <a:spLocks noGrp="1"/>
          </p:cNvSpPr>
          <p:nvPr>
            <p:ph idx="1"/>
          </p:nvPr>
        </p:nvSpPr>
        <p:spPr/>
        <p:txBody>
          <a:bodyPr>
            <a:normAutofit fontScale="77500" lnSpcReduction="20000"/>
          </a:bodyPr>
          <a:lstStyle/>
          <a:p>
            <a:r>
              <a:rPr lang="en-IN" dirty="0" smtClean="0"/>
              <a:t>TB cases can be cured when the right medication is available and administered correctly.</a:t>
            </a:r>
          </a:p>
          <a:p>
            <a:r>
              <a:rPr lang="en-IN" dirty="0" smtClean="0"/>
              <a:t> The precise type and length of </a:t>
            </a:r>
            <a:r>
              <a:rPr lang="en-IN" dirty="0" smtClean="0">
                <a:hlinkClick r:id="rId2" tooltip="Antibiotics: All You Need To Know"/>
              </a:rPr>
              <a:t>antibiotic</a:t>
            </a:r>
            <a:r>
              <a:rPr lang="en-IN" dirty="0" smtClean="0"/>
              <a:t> treatment depend on a person's age, overall health, potential resistance to drugs, whether the TB is latent or active, and the location of infection (i.e., the lungs, brain, kidneys).</a:t>
            </a:r>
          </a:p>
          <a:p>
            <a:r>
              <a:rPr lang="en-IN" dirty="0" smtClean="0"/>
              <a:t>People with latent TB may need just one kind of TB antibiotics, whereas people with active TB (particularly </a:t>
            </a:r>
            <a:r>
              <a:rPr lang="en-IN" dirty="0" err="1" smtClean="0"/>
              <a:t>MDR</a:t>
            </a:r>
            <a:r>
              <a:rPr lang="en-IN" dirty="0" smtClean="0"/>
              <a:t>-TB) will often require a prescription of multiple drugs.</a:t>
            </a:r>
          </a:p>
          <a:p>
            <a:r>
              <a:rPr lang="en-IN" dirty="0" smtClean="0"/>
              <a:t>Antibiotics are usually required to be taken for a relatively long time. The standard length of time for a course of TB antibiotics is about </a:t>
            </a:r>
            <a:r>
              <a:rPr lang="en-IN" dirty="0" smtClean="0">
                <a:hlinkClick r:id="rId3"/>
              </a:rPr>
              <a:t>6 months</a:t>
            </a:r>
            <a:r>
              <a:rPr lang="en-IN" dirty="0" smtClean="0"/>
              <a:t>.</a:t>
            </a:r>
          </a:p>
          <a:p>
            <a:pPr>
              <a:buNone/>
            </a:pPr>
            <a:endParaRPr lang="en-IN" dirty="0" smtClean="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solidFill>
                  <a:srgbClr val="FF0000"/>
                </a:solidFill>
              </a:rPr>
              <a:t>AIDS</a:t>
            </a:r>
            <a:r>
              <a:rPr lang="en-IN" dirty="0" smtClean="0"/>
              <a:t> </a:t>
            </a:r>
            <a:endParaRPr lang="en-IN" dirty="0"/>
          </a:p>
        </p:txBody>
      </p:sp>
      <p:sp>
        <p:nvSpPr>
          <p:cNvPr id="3" name="Content Placeholder 2"/>
          <p:cNvSpPr>
            <a:spLocks noGrp="1"/>
          </p:cNvSpPr>
          <p:nvPr>
            <p:ph idx="1"/>
          </p:nvPr>
        </p:nvSpPr>
        <p:spPr/>
        <p:txBody>
          <a:bodyPr>
            <a:normAutofit fontScale="92500" lnSpcReduction="20000"/>
          </a:bodyPr>
          <a:lstStyle/>
          <a:p>
            <a:r>
              <a:rPr lang="en-IN" dirty="0" smtClean="0"/>
              <a:t>AIDS (acquired immunodeficiency syndrome) is a syndrome caused by a virus called HIV (human immunodeficiency virus). </a:t>
            </a:r>
          </a:p>
          <a:p>
            <a:r>
              <a:rPr lang="en-IN" dirty="0" smtClean="0"/>
              <a:t>The disease alters the immune system, making people much more vulnerable to infections and diseases. </a:t>
            </a:r>
          </a:p>
          <a:p>
            <a:r>
              <a:rPr lang="en-IN" dirty="0" smtClean="0"/>
              <a:t>This susceptibility worsens as the syndrome progresses. </a:t>
            </a:r>
          </a:p>
          <a:p>
            <a:r>
              <a:rPr lang="en-IN" dirty="0" smtClean="0"/>
              <a:t>HIV is found throughout all the tissues of the body but is transmitted via the body fluids of an infected person</a:t>
            </a:r>
            <a:endParaRPr lang="en-IN"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b="1" dirty="0" smtClean="0"/>
              <a:t/>
            </a:r>
            <a:br>
              <a:rPr lang="en-IN" b="1" dirty="0" smtClean="0"/>
            </a:br>
            <a:r>
              <a:rPr lang="en-IN" b="1" dirty="0" smtClean="0">
                <a:solidFill>
                  <a:srgbClr val="FF0000"/>
                </a:solidFill>
              </a:rPr>
              <a:t>How is HIV transmitted?</a:t>
            </a:r>
            <a:br>
              <a:rPr lang="en-IN" b="1" dirty="0" smtClean="0">
                <a:solidFill>
                  <a:srgbClr val="FF0000"/>
                </a:solidFill>
              </a:rPr>
            </a:br>
            <a:r>
              <a:rPr lang="en-US" dirty="0" smtClean="0">
                <a:solidFill>
                  <a:srgbClr val="FF0000"/>
                </a:solidFill>
              </a:rPr>
              <a:t>Causes</a:t>
            </a:r>
            <a:r>
              <a:rPr lang="en-US" dirty="0" smtClean="0"/>
              <a:t/>
            </a:r>
            <a:br>
              <a:rPr lang="en-US" dirty="0" smtClean="0"/>
            </a:br>
            <a:endParaRPr lang="en-IN" dirty="0"/>
          </a:p>
        </p:txBody>
      </p:sp>
      <p:sp>
        <p:nvSpPr>
          <p:cNvPr id="3" name="Content Placeholder 2"/>
          <p:cNvSpPr>
            <a:spLocks noGrp="1"/>
          </p:cNvSpPr>
          <p:nvPr>
            <p:ph idx="1"/>
          </p:nvPr>
        </p:nvSpPr>
        <p:spPr/>
        <p:txBody>
          <a:bodyPr>
            <a:normAutofit fontScale="92500" lnSpcReduction="10000"/>
          </a:bodyPr>
          <a:lstStyle/>
          <a:p>
            <a:r>
              <a:rPr lang="en-IN" b="1" dirty="0" smtClean="0"/>
              <a:t>Sexual transmission</a:t>
            </a:r>
            <a:r>
              <a:rPr lang="en-IN" dirty="0" smtClean="0"/>
              <a:t> - it can happen when there is contact with infected sexual fluids . This can happen while having unprotected sex.</a:t>
            </a:r>
          </a:p>
          <a:p>
            <a:r>
              <a:rPr lang="en-IN" b="1" dirty="0" err="1" smtClean="0"/>
              <a:t>Perinatal</a:t>
            </a:r>
            <a:r>
              <a:rPr lang="en-IN" b="1" dirty="0" smtClean="0"/>
              <a:t> transmission</a:t>
            </a:r>
            <a:r>
              <a:rPr lang="en-IN" dirty="0" smtClean="0"/>
              <a:t> - a mother can pass the infection on to her child during childbirth, pregnancy, and also through breastfeeding.</a:t>
            </a:r>
          </a:p>
          <a:p>
            <a:r>
              <a:rPr lang="en-IN" b="1" dirty="0" smtClean="0"/>
              <a:t>Blood transmission</a:t>
            </a:r>
            <a:r>
              <a:rPr lang="en-IN" dirty="0" smtClean="0"/>
              <a:t> - the risk of transmitting HIV through blood transfusion is nowadays extremely low in developed countries, thanks to meticulous screening and precautions. </a:t>
            </a:r>
            <a:endParaRPr lang="en-IN"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b="1" dirty="0" smtClean="0">
                <a:solidFill>
                  <a:srgbClr val="FF0000"/>
                </a:solidFill>
              </a:rPr>
              <a:t>Symptoms of early HIV infection</a:t>
            </a:r>
            <a:br>
              <a:rPr lang="en-IN" b="1" dirty="0" smtClean="0">
                <a:solidFill>
                  <a:srgbClr val="FF0000"/>
                </a:solidFill>
              </a:rPr>
            </a:br>
            <a:endParaRPr lang="en-IN" dirty="0">
              <a:solidFill>
                <a:srgbClr val="FF0000"/>
              </a:solidFill>
            </a:endParaRPr>
          </a:p>
        </p:txBody>
      </p:sp>
      <p:sp>
        <p:nvSpPr>
          <p:cNvPr id="3" name="Content Placeholder 2"/>
          <p:cNvSpPr>
            <a:spLocks noGrp="1"/>
          </p:cNvSpPr>
          <p:nvPr>
            <p:ph idx="1"/>
          </p:nvPr>
        </p:nvSpPr>
        <p:spPr/>
        <p:txBody>
          <a:bodyPr>
            <a:normAutofit fontScale="62500" lnSpcReduction="20000"/>
          </a:bodyPr>
          <a:lstStyle/>
          <a:p>
            <a:r>
              <a:rPr lang="en-IN" dirty="0" smtClean="0"/>
              <a:t>Many people with HIV have no symptoms for several months to even years after becoming infected. Others may develop symptoms similar to flu, usually 2-6 weeks after catching the virus.</a:t>
            </a:r>
          </a:p>
          <a:p>
            <a:r>
              <a:rPr lang="en-IN" dirty="0" smtClean="0"/>
              <a:t>The symptoms of early HIV infection may include:</a:t>
            </a:r>
          </a:p>
          <a:p>
            <a:r>
              <a:rPr lang="en-IN" dirty="0" smtClean="0">
                <a:hlinkClick r:id="rId2" tooltip="Fever: Causes, symptoms, and treatments"/>
              </a:rPr>
              <a:t>fever</a:t>
            </a:r>
            <a:endParaRPr lang="en-IN" dirty="0" smtClean="0"/>
          </a:p>
          <a:p>
            <a:r>
              <a:rPr lang="en-IN" dirty="0" smtClean="0"/>
              <a:t>chills</a:t>
            </a:r>
          </a:p>
          <a:p>
            <a:r>
              <a:rPr lang="en-IN" dirty="0" smtClean="0"/>
              <a:t>joint pain</a:t>
            </a:r>
          </a:p>
          <a:p>
            <a:r>
              <a:rPr lang="en-IN" dirty="0" smtClean="0"/>
              <a:t>muscle aches</a:t>
            </a:r>
          </a:p>
          <a:p>
            <a:r>
              <a:rPr lang="en-IN" dirty="0" smtClean="0">
                <a:hlinkClick r:id="rId3" tooltip="Strep throat: Causes, diagnosis, and treatments"/>
              </a:rPr>
              <a:t>sore throat</a:t>
            </a:r>
            <a:endParaRPr lang="en-IN" dirty="0" smtClean="0"/>
          </a:p>
          <a:p>
            <a:r>
              <a:rPr lang="en-IN" dirty="0" smtClean="0"/>
              <a:t>sweats (particularly at night)</a:t>
            </a:r>
          </a:p>
          <a:p>
            <a:r>
              <a:rPr lang="en-IN" dirty="0" smtClean="0"/>
              <a:t>enlarged glands</a:t>
            </a:r>
          </a:p>
          <a:p>
            <a:r>
              <a:rPr lang="en-IN" dirty="0" smtClean="0"/>
              <a:t>a red rash</a:t>
            </a:r>
          </a:p>
          <a:p>
            <a:r>
              <a:rPr lang="en-IN" dirty="0" smtClean="0">
                <a:hlinkClick r:id="rId4" tooltip="Fatigue: Why am I so tired and what can I do about it?"/>
              </a:rPr>
              <a:t>tiredness</a:t>
            </a:r>
            <a:endParaRPr lang="en-IN" dirty="0" smtClean="0"/>
          </a:p>
          <a:p>
            <a:r>
              <a:rPr lang="en-IN" dirty="0" smtClean="0"/>
              <a:t>weakness</a:t>
            </a:r>
          </a:p>
          <a:p>
            <a:r>
              <a:rPr lang="en-IN" dirty="0" smtClean="0"/>
              <a:t>unintentional weight loss</a:t>
            </a:r>
          </a:p>
          <a:p>
            <a:endParaRPr lang="en-IN"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cap="all" dirty="0" smtClean="0">
                <a:solidFill>
                  <a:srgbClr val="FF0000"/>
                </a:solidFill>
              </a:rPr>
              <a:t>TREATMENT</a:t>
            </a:r>
            <a:r>
              <a:rPr lang="en-IN" b="1" dirty="0" smtClean="0">
                <a:solidFill>
                  <a:srgbClr val="FF0000"/>
                </a:solidFill>
              </a:rPr>
              <a:t/>
            </a:r>
            <a:br>
              <a:rPr lang="en-IN" b="1" dirty="0" smtClean="0">
                <a:solidFill>
                  <a:srgbClr val="FF0000"/>
                </a:solidFill>
              </a:rPr>
            </a:br>
            <a:endParaRPr lang="en-IN" dirty="0">
              <a:solidFill>
                <a:srgbClr val="FF0000"/>
              </a:solidFill>
            </a:endParaRPr>
          </a:p>
        </p:txBody>
      </p:sp>
      <p:sp>
        <p:nvSpPr>
          <p:cNvPr id="3" name="Content Placeholder 2"/>
          <p:cNvSpPr>
            <a:spLocks noGrp="1"/>
          </p:cNvSpPr>
          <p:nvPr>
            <p:ph idx="1"/>
          </p:nvPr>
        </p:nvSpPr>
        <p:spPr/>
        <p:txBody>
          <a:bodyPr>
            <a:normAutofit fontScale="85000" lnSpcReduction="20000"/>
          </a:bodyPr>
          <a:lstStyle/>
          <a:p>
            <a:r>
              <a:rPr lang="en-IN" dirty="0" smtClean="0"/>
              <a:t>The red ribbon is the worldwide symbol of support and awareness for people living with HIV.</a:t>
            </a:r>
          </a:p>
          <a:p>
            <a:r>
              <a:rPr lang="en-IN" dirty="0" smtClean="0"/>
              <a:t>Earlier HIV antiretroviral treatment is crucial - it improves quality of life, extends life expectancy, and reduces the risk of transmission, according to the World Health Organization's guidelines issued in </a:t>
            </a:r>
            <a:r>
              <a:rPr lang="en-IN" dirty="0" smtClean="0">
                <a:hlinkClick r:id="rId2"/>
              </a:rPr>
              <a:t>June 2013</a:t>
            </a:r>
            <a:r>
              <a:rPr lang="en-IN" dirty="0" smtClean="0"/>
              <a:t>.</a:t>
            </a:r>
          </a:p>
          <a:p>
            <a:r>
              <a:rPr lang="en-IN" dirty="0" smtClean="0"/>
              <a:t>Currently, there is no vaccine or cure for HIV, but treatments have evolved which are much more effective and better tolerated - they can improve patients' general health and quality of life considerably, in as little as one pill per day.</a:t>
            </a:r>
          </a:p>
          <a:p>
            <a:endParaRPr lang="en-IN"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err="1" smtClean="0">
                <a:solidFill>
                  <a:srgbClr val="FF0000"/>
                </a:solidFill>
              </a:rPr>
              <a:t>H1N1</a:t>
            </a:r>
            <a:endParaRPr lang="en-IN" dirty="0">
              <a:solidFill>
                <a:srgbClr val="FF0000"/>
              </a:solidFill>
            </a:endParaRPr>
          </a:p>
        </p:txBody>
      </p:sp>
      <p:sp>
        <p:nvSpPr>
          <p:cNvPr id="3" name="Content Placeholder 2"/>
          <p:cNvSpPr>
            <a:spLocks noGrp="1"/>
          </p:cNvSpPr>
          <p:nvPr>
            <p:ph idx="1"/>
          </p:nvPr>
        </p:nvSpPr>
        <p:spPr/>
        <p:txBody>
          <a:bodyPr>
            <a:normAutofit fontScale="70000" lnSpcReduction="20000"/>
          </a:bodyPr>
          <a:lstStyle/>
          <a:p>
            <a:r>
              <a:rPr lang="en-IN" dirty="0" err="1" smtClean="0"/>
              <a:t>H1N1</a:t>
            </a:r>
            <a:r>
              <a:rPr lang="en-IN" dirty="0" smtClean="0"/>
              <a:t> </a:t>
            </a:r>
            <a:r>
              <a:rPr lang="en-IN" dirty="0" smtClean="0">
                <a:hlinkClick r:id="rId2"/>
              </a:rPr>
              <a:t>flu</a:t>
            </a:r>
            <a:r>
              <a:rPr lang="en-IN" dirty="0" smtClean="0"/>
              <a:t> is also known as </a:t>
            </a:r>
            <a:r>
              <a:rPr lang="en-IN" dirty="0" smtClean="0">
                <a:hlinkClick r:id="rId3"/>
              </a:rPr>
              <a:t>swine flu</a:t>
            </a:r>
            <a:r>
              <a:rPr lang="en-IN" dirty="0" smtClean="0"/>
              <a:t>. It's called swine flu because in the past, the people who caught it had direct contact with pigs. That changed several years ago, when a new virus emerged that spread among people who hadn't been near pigs.</a:t>
            </a:r>
          </a:p>
          <a:p>
            <a:r>
              <a:rPr lang="en-IN" dirty="0" smtClean="0"/>
              <a:t>In 2009, </a:t>
            </a:r>
            <a:r>
              <a:rPr lang="en-IN" dirty="0" err="1" smtClean="0"/>
              <a:t>H1N1</a:t>
            </a:r>
            <a:r>
              <a:rPr lang="en-IN" dirty="0" smtClean="0"/>
              <a:t> was spreading fast around the world, so the World Health Organization called it a pandemic. Since then, people have continued to get sick from swine flu, but not as many.</a:t>
            </a:r>
          </a:p>
          <a:p>
            <a:r>
              <a:rPr lang="en-IN" dirty="0" smtClean="0"/>
              <a:t>While swine flu isn't as scary as it seemed a few years ago, it's still important to protect yourself from getting it. </a:t>
            </a:r>
          </a:p>
          <a:p>
            <a:r>
              <a:rPr lang="en-IN" dirty="0" smtClean="0"/>
              <a:t>Like seasonal </a:t>
            </a:r>
            <a:r>
              <a:rPr lang="en-IN" dirty="0" smtClean="0">
                <a:hlinkClick r:id="rId4"/>
              </a:rPr>
              <a:t>flu</a:t>
            </a:r>
            <a:r>
              <a:rPr lang="en-IN" dirty="0" smtClean="0"/>
              <a:t>, it can cause more serious health problems for some people. The best bet is to get a </a:t>
            </a:r>
            <a:r>
              <a:rPr lang="en-IN" dirty="0" smtClean="0">
                <a:hlinkClick r:id="rId5"/>
              </a:rPr>
              <a:t>flu vaccine</a:t>
            </a:r>
            <a:r>
              <a:rPr lang="en-IN" dirty="0" smtClean="0"/>
              <a:t>, or </a:t>
            </a:r>
            <a:r>
              <a:rPr lang="en-IN" dirty="0" smtClean="0">
                <a:hlinkClick r:id="rId6"/>
              </a:rPr>
              <a:t>flu shot</a:t>
            </a:r>
            <a:r>
              <a:rPr lang="en-IN" dirty="0" smtClean="0"/>
              <a:t>, every year. Swine </a:t>
            </a:r>
            <a:r>
              <a:rPr lang="en-IN" dirty="0" smtClean="0">
                <a:hlinkClick r:id="rId7"/>
              </a:rPr>
              <a:t>flu</a:t>
            </a:r>
            <a:r>
              <a:rPr lang="en-IN" dirty="0" smtClean="0"/>
              <a:t> is one of the viruses included in the </a:t>
            </a:r>
            <a:r>
              <a:rPr lang="en-IN" dirty="0" smtClean="0">
                <a:hlinkClick r:id="rId8"/>
              </a:rPr>
              <a:t>vaccine</a:t>
            </a:r>
            <a:r>
              <a:rPr lang="en-IN" dirty="0" smtClean="0"/>
              <a:t>.</a:t>
            </a:r>
          </a:p>
          <a:p>
            <a:pPr>
              <a:buNone/>
            </a:pPr>
            <a:endParaRPr lang="en-IN" b="1" dirty="0" smtClean="0"/>
          </a:p>
          <a:p>
            <a:endParaRPr lang="en-IN"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b="1" dirty="0" smtClean="0">
                <a:solidFill>
                  <a:srgbClr val="FF0000"/>
                </a:solidFill>
              </a:rPr>
              <a:t>Swine Flu Symptoms</a:t>
            </a:r>
            <a:br>
              <a:rPr lang="en-IN" b="1" dirty="0" smtClean="0">
                <a:solidFill>
                  <a:srgbClr val="FF0000"/>
                </a:solidFill>
              </a:rPr>
            </a:br>
            <a:endParaRPr lang="en-IN" dirty="0">
              <a:solidFill>
                <a:srgbClr val="FF0000"/>
              </a:solidFill>
            </a:endParaRPr>
          </a:p>
        </p:txBody>
      </p:sp>
      <p:sp>
        <p:nvSpPr>
          <p:cNvPr id="3" name="Content Placeholder 2"/>
          <p:cNvSpPr>
            <a:spLocks noGrp="1"/>
          </p:cNvSpPr>
          <p:nvPr>
            <p:ph idx="1"/>
          </p:nvPr>
        </p:nvSpPr>
        <p:spPr/>
        <p:txBody>
          <a:bodyPr>
            <a:normAutofit fontScale="70000" lnSpcReduction="20000"/>
          </a:bodyPr>
          <a:lstStyle/>
          <a:p>
            <a:r>
              <a:rPr lang="en-IN" dirty="0" smtClean="0"/>
              <a:t>These, too, are pretty much the same as seasonal flu. They can include:</a:t>
            </a:r>
          </a:p>
          <a:p>
            <a:r>
              <a:rPr lang="en-IN" dirty="0" smtClean="0">
                <a:hlinkClick r:id="rId3"/>
              </a:rPr>
              <a:t>Cough</a:t>
            </a:r>
            <a:endParaRPr lang="en-IN" dirty="0" smtClean="0"/>
          </a:p>
          <a:p>
            <a:r>
              <a:rPr lang="en-IN" dirty="0" smtClean="0"/>
              <a:t>Fever</a:t>
            </a:r>
          </a:p>
          <a:p>
            <a:r>
              <a:rPr lang="en-IN" dirty="0" smtClean="0">
                <a:hlinkClick r:id="rId4"/>
              </a:rPr>
              <a:t>Sore throat</a:t>
            </a:r>
            <a:endParaRPr lang="en-IN" dirty="0" smtClean="0"/>
          </a:p>
          <a:p>
            <a:r>
              <a:rPr lang="en-IN" dirty="0" smtClean="0"/>
              <a:t>Stuffy or </a:t>
            </a:r>
            <a:r>
              <a:rPr lang="en-IN" dirty="0" smtClean="0">
                <a:hlinkClick r:id="rId5"/>
              </a:rPr>
              <a:t>runny nose</a:t>
            </a:r>
            <a:endParaRPr lang="en-IN" dirty="0" smtClean="0"/>
          </a:p>
          <a:p>
            <a:r>
              <a:rPr lang="en-IN" dirty="0" smtClean="0"/>
              <a:t>Body aches</a:t>
            </a:r>
          </a:p>
          <a:p>
            <a:r>
              <a:rPr lang="en-IN" dirty="0" smtClean="0">
                <a:hlinkClick r:id="rId6"/>
              </a:rPr>
              <a:t>Headache</a:t>
            </a:r>
            <a:endParaRPr lang="en-IN" dirty="0" smtClean="0"/>
          </a:p>
          <a:p>
            <a:r>
              <a:rPr lang="en-IN" dirty="0" smtClean="0"/>
              <a:t>Chills</a:t>
            </a:r>
          </a:p>
          <a:p>
            <a:r>
              <a:rPr lang="en-IN" dirty="0" smtClean="0">
                <a:hlinkClick r:id="rId7"/>
              </a:rPr>
              <a:t>Fatigue</a:t>
            </a:r>
            <a:endParaRPr lang="en-IN" dirty="0" smtClean="0"/>
          </a:p>
          <a:p>
            <a:r>
              <a:rPr lang="en-IN" dirty="0" smtClean="0"/>
              <a:t>Like the regular flu, swine flu can lead to more serious problems including </a:t>
            </a:r>
            <a:r>
              <a:rPr lang="en-IN" dirty="0" smtClean="0">
                <a:hlinkClick r:id="rId8"/>
              </a:rPr>
              <a:t>pneumonia</a:t>
            </a:r>
            <a:r>
              <a:rPr lang="en-IN" dirty="0" smtClean="0"/>
              <a:t>, a </a:t>
            </a:r>
            <a:r>
              <a:rPr lang="en-IN" dirty="0" smtClean="0">
                <a:hlinkClick r:id="rId9"/>
              </a:rPr>
              <a:t>lung</a:t>
            </a:r>
            <a:r>
              <a:rPr lang="en-IN" dirty="0" smtClean="0"/>
              <a:t> infection, and other </a:t>
            </a:r>
            <a:r>
              <a:rPr lang="en-IN" dirty="0" smtClean="0">
                <a:hlinkClick r:id="rId10"/>
              </a:rPr>
              <a:t>breathing problems</a:t>
            </a:r>
            <a:r>
              <a:rPr lang="en-IN" dirty="0" smtClean="0"/>
              <a:t>. </a:t>
            </a:r>
            <a:endParaRPr lang="en-IN"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Treatment</a:t>
            </a:r>
            <a:endParaRPr lang="en-IN" dirty="0">
              <a:solidFill>
                <a:srgbClr val="FF0000"/>
              </a:solidFill>
            </a:endParaRPr>
          </a:p>
        </p:txBody>
      </p:sp>
      <p:sp>
        <p:nvSpPr>
          <p:cNvPr id="3" name="Content Placeholder 2"/>
          <p:cNvSpPr>
            <a:spLocks noGrp="1"/>
          </p:cNvSpPr>
          <p:nvPr>
            <p:ph idx="1"/>
          </p:nvPr>
        </p:nvSpPr>
        <p:spPr/>
        <p:txBody>
          <a:bodyPr>
            <a:normAutofit fontScale="70000" lnSpcReduction="20000"/>
          </a:bodyPr>
          <a:lstStyle/>
          <a:p>
            <a:r>
              <a:rPr lang="en-IN" b="1" dirty="0" smtClean="0"/>
              <a:t> </a:t>
            </a:r>
            <a:r>
              <a:rPr lang="en-IN" dirty="0" smtClean="0"/>
              <a:t>Some of the same antiviral drugs that are used to treat seasonal flu also work against </a:t>
            </a:r>
            <a:r>
              <a:rPr lang="en-IN" dirty="0" err="1" smtClean="0"/>
              <a:t>H1N1</a:t>
            </a:r>
            <a:r>
              <a:rPr lang="en-IN" dirty="0" smtClean="0"/>
              <a:t> swine flu. </a:t>
            </a:r>
          </a:p>
          <a:p>
            <a:r>
              <a:rPr lang="en-IN" dirty="0" err="1" smtClean="0">
                <a:hlinkClick r:id="rId2"/>
              </a:rPr>
              <a:t>Oseltamivir</a:t>
            </a:r>
            <a:r>
              <a:rPr lang="en-IN" dirty="0" smtClean="0"/>
              <a:t> (</a:t>
            </a:r>
            <a:r>
              <a:rPr lang="en-IN" dirty="0" err="1" smtClean="0">
                <a:hlinkClick r:id="rId3"/>
              </a:rPr>
              <a:t>Tamiflu</a:t>
            </a:r>
            <a:r>
              <a:rPr lang="en-IN" dirty="0" smtClean="0"/>
              <a:t>), </a:t>
            </a:r>
            <a:r>
              <a:rPr lang="en-IN" dirty="0" err="1" smtClean="0"/>
              <a:t>peramivir</a:t>
            </a:r>
            <a:r>
              <a:rPr lang="en-IN" dirty="0" smtClean="0"/>
              <a:t> (</a:t>
            </a:r>
            <a:r>
              <a:rPr lang="en-IN" dirty="0" err="1" smtClean="0"/>
              <a:t>Rapivab</a:t>
            </a:r>
            <a:r>
              <a:rPr lang="en-IN" dirty="0" smtClean="0"/>
              <a:t>), and </a:t>
            </a:r>
            <a:r>
              <a:rPr lang="en-IN" dirty="0" err="1" smtClean="0">
                <a:hlinkClick r:id="rId4"/>
              </a:rPr>
              <a:t>zanamivir</a:t>
            </a:r>
            <a:r>
              <a:rPr lang="en-IN" dirty="0" smtClean="0"/>
              <a:t> (</a:t>
            </a:r>
            <a:r>
              <a:rPr lang="en-IN" dirty="0" err="1" smtClean="0"/>
              <a:t>Relenza</a:t>
            </a:r>
            <a:r>
              <a:rPr lang="en-IN" dirty="0" smtClean="0"/>
              <a:t>) seem to work best, although some kinds of swine flu don’t respond to </a:t>
            </a:r>
            <a:r>
              <a:rPr lang="en-IN" dirty="0" err="1" smtClean="0"/>
              <a:t>oseltamivir</a:t>
            </a:r>
            <a:r>
              <a:rPr lang="en-IN" dirty="0" smtClean="0"/>
              <a:t>.</a:t>
            </a:r>
          </a:p>
          <a:p>
            <a:r>
              <a:rPr lang="en-IN" dirty="0" smtClean="0"/>
              <a:t>These drugs can help you get well faster. They can also make you feel better. They work best when you take them within 48 hours of the first </a:t>
            </a:r>
            <a:r>
              <a:rPr lang="en-IN" dirty="0" smtClean="0">
                <a:hlinkClick r:id="rId5"/>
              </a:rPr>
              <a:t>flu symptoms</a:t>
            </a:r>
            <a:r>
              <a:rPr lang="en-IN" dirty="0" smtClean="0"/>
              <a:t>, but they can help even if you get them later on.</a:t>
            </a:r>
          </a:p>
          <a:p>
            <a:r>
              <a:rPr lang="en-IN" dirty="0" smtClean="0">
                <a:hlinkClick r:id="rId6"/>
              </a:rPr>
              <a:t>Antibiotics</a:t>
            </a:r>
            <a:r>
              <a:rPr lang="en-IN" dirty="0" smtClean="0"/>
              <a:t> won't do anything for you. That’s because flu is caused by a virus, not bacteria.</a:t>
            </a:r>
          </a:p>
          <a:p>
            <a:r>
              <a:rPr lang="en-IN" dirty="0" smtClean="0"/>
              <a:t>Over-the-counter pain remedies and </a:t>
            </a:r>
            <a:r>
              <a:rPr lang="en-IN" dirty="0" smtClean="0">
                <a:hlinkClick r:id="rId7"/>
              </a:rPr>
              <a:t>cold and flu</a:t>
            </a:r>
            <a:r>
              <a:rPr lang="en-IN" dirty="0" smtClean="0"/>
              <a:t> medications can help relieve aches, pains, and fever. </a:t>
            </a:r>
          </a:p>
          <a:p>
            <a:r>
              <a:rPr lang="en-IN" dirty="0" smtClean="0"/>
              <a:t>Don't give aspirin to children under age 18 because of the risk of Reye’s syndrome. </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solidFill>
                  <a:srgbClr val="FF0000"/>
                </a:solidFill>
              </a:rPr>
              <a:t>Mumps</a:t>
            </a:r>
            <a:endParaRPr lang="en-IN" dirty="0">
              <a:solidFill>
                <a:srgbClr val="FF0000"/>
              </a:solidFill>
            </a:endParaRPr>
          </a:p>
        </p:txBody>
      </p:sp>
      <p:sp>
        <p:nvSpPr>
          <p:cNvPr id="3" name="Content Placeholder 2"/>
          <p:cNvSpPr>
            <a:spLocks noGrp="1"/>
          </p:cNvSpPr>
          <p:nvPr>
            <p:ph idx="1"/>
          </p:nvPr>
        </p:nvSpPr>
        <p:spPr>
          <a:xfrm>
            <a:off x="395536" y="1340768"/>
            <a:ext cx="8229600" cy="4813995"/>
          </a:xfrm>
        </p:spPr>
        <p:txBody>
          <a:bodyPr>
            <a:normAutofit fontScale="85000" lnSpcReduction="10000"/>
          </a:bodyPr>
          <a:lstStyle/>
          <a:p>
            <a:pPr>
              <a:buNone/>
            </a:pPr>
            <a:endParaRPr lang="en-IN" b="1" dirty="0" smtClean="0"/>
          </a:p>
          <a:p>
            <a:r>
              <a:rPr lang="en-IN" dirty="0" smtClean="0"/>
              <a:t>Mumps is a </a:t>
            </a:r>
            <a:r>
              <a:rPr lang="en-IN" dirty="0" smtClean="0">
                <a:hlinkClick r:id="rId2"/>
              </a:rPr>
              <a:t>contagious disease</a:t>
            </a:r>
            <a:r>
              <a:rPr lang="en-IN" dirty="0" smtClean="0"/>
              <a:t> caused by a virus that passes from one person to another through saliva, nasal secretions, and close personal contact.</a:t>
            </a:r>
          </a:p>
          <a:p>
            <a:r>
              <a:rPr lang="en-IN" dirty="0" smtClean="0"/>
              <a:t>The condition primarily affects the salivary glands, also called the parotid glands. </a:t>
            </a:r>
          </a:p>
          <a:p>
            <a:r>
              <a:rPr lang="en-IN" dirty="0" smtClean="0"/>
              <a:t>These glands are responsible for producing saliva. There are three sets of salivary glands on each side of your face, located behind and below your ears. </a:t>
            </a:r>
          </a:p>
          <a:p>
            <a:r>
              <a:rPr lang="en-IN" dirty="0" smtClean="0"/>
              <a:t>The hallmark symptom of mumps is </a:t>
            </a:r>
            <a:r>
              <a:rPr lang="en-IN" dirty="0" smtClean="0">
                <a:hlinkClick r:id="rId3"/>
              </a:rPr>
              <a:t>swelling of the salivary glands</a:t>
            </a:r>
            <a:r>
              <a:rPr lang="en-IN" dirty="0" smtClean="0"/>
              <a:t>.</a:t>
            </a:r>
          </a:p>
          <a:p>
            <a:endParaRPr lang="en-IN"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cap="all" dirty="0" smtClean="0">
                <a:solidFill>
                  <a:srgbClr val="FF0000"/>
                </a:solidFill>
              </a:rPr>
              <a:t>SYMPTOMS</a:t>
            </a:r>
            <a:r>
              <a:rPr lang="en-IN" b="1" dirty="0" smtClean="0">
                <a:solidFill>
                  <a:srgbClr val="FF0000"/>
                </a:solidFill>
              </a:rPr>
              <a:t/>
            </a:r>
            <a:br>
              <a:rPr lang="en-IN" b="1" dirty="0" smtClean="0">
                <a:solidFill>
                  <a:srgbClr val="FF0000"/>
                </a:solidFill>
              </a:rPr>
            </a:br>
            <a:endParaRPr lang="en-IN" dirty="0">
              <a:solidFill>
                <a:srgbClr val="FF0000"/>
              </a:solidFill>
            </a:endParaRPr>
          </a:p>
        </p:txBody>
      </p:sp>
      <p:sp>
        <p:nvSpPr>
          <p:cNvPr id="3" name="Content Placeholder 2"/>
          <p:cNvSpPr>
            <a:spLocks noGrp="1"/>
          </p:cNvSpPr>
          <p:nvPr>
            <p:ph idx="1"/>
          </p:nvPr>
        </p:nvSpPr>
        <p:spPr/>
        <p:txBody>
          <a:bodyPr>
            <a:normAutofit fontScale="92500" lnSpcReduction="10000"/>
          </a:bodyPr>
          <a:lstStyle/>
          <a:p>
            <a:pPr>
              <a:buNone/>
            </a:pPr>
            <a:endParaRPr lang="en-IN" b="1" dirty="0" smtClean="0"/>
          </a:p>
          <a:p>
            <a:r>
              <a:rPr lang="en-IN" dirty="0" smtClean="0"/>
              <a:t>Symptoms of mumps usually appear within two weeks of exposure to the virus. Flu-like symptoms may be the first to appear, including:</a:t>
            </a:r>
          </a:p>
          <a:p>
            <a:r>
              <a:rPr lang="en-IN" dirty="0" smtClean="0">
                <a:hlinkClick r:id="rId2"/>
              </a:rPr>
              <a:t>fatigue</a:t>
            </a:r>
            <a:endParaRPr lang="en-IN" dirty="0" smtClean="0"/>
          </a:p>
          <a:p>
            <a:r>
              <a:rPr lang="en-IN" dirty="0" smtClean="0">
                <a:hlinkClick r:id="rId3"/>
              </a:rPr>
              <a:t>body aches</a:t>
            </a:r>
            <a:endParaRPr lang="en-IN" dirty="0" smtClean="0"/>
          </a:p>
          <a:p>
            <a:r>
              <a:rPr lang="en-IN" dirty="0" smtClean="0">
                <a:hlinkClick r:id="rId4"/>
              </a:rPr>
              <a:t>headache</a:t>
            </a:r>
            <a:endParaRPr lang="en-IN" dirty="0" smtClean="0"/>
          </a:p>
          <a:p>
            <a:r>
              <a:rPr lang="en-IN" dirty="0" smtClean="0">
                <a:hlinkClick r:id="rId5"/>
              </a:rPr>
              <a:t>loss of appetite</a:t>
            </a:r>
            <a:endParaRPr lang="en-IN" dirty="0" smtClean="0"/>
          </a:p>
          <a:p>
            <a:r>
              <a:rPr lang="en-IN" dirty="0" smtClean="0"/>
              <a:t>low-grade </a:t>
            </a:r>
            <a:r>
              <a:rPr lang="en-IN" dirty="0" smtClean="0">
                <a:hlinkClick r:id="rId6"/>
              </a:rPr>
              <a:t>fever</a:t>
            </a:r>
            <a:endParaRPr lang="en-IN" dirty="0" smtClean="0"/>
          </a:p>
          <a:p>
            <a:endParaRPr lang="en-IN"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cap="all" dirty="0" smtClean="0">
                <a:solidFill>
                  <a:srgbClr val="FF0000"/>
                </a:solidFill>
              </a:rPr>
              <a:t>TREATMENT</a:t>
            </a:r>
            <a:r>
              <a:rPr lang="en-IN" b="1" dirty="0" smtClean="0">
                <a:solidFill>
                  <a:srgbClr val="FF0000"/>
                </a:solidFill>
              </a:rPr>
              <a:t/>
            </a:r>
            <a:br>
              <a:rPr lang="en-IN" b="1" dirty="0" smtClean="0">
                <a:solidFill>
                  <a:srgbClr val="FF0000"/>
                </a:solidFill>
              </a:rPr>
            </a:br>
            <a:endParaRPr lang="en-IN" dirty="0">
              <a:solidFill>
                <a:srgbClr val="FF0000"/>
              </a:solidFill>
            </a:endParaRPr>
          </a:p>
        </p:txBody>
      </p:sp>
      <p:sp>
        <p:nvSpPr>
          <p:cNvPr id="3" name="Content Placeholder 2"/>
          <p:cNvSpPr>
            <a:spLocks noGrp="1"/>
          </p:cNvSpPr>
          <p:nvPr>
            <p:ph idx="1"/>
          </p:nvPr>
        </p:nvSpPr>
        <p:spPr/>
        <p:txBody>
          <a:bodyPr>
            <a:normAutofit fontScale="62500" lnSpcReduction="20000"/>
          </a:bodyPr>
          <a:lstStyle/>
          <a:p>
            <a:pPr>
              <a:buNone/>
            </a:pPr>
            <a:endParaRPr lang="en-IN" b="1" dirty="0" smtClean="0"/>
          </a:p>
          <a:p>
            <a:r>
              <a:rPr lang="en-IN" dirty="0" smtClean="0"/>
              <a:t>Because mumps is a virus, it doesn’t respond to antibiotics or other medications. However, you can treat the symptoms to make yourself more comfortable while you’re sick. These include:</a:t>
            </a:r>
          </a:p>
          <a:p>
            <a:r>
              <a:rPr lang="en-IN" dirty="0" smtClean="0"/>
              <a:t>Rest when you feel weak or tired.</a:t>
            </a:r>
          </a:p>
          <a:p>
            <a:r>
              <a:rPr lang="en-IN" dirty="0" smtClean="0"/>
              <a:t>Soothe swollen glands by applying </a:t>
            </a:r>
            <a:r>
              <a:rPr lang="en-IN" dirty="0" smtClean="0">
                <a:hlinkClick r:id="rId3"/>
              </a:rPr>
              <a:t>ice packs</a:t>
            </a:r>
            <a:r>
              <a:rPr lang="en-IN" dirty="0" smtClean="0"/>
              <a:t>.</a:t>
            </a:r>
          </a:p>
          <a:p>
            <a:r>
              <a:rPr lang="en-IN" dirty="0" smtClean="0"/>
              <a:t>Drink plenty of fluids to avoid </a:t>
            </a:r>
            <a:r>
              <a:rPr lang="en-IN" dirty="0" smtClean="0">
                <a:hlinkClick r:id="rId4"/>
              </a:rPr>
              <a:t>dehydration</a:t>
            </a:r>
            <a:r>
              <a:rPr lang="en-IN" dirty="0" smtClean="0"/>
              <a:t> due to fever.</a:t>
            </a:r>
          </a:p>
          <a:p>
            <a:r>
              <a:rPr lang="en-IN" dirty="0" smtClean="0"/>
              <a:t>Eat a </a:t>
            </a:r>
            <a:r>
              <a:rPr lang="en-IN" dirty="0" smtClean="0">
                <a:hlinkClick r:id="rId5"/>
              </a:rPr>
              <a:t>soft diet</a:t>
            </a:r>
            <a:r>
              <a:rPr lang="en-IN" dirty="0" smtClean="0"/>
              <a:t> of soup, yogurt, and other foods that aren’t hard to chew.</a:t>
            </a:r>
          </a:p>
          <a:p>
            <a:r>
              <a:rPr lang="en-IN" dirty="0" smtClean="0">
                <a:hlinkClick r:id="rId6"/>
              </a:rPr>
              <a:t>Avoid acidic foods</a:t>
            </a:r>
            <a:r>
              <a:rPr lang="en-IN" dirty="0" smtClean="0"/>
              <a:t> and beverages that may cause more pain in your salivary glands.</a:t>
            </a:r>
          </a:p>
          <a:p>
            <a:r>
              <a:rPr lang="en-IN" dirty="0" smtClean="0"/>
              <a:t>You can usually return to work or school about one week after a doctor diagnoses your mumps, if you feel up to it. </a:t>
            </a:r>
          </a:p>
          <a:p>
            <a:r>
              <a:rPr lang="en-IN" dirty="0" smtClean="0"/>
              <a:t>Most people who get mumps can’t contract the disease a second time. Having the virus once protects you against becoming infected again.</a:t>
            </a:r>
          </a:p>
          <a:p>
            <a:pPr>
              <a:buNone/>
            </a:pPr>
            <a:endParaRPr lang="en-IN" dirty="0" smtClean="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cap="all" dirty="0" smtClean="0">
                <a:solidFill>
                  <a:srgbClr val="FF0000"/>
                </a:solidFill>
              </a:rPr>
              <a:t>PREVENTION</a:t>
            </a:r>
            <a:r>
              <a:rPr lang="en-IN" b="1" dirty="0" smtClean="0">
                <a:solidFill>
                  <a:srgbClr val="FF0000"/>
                </a:solidFill>
              </a:rPr>
              <a:t/>
            </a:r>
            <a:br>
              <a:rPr lang="en-IN" b="1" dirty="0" smtClean="0">
                <a:solidFill>
                  <a:srgbClr val="FF0000"/>
                </a:solidFill>
              </a:rPr>
            </a:br>
            <a:endParaRPr lang="en-IN" dirty="0">
              <a:solidFill>
                <a:srgbClr val="FF0000"/>
              </a:solidFill>
            </a:endParaRPr>
          </a:p>
        </p:txBody>
      </p:sp>
      <p:sp>
        <p:nvSpPr>
          <p:cNvPr id="3" name="Content Placeholder 2"/>
          <p:cNvSpPr>
            <a:spLocks noGrp="1"/>
          </p:cNvSpPr>
          <p:nvPr>
            <p:ph idx="1"/>
          </p:nvPr>
        </p:nvSpPr>
        <p:spPr/>
        <p:txBody>
          <a:bodyPr>
            <a:normAutofit fontScale="85000" lnSpcReduction="10000"/>
          </a:bodyPr>
          <a:lstStyle/>
          <a:p>
            <a:pPr>
              <a:buNone/>
            </a:pPr>
            <a:endParaRPr lang="en-IN" b="1" dirty="0" smtClean="0"/>
          </a:p>
          <a:p>
            <a:r>
              <a:rPr lang="en-IN" dirty="0" smtClean="0"/>
              <a:t>Vaccination can prevent mumps. Most infants and children receive a </a:t>
            </a:r>
            <a:r>
              <a:rPr lang="en-IN" dirty="0" smtClean="0">
                <a:hlinkClick r:id="rId2"/>
              </a:rPr>
              <a:t>vaccine for measles, mumps, and rubella (</a:t>
            </a:r>
            <a:r>
              <a:rPr lang="en-IN" dirty="0" err="1" smtClean="0">
                <a:hlinkClick r:id="rId2"/>
              </a:rPr>
              <a:t>MMR</a:t>
            </a:r>
            <a:r>
              <a:rPr lang="en-IN" dirty="0" smtClean="0">
                <a:hlinkClick r:id="rId2"/>
              </a:rPr>
              <a:t>)</a:t>
            </a:r>
            <a:r>
              <a:rPr lang="en-IN" dirty="0" smtClean="0"/>
              <a:t> at the same time. The first </a:t>
            </a:r>
            <a:r>
              <a:rPr lang="en-IN" dirty="0" err="1" smtClean="0"/>
              <a:t>MMR</a:t>
            </a:r>
            <a:r>
              <a:rPr lang="en-IN" dirty="0" smtClean="0"/>
              <a:t> shot is generally given between the ages of 12 and 15 months at a routine well-child visit. </a:t>
            </a:r>
          </a:p>
          <a:p>
            <a:r>
              <a:rPr lang="en-IN" dirty="0" smtClean="0"/>
              <a:t>A second vaccination is necessary for school-aged children between 4 and 6 years old. With two doses, the mumps vaccine is approximately 88 percent effective. </a:t>
            </a:r>
            <a:r>
              <a:rPr lang="en-IN" dirty="0" smtClean="0">
                <a:hlinkClick r:id="rId3"/>
              </a:rPr>
              <a:t>The rate of effectiveness</a:t>
            </a:r>
            <a:r>
              <a:rPr lang="en-IN" dirty="0" smtClean="0"/>
              <a:t> of only one dose is about 78 percent.</a:t>
            </a:r>
          </a:p>
          <a:p>
            <a:endParaRPr lang="en-IN"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b="1" dirty="0" smtClean="0">
                <a:solidFill>
                  <a:srgbClr val="FF0000"/>
                </a:solidFill>
              </a:rPr>
              <a:t>Cholera</a:t>
            </a:r>
            <a:br>
              <a:rPr lang="en-IN" b="1" dirty="0" smtClean="0">
                <a:solidFill>
                  <a:srgbClr val="FF0000"/>
                </a:solidFill>
              </a:rPr>
            </a:br>
            <a:endParaRPr lang="en-IN" dirty="0">
              <a:solidFill>
                <a:srgbClr val="FF0000"/>
              </a:solidFill>
            </a:endParaRPr>
          </a:p>
        </p:txBody>
      </p:sp>
      <p:sp>
        <p:nvSpPr>
          <p:cNvPr id="3" name="Content Placeholder 2"/>
          <p:cNvSpPr>
            <a:spLocks noGrp="1"/>
          </p:cNvSpPr>
          <p:nvPr>
            <p:ph idx="1"/>
          </p:nvPr>
        </p:nvSpPr>
        <p:spPr/>
        <p:txBody>
          <a:bodyPr>
            <a:normAutofit lnSpcReduction="10000"/>
          </a:bodyPr>
          <a:lstStyle/>
          <a:p>
            <a:r>
              <a:rPr lang="en-IN" dirty="0" smtClean="0"/>
              <a:t>Cholera is a serious bacterial disease that usually causes severe </a:t>
            </a:r>
            <a:r>
              <a:rPr lang="en-IN" dirty="0" err="1" smtClean="0"/>
              <a:t>diarrhea</a:t>
            </a:r>
            <a:r>
              <a:rPr lang="en-IN" dirty="0" smtClean="0"/>
              <a:t> and dehydration. The disease is typically spread through contaminated water. In severe cases, immediate treatment is necessary because death can occur within hours. </a:t>
            </a:r>
          </a:p>
          <a:p>
            <a:r>
              <a:rPr lang="en-IN" dirty="0" smtClean="0"/>
              <a:t>Modern sewage and water treatment have effectively eliminated cholera in most countries. </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cap="all" dirty="0" smtClean="0">
                <a:solidFill>
                  <a:srgbClr val="FF0000"/>
                </a:solidFill>
              </a:rPr>
              <a:t>CAUSES</a:t>
            </a:r>
            <a:r>
              <a:rPr lang="en-IN" b="1" dirty="0" smtClean="0">
                <a:solidFill>
                  <a:srgbClr val="FF0000"/>
                </a:solidFill>
              </a:rPr>
              <a:t/>
            </a:r>
            <a:br>
              <a:rPr lang="en-IN" b="1" dirty="0" smtClean="0">
                <a:solidFill>
                  <a:srgbClr val="FF0000"/>
                </a:solidFill>
              </a:rPr>
            </a:br>
            <a:endParaRPr lang="en-IN" dirty="0">
              <a:solidFill>
                <a:srgbClr val="FF0000"/>
              </a:solidFill>
            </a:endParaRPr>
          </a:p>
        </p:txBody>
      </p:sp>
      <p:sp>
        <p:nvSpPr>
          <p:cNvPr id="3" name="Content Placeholder 2"/>
          <p:cNvSpPr>
            <a:spLocks noGrp="1"/>
          </p:cNvSpPr>
          <p:nvPr>
            <p:ph idx="1"/>
          </p:nvPr>
        </p:nvSpPr>
        <p:spPr/>
        <p:txBody>
          <a:bodyPr>
            <a:normAutofit lnSpcReduction="10000"/>
          </a:bodyPr>
          <a:lstStyle/>
          <a:p>
            <a:pPr>
              <a:buNone/>
            </a:pPr>
            <a:endParaRPr lang="en-IN" b="1" dirty="0" smtClean="0"/>
          </a:p>
          <a:p>
            <a:r>
              <a:rPr lang="en-IN" dirty="0" smtClean="0"/>
              <a:t>Cholera is caused by bacteria called </a:t>
            </a:r>
            <a:r>
              <a:rPr lang="en-IN" dirty="0" err="1" smtClean="0"/>
              <a:t>Vibrio</a:t>
            </a:r>
            <a:r>
              <a:rPr lang="en-IN" dirty="0" smtClean="0"/>
              <a:t> </a:t>
            </a:r>
            <a:r>
              <a:rPr lang="en-IN" dirty="0" err="1" smtClean="0"/>
              <a:t>cholerae</a:t>
            </a:r>
            <a:r>
              <a:rPr lang="en-IN" dirty="0" smtClean="0"/>
              <a:t>. </a:t>
            </a:r>
          </a:p>
          <a:p>
            <a:r>
              <a:rPr lang="en-IN" dirty="0" smtClean="0"/>
              <a:t>Contaminated water supplies are the primary source of cholera infection. Uncooked fruits, vegetables, and other foods can also contain the bacteria that cause cholera.</a:t>
            </a:r>
          </a:p>
          <a:p>
            <a:r>
              <a:rPr lang="en-IN" dirty="0" smtClean="0"/>
              <a:t>Cholera is not usually passed from person to person through casual contact.</a:t>
            </a:r>
          </a:p>
          <a:p>
            <a:endParaRPr lang="en-IN"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b="1" dirty="0" smtClean="0">
                <a:solidFill>
                  <a:srgbClr val="FF0000"/>
                </a:solidFill>
              </a:rPr>
              <a:t>Symptoms of Cholera</a:t>
            </a:r>
            <a:br>
              <a:rPr lang="en-IN" b="1" dirty="0" smtClean="0">
                <a:solidFill>
                  <a:srgbClr val="FF0000"/>
                </a:solidFill>
              </a:rPr>
            </a:br>
            <a:endParaRPr lang="en-IN" dirty="0">
              <a:solidFill>
                <a:srgbClr val="FF0000"/>
              </a:solidFill>
            </a:endParaRPr>
          </a:p>
        </p:txBody>
      </p:sp>
      <p:sp>
        <p:nvSpPr>
          <p:cNvPr id="3" name="Content Placeholder 2"/>
          <p:cNvSpPr>
            <a:spLocks noGrp="1"/>
          </p:cNvSpPr>
          <p:nvPr>
            <p:ph idx="1"/>
          </p:nvPr>
        </p:nvSpPr>
        <p:spPr/>
        <p:txBody>
          <a:bodyPr>
            <a:normAutofit fontScale="77500" lnSpcReduction="20000"/>
          </a:bodyPr>
          <a:lstStyle/>
          <a:p>
            <a:r>
              <a:rPr lang="en-IN" dirty="0" smtClean="0"/>
              <a:t>The majority of people exposed to cholera never become ill. In fact, in most cases, you may never know you’ve been exposed.</a:t>
            </a:r>
          </a:p>
          <a:p>
            <a:r>
              <a:rPr lang="en-IN" dirty="0" smtClean="0"/>
              <a:t> Once you’re infected, you’ll continue to shed cholera bacteria in your stools for seven to 14 days. </a:t>
            </a:r>
          </a:p>
          <a:p>
            <a:r>
              <a:rPr lang="en-IN" dirty="0" smtClean="0"/>
              <a:t>One in 10 people who are infected will develop typical symptoms within two to three days after infection.</a:t>
            </a:r>
          </a:p>
          <a:p>
            <a:r>
              <a:rPr lang="en-IN" dirty="0" smtClean="0"/>
              <a:t>Common symptoms of cholera include:</a:t>
            </a:r>
          </a:p>
          <a:p>
            <a:r>
              <a:rPr lang="en-IN" dirty="0" smtClean="0"/>
              <a:t>sudden onset of </a:t>
            </a:r>
            <a:r>
              <a:rPr lang="en-IN" dirty="0" err="1" smtClean="0"/>
              <a:t>diarrhea</a:t>
            </a:r>
            <a:endParaRPr lang="en-IN" dirty="0" smtClean="0"/>
          </a:p>
          <a:p>
            <a:r>
              <a:rPr lang="en-IN" dirty="0" smtClean="0"/>
              <a:t>nausea</a:t>
            </a:r>
          </a:p>
          <a:p>
            <a:r>
              <a:rPr lang="en-IN" dirty="0" smtClean="0"/>
              <a:t>vomiting</a:t>
            </a:r>
          </a:p>
          <a:p>
            <a:r>
              <a:rPr lang="en-IN" dirty="0" smtClean="0"/>
              <a:t>mild to severe dehydration</a:t>
            </a:r>
          </a:p>
          <a:p>
            <a:endParaRPr lang="en-IN"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cap="all" dirty="0" smtClean="0">
                <a:solidFill>
                  <a:srgbClr val="FF0000"/>
                </a:solidFill>
              </a:rPr>
              <a:t>DIAGNOSIS AND TREATMENT</a:t>
            </a:r>
            <a:r>
              <a:rPr lang="en-IN" b="1" dirty="0" smtClean="0"/>
              <a:t/>
            </a:r>
            <a:br>
              <a:rPr lang="en-IN" b="1" dirty="0" smtClean="0"/>
            </a:br>
            <a:endParaRPr lang="en-IN" dirty="0"/>
          </a:p>
        </p:txBody>
      </p:sp>
      <p:sp>
        <p:nvSpPr>
          <p:cNvPr id="3" name="Content Placeholder 2"/>
          <p:cNvSpPr>
            <a:spLocks noGrp="1"/>
          </p:cNvSpPr>
          <p:nvPr>
            <p:ph idx="1"/>
          </p:nvPr>
        </p:nvSpPr>
        <p:spPr/>
        <p:txBody>
          <a:bodyPr>
            <a:normAutofit fontScale="85000" lnSpcReduction="20000"/>
          </a:bodyPr>
          <a:lstStyle/>
          <a:p>
            <a:pPr>
              <a:buNone/>
            </a:pPr>
            <a:endParaRPr lang="en-IN" b="1" dirty="0" smtClean="0"/>
          </a:p>
          <a:p>
            <a:r>
              <a:rPr lang="en-IN" dirty="0" smtClean="0"/>
              <a:t>If you have symptoms of cholera, you should contact your doctor. A doctor can confirm that you have cholera by identifying bacteria in a stool sample.</a:t>
            </a:r>
          </a:p>
          <a:p>
            <a:pPr>
              <a:buNone/>
            </a:pPr>
            <a:r>
              <a:rPr lang="en-IN" b="1" dirty="0" smtClean="0"/>
              <a:t>Common methods for treating cholera include:</a:t>
            </a:r>
          </a:p>
          <a:p>
            <a:r>
              <a:rPr lang="en-IN" dirty="0" smtClean="0"/>
              <a:t>oral rehydration </a:t>
            </a:r>
            <a:r>
              <a:rPr lang="en-IN" dirty="0" smtClean="0"/>
              <a:t>salts</a:t>
            </a:r>
            <a:endParaRPr lang="en-IN" dirty="0" smtClean="0"/>
          </a:p>
          <a:p>
            <a:r>
              <a:rPr lang="en-IN" dirty="0" smtClean="0"/>
              <a:t>antibiotics</a:t>
            </a:r>
          </a:p>
          <a:p>
            <a:r>
              <a:rPr lang="en-IN" dirty="0" smtClean="0"/>
              <a:t>zinc supplements</a:t>
            </a:r>
          </a:p>
          <a:p>
            <a:r>
              <a:rPr lang="en-IN" dirty="0" smtClean="0"/>
              <a:t>These treatments add to the liquid in the body and rehydrate it. They also help reduce the length of time you have </a:t>
            </a:r>
            <a:r>
              <a:rPr lang="en-IN" dirty="0" err="1" smtClean="0"/>
              <a:t>diarrhea</a:t>
            </a:r>
            <a:r>
              <a:rPr lang="en-IN" dirty="0" smtClean="0"/>
              <a:t>.</a:t>
            </a:r>
          </a:p>
          <a:p>
            <a:endParaRPr lang="en-IN"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cap="all" dirty="0" smtClean="0">
                <a:solidFill>
                  <a:srgbClr val="FF0000"/>
                </a:solidFill>
              </a:rPr>
              <a:t>PREVENTION</a:t>
            </a:r>
            <a:r>
              <a:rPr lang="en-IN" b="1" dirty="0" smtClean="0">
                <a:solidFill>
                  <a:srgbClr val="FF0000"/>
                </a:solidFill>
              </a:rPr>
              <a:t/>
            </a:r>
            <a:br>
              <a:rPr lang="en-IN" b="1" dirty="0" smtClean="0">
                <a:solidFill>
                  <a:srgbClr val="FF0000"/>
                </a:solidFill>
              </a:rPr>
            </a:br>
            <a:endParaRPr lang="en-IN" dirty="0">
              <a:solidFill>
                <a:srgbClr val="FF0000"/>
              </a:solidFill>
            </a:endParaRPr>
          </a:p>
        </p:txBody>
      </p:sp>
      <p:sp>
        <p:nvSpPr>
          <p:cNvPr id="3" name="Content Placeholder 2"/>
          <p:cNvSpPr>
            <a:spLocks noGrp="1"/>
          </p:cNvSpPr>
          <p:nvPr>
            <p:ph idx="1"/>
          </p:nvPr>
        </p:nvSpPr>
        <p:spPr/>
        <p:txBody>
          <a:bodyPr>
            <a:normAutofit fontScale="77500" lnSpcReduction="20000"/>
          </a:bodyPr>
          <a:lstStyle/>
          <a:p>
            <a:pPr>
              <a:buNone/>
            </a:pPr>
            <a:endParaRPr lang="en-IN" b="1" dirty="0" smtClean="0"/>
          </a:p>
          <a:p>
            <a:r>
              <a:rPr lang="en-IN" dirty="0" smtClean="0"/>
              <a:t>If you’re </a:t>
            </a:r>
            <a:r>
              <a:rPr lang="en-IN" dirty="0" err="1" smtClean="0"/>
              <a:t>traveling</a:t>
            </a:r>
            <a:r>
              <a:rPr lang="en-IN" dirty="0" smtClean="0"/>
              <a:t> to an area where cholera is common, your chances of catching the disease are still low if you:</a:t>
            </a:r>
          </a:p>
          <a:p>
            <a:r>
              <a:rPr lang="en-IN" dirty="0" smtClean="0"/>
              <a:t>wash your hands</a:t>
            </a:r>
          </a:p>
          <a:p>
            <a:r>
              <a:rPr lang="en-IN" dirty="0" smtClean="0"/>
              <a:t>drink only bottled or boiled water</a:t>
            </a:r>
          </a:p>
          <a:p>
            <a:r>
              <a:rPr lang="en-IN" dirty="0" smtClean="0"/>
              <a:t>avoid raw food and shellfish</a:t>
            </a:r>
          </a:p>
          <a:p>
            <a:r>
              <a:rPr lang="en-IN" dirty="0" smtClean="0"/>
              <a:t>avoid dairy foods</a:t>
            </a:r>
          </a:p>
          <a:p>
            <a:r>
              <a:rPr lang="en-IN" dirty="0" smtClean="0"/>
              <a:t>eat raw fruits and vegetables that you can peel yourself</a:t>
            </a:r>
          </a:p>
          <a:p>
            <a:r>
              <a:rPr lang="en-IN" dirty="0" smtClean="0"/>
              <a:t>Since cholera vaccines don’t work very well and most people have a slim chance of catching cholera, your doctor is not likely to provide you with a vaccination. </a:t>
            </a:r>
            <a:br>
              <a:rPr lang="en-IN" dirty="0" smtClean="0"/>
            </a:br>
            <a:endParaRPr lang="en-IN"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b="1" dirty="0" smtClean="0">
                <a:solidFill>
                  <a:srgbClr val="FF0000"/>
                </a:solidFill>
              </a:rPr>
              <a:t>S</a:t>
            </a:r>
            <a:r>
              <a:rPr lang="en-IN" b="1" dirty="0" smtClean="0">
                <a:solidFill>
                  <a:srgbClr val="FF0000"/>
                </a:solidFill>
              </a:rPr>
              <a:t>cabies</a:t>
            </a:r>
            <a:r>
              <a:rPr lang="en-IN" b="1" dirty="0" smtClean="0">
                <a:solidFill>
                  <a:srgbClr val="FF0000"/>
                </a:solidFill>
              </a:rPr>
              <a:t/>
            </a:r>
            <a:br>
              <a:rPr lang="en-IN" b="1" dirty="0" smtClean="0">
                <a:solidFill>
                  <a:srgbClr val="FF0000"/>
                </a:solidFill>
              </a:rPr>
            </a:br>
            <a:endParaRPr lang="en-IN" dirty="0">
              <a:solidFill>
                <a:srgbClr val="FF0000"/>
              </a:solidFill>
            </a:endParaRPr>
          </a:p>
        </p:txBody>
      </p:sp>
      <p:sp>
        <p:nvSpPr>
          <p:cNvPr id="3" name="Content Placeholder 2"/>
          <p:cNvSpPr>
            <a:spLocks noGrp="1"/>
          </p:cNvSpPr>
          <p:nvPr>
            <p:ph idx="1"/>
          </p:nvPr>
        </p:nvSpPr>
        <p:spPr/>
        <p:txBody>
          <a:bodyPr>
            <a:normAutofit fontScale="85000" lnSpcReduction="10000"/>
          </a:bodyPr>
          <a:lstStyle/>
          <a:p>
            <a:r>
              <a:rPr lang="en-IN" dirty="0" smtClean="0"/>
              <a:t>Scabies </a:t>
            </a:r>
            <a:r>
              <a:rPr lang="en-IN" dirty="0" smtClean="0"/>
              <a:t>is a skin infestation caused by a mite known as the </a:t>
            </a:r>
            <a:r>
              <a:rPr lang="en-IN" i="1" dirty="0" err="1" smtClean="0"/>
              <a:t>Sarcoptes</a:t>
            </a:r>
            <a:r>
              <a:rPr lang="en-IN" i="1" dirty="0" smtClean="0"/>
              <a:t> </a:t>
            </a:r>
            <a:r>
              <a:rPr lang="en-IN" i="1" dirty="0" err="1" smtClean="0"/>
              <a:t>scabiei</a:t>
            </a:r>
            <a:r>
              <a:rPr lang="en-IN" dirty="0" smtClean="0"/>
              <a:t>.</a:t>
            </a:r>
          </a:p>
          <a:p>
            <a:r>
              <a:rPr lang="en-IN" dirty="0" smtClean="0"/>
              <a:t> </a:t>
            </a:r>
            <a:r>
              <a:rPr lang="en-IN" dirty="0" smtClean="0"/>
              <a:t>Untreated, these microscopic mites can live on your skin for months. They reproduce on the surface of your skin and then burrow into it and lay eggs. This causes an itchy, red </a:t>
            </a:r>
            <a:r>
              <a:rPr lang="en-IN" dirty="0" smtClean="0">
                <a:hlinkClick r:id="rId2"/>
              </a:rPr>
              <a:t>rash</a:t>
            </a:r>
            <a:r>
              <a:rPr lang="en-IN" dirty="0" smtClean="0"/>
              <a:t> to form on the skin.</a:t>
            </a:r>
          </a:p>
          <a:p>
            <a:r>
              <a:rPr lang="en-IN" dirty="0" smtClean="0"/>
              <a:t>There are approximately </a:t>
            </a:r>
            <a:r>
              <a:rPr lang="en-IN" dirty="0" smtClean="0">
                <a:hlinkClick r:id="rId3"/>
              </a:rPr>
              <a:t>130 million</a:t>
            </a:r>
            <a:r>
              <a:rPr lang="en-IN" dirty="0" smtClean="0"/>
              <a:t> cases of scabies in the world at any given time. It’s a highly contagious condition that can easily be passed from one person to another through direct skin contact. It may also be transmitted through infested clothing or bedding.</a:t>
            </a:r>
          </a:p>
          <a:p>
            <a:endParaRPr lang="en-IN"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smtClean="0">
                <a:solidFill>
                  <a:srgbClr val="FF0000"/>
                </a:solidFill>
              </a:rPr>
              <a:t>S</a:t>
            </a:r>
            <a:r>
              <a:rPr lang="en-IN" b="1" dirty="0" smtClean="0">
                <a:solidFill>
                  <a:srgbClr val="FF0000"/>
                </a:solidFill>
              </a:rPr>
              <a:t>ymptoms</a:t>
            </a:r>
            <a:endParaRPr lang="en-IN" dirty="0">
              <a:solidFill>
                <a:srgbClr val="FF0000"/>
              </a:solidFill>
            </a:endParaRPr>
          </a:p>
        </p:txBody>
      </p:sp>
      <p:sp>
        <p:nvSpPr>
          <p:cNvPr id="3" name="Content Placeholder 2"/>
          <p:cNvSpPr>
            <a:spLocks noGrp="1"/>
          </p:cNvSpPr>
          <p:nvPr>
            <p:ph idx="1"/>
          </p:nvPr>
        </p:nvSpPr>
        <p:spPr/>
        <p:txBody>
          <a:bodyPr>
            <a:normAutofit fontScale="55000" lnSpcReduction="20000"/>
          </a:bodyPr>
          <a:lstStyle/>
          <a:p>
            <a:pPr>
              <a:buNone/>
            </a:pPr>
            <a:endParaRPr lang="en-IN" dirty="0" smtClean="0"/>
          </a:p>
          <a:p>
            <a:r>
              <a:rPr lang="en-IN" dirty="0" smtClean="0"/>
              <a:t>The hallmark symptoms of scabies include a rash and </a:t>
            </a:r>
            <a:r>
              <a:rPr lang="en-IN" dirty="0" smtClean="0">
                <a:hlinkClick r:id="rId2"/>
              </a:rPr>
              <a:t>intense itching</a:t>
            </a:r>
            <a:r>
              <a:rPr lang="en-IN" dirty="0" smtClean="0"/>
              <a:t> that gets </a:t>
            </a:r>
            <a:r>
              <a:rPr lang="en-IN" dirty="0" smtClean="0">
                <a:hlinkClick r:id="rId3"/>
              </a:rPr>
              <a:t>worse at night</a:t>
            </a:r>
            <a:r>
              <a:rPr lang="en-IN" dirty="0" smtClean="0"/>
              <a:t>. </a:t>
            </a:r>
          </a:p>
          <a:p>
            <a:pPr>
              <a:buNone/>
            </a:pPr>
            <a:r>
              <a:rPr lang="en-IN" b="1" dirty="0" smtClean="0"/>
              <a:t>Common sites for scabies in older children and adults include the:</a:t>
            </a:r>
          </a:p>
          <a:p>
            <a:r>
              <a:rPr lang="en-IN" dirty="0" smtClean="0"/>
              <a:t>wrist</a:t>
            </a:r>
          </a:p>
          <a:p>
            <a:r>
              <a:rPr lang="en-IN" dirty="0" smtClean="0"/>
              <a:t>elbow</a:t>
            </a:r>
          </a:p>
          <a:p>
            <a:r>
              <a:rPr lang="en-IN" dirty="0" smtClean="0"/>
              <a:t>armpit</a:t>
            </a:r>
            <a:endParaRPr lang="en-IN" dirty="0" smtClean="0"/>
          </a:p>
          <a:p>
            <a:r>
              <a:rPr lang="en-IN" dirty="0" smtClean="0"/>
              <a:t>waist</a:t>
            </a:r>
          </a:p>
          <a:p>
            <a:r>
              <a:rPr lang="en-IN" dirty="0" smtClean="0"/>
              <a:t>buttocks</a:t>
            </a:r>
          </a:p>
          <a:p>
            <a:r>
              <a:rPr lang="en-IN" dirty="0" smtClean="0"/>
              <a:t>area between the fingers</a:t>
            </a:r>
          </a:p>
          <a:p>
            <a:pPr>
              <a:buNone/>
            </a:pPr>
            <a:r>
              <a:rPr lang="en-IN" b="1" dirty="0" smtClean="0"/>
              <a:t>Scabies in babies and toddlers, and sometimes the very elderly </a:t>
            </a:r>
            <a:r>
              <a:rPr lang="en-IN" b="1" dirty="0" smtClean="0"/>
              <a:t>can </a:t>
            </a:r>
            <a:r>
              <a:rPr lang="en-IN" b="1" dirty="0" smtClean="0"/>
              <a:t>include the:</a:t>
            </a:r>
          </a:p>
          <a:p>
            <a:r>
              <a:rPr lang="en-IN" dirty="0" smtClean="0"/>
              <a:t>head</a:t>
            </a:r>
          </a:p>
          <a:p>
            <a:r>
              <a:rPr lang="en-IN" dirty="0" smtClean="0"/>
              <a:t>face</a:t>
            </a:r>
          </a:p>
          <a:p>
            <a:r>
              <a:rPr lang="en-IN" dirty="0" smtClean="0"/>
              <a:t>neck</a:t>
            </a:r>
          </a:p>
          <a:p>
            <a:r>
              <a:rPr lang="en-IN" dirty="0" smtClean="0"/>
              <a:t>hands</a:t>
            </a:r>
          </a:p>
          <a:p>
            <a:r>
              <a:rPr lang="en-IN" dirty="0" smtClean="0"/>
              <a:t>soles of the feet</a:t>
            </a:r>
          </a:p>
          <a:p>
            <a:endParaRPr lang="en-IN"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cap="all" dirty="0" smtClean="0">
                <a:solidFill>
                  <a:srgbClr val="FF0000"/>
                </a:solidFill>
              </a:rPr>
              <a:t>TREATMENT</a:t>
            </a:r>
            <a:r>
              <a:rPr lang="en-IN" b="1" dirty="0" smtClean="0">
                <a:solidFill>
                  <a:srgbClr val="FF0000"/>
                </a:solidFill>
              </a:rPr>
              <a:t/>
            </a:r>
            <a:br>
              <a:rPr lang="en-IN" b="1" dirty="0" smtClean="0">
                <a:solidFill>
                  <a:srgbClr val="FF0000"/>
                </a:solidFill>
              </a:rPr>
            </a:br>
            <a:endParaRPr lang="en-IN" dirty="0">
              <a:solidFill>
                <a:srgbClr val="FF0000"/>
              </a:solidFill>
            </a:endParaRPr>
          </a:p>
        </p:txBody>
      </p:sp>
      <p:sp>
        <p:nvSpPr>
          <p:cNvPr id="3" name="Content Placeholder 2"/>
          <p:cNvSpPr>
            <a:spLocks noGrp="1"/>
          </p:cNvSpPr>
          <p:nvPr>
            <p:ph idx="1"/>
          </p:nvPr>
        </p:nvSpPr>
        <p:spPr/>
        <p:txBody>
          <a:bodyPr>
            <a:normAutofit fontScale="55000" lnSpcReduction="20000"/>
          </a:bodyPr>
          <a:lstStyle/>
          <a:p>
            <a:pPr>
              <a:buNone/>
            </a:pPr>
            <a:endParaRPr lang="en-IN" dirty="0" smtClean="0"/>
          </a:p>
          <a:p>
            <a:r>
              <a:rPr lang="en-IN" dirty="0" smtClean="0"/>
              <a:t>Your doctor will probably instruct you to apply the medicine at night when the mites are most active. You may need to treat all of your skin from the neck down. The medicine can be washed off the following morning. </a:t>
            </a:r>
          </a:p>
          <a:p>
            <a:r>
              <a:rPr lang="en-IN" dirty="0" smtClean="0"/>
              <a:t>Your doctor may also prescribe additional medications to help relieve some of the bothersome symptoms associated with scabies. These medications include:</a:t>
            </a:r>
          </a:p>
          <a:p>
            <a:r>
              <a:rPr lang="en-IN" dirty="0" smtClean="0"/>
              <a:t>antihistamines, such as </a:t>
            </a:r>
            <a:r>
              <a:rPr lang="en-IN" dirty="0" smtClean="0">
                <a:hlinkClick r:id="rId2"/>
              </a:rPr>
              <a:t>Benadryl</a:t>
            </a:r>
            <a:r>
              <a:rPr lang="en-IN" dirty="0" smtClean="0"/>
              <a:t> (</a:t>
            </a:r>
            <a:r>
              <a:rPr lang="en-IN" dirty="0" err="1" smtClean="0">
                <a:hlinkClick r:id="rId3"/>
              </a:rPr>
              <a:t>diphenhydramine</a:t>
            </a:r>
            <a:r>
              <a:rPr lang="en-IN" dirty="0" smtClean="0"/>
              <a:t>) or </a:t>
            </a:r>
            <a:r>
              <a:rPr lang="en-IN" dirty="0" err="1" smtClean="0">
                <a:hlinkClick r:id="rId4"/>
              </a:rPr>
              <a:t>pramoxine</a:t>
            </a:r>
            <a:r>
              <a:rPr lang="en-IN" dirty="0" smtClean="0">
                <a:hlinkClick r:id="rId4"/>
              </a:rPr>
              <a:t> lotion</a:t>
            </a:r>
            <a:r>
              <a:rPr lang="en-IN" dirty="0" smtClean="0"/>
              <a:t> to help control the itching</a:t>
            </a:r>
          </a:p>
          <a:p>
            <a:r>
              <a:rPr lang="en-IN" dirty="0" smtClean="0"/>
              <a:t>antibiotics to kill any infections that develop as a result of constantly scratching your skin</a:t>
            </a:r>
          </a:p>
          <a:p>
            <a:r>
              <a:rPr lang="en-IN" dirty="0" smtClean="0"/>
              <a:t>steroid creams to relieve swelling and itching</a:t>
            </a:r>
          </a:p>
          <a:p>
            <a:pPr>
              <a:buNone/>
            </a:pPr>
            <a:endParaRPr lang="en-IN" dirty="0" smtClean="0"/>
          </a:p>
          <a:p>
            <a:r>
              <a:rPr lang="en-IN" dirty="0" smtClean="0"/>
              <a:t>don’t see an improvement in symptoms after initial treatment</a:t>
            </a:r>
          </a:p>
          <a:p>
            <a:r>
              <a:rPr lang="en-IN" dirty="0" smtClean="0"/>
              <a:t>have crusted scabies</a:t>
            </a:r>
          </a:p>
          <a:p>
            <a:r>
              <a:rPr lang="en-IN" dirty="0" smtClean="0"/>
              <a:t>have scabies that covers most of the </a:t>
            </a:r>
            <a:r>
              <a:rPr lang="en-IN" dirty="0" smtClean="0"/>
              <a:t>body</a:t>
            </a:r>
            <a:endParaRPr lang="en-IN" dirty="0" smtClean="0"/>
          </a:p>
          <a:p>
            <a:r>
              <a:rPr lang="en-IN" dirty="0" smtClean="0"/>
              <a:t>Contact your doctor right away if you find that symptoms persist after four weeks of treatment</a:t>
            </a:r>
            <a:r>
              <a:rPr lang="en-IN" dirty="0" smtClean="0"/>
              <a:t>.</a:t>
            </a:r>
            <a:endParaRPr lang="en-IN" dirty="0" smtClean="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Prevention</a:t>
            </a:r>
            <a:endParaRPr lang="en-IN" dirty="0">
              <a:solidFill>
                <a:srgbClr val="FF0000"/>
              </a:solidFill>
            </a:endParaRPr>
          </a:p>
        </p:txBody>
      </p:sp>
      <p:sp>
        <p:nvSpPr>
          <p:cNvPr id="3" name="Content Placeholder 2"/>
          <p:cNvSpPr>
            <a:spLocks noGrp="1"/>
          </p:cNvSpPr>
          <p:nvPr>
            <p:ph idx="1"/>
          </p:nvPr>
        </p:nvSpPr>
        <p:spPr/>
        <p:txBody>
          <a:bodyPr>
            <a:normAutofit fontScale="55000" lnSpcReduction="20000"/>
          </a:bodyPr>
          <a:lstStyle/>
          <a:p>
            <a:pPr>
              <a:buNone/>
            </a:pPr>
            <a:r>
              <a:rPr lang="en-IN" b="1" dirty="0" smtClean="0"/>
              <a:t>	</a:t>
            </a:r>
            <a:r>
              <a:rPr lang="en-IN" b="1" dirty="0" smtClean="0"/>
              <a:t> </a:t>
            </a:r>
            <a:r>
              <a:rPr lang="en-IN" dirty="0" smtClean="0"/>
              <a:t>The </a:t>
            </a:r>
            <a:r>
              <a:rPr lang="en-IN" dirty="0" smtClean="0"/>
              <a:t>best way to prevent getting scabies is to avoid direct skin-to-skin contact with a person known to have scabies. It’s also best to avoid unwashed clothing or bedding that has been used by a person infested with scabies.</a:t>
            </a:r>
          </a:p>
          <a:p>
            <a:r>
              <a:rPr lang="en-IN" dirty="0" smtClean="0"/>
              <a:t>Scabies mites can live for 48 to 72 hours after falling off your body, so you need to take certain precautions to prevent </a:t>
            </a:r>
            <a:r>
              <a:rPr lang="en-IN" dirty="0" err="1" smtClean="0"/>
              <a:t>reinfestation</a:t>
            </a:r>
            <a:r>
              <a:rPr lang="en-IN" dirty="0" smtClean="0"/>
              <a:t>. Make sure to wash all of the following in hot water that reaches </a:t>
            </a:r>
            <a:r>
              <a:rPr lang="en-IN" dirty="0" err="1" smtClean="0"/>
              <a:t>122°F</a:t>
            </a:r>
            <a:r>
              <a:rPr lang="en-IN" dirty="0" smtClean="0"/>
              <a:t> (</a:t>
            </a:r>
            <a:r>
              <a:rPr lang="en-IN" dirty="0" err="1" smtClean="0"/>
              <a:t>50°C</a:t>
            </a:r>
            <a:r>
              <a:rPr lang="en-IN" dirty="0" smtClean="0"/>
              <a:t>):</a:t>
            </a:r>
          </a:p>
          <a:p>
            <a:r>
              <a:rPr lang="en-IN" dirty="0" smtClean="0"/>
              <a:t>clothing</a:t>
            </a:r>
          </a:p>
          <a:p>
            <a:r>
              <a:rPr lang="en-IN" dirty="0" smtClean="0"/>
              <a:t>bedding</a:t>
            </a:r>
          </a:p>
          <a:p>
            <a:r>
              <a:rPr lang="en-IN" dirty="0" smtClean="0"/>
              <a:t>towels</a:t>
            </a:r>
          </a:p>
          <a:p>
            <a:r>
              <a:rPr lang="en-IN" dirty="0" smtClean="0"/>
              <a:t>pillows</a:t>
            </a:r>
          </a:p>
          <a:p>
            <a:r>
              <a:rPr lang="en-IN" dirty="0" smtClean="0"/>
              <a:t>These items should then be dried in the dryer on very high heat for at least 10 to 30 minutes.</a:t>
            </a:r>
          </a:p>
          <a:p>
            <a:r>
              <a:rPr lang="en-IN" dirty="0" smtClean="0"/>
              <a:t>Anything that can’t be washed should be thoroughly vacuumed. When you’re finished vacuuming, throw out the vacuum bag and thoroughly clean the vacuum with bleach and hot water. Bleach and hot water can also be used to clean other surfaces that may contain scabies mites</a:t>
            </a:r>
            <a:r>
              <a:rPr lang="en-IN" dirty="0" smtClean="0"/>
              <a:t>.</a:t>
            </a:r>
            <a:endParaRPr lang="en-IN" dirty="0" smtClean="0"/>
          </a:p>
          <a:p>
            <a:endParaRPr lang="en-IN"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dirty="0" smtClean="0"/>
              <a:t> </a:t>
            </a:r>
            <a:r>
              <a:rPr lang="en-IN" dirty="0" smtClean="0">
                <a:solidFill>
                  <a:srgbClr val="FF0000"/>
                </a:solidFill>
              </a:rPr>
              <a:t>Polio</a:t>
            </a:r>
            <a:r>
              <a:rPr lang="en-IN" dirty="0" smtClean="0"/>
              <a:t/>
            </a:r>
            <a:br>
              <a:rPr lang="en-IN" dirty="0" smtClean="0"/>
            </a:br>
            <a:endParaRPr lang="en-IN" dirty="0"/>
          </a:p>
        </p:txBody>
      </p:sp>
      <p:sp>
        <p:nvSpPr>
          <p:cNvPr id="3" name="Content Placeholder 2"/>
          <p:cNvSpPr>
            <a:spLocks noGrp="1"/>
          </p:cNvSpPr>
          <p:nvPr>
            <p:ph idx="1"/>
          </p:nvPr>
        </p:nvSpPr>
        <p:spPr/>
        <p:txBody>
          <a:bodyPr>
            <a:normAutofit lnSpcReduction="10000"/>
          </a:bodyPr>
          <a:lstStyle/>
          <a:p>
            <a:pPr fontAlgn="base">
              <a:buNone/>
            </a:pPr>
            <a:endParaRPr lang="en-IN" dirty="0" smtClean="0"/>
          </a:p>
          <a:p>
            <a:pPr fontAlgn="base"/>
            <a:r>
              <a:rPr lang="en-IN" dirty="0" smtClean="0"/>
              <a:t>Polio </a:t>
            </a:r>
            <a:r>
              <a:rPr lang="en-IN" dirty="0" smtClean="0"/>
              <a:t>(also known as poliomyelitis) is a highly contagious disease caused by a virus that attacks the nervous system. Children younger than 5 years old are more likely to contract the virus than any other group.</a:t>
            </a:r>
          </a:p>
          <a:p>
            <a:pPr fontAlgn="base"/>
            <a:r>
              <a:rPr lang="en-IN" dirty="0" smtClean="0"/>
              <a:t>According to the World Health Organization (WHO), 1 in 200 polio infections will result in permanent </a:t>
            </a:r>
            <a:r>
              <a:rPr lang="en-IN" dirty="0" smtClean="0">
                <a:hlinkClick r:id="rId2"/>
              </a:rPr>
              <a:t>paralysis</a:t>
            </a:r>
            <a:r>
              <a:rPr lang="en-IN" dirty="0" smtClean="0"/>
              <a:t>. </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fontAlgn="base"/>
            <a:r>
              <a:rPr lang="en-IN" dirty="0" smtClean="0">
                <a:solidFill>
                  <a:srgbClr val="FF0000"/>
                </a:solidFill>
              </a:rPr>
              <a:t> Symptoms </a:t>
            </a:r>
            <a:r>
              <a:rPr lang="en-IN" dirty="0" smtClean="0">
                <a:solidFill>
                  <a:srgbClr val="FF0000"/>
                </a:solidFill>
              </a:rPr>
              <a:t>of </a:t>
            </a:r>
            <a:r>
              <a:rPr lang="en-IN" dirty="0" smtClean="0">
                <a:solidFill>
                  <a:srgbClr val="FF0000"/>
                </a:solidFill>
              </a:rPr>
              <a:t>Polio</a:t>
            </a:r>
            <a:r>
              <a:rPr lang="en-IN" dirty="0" smtClean="0">
                <a:solidFill>
                  <a:srgbClr val="FF0000"/>
                </a:solidFill>
              </a:rPr>
              <a:t/>
            </a:r>
            <a:br>
              <a:rPr lang="en-IN" dirty="0" smtClean="0">
                <a:solidFill>
                  <a:srgbClr val="FF0000"/>
                </a:solidFill>
              </a:rPr>
            </a:br>
            <a:endParaRPr lang="en-IN" dirty="0">
              <a:solidFill>
                <a:srgbClr val="FF0000"/>
              </a:solidFill>
            </a:endParaRPr>
          </a:p>
        </p:txBody>
      </p:sp>
      <p:sp>
        <p:nvSpPr>
          <p:cNvPr id="3" name="Content Placeholder 2"/>
          <p:cNvSpPr>
            <a:spLocks noGrp="1"/>
          </p:cNvSpPr>
          <p:nvPr>
            <p:ph idx="1"/>
          </p:nvPr>
        </p:nvSpPr>
        <p:spPr/>
        <p:txBody>
          <a:bodyPr>
            <a:normAutofit/>
          </a:bodyPr>
          <a:lstStyle/>
          <a:p>
            <a:pPr fontAlgn="base">
              <a:buNone/>
            </a:pPr>
            <a:r>
              <a:rPr lang="en-IN" dirty="0" smtClean="0"/>
              <a:t> </a:t>
            </a:r>
            <a:r>
              <a:rPr lang="en-IN" dirty="0" smtClean="0"/>
              <a:t>These signs and symptoms can be flu-like and can include:</a:t>
            </a:r>
          </a:p>
          <a:p>
            <a:pPr fontAlgn="base"/>
            <a:r>
              <a:rPr lang="en-IN" dirty="0" smtClean="0">
                <a:hlinkClick r:id="rId2"/>
              </a:rPr>
              <a:t>fever</a:t>
            </a:r>
            <a:endParaRPr lang="en-IN" dirty="0" smtClean="0"/>
          </a:p>
          <a:p>
            <a:pPr fontAlgn="base"/>
            <a:r>
              <a:rPr lang="en-IN" dirty="0" smtClean="0">
                <a:hlinkClick r:id="rId3"/>
              </a:rPr>
              <a:t>sore throat</a:t>
            </a:r>
            <a:endParaRPr lang="en-IN" dirty="0" smtClean="0"/>
          </a:p>
          <a:p>
            <a:pPr fontAlgn="base"/>
            <a:r>
              <a:rPr lang="en-IN" dirty="0" smtClean="0">
                <a:hlinkClick r:id="rId4"/>
              </a:rPr>
              <a:t>headache</a:t>
            </a:r>
            <a:endParaRPr lang="en-IN" dirty="0" smtClean="0"/>
          </a:p>
          <a:p>
            <a:pPr fontAlgn="base"/>
            <a:r>
              <a:rPr lang="en-IN" dirty="0" smtClean="0">
                <a:hlinkClick r:id="rId5"/>
              </a:rPr>
              <a:t>vomiting</a:t>
            </a:r>
            <a:endParaRPr lang="en-IN" dirty="0" smtClean="0"/>
          </a:p>
          <a:p>
            <a:pPr fontAlgn="base"/>
            <a:r>
              <a:rPr lang="en-IN" dirty="0" smtClean="0">
                <a:hlinkClick r:id="rId6"/>
              </a:rPr>
              <a:t>fatigue</a:t>
            </a:r>
            <a:endParaRPr lang="en-IN" dirty="0" smtClean="0"/>
          </a:p>
          <a:p>
            <a:pPr fontAlgn="base">
              <a:buNone/>
            </a:pPr>
            <a:endParaRPr lang="en-IN" dirty="0" smtClean="0"/>
          </a:p>
          <a:p>
            <a:endParaRPr lang="en-IN"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rmAutofit fontScale="47500" lnSpcReduction="20000"/>
          </a:bodyPr>
          <a:lstStyle/>
          <a:p>
            <a:pPr fontAlgn="base"/>
            <a:r>
              <a:rPr lang="en-IN" dirty="0" smtClean="0"/>
              <a:t>Part 5 of 7</a:t>
            </a:r>
          </a:p>
          <a:p>
            <a:pPr fontAlgn="base"/>
            <a:r>
              <a:rPr lang="en-IN" dirty="0" smtClean="0"/>
              <a:t>How do doctors treat polio?</a:t>
            </a:r>
          </a:p>
          <a:p>
            <a:pPr fontAlgn="base"/>
            <a:r>
              <a:rPr lang="en-IN" dirty="0" smtClean="0"/>
              <a:t>Doctors can only treat the symptoms while the infection runs its course. But since there’s no cure, the best way to treat polio is to prevent it with vaccinations.</a:t>
            </a:r>
          </a:p>
          <a:p>
            <a:pPr fontAlgn="base"/>
            <a:r>
              <a:rPr lang="en-IN" dirty="0" smtClean="0"/>
              <a:t>The most common supportive treatments include:</a:t>
            </a:r>
          </a:p>
          <a:p>
            <a:pPr fontAlgn="base"/>
            <a:r>
              <a:rPr lang="en-IN" dirty="0" smtClean="0"/>
              <a:t>bed rest</a:t>
            </a:r>
          </a:p>
          <a:p>
            <a:pPr fontAlgn="base"/>
            <a:r>
              <a:rPr lang="en-IN" dirty="0" smtClean="0"/>
              <a:t>painkillers</a:t>
            </a:r>
          </a:p>
          <a:p>
            <a:pPr fontAlgn="base"/>
            <a:r>
              <a:rPr lang="en-IN" dirty="0" smtClean="0"/>
              <a:t>antispasmodic drugs to relax muscles</a:t>
            </a:r>
          </a:p>
          <a:p>
            <a:pPr fontAlgn="base"/>
            <a:r>
              <a:rPr lang="en-IN" dirty="0" smtClean="0"/>
              <a:t>antibiotics for urinary tract infections</a:t>
            </a:r>
          </a:p>
          <a:p>
            <a:pPr fontAlgn="base"/>
            <a:r>
              <a:rPr lang="en-IN" dirty="0" smtClean="0"/>
              <a:t>portable ventilators to help with breathing</a:t>
            </a:r>
          </a:p>
          <a:p>
            <a:pPr fontAlgn="base"/>
            <a:r>
              <a:rPr lang="en-IN" dirty="0" smtClean="0"/>
              <a:t>physical therapy or corrective braces to help with walking</a:t>
            </a:r>
          </a:p>
          <a:p>
            <a:pPr fontAlgn="base"/>
            <a:r>
              <a:rPr lang="en-IN" dirty="0" smtClean="0"/>
              <a:t>heating pads or warm towels to ease muscle aches and spasms</a:t>
            </a:r>
          </a:p>
          <a:p>
            <a:pPr fontAlgn="base"/>
            <a:r>
              <a:rPr lang="en-IN" dirty="0" smtClean="0"/>
              <a:t>physical therapy to treat pain in the affected muscles</a:t>
            </a:r>
          </a:p>
          <a:p>
            <a:pPr fontAlgn="base"/>
            <a:r>
              <a:rPr lang="en-IN" dirty="0" smtClean="0"/>
              <a:t>physical therapy to address breathing and pulmonary problems</a:t>
            </a:r>
          </a:p>
          <a:p>
            <a:pPr fontAlgn="base"/>
            <a:r>
              <a:rPr lang="en-IN" dirty="0" smtClean="0"/>
              <a:t>pulmonary rehabilitation to increase lung endurance</a:t>
            </a:r>
          </a:p>
          <a:p>
            <a:pPr fontAlgn="base"/>
            <a:r>
              <a:rPr lang="en-IN" dirty="0" smtClean="0"/>
              <a:t>In advanced cases of leg weakness, you may need a wheelchair or other mobility device.</a:t>
            </a:r>
          </a:p>
          <a:p>
            <a:pPr fontAlgn="base"/>
            <a:r>
              <a:rPr lang="en-IN" dirty="0" smtClean="0"/>
              <a:t>Part 6 of 7</a:t>
            </a:r>
          </a:p>
          <a:p>
            <a:endParaRPr lang="en-IN"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Prevention</a:t>
            </a:r>
            <a:endParaRPr lang="en-IN" dirty="0">
              <a:solidFill>
                <a:srgbClr val="FF0000"/>
              </a:solidFill>
            </a:endParaRPr>
          </a:p>
        </p:txBody>
      </p:sp>
      <p:sp>
        <p:nvSpPr>
          <p:cNvPr id="3" name="Content Placeholder 2"/>
          <p:cNvSpPr>
            <a:spLocks noGrp="1"/>
          </p:cNvSpPr>
          <p:nvPr>
            <p:ph idx="1"/>
          </p:nvPr>
        </p:nvSpPr>
        <p:spPr/>
        <p:txBody>
          <a:bodyPr>
            <a:normAutofit fontScale="85000" lnSpcReduction="10000"/>
          </a:bodyPr>
          <a:lstStyle/>
          <a:p>
            <a:pPr fontAlgn="base">
              <a:buNone/>
            </a:pPr>
            <a:endParaRPr lang="en-IN" dirty="0" smtClean="0"/>
          </a:p>
          <a:p>
            <a:pPr fontAlgn="base"/>
            <a:r>
              <a:rPr lang="en-IN" dirty="0" smtClean="0"/>
              <a:t>The best way to prevent polio is to get the vaccination. Children should get polio shots according to the vaccination schedule presented by the </a:t>
            </a:r>
            <a:r>
              <a:rPr lang="en-IN" dirty="0" err="1" smtClean="0">
                <a:hlinkClick r:id="rId2"/>
              </a:rPr>
              <a:t>Centers</a:t>
            </a:r>
            <a:r>
              <a:rPr lang="en-IN" dirty="0" smtClean="0">
                <a:hlinkClick r:id="rId2"/>
              </a:rPr>
              <a:t> for Disease Control and Prevention</a:t>
            </a:r>
            <a:r>
              <a:rPr lang="en-IN" dirty="0" smtClean="0"/>
              <a:t> (CDC).</a:t>
            </a:r>
          </a:p>
          <a:p>
            <a:pPr fontAlgn="base"/>
            <a:r>
              <a:rPr lang="en-IN" b="1" dirty="0" smtClean="0"/>
              <a:t>CDC vaccination schedule</a:t>
            </a:r>
            <a:endParaRPr lang="en-IN" dirty="0" smtClean="0"/>
          </a:p>
          <a:p>
            <a:pPr fontAlgn="base">
              <a:buFont typeface="Wingdings" pitchFamily="2" charset="2"/>
              <a:buChar char="Ø"/>
            </a:pPr>
            <a:r>
              <a:rPr lang="en-IN" b="1" dirty="0" smtClean="0"/>
              <a:t> </a:t>
            </a:r>
            <a:r>
              <a:rPr lang="en-IN" dirty="0" smtClean="0"/>
              <a:t>2 </a:t>
            </a:r>
            <a:r>
              <a:rPr lang="en-IN" dirty="0" smtClean="0"/>
              <a:t>months One dose</a:t>
            </a:r>
          </a:p>
          <a:p>
            <a:pPr fontAlgn="base">
              <a:buFont typeface="Wingdings" pitchFamily="2" charset="2"/>
              <a:buChar char="Ø"/>
            </a:pPr>
            <a:r>
              <a:rPr lang="en-IN" dirty="0" smtClean="0"/>
              <a:t>4 months One dose</a:t>
            </a:r>
          </a:p>
          <a:p>
            <a:pPr fontAlgn="base">
              <a:buFont typeface="Wingdings" pitchFamily="2" charset="2"/>
              <a:buChar char="Ø"/>
            </a:pPr>
            <a:r>
              <a:rPr lang="en-IN" dirty="0" smtClean="0"/>
              <a:t>6 </a:t>
            </a:r>
            <a:r>
              <a:rPr lang="en-IN" dirty="0" smtClean="0"/>
              <a:t>to 18 </a:t>
            </a:r>
            <a:r>
              <a:rPr lang="en-IN" dirty="0" smtClean="0"/>
              <a:t>months One dose</a:t>
            </a:r>
          </a:p>
          <a:p>
            <a:pPr fontAlgn="base">
              <a:buFont typeface="Wingdings" pitchFamily="2" charset="2"/>
              <a:buChar char="Ø"/>
            </a:pPr>
            <a:r>
              <a:rPr lang="en-IN" dirty="0" smtClean="0"/>
              <a:t>4 </a:t>
            </a:r>
            <a:r>
              <a:rPr lang="en-IN" dirty="0" smtClean="0"/>
              <a:t>to 6 </a:t>
            </a:r>
            <a:r>
              <a:rPr lang="en-IN" dirty="0" smtClean="0"/>
              <a:t>years Booster dose</a:t>
            </a:r>
            <a:endParaRPr lang="en-IN" dirty="0" smtClean="0"/>
          </a:p>
          <a:p>
            <a:endParaRPr lang="en-IN"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solidFill>
                  <a:srgbClr val="FF0000"/>
                </a:solidFill>
              </a:rPr>
              <a:t>Immunization</a:t>
            </a:r>
            <a:endParaRPr lang="en-IN" dirty="0">
              <a:solidFill>
                <a:srgbClr val="FF0000"/>
              </a:solidFill>
            </a:endParaRPr>
          </a:p>
        </p:txBody>
      </p:sp>
      <p:sp>
        <p:nvSpPr>
          <p:cNvPr id="3" name="Content Placeholder 2"/>
          <p:cNvSpPr>
            <a:spLocks noGrp="1"/>
          </p:cNvSpPr>
          <p:nvPr>
            <p:ph idx="1"/>
          </p:nvPr>
        </p:nvSpPr>
        <p:spPr/>
        <p:txBody>
          <a:bodyPr>
            <a:normAutofit fontScale="77500" lnSpcReduction="20000"/>
          </a:bodyPr>
          <a:lstStyle/>
          <a:p>
            <a:pPr fontAlgn="base"/>
            <a:r>
              <a:rPr lang="en-IN" dirty="0" smtClean="0"/>
              <a:t>Immunization is the process whereby a person is made immune or resistant to an infectious disease, typically by the administration of a vaccine. </a:t>
            </a:r>
            <a:endParaRPr lang="en-IN" dirty="0" smtClean="0"/>
          </a:p>
          <a:p>
            <a:pPr fontAlgn="base"/>
            <a:r>
              <a:rPr lang="en-IN" dirty="0" smtClean="0"/>
              <a:t>Vaccines </a:t>
            </a:r>
            <a:r>
              <a:rPr lang="en-IN" dirty="0" smtClean="0"/>
              <a:t>stimulate the body’s own immune system to protect the person against subsequent infection or disease.</a:t>
            </a:r>
          </a:p>
          <a:p>
            <a:pPr fontAlgn="base"/>
            <a:r>
              <a:rPr lang="en-IN" dirty="0" smtClean="0"/>
              <a:t>Immunization is a proven tool for controlling and eliminating life-threatening infectious diseases and is estimated to avert between 2 and 3 million deaths each year. </a:t>
            </a:r>
            <a:endParaRPr lang="en-IN" dirty="0" smtClean="0"/>
          </a:p>
          <a:p>
            <a:pPr fontAlgn="base"/>
            <a:r>
              <a:rPr lang="en-IN" dirty="0" smtClean="0"/>
              <a:t>It </a:t>
            </a:r>
            <a:r>
              <a:rPr lang="en-IN" dirty="0" smtClean="0"/>
              <a:t>is one of the most cost-effective health investments, with proven strategies that make it accessible to even the most hard-to-reach and vulnerable populations. </a:t>
            </a:r>
          </a:p>
          <a:p>
            <a:endParaRPr lang="en-IN"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259</TotalTime>
  <Words>2129</Words>
  <Application>Microsoft Office PowerPoint</Application>
  <PresentationFormat>On-screen Show (4:3)</PresentationFormat>
  <Paragraphs>432</Paragraphs>
  <Slides>54</Slides>
  <Notes>3</Notes>
  <HiddenSlides>0</HiddenSlides>
  <MMClips>0</MMClips>
  <ScaleCrop>false</ScaleCrop>
  <HeadingPairs>
    <vt:vector size="4" baseType="variant">
      <vt:variant>
        <vt:lpstr>Theme</vt:lpstr>
      </vt:variant>
      <vt:variant>
        <vt:i4>1</vt:i4>
      </vt:variant>
      <vt:variant>
        <vt:lpstr>Slide Titles</vt:lpstr>
      </vt:variant>
      <vt:variant>
        <vt:i4>54</vt:i4>
      </vt:variant>
    </vt:vector>
  </HeadingPairs>
  <TitlesOfParts>
    <vt:vector size="55" baseType="lpstr">
      <vt:lpstr>Office Theme</vt:lpstr>
      <vt:lpstr>CHILDHOOD DISEASES</vt:lpstr>
      <vt:lpstr>Measles</vt:lpstr>
      <vt:lpstr>Symptoms</vt:lpstr>
      <vt:lpstr>Causes </vt:lpstr>
      <vt:lpstr>Treatment </vt:lpstr>
      <vt:lpstr>Prevention </vt:lpstr>
      <vt:lpstr>Chickenpox</vt:lpstr>
      <vt:lpstr>Symptoms </vt:lpstr>
      <vt:lpstr>Treatment and Prevention </vt:lpstr>
      <vt:lpstr>Small pox </vt:lpstr>
      <vt:lpstr> Symptoms  </vt:lpstr>
      <vt:lpstr>Causes </vt:lpstr>
      <vt:lpstr>Whooping cough (pertussis)S</vt:lpstr>
      <vt:lpstr>Treatment and Prevention </vt:lpstr>
      <vt:lpstr>Influenza</vt:lpstr>
      <vt:lpstr>Symptoms </vt:lpstr>
      <vt:lpstr> Treatment and Prevention  </vt:lpstr>
      <vt:lpstr>Malaria</vt:lpstr>
      <vt:lpstr>Symptoms</vt:lpstr>
      <vt:lpstr>Causes </vt:lpstr>
      <vt:lpstr>Treatment and prevention </vt:lpstr>
      <vt:lpstr>Diptheria </vt:lpstr>
      <vt:lpstr>Causes</vt:lpstr>
      <vt:lpstr>Symptoms</vt:lpstr>
      <vt:lpstr>Treatment and Prevention</vt:lpstr>
      <vt:lpstr>Tuberculosis</vt:lpstr>
      <vt:lpstr>Causes</vt:lpstr>
      <vt:lpstr>Symptoms  </vt:lpstr>
      <vt:lpstr>Treatment </vt:lpstr>
      <vt:lpstr>AIDS </vt:lpstr>
      <vt:lpstr> How is HIV transmitted? Causes </vt:lpstr>
      <vt:lpstr>Symptoms of early HIV infection </vt:lpstr>
      <vt:lpstr>TREATMENT </vt:lpstr>
      <vt:lpstr>H1N1</vt:lpstr>
      <vt:lpstr>Swine Flu Symptoms </vt:lpstr>
      <vt:lpstr>Treatment</vt:lpstr>
      <vt:lpstr>Mumps</vt:lpstr>
      <vt:lpstr>SYMPTOMS </vt:lpstr>
      <vt:lpstr>TREATMENT </vt:lpstr>
      <vt:lpstr>PREVENTION </vt:lpstr>
      <vt:lpstr>Cholera </vt:lpstr>
      <vt:lpstr>CAUSES </vt:lpstr>
      <vt:lpstr>Symptoms of Cholera </vt:lpstr>
      <vt:lpstr>DIAGNOSIS AND TREATMENT </vt:lpstr>
      <vt:lpstr>PREVENTION </vt:lpstr>
      <vt:lpstr>Scabies </vt:lpstr>
      <vt:lpstr>Symptoms</vt:lpstr>
      <vt:lpstr>TREATMENT </vt:lpstr>
      <vt:lpstr>Prevention</vt:lpstr>
      <vt:lpstr> Polio </vt:lpstr>
      <vt:lpstr> Symptoms of Polio </vt:lpstr>
      <vt:lpstr>Slide 52</vt:lpstr>
      <vt:lpstr>Prevention</vt:lpstr>
      <vt:lpstr>Immunization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Admin</dc:creator>
  <cp:lastModifiedBy>Admin</cp:lastModifiedBy>
  <cp:revision>98</cp:revision>
  <dcterms:created xsi:type="dcterms:W3CDTF">2018-01-23T05:10:26Z</dcterms:created>
  <dcterms:modified xsi:type="dcterms:W3CDTF">2018-02-01T07:07:49Z</dcterms:modified>
</cp:coreProperties>
</file>