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76" r:id="rId5"/>
    <p:sldId id="257" r:id="rId6"/>
    <p:sldId id="270" r:id="rId7"/>
    <p:sldId id="274" r:id="rId8"/>
    <p:sldId id="272" r:id="rId9"/>
    <p:sldId id="273" r:id="rId10"/>
    <p:sldId id="278" r:id="rId11"/>
    <p:sldId id="279" r:id="rId12"/>
    <p:sldId id="261" r:id="rId13"/>
    <p:sldId id="262" r:id="rId14"/>
    <p:sldId id="263" r:id="rId15"/>
    <p:sldId id="264" r:id="rId16"/>
    <p:sldId id="265" r:id="rId17"/>
    <p:sldId id="266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992" autoAdjust="0"/>
  </p:normalViewPr>
  <p:slideViewPr>
    <p:cSldViewPr>
      <p:cViewPr varScale="1"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D041-557F-4CCC-BF9B-35E6D896D3EA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AC05-DB0A-4A82-AFF4-779CED152B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D041-557F-4CCC-BF9B-35E6D896D3EA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AC05-DB0A-4A82-AFF4-779CED152B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D041-557F-4CCC-BF9B-35E6D896D3EA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AC05-DB0A-4A82-AFF4-779CED152B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D041-557F-4CCC-BF9B-35E6D896D3EA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AC05-DB0A-4A82-AFF4-779CED152B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D041-557F-4CCC-BF9B-35E6D896D3EA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AC05-DB0A-4A82-AFF4-779CED152B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D041-557F-4CCC-BF9B-35E6D896D3EA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AC05-DB0A-4A82-AFF4-779CED152B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D041-557F-4CCC-BF9B-35E6D896D3EA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AC05-DB0A-4A82-AFF4-779CED152B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D041-557F-4CCC-BF9B-35E6D896D3EA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AC05-DB0A-4A82-AFF4-779CED152B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D041-557F-4CCC-BF9B-35E6D896D3EA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AC05-DB0A-4A82-AFF4-779CED152B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D041-557F-4CCC-BF9B-35E6D896D3EA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AC05-DB0A-4A82-AFF4-779CED152B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D041-557F-4CCC-BF9B-35E6D896D3EA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AC05-DB0A-4A82-AFF4-779CED152B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0D041-557F-4CCC-BF9B-35E6D896D3EA}" type="datetimeFigureOut">
              <a:rPr lang="en-US" smtClean="0"/>
              <a:pPr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0AC05-DB0A-4A82-AFF4-779CED152B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1066800"/>
            <a:ext cx="6744154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u="sng" dirty="0" smtClean="0">
                <a:solidFill>
                  <a:schemeClr val="accent6">
                    <a:lumMod val="75000"/>
                  </a:schemeClr>
                </a:solidFill>
                <a:latin typeface="Century Schoolbook" pitchFamily="18" charset="0"/>
              </a:rPr>
              <a:t>CREATIVE</a:t>
            </a:r>
          </a:p>
          <a:p>
            <a:r>
              <a:rPr lang="en-US" sz="8800" u="sng" dirty="0" smtClean="0">
                <a:solidFill>
                  <a:schemeClr val="accent6">
                    <a:lumMod val="75000"/>
                  </a:schemeClr>
                </a:solidFill>
                <a:latin typeface="Century Schoolbook" pitchFamily="18" charset="0"/>
              </a:rPr>
              <a:t>CHILDREN</a:t>
            </a:r>
            <a:endParaRPr lang="en-US" sz="8800" u="sng" dirty="0">
              <a:solidFill>
                <a:schemeClr val="accent6">
                  <a:lumMod val="75000"/>
                </a:schemeClr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XIbUE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447800" y="304800"/>
            <a:ext cx="55835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>
                <a:solidFill>
                  <a:schemeClr val="accent2">
                    <a:lumMod val="75000"/>
                  </a:schemeClr>
                </a:solidFill>
                <a:latin typeface="Agency FB" pitchFamily="34" charset="0"/>
              </a:rPr>
              <a:t>INTRODUCTION  OF  CREATIVITY</a:t>
            </a:r>
            <a:endParaRPr lang="en-US" sz="4000" b="1" u="sng" dirty="0">
              <a:solidFill>
                <a:schemeClr val="accent2">
                  <a:lumMod val="75000"/>
                </a:schemeClr>
              </a:solidFill>
              <a:latin typeface="Agency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371600"/>
            <a:ext cx="8938152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   Creativity is the ability to generate , create or discover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new ideas ,solutions and possibilities. Although Creativity 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is often associated with the arts , it is actually a vital form 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of intelligence that drives people in many disciplines 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to discover something new .</a:t>
            </a:r>
          </a:p>
          <a:p>
            <a:endParaRPr lang="en-US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Creativity happens when someone comes up with a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creative idea. Very creative people often have intense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knowledge about something, work on it for years ,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look at novel solutions , seek out the advice and help of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other experts , and take risks .</a:t>
            </a:r>
          </a:p>
          <a:p>
            <a:endParaRPr lang="en-US" sz="28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XIbUE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7389972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Creativity is the phenomenon of thinking beyond 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the set boundaries and attempting to resolve 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issues by original and unconventional  ways . It is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one’s ability to make new things , generate new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ideas or unusual ways of doing things .</a:t>
            </a:r>
          </a:p>
          <a:p>
            <a:endParaRPr lang="en-US" dirty="0"/>
          </a:p>
        </p:txBody>
      </p:sp>
      <p:pic>
        <p:nvPicPr>
          <p:cNvPr id="6" name="Picture 5" descr="children-imagination-learning-icon-concept-260nw-5491018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657600"/>
            <a:ext cx="3694855" cy="3031676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unname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5240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057400" y="0"/>
            <a:ext cx="605806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>
                <a:solidFill>
                  <a:srgbClr val="C00000"/>
                </a:solidFill>
                <a:latin typeface="Agency FB" pitchFamily="34" charset="0"/>
              </a:rPr>
              <a:t>MEANING  OF  CREATIVE CHILDREN</a:t>
            </a:r>
          </a:p>
          <a:p>
            <a:endParaRPr lang="en-US" dirty="0"/>
          </a:p>
        </p:txBody>
      </p:sp>
      <p:pic>
        <p:nvPicPr>
          <p:cNvPr id="7" name="Picture 6" descr="4fb87a3f-98d6-44f1-9043-11012a3dd16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62000"/>
            <a:ext cx="2913698" cy="1447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838200"/>
            <a:ext cx="49711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Creative Children meaning stands </a:t>
            </a: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for the ability or capacity of a child to</a:t>
            </a: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produce something in a creative way.</a:t>
            </a:r>
          </a:p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752600" y="2179796"/>
            <a:ext cx="7595669" cy="4678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Finding new ways of solving a problem, sometimes without using </a:t>
            </a:r>
          </a:p>
          <a:p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   logic .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Being Independent and Unconventional .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Creativity means seeing or expressing new relationship among</a:t>
            </a:r>
          </a:p>
          <a:p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   things or ideas .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Creativity emerges from Divergent Thinking .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That means thinking that moves outward from conventional solution </a:t>
            </a:r>
          </a:p>
          <a:p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   or knowledge or wisdom into 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</a:rPr>
              <a:t>unexplore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path and unconventional </a:t>
            </a:r>
          </a:p>
          <a:p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   solution in an effort to develop novel solution to a problem .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Creativity is an activity resulting in new product of a deficit social </a:t>
            </a:r>
          </a:p>
          <a:p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   values .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Creative Children have ability to see things in a new way , to see </a:t>
            </a:r>
          </a:p>
          <a:p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   problem that  no one else may realize exist and then they come up</a:t>
            </a:r>
          </a:p>
          <a:p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   with unique ideas and effective solution .</a:t>
            </a:r>
          </a:p>
          <a:p>
            <a:pPr>
              <a:buFont typeface="Wingdings" pitchFamily="2" charset="2"/>
              <a:buChar char="Ø"/>
            </a:pP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7VdM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438400" y="228600"/>
            <a:ext cx="50273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>
                <a:solidFill>
                  <a:schemeClr val="accent5">
                    <a:lumMod val="75000"/>
                  </a:schemeClr>
                </a:solidFill>
                <a:latin typeface="Agency FB" pitchFamily="34" charset="0"/>
              </a:rPr>
              <a:t>DEFINITION  OF  CREATIVITY </a:t>
            </a:r>
            <a:endParaRPr lang="en-US" sz="4000" b="1" u="sng" dirty="0">
              <a:solidFill>
                <a:schemeClr val="accent5">
                  <a:lumMod val="75000"/>
                </a:schemeClr>
              </a:solidFill>
              <a:latin typeface="Agency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524000"/>
            <a:ext cx="70598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  Barron’s view , “Creativity may be Defined quite simply as the</a:t>
            </a:r>
          </a:p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     ability , to bring Something new into Existence” </a:t>
            </a:r>
            <a:endParaRPr lang="en-US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514600"/>
            <a:ext cx="85457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 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Guilford’s  view , “Creativity refers to the abilities that are characteristic of</a:t>
            </a:r>
          </a:p>
          <a:p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     creative people. Creative </a:t>
            </a:r>
            <a:r>
              <a:rPr lang="en-US" sz="2000" b="1" dirty="0" err="1" smtClean="0">
                <a:solidFill>
                  <a:schemeClr val="accent4">
                    <a:lumMod val="75000"/>
                  </a:schemeClr>
                </a:solidFill>
              </a:rPr>
              <a:t>Behaviour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 is always Novel and Exploratory . Thus, </a:t>
            </a:r>
          </a:p>
          <a:p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     creativity refers to the abilities of individuals to create or produce results of </a:t>
            </a:r>
          </a:p>
          <a:p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     creative nature.”</a:t>
            </a:r>
            <a:endParaRPr lang="en-US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4038600"/>
            <a:ext cx="77941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Drevdahl’s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view , “Creativity is the capacity of a person to produce</a:t>
            </a: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    Compositions ,  Products or Ideas which are essentially new or novel </a:t>
            </a:r>
          </a:p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    and  previously unknown to the Producer.”  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Cartoon-background-Stock-Phot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2057400" y="381000"/>
            <a:ext cx="53992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>
                <a:solidFill>
                  <a:srgbClr val="00B050"/>
                </a:solidFill>
                <a:latin typeface="Agency FB" pitchFamily="34" charset="0"/>
              </a:rPr>
              <a:t>CHARACTERISTICS  OF  CREATIVE </a:t>
            </a:r>
          </a:p>
          <a:p>
            <a:r>
              <a:rPr lang="en-US" sz="3600" b="1" dirty="0" smtClean="0">
                <a:solidFill>
                  <a:srgbClr val="00B050"/>
                </a:solidFill>
                <a:latin typeface="Agency FB" pitchFamily="34" charset="0"/>
              </a:rPr>
              <a:t>                  </a:t>
            </a:r>
            <a:r>
              <a:rPr lang="en-US" sz="3600" b="1" u="sng" dirty="0" smtClean="0">
                <a:solidFill>
                  <a:srgbClr val="00B050"/>
                </a:solidFill>
                <a:latin typeface="Agency FB" pitchFamily="34" charset="0"/>
              </a:rPr>
              <a:t>CHILDREN</a:t>
            </a:r>
            <a:endParaRPr lang="en-US" sz="3600" b="1" u="sng" dirty="0">
              <a:solidFill>
                <a:srgbClr val="00B050"/>
              </a:solidFill>
              <a:latin typeface="Agency FB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1676400"/>
            <a:ext cx="874861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rgbClr val="7030A0"/>
                </a:solidFill>
              </a:rPr>
              <a:t>  Creative Children have the ability to transfer learning or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      training from one situation to another .</a:t>
            </a:r>
          </a:p>
          <a:p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1808" y="2743200"/>
            <a:ext cx="89421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rgbClr val="7030A0"/>
                </a:solidFill>
              </a:rPr>
              <a:t>  Creative Children have the ability to accept tentativeness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    and to tolerate and integrate the opposites 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3657600"/>
            <a:ext cx="82006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rgbClr val="7030A0"/>
                </a:solidFill>
              </a:rPr>
              <a:t>  Creative Children are aware of their Obligations and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     Responsibilities </a:t>
            </a:r>
            <a:r>
              <a:rPr lang="en-US" dirty="0" smtClean="0">
                <a:solidFill>
                  <a:srgbClr val="7030A0"/>
                </a:solidFill>
              </a:rPr>
              <a:t>.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4648200"/>
            <a:ext cx="85133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rgbClr val="7030A0"/>
                </a:solidFill>
              </a:rPr>
              <a:t> Creative Children have the ability to take independent 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    decisions. They take quick decisions 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    irrespective of others point of view . 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Cartoon-background-Stock-Phot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TextBox 7"/>
          <p:cNvSpPr txBox="1"/>
          <p:nvPr/>
        </p:nvSpPr>
        <p:spPr>
          <a:xfrm>
            <a:off x="-990600" y="838200"/>
            <a:ext cx="17449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>
              <a:buFont typeface="Wingdings" pitchFamily="2" charset="2"/>
              <a:buChar char="q"/>
            </a:pPr>
            <a:r>
              <a:rPr lang="en-US" sz="2800" dirty="0" smtClean="0">
                <a:solidFill>
                  <a:srgbClr val="7030A0"/>
                </a:solidFill>
              </a:rPr>
              <a:t>  Creative person is aware of the problems present </a:t>
            </a:r>
          </a:p>
          <a:p>
            <a:pPr lvl="3"/>
            <a:r>
              <a:rPr lang="en-US" sz="2800" dirty="0" smtClean="0">
                <a:solidFill>
                  <a:srgbClr val="7030A0"/>
                </a:solidFill>
              </a:rPr>
              <a:t>   in his circumstances and he is </a:t>
            </a:r>
            <a:r>
              <a:rPr lang="en-US" sz="2800" dirty="0" err="1" smtClean="0">
                <a:solidFill>
                  <a:srgbClr val="7030A0"/>
                </a:solidFill>
              </a:rPr>
              <a:t>commited</a:t>
            </a:r>
            <a:r>
              <a:rPr lang="en-US" sz="2800" dirty="0" smtClean="0">
                <a:solidFill>
                  <a:srgbClr val="7030A0"/>
                </a:solidFill>
              </a:rPr>
              <a:t> towards these </a:t>
            </a:r>
          </a:p>
          <a:p>
            <a:pPr lvl="3"/>
            <a:r>
              <a:rPr lang="en-US" sz="2800" dirty="0" smtClean="0">
                <a:solidFill>
                  <a:srgbClr val="7030A0"/>
                </a:solidFill>
              </a:rPr>
              <a:t>   problems . He makes every effort to find out new </a:t>
            </a:r>
          </a:p>
          <a:p>
            <a:pPr lvl="3"/>
            <a:r>
              <a:rPr lang="en-US" sz="2800" dirty="0" smtClean="0">
                <a:solidFill>
                  <a:srgbClr val="7030A0"/>
                </a:solidFill>
              </a:rPr>
              <a:t>   solutions to these problems .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819400"/>
            <a:ext cx="91786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rgbClr val="7030A0"/>
                </a:solidFill>
              </a:rPr>
              <a:t>  Creative person has ability to go beyond the immediate 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  circumstance  and shows novelty in thinking and </a:t>
            </a:r>
            <a:r>
              <a:rPr lang="en-US" sz="2800" dirty="0" err="1" smtClean="0">
                <a:solidFill>
                  <a:srgbClr val="7030A0"/>
                </a:solidFill>
              </a:rPr>
              <a:t>behaviour</a:t>
            </a:r>
            <a:r>
              <a:rPr lang="en-US" sz="2800" dirty="0" smtClean="0">
                <a:solidFill>
                  <a:srgbClr val="7030A0"/>
                </a:solidFill>
              </a:rPr>
              <a:t> .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3962400"/>
            <a:ext cx="91257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rgbClr val="7030A0"/>
                </a:solidFill>
              </a:rPr>
              <a:t>  Creative persons are always ready to adopt new attitude , 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      ideas or </a:t>
            </a:r>
            <a:r>
              <a:rPr lang="en-US" sz="2800" dirty="0" err="1" smtClean="0">
                <a:solidFill>
                  <a:srgbClr val="7030A0"/>
                </a:solidFill>
              </a:rPr>
              <a:t>behaviour</a:t>
            </a:r>
            <a:r>
              <a:rPr lang="en-US" sz="2800" dirty="0" smtClean="0">
                <a:solidFill>
                  <a:srgbClr val="7030A0"/>
                </a:solidFill>
              </a:rPr>
              <a:t> . It is this flexibility which paves way 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      for his success 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9d65f2c5af8c1d9f8f2385e4aa0741b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676400" y="228600"/>
            <a:ext cx="65966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>
                <a:solidFill>
                  <a:schemeClr val="accent5">
                    <a:lumMod val="75000"/>
                  </a:schemeClr>
                </a:solidFill>
                <a:latin typeface="Agency FB" pitchFamily="34" charset="0"/>
              </a:rPr>
              <a:t>IDENTIFICATION  OF  CREATIVE  CHILD</a:t>
            </a:r>
            <a:endParaRPr lang="en-US" sz="4000" b="1" u="sng" dirty="0">
              <a:solidFill>
                <a:schemeClr val="accent5">
                  <a:lumMod val="75000"/>
                </a:schemeClr>
              </a:solidFill>
              <a:latin typeface="Agency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88553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00B0F0"/>
                </a:solidFill>
                <a:latin typeface="Algerian" pitchFamily="82" charset="0"/>
              </a:rPr>
              <a:t>  </a:t>
            </a:r>
            <a:r>
              <a:rPr lang="en-US" sz="2000" u="sng" dirty="0" smtClean="0">
                <a:solidFill>
                  <a:srgbClr val="00B0F0"/>
                </a:solidFill>
                <a:latin typeface="Algerian" pitchFamily="82" charset="0"/>
              </a:rPr>
              <a:t>Imaginative Power</a:t>
            </a:r>
            <a:r>
              <a:rPr lang="en-US" sz="2000" dirty="0" smtClean="0">
                <a:solidFill>
                  <a:srgbClr val="00B0F0"/>
                </a:solidFill>
                <a:latin typeface="Algerian" pitchFamily="82" charset="0"/>
              </a:rPr>
              <a:t>  --</a:t>
            </a:r>
            <a:endParaRPr lang="en-US" sz="2000" u="sng" dirty="0" smtClean="0">
              <a:solidFill>
                <a:srgbClr val="00B0F0"/>
              </a:solidFill>
              <a:latin typeface="Algerian" pitchFamily="82" charset="0"/>
            </a:endParaRP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Imagination plays a very important role in the creative development of a child. 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Fantasies and imaginary worlds are the first steps to creativity that your child takes.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133600"/>
            <a:ext cx="93636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00B0F0"/>
                </a:solidFill>
                <a:latin typeface="Algerian" pitchFamily="82" charset="0"/>
              </a:rPr>
              <a:t>  </a:t>
            </a:r>
            <a:r>
              <a:rPr lang="en-US" sz="2000" u="sng" dirty="0" smtClean="0">
                <a:solidFill>
                  <a:srgbClr val="00B0F0"/>
                </a:solidFill>
                <a:latin typeface="Algerian" pitchFamily="82" charset="0"/>
              </a:rPr>
              <a:t>self disciplined</a:t>
            </a:r>
            <a:r>
              <a:rPr lang="en-US" sz="2000" dirty="0" smtClean="0">
                <a:solidFill>
                  <a:srgbClr val="00B0F0"/>
                </a:solidFill>
                <a:latin typeface="Algerian" pitchFamily="82" charset="0"/>
              </a:rPr>
              <a:t>   --</a:t>
            </a:r>
            <a:endParaRPr lang="en-US" sz="2000" u="sng" dirty="0" smtClean="0">
              <a:solidFill>
                <a:srgbClr val="00B0F0"/>
              </a:solidFill>
              <a:latin typeface="Algerian" pitchFamily="82" charset="0"/>
            </a:endParaRP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Children are often out of control. They need to be disciplined and catered to most of the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time in normal cases. But creative children need less outside control because they are 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self-disciplined. They are often seen to be fond of order and consistency.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505200"/>
            <a:ext cx="87170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B0F0"/>
                </a:solidFill>
              </a:rPr>
              <a:t> </a:t>
            </a:r>
            <a:r>
              <a:rPr lang="en-US" sz="2000" b="1" dirty="0" smtClean="0">
                <a:solidFill>
                  <a:srgbClr val="00B0F0"/>
                </a:solidFill>
              </a:rPr>
              <a:t> </a:t>
            </a:r>
            <a:r>
              <a:rPr lang="en-US" sz="2000" u="sng" dirty="0" smtClean="0">
                <a:solidFill>
                  <a:srgbClr val="00B0F0"/>
                </a:solidFill>
                <a:latin typeface="Algerian" pitchFamily="82" charset="0"/>
              </a:rPr>
              <a:t>Good Reasoning Abilities</a:t>
            </a:r>
            <a:r>
              <a:rPr lang="en-US" sz="2000" dirty="0" smtClean="0">
                <a:solidFill>
                  <a:srgbClr val="00B0F0"/>
                </a:solidFill>
                <a:latin typeface="Algerian" pitchFamily="82" charset="0"/>
              </a:rPr>
              <a:t>   --</a:t>
            </a:r>
            <a:endParaRPr lang="en-US" sz="2000" u="sng" dirty="0" smtClean="0">
              <a:solidFill>
                <a:srgbClr val="00B0F0"/>
              </a:solidFill>
              <a:latin typeface="Algerian" pitchFamily="82" charset="0"/>
            </a:endParaRP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If your child is creative, you will notice that he will be capable of solving problems 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and finding unique solutions because of his or her extraordinary reasoning power.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9d65f2c5af8c1d9f8f2385e4aa0741b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0" y="228600"/>
            <a:ext cx="911961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rgbClr val="00B0F0"/>
                </a:solidFill>
                <a:latin typeface="Algerian" pitchFamily="82" charset="0"/>
              </a:rPr>
              <a:t>  </a:t>
            </a:r>
            <a:r>
              <a:rPr lang="en-US" sz="2000" u="sng" dirty="0" smtClean="0">
                <a:solidFill>
                  <a:srgbClr val="00B0F0"/>
                </a:solidFill>
                <a:latin typeface="Algerian" pitchFamily="82" charset="0"/>
              </a:rPr>
              <a:t>Originality in Expression  --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Even if your child happens to be exposed to certain factors and sources of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</a:rPr>
              <a:t>influence,if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he or she tends to show originality in his or her expression, in whatever sphere in may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</a:rPr>
              <a:t>be,there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is no denying the fact that he or she is creative. Originality stems from 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imagination and gives birth to creativity.</a:t>
            </a:r>
          </a:p>
          <a:p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828800"/>
            <a:ext cx="931043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00B0F0"/>
                </a:solidFill>
                <a:latin typeface="Algerian" pitchFamily="82" charset="0"/>
              </a:rPr>
              <a:t>  </a:t>
            </a:r>
            <a:r>
              <a:rPr lang="en-US" sz="2000" b="1" u="sng" dirty="0" smtClean="0">
                <a:solidFill>
                  <a:srgbClr val="00B0F0"/>
                </a:solidFill>
                <a:latin typeface="Algerian" pitchFamily="82" charset="0"/>
              </a:rPr>
              <a:t>I</a:t>
            </a:r>
            <a:r>
              <a:rPr lang="en-US" sz="2000" u="sng" dirty="0" smtClean="0">
                <a:solidFill>
                  <a:srgbClr val="00B0F0"/>
                </a:solidFill>
                <a:latin typeface="Algerian" pitchFamily="82" charset="0"/>
              </a:rPr>
              <a:t>nterest in Arts and Painting</a:t>
            </a:r>
            <a:r>
              <a:rPr lang="en-US" sz="2000" dirty="0" smtClean="0">
                <a:solidFill>
                  <a:srgbClr val="00B0F0"/>
                </a:solidFill>
                <a:latin typeface="Algerian" pitchFamily="82" charset="0"/>
              </a:rPr>
              <a:t>   --</a:t>
            </a:r>
            <a:endParaRPr lang="en-US" sz="2000" u="sng" dirty="0" smtClean="0">
              <a:solidFill>
                <a:srgbClr val="00B0F0"/>
              </a:solidFill>
              <a:latin typeface="Algerian" pitchFamily="82" charset="0"/>
            </a:endParaRP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If your child shows his or her interest in different spheres which are not necessarily 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related to academics , such as arts, painting and music he is more inclined to be a 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creative person. If he or she still continues to excel in studies, he or she is extraordinary.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Even if he or she does not, his or her level of giftedness is no less.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505200"/>
            <a:ext cx="90940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00B0F0"/>
                </a:solidFill>
                <a:latin typeface="Algerian" pitchFamily="82" charset="0"/>
              </a:rPr>
              <a:t>  </a:t>
            </a:r>
            <a:r>
              <a:rPr lang="en-US" sz="2000" u="sng" dirty="0" smtClean="0">
                <a:solidFill>
                  <a:srgbClr val="00B0F0"/>
                </a:solidFill>
                <a:latin typeface="Algerian" pitchFamily="82" charset="0"/>
              </a:rPr>
              <a:t>Emotionally Secure and Stable </a:t>
            </a:r>
            <a:r>
              <a:rPr lang="en-US" sz="2000" dirty="0" smtClean="0">
                <a:solidFill>
                  <a:srgbClr val="00B0F0"/>
                </a:solidFill>
                <a:latin typeface="Algerian" pitchFamily="82" charset="0"/>
              </a:rPr>
              <a:t>  --</a:t>
            </a:r>
            <a:endParaRPr lang="en-US" sz="2000" u="sng" dirty="0" smtClean="0">
              <a:solidFill>
                <a:srgbClr val="00B0F0"/>
              </a:solidFill>
              <a:latin typeface="Algerian" pitchFamily="82" charset="0"/>
            </a:endParaRP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One of the most common signs of creativity in a child is his or her mental stability. 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Because of their depth of focus and self-discipline they tend to be emotionally strong 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all the more.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8135bedbe9de89ffb4cab441b6546ee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7086600"/>
          </a:xfrm>
        </p:spPr>
      </p:pic>
      <p:sp>
        <p:nvSpPr>
          <p:cNvPr id="6" name="TextBox 5"/>
          <p:cNvSpPr txBox="1"/>
          <p:nvPr/>
        </p:nvSpPr>
        <p:spPr>
          <a:xfrm>
            <a:off x="2133600" y="5103674"/>
            <a:ext cx="519353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>
                <a:solidFill>
                  <a:srgbClr val="0070C0"/>
                </a:solidFill>
                <a:latin typeface="Baskerville Old Face" pitchFamily="18" charset="0"/>
              </a:rPr>
              <a:t>DIFFICULTIES  FACED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Baskerville Old Face" pitchFamily="18" charset="0"/>
              </a:rPr>
              <a:t>                  </a:t>
            </a:r>
            <a:r>
              <a:rPr lang="en-US" sz="3600" b="1" u="sng" dirty="0" smtClean="0">
                <a:solidFill>
                  <a:srgbClr val="0070C0"/>
                </a:solidFill>
                <a:latin typeface="Baskerville Old Face" pitchFamily="18" charset="0"/>
              </a:rPr>
              <a:t>BY</a:t>
            </a:r>
          </a:p>
          <a:p>
            <a:r>
              <a:rPr lang="en-US" sz="3600" b="1" u="sng" dirty="0" smtClean="0">
                <a:solidFill>
                  <a:srgbClr val="0070C0"/>
                </a:solidFill>
                <a:latin typeface="Baskerville Old Face" pitchFamily="18" charset="0"/>
              </a:rPr>
              <a:t>CREATIVE  CHILDREN</a:t>
            </a:r>
          </a:p>
        </p:txBody>
      </p:sp>
      <p:sp>
        <p:nvSpPr>
          <p:cNvPr id="7" name="Cloud Callout 6"/>
          <p:cNvSpPr/>
          <p:nvPr/>
        </p:nvSpPr>
        <p:spPr>
          <a:xfrm rot="549800">
            <a:off x="145343" y="-54331"/>
            <a:ext cx="2350003" cy="2013660"/>
          </a:xfrm>
          <a:prstGeom prst="cloudCallou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ook Antiqua" pitchFamily="18" charset="0"/>
              </a:rPr>
              <a:t>Problem of Day Dreaming 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loud Callout 7"/>
          <p:cNvSpPr/>
          <p:nvPr/>
        </p:nvSpPr>
        <p:spPr>
          <a:xfrm rot="391718">
            <a:off x="6375038" y="140647"/>
            <a:ext cx="2625983" cy="2664788"/>
          </a:xfrm>
          <a:prstGeom prst="cloudCallou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Higher rates of mood disorders such as Depression </a:t>
            </a:r>
          </a:p>
          <a:p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ok Antiqua" pitchFamily="18" charset="0"/>
              </a:rPr>
              <a:t>    and Anxiety 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2895600" y="0"/>
            <a:ext cx="2819400" cy="1905000"/>
          </a:xfrm>
          <a:prstGeom prst="cloudCallou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Book Antiqua" pitchFamily="18" charset="0"/>
              </a:rPr>
              <a:t>Conflicting Opinions </a:t>
            </a:r>
            <a:endParaRPr lang="en-US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0" y="2133600"/>
            <a:ext cx="3429000" cy="1828800"/>
          </a:xfrm>
          <a:prstGeom prst="cloudCallou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2">
                    <a:lumMod val="75000"/>
                  </a:schemeClr>
                </a:solidFill>
                <a:latin typeface="Book Antiqua" pitchFamily="18" charset="0"/>
              </a:rPr>
              <a:t> These Children may not be motivated by Grades 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Cloud Callout 10"/>
          <p:cNvSpPr/>
          <p:nvPr/>
        </p:nvSpPr>
        <p:spPr>
          <a:xfrm>
            <a:off x="3657600" y="1981200"/>
            <a:ext cx="2971800" cy="1828800"/>
          </a:xfrm>
          <a:prstGeom prst="cloudCallou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itchFamily="18" charset="0"/>
              </a:rPr>
              <a:t>There is little encouragement for curiosity</a:t>
            </a:r>
            <a:endParaRPr lang="en-US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8135bedbe9de89ffb4cab441b6546ee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7086600"/>
          </a:xfrm>
        </p:spPr>
      </p:pic>
      <p:sp>
        <p:nvSpPr>
          <p:cNvPr id="6" name="TextBox 5"/>
          <p:cNvSpPr txBox="1"/>
          <p:nvPr/>
        </p:nvSpPr>
        <p:spPr>
          <a:xfrm>
            <a:off x="2133600" y="5103674"/>
            <a:ext cx="519353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>
                <a:solidFill>
                  <a:srgbClr val="0070C0"/>
                </a:solidFill>
                <a:latin typeface="Baskerville Old Face" pitchFamily="18" charset="0"/>
              </a:rPr>
              <a:t>DIFFICULTIES  FACED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Baskerville Old Face" pitchFamily="18" charset="0"/>
              </a:rPr>
              <a:t>                  </a:t>
            </a:r>
            <a:r>
              <a:rPr lang="en-US" sz="3600" b="1" u="sng" dirty="0" smtClean="0">
                <a:solidFill>
                  <a:srgbClr val="0070C0"/>
                </a:solidFill>
                <a:latin typeface="Baskerville Old Face" pitchFamily="18" charset="0"/>
              </a:rPr>
              <a:t>BY</a:t>
            </a:r>
          </a:p>
          <a:p>
            <a:r>
              <a:rPr lang="en-US" sz="3600" b="1" u="sng" dirty="0" smtClean="0">
                <a:solidFill>
                  <a:srgbClr val="0070C0"/>
                </a:solidFill>
                <a:latin typeface="Baskerville Old Face" pitchFamily="18" charset="0"/>
              </a:rPr>
              <a:t>CREATIVE  CHILDREN</a:t>
            </a:r>
          </a:p>
        </p:txBody>
      </p:sp>
      <p:sp>
        <p:nvSpPr>
          <p:cNvPr id="7" name="Cloud Callout 6"/>
          <p:cNvSpPr/>
          <p:nvPr/>
        </p:nvSpPr>
        <p:spPr>
          <a:xfrm rot="549800">
            <a:off x="145343" y="-54331"/>
            <a:ext cx="2350003" cy="2013660"/>
          </a:xfrm>
          <a:prstGeom prst="cloudCallou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Book Antiqua" pitchFamily="18" charset="0"/>
              </a:rPr>
              <a:t> We lack a Reward System for Creative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Cloud Callout 7"/>
          <p:cNvSpPr/>
          <p:nvPr/>
        </p:nvSpPr>
        <p:spPr>
          <a:xfrm rot="391718">
            <a:off x="6375038" y="140647"/>
            <a:ext cx="2625983" cy="2664788"/>
          </a:xfrm>
          <a:prstGeom prst="cloudCallou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Book Antiqua" pitchFamily="18" charset="0"/>
              </a:rPr>
              <a:t>Things are too Easy or too Hard 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2895600" y="0"/>
            <a:ext cx="2819400" cy="1905000"/>
          </a:xfrm>
          <a:prstGeom prst="cloudCallou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</a:rPr>
              <a:t>They have heightened level of Stress Hormone 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0" y="2133600"/>
            <a:ext cx="3429000" cy="1828800"/>
          </a:xfrm>
          <a:prstGeom prst="cloudCallou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Nearly no Individualized learning opportunities 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Cloud Callout 10"/>
          <p:cNvSpPr/>
          <p:nvPr/>
        </p:nvSpPr>
        <p:spPr>
          <a:xfrm>
            <a:off x="3657600" y="1981200"/>
            <a:ext cx="2971800" cy="1828800"/>
          </a:xfrm>
          <a:prstGeom prst="cloudCallou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itchFamily="18" charset="0"/>
              </a:rPr>
              <a:t>Wanting to Work Alone 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2743200"/>
            <a:ext cx="2922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75000"/>
                  </a:schemeClr>
                </a:solidFill>
                <a:latin typeface="Book Antiqua" pitchFamily="18" charset="0"/>
              </a:rPr>
              <a:t>Nearly no Individualized </a:t>
            </a:r>
          </a:p>
          <a:p>
            <a:r>
              <a:rPr lang="en-US" b="1" dirty="0" smtClean="0">
                <a:solidFill>
                  <a:schemeClr val="bg2">
                    <a:lumMod val="75000"/>
                  </a:schemeClr>
                </a:solidFill>
                <a:latin typeface="Book Antiqua" pitchFamily="18" charset="0"/>
              </a:rPr>
              <a:t>learning opportunities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ackground-template-with-kids-holding-big-book-vector-1801225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895600" y="6858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chemeClr val="accent3">
                    <a:lumMod val="50000"/>
                  </a:schemeClr>
                </a:solidFill>
                <a:latin typeface="Agency FB" pitchFamily="34" charset="0"/>
              </a:rPr>
              <a:t>WAYS &amp; MEANS OF NURTURING</a:t>
            </a:r>
          </a:p>
          <a:p>
            <a:r>
              <a:rPr lang="en-US" sz="2400" b="1" u="sng" dirty="0" smtClean="0">
                <a:solidFill>
                  <a:schemeClr val="accent3">
                    <a:lumMod val="50000"/>
                  </a:schemeClr>
                </a:solidFill>
                <a:latin typeface="Agency FB" pitchFamily="34" charset="0"/>
              </a:rPr>
              <a:t>   CREATIVITY IN CLASSROOM</a:t>
            </a:r>
            <a:endParaRPr lang="en-US" sz="2400" b="1" u="sng" dirty="0">
              <a:solidFill>
                <a:schemeClr val="accent3">
                  <a:lumMod val="50000"/>
                </a:schemeClr>
              </a:solidFill>
              <a:latin typeface="Agency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524000"/>
            <a:ext cx="836312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u="sng" dirty="0" smtClean="0">
                <a:solidFill>
                  <a:schemeClr val="accent6">
                    <a:lumMod val="50000"/>
                  </a:schemeClr>
                </a:solidFill>
              </a:rPr>
              <a:t>Providing Liberty to Respond</a:t>
            </a:r>
            <a:r>
              <a:rPr lang="en-US" sz="2000" u="sng" dirty="0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:-</a:t>
            </a:r>
          </a:p>
          <a:p>
            <a:r>
              <a:rPr lang="en-US" sz="2000" dirty="0" smtClean="0">
                <a:cs typeface="Aharoni" panose="02010803020104030203" pitchFamily="2" charset="-79"/>
              </a:rPr>
              <a:t>The students should be provided with liberty to </a:t>
            </a:r>
            <a:r>
              <a:rPr lang="en-US" sz="2000" dirty="0" err="1" smtClean="0">
                <a:cs typeface="Aharoni" panose="02010803020104030203" pitchFamily="2" charset="-79"/>
              </a:rPr>
              <a:t>respond</a:t>
            </a:r>
            <a:r>
              <a:rPr lang="en-US" sz="2000" b="1" dirty="0" err="1" smtClean="0">
                <a:cs typeface="Aharoni" panose="02010803020104030203" pitchFamily="2" charset="-79"/>
              </a:rPr>
              <a:t>.</a:t>
            </a:r>
            <a:r>
              <a:rPr lang="en-US" sz="2000" dirty="0" err="1" smtClean="0">
                <a:cs typeface="Aharoni" panose="02010803020104030203" pitchFamily="2" charset="-79"/>
              </a:rPr>
              <a:t>they</a:t>
            </a:r>
            <a:r>
              <a:rPr lang="en-US" sz="2000" dirty="0" smtClean="0">
                <a:cs typeface="Aharoni" panose="02010803020104030203" pitchFamily="2" charset="-79"/>
              </a:rPr>
              <a:t> should be</a:t>
            </a:r>
          </a:p>
          <a:p>
            <a:r>
              <a:rPr lang="en-US" sz="2000" dirty="0" smtClean="0">
                <a:cs typeface="Aharoni" panose="02010803020104030203" pitchFamily="2" charset="-79"/>
              </a:rPr>
              <a:t> encouraged to think about as many ideas as can and motivate them to make a</a:t>
            </a:r>
          </a:p>
          <a:p>
            <a:r>
              <a:rPr lang="en-US" sz="2000" dirty="0" smtClean="0">
                <a:cs typeface="Aharoni" panose="02010803020104030203" pitchFamily="2" charset="-79"/>
              </a:rPr>
              <a:t> particular sort of novel expression</a:t>
            </a:r>
            <a:r>
              <a:rPr lang="en-US" sz="2000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u="sng" dirty="0" smtClean="0">
                <a:solidFill>
                  <a:schemeClr val="accent6">
                    <a:lumMod val="50000"/>
                  </a:schemeClr>
                </a:solidFill>
              </a:rPr>
              <a:t>Helping to Remove Hesitation:-</a:t>
            </a:r>
          </a:p>
          <a:p>
            <a:r>
              <a:rPr lang="en-US" sz="2000" dirty="0" smtClean="0"/>
              <a:t>The students should be persuaded  by the teachers </a:t>
            </a:r>
          </a:p>
          <a:p>
            <a:r>
              <a:rPr lang="en-US" sz="2000" dirty="0" smtClean="0"/>
              <a:t>and parents to have free expression of thought. They should be encouraged to</a:t>
            </a:r>
          </a:p>
          <a:p>
            <a:r>
              <a:rPr lang="en-US" sz="2000" dirty="0" smtClean="0"/>
              <a:t> express ,how they think and feel without any hesitation.</a:t>
            </a:r>
          </a:p>
          <a:p>
            <a:pPr>
              <a:buFont typeface="Wingdings" pitchFamily="2" charset="2"/>
              <a:buChar char="q"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u="sng" dirty="0" smtClean="0">
                <a:solidFill>
                  <a:schemeClr val="accent6">
                    <a:lumMod val="50000"/>
                  </a:schemeClr>
                </a:solidFill>
              </a:rPr>
              <a:t>Involvement of Ego of the Student :-</a:t>
            </a:r>
          </a:p>
          <a:p>
            <a:r>
              <a:rPr lang="en-US" sz="2000" dirty="0" smtClean="0"/>
              <a:t>The feelings like “it’s my creation” or “I have done it” etc</a:t>
            </a:r>
          </a:p>
          <a:p>
            <a:r>
              <a:rPr lang="en-US" sz="2000" dirty="0" smtClean="0"/>
              <a:t> give much satisfaction to children. Therefore we must involve</a:t>
            </a:r>
          </a:p>
          <a:p>
            <a:r>
              <a:rPr lang="en-US" sz="2000" dirty="0" smtClean="0"/>
              <a:t> the ego of the students in all tasks so as to encourage their creative children.</a:t>
            </a:r>
            <a:endParaRPr lang="en-US" sz="2000" dirty="0"/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ackground-template-with-kids-holding-big-book-vector-1801225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762000" y="685800"/>
            <a:ext cx="789453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en-US" sz="2000" b="1" u="sng" dirty="0" smtClean="0">
                <a:solidFill>
                  <a:schemeClr val="accent6">
                    <a:lumMod val="50000"/>
                  </a:schemeClr>
                </a:solidFill>
              </a:rPr>
              <a:t>Developing Healthy Habits among Children:-</a:t>
            </a:r>
          </a:p>
          <a:p>
            <a:r>
              <a:rPr lang="en-US" sz="2000" b="1" dirty="0" smtClean="0"/>
              <a:t> </a:t>
            </a:r>
            <a:r>
              <a:rPr lang="en-US" sz="2000" dirty="0" smtClean="0"/>
              <a:t>Certain qualities  such as, industriousness, </a:t>
            </a:r>
            <a:r>
              <a:rPr lang="en-US" sz="2000" dirty="0" err="1" smtClean="0"/>
              <a:t>Persistence,Self</a:t>
            </a:r>
            <a:r>
              <a:rPr lang="en-US" sz="2000" dirty="0" smtClean="0"/>
              <a:t> reliance or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self confidence etc Are helpful in creative </a:t>
            </a:r>
            <a:r>
              <a:rPr lang="en-US" sz="2000" dirty="0" err="1" smtClean="0"/>
              <a:t>output.Moreover</a:t>
            </a:r>
            <a:r>
              <a:rPr lang="en-US" sz="2000" dirty="0" smtClean="0"/>
              <a:t> they should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be encouraged to Stand up against criticism of their creative expression.</a:t>
            </a:r>
          </a:p>
          <a:p>
            <a:pPr>
              <a:buFont typeface="Wingdings" pitchFamily="2" charset="2"/>
              <a:buChar char="q"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u="sng" dirty="0" smtClean="0">
                <a:solidFill>
                  <a:schemeClr val="accent6">
                    <a:lumMod val="50000"/>
                  </a:schemeClr>
                </a:solidFill>
              </a:rPr>
              <a:t>Avoiding Blocks for Creative Thinking:-</a:t>
            </a:r>
          </a:p>
          <a:p>
            <a:r>
              <a:rPr lang="en-US" sz="2000" dirty="0" smtClean="0"/>
              <a:t>Factors such as </a:t>
            </a:r>
            <a:r>
              <a:rPr lang="en-US" sz="2000" dirty="0" err="1" smtClean="0"/>
              <a:t>anxiety,Conservation,faulty</a:t>
            </a:r>
            <a:r>
              <a:rPr lang="en-US" sz="2000" dirty="0" smtClean="0"/>
              <a:t> methods of teaching, </a:t>
            </a:r>
          </a:p>
          <a:p>
            <a:r>
              <a:rPr lang="en-US" sz="2000" dirty="0" smtClean="0"/>
              <a:t>authoritarian attitude  of teachers and parents etc  are known as blocks to</a:t>
            </a:r>
          </a:p>
          <a:p>
            <a:r>
              <a:rPr lang="en-US" sz="2000" dirty="0" smtClean="0"/>
              <a:t> creative </a:t>
            </a:r>
            <a:r>
              <a:rPr lang="en-US" sz="2000" dirty="0" err="1" smtClean="0"/>
              <a:t>thinking.therefore</a:t>
            </a:r>
            <a:r>
              <a:rPr lang="en-US" sz="2000" dirty="0" smtClean="0"/>
              <a:t> teacher and parents Should try to avoid such</a:t>
            </a:r>
          </a:p>
          <a:p>
            <a:r>
              <a:rPr lang="en-US" sz="2000" dirty="0" smtClean="0"/>
              <a:t> factors in upbringing And educating the children.</a:t>
            </a:r>
          </a:p>
          <a:p>
            <a:endParaRPr lang="en-US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09600" y="3505200"/>
            <a:ext cx="831400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buFont typeface="Wingdings" pitchFamily="2" charset="2"/>
              <a:buChar char="q"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u="sng" dirty="0" smtClean="0">
                <a:solidFill>
                  <a:schemeClr val="accent2">
                    <a:lumMod val="75000"/>
                  </a:schemeClr>
                </a:solidFill>
              </a:rPr>
              <a:t>Providing Appropriate Opportunities and Atmosphere for Creative </a:t>
            </a:r>
          </a:p>
          <a:p>
            <a:pPr fontAlgn="base"/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en-US" sz="2000" b="1" u="sng" dirty="0" smtClean="0">
                <a:solidFill>
                  <a:schemeClr val="accent2">
                    <a:lumMod val="75000"/>
                  </a:schemeClr>
                </a:solidFill>
              </a:rPr>
              <a:t>Expression:-</a:t>
            </a:r>
          </a:p>
          <a:p>
            <a:pPr fontAlgn="base"/>
            <a:r>
              <a:rPr lang="en-US" sz="2000" u="sng" dirty="0" smtClean="0"/>
              <a:t>For the stimulation and nourishment of creativity , a healthy and </a:t>
            </a:r>
            <a:r>
              <a:rPr lang="en-US" sz="2000" u="sng" dirty="0" err="1" smtClean="0"/>
              <a:t>cognial</a:t>
            </a:r>
            <a:r>
              <a:rPr lang="en-US" sz="2000" u="sng" dirty="0" smtClean="0"/>
              <a:t> </a:t>
            </a:r>
          </a:p>
          <a:p>
            <a:pPr fontAlgn="base"/>
            <a:r>
              <a:rPr lang="en-US" sz="2000" u="sng" dirty="0"/>
              <a:t>a</a:t>
            </a:r>
            <a:r>
              <a:rPr lang="en-US" sz="2000" u="sng" dirty="0" smtClean="0"/>
              <a:t>tmosphere is essential  . Children have creative abilities in them but they are </a:t>
            </a:r>
          </a:p>
          <a:p>
            <a:pPr fontAlgn="base"/>
            <a:r>
              <a:rPr lang="en-US" sz="2000" u="sng" dirty="0" smtClean="0"/>
              <a:t>not taken into consideration . They need sympathetic atmosphere  in schools </a:t>
            </a:r>
          </a:p>
          <a:p>
            <a:pPr fontAlgn="base"/>
            <a:r>
              <a:rPr lang="en-US" sz="2000" u="sng" dirty="0" smtClean="0"/>
              <a:t>as well as at home.</a:t>
            </a:r>
          </a:p>
          <a:p>
            <a:pPr fontAlgn="base"/>
            <a:endParaRPr lang="en-US" b="1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ackground-template-with-kids-holding-big-book-vector-1801225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609600" y="990600"/>
            <a:ext cx="8094908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n-US" sz="2000" b="1" u="sng" dirty="0" smtClean="0">
                <a:solidFill>
                  <a:schemeClr val="accent2">
                    <a:lumMod val="75000"/>
                  </a:schemeClr>
                </a:solidFill>
              </a:rPr>
              <a:t>Proper </a:t>
            </a:r>
            <a:r>
              <a:rPr lang="en-US" sz="2000" b="1" u="sng" dirty="0" err="1" smtClean="0">
                <a:solidFill>
                  <a:schemeClr val="accent2">
                    <a:lumMod val="75000"/>
                  </a:schemeClr>
                </a:solidFill>
              </a:rPr>
              <a:t>Organising</a:t>
            </a:r>
            <a:r>
              <a:rPr lang="en-US" sz="2000" b="1" u="sng" dirty="0" smtClean="0">
                <a:solidFill>
                  <a:schemeClr val="accent2">
                    <a:lumMod val="75000"/>
                  </a:schemeClr>
                </a:solidFill>
              </a:rPr>
              <a:t> of the Curriculum :-</a:t>
            </a: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    </a:t>
            </a:r>
            <a:r>
              <a:rPr lang="en-US" sz="2000" dirty="0" smtClean="0"/>
              <a:t>The curriculum should be so designed  as to foster creativity among the </a:t>
            </a:r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en-US" sz="2000" dirty="0" smtClean="0"/>
              <a:t>students . The various learning experiences of the curriculum should be</a:t>
            </a:r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en-US" sz="2000" dirty="0" smtClean="0"/>
              <a:t>based on concepts rather than facts . It should also be quite </a:t>
            </a:r>
            <a:r>
              <a:rPr lang="en-US" sz="2000" dirty="0" err="1" smtClean="0"/>
              <a:t>flexibleand</a:t>
            </a:r>
            <a:endParaRPr lang="en-US" sz="2000" dirty="0" smtClean="0"/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en-US" sz="2000" dirty="0" smtClean="0"/>
              <a:t>have provision for studying and working without the threat of evaluation.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u="sng" dirty="0" smtClean="0">
                <a:solidFill>
                  <a:schemeClr val="accent2">
                    <a:lumMod val="75000"/>
                  </a:schemeClr>
                </a:solidFill>
              </a:rPr>
              <a:t>Modification in the Evaluation System :-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Our education system requires a tremendous change as it is totally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examination centered  . It emphasizes on rote learning , fixed and rigid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responses based on convergent  thinking , which does not leave any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scope for the development of Creativity . Therefore , proper paper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evaluation system should be adopted for encouraging complete and 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balanced experiences  in developing the Creative Potential of Children .</a:t>
            </a: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    </a:t>
            </a: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   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57-school-backgrounds-for-virtual-classroom-thum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28600"/>
            <a:ext cx="9144000" cy="7086600"/>
          </a:xfrm>
        </p:spPr>
      </p:pic>
      <p:sp>
        <p:nvSpPr>
          <p:cNvPr id="5" name="TextBox 4"/>
          <p:cNvSpPr txBox="1"/>
          <p:nvPr/>
        </p:nvSpPr>
        <p:spPr>
          <a:xfrm>
            <a:off x="1752600" y="914400"/>
            <a:ext cx="60644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>
                <a:solidFill>
                  <a:srgbClr val="FFC000"/>
                </a:solidFill>
                <a:latin typeface="Agency FB" pitchFamily="34" charset="0"/>
              </a:rPr>
              <a:t>SOME  SPECIAL  TECHNIQUES  FOR</a:t>
            </a:r>
          </a:p>
          <a:p>
            <a:r>
              <a:rPr lang="en-US" sz="4000" b="1" dirty="0">
                <a:solidFill>
                  <a:srgbClr val="FFC000"/>
                </a:solidFill>
                <a:latin typeface="Agency FB" pitchFamily="34" charset="0"/>
              </a:rPr>
              <a:t> </a:t>
            </a:r>
            <a:r>
              <a:rPr lang="en-US" sz="4000" b="1" dirty="0" smtClean="0">
                <a:solidFill>
                  <a:srgbClr val="FFC000"/>
                </a:solidFill>
                <a:latin typeface="Agency FB" pitchFamily="34" charset="0"/>
              </a:rPr>
              <a:t>       </a:t>
            </a:r>
            <a:r>
              <a:rPr lang="en-US" sz="4000" b="1" u="sng" dirty="0" smtClean="0">
                <a:solidFill>
                  <a:srgbClr val="FFC000"/>
                </a:solidFill>
                <a:latin typeface="Agency FB" pitchFamily="34" charset="0"/>
              </a:rPr>
              <a:t>FOSTERING  CREATIVITY</a:t>
            </a:r>
            <a:r>
              <a:rPr lang="en-US" sz="4000" b="1" dirty="0" smtClean="0">
                <a:solidFill>
                  <a:srgbClr val="FFC000"/>
                </a:solidFill>
                <a:latin typeface="Agency FB" pitchFamily="34" charset="0"/>
              </a:rPr>
              <a:t>   </a:t>
            </a:r>
            <a:endParaRPr lang="en-US" sz="4000" b="1" u="sng" dirty="0">
              <a:solidFill>
                <a:srgbClr val="FFC000"/>
              </a:solidFill>
              <a:latin typeface="Agency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2819400"/>
            <a:ext cx="651011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  Gaming  Technique.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  Brainstorming  Technique.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  Group  Discussion  Technique.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  Using  Teaching  Models.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  Quiz.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5NvekD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743200" y="0"/>
            <a:ext cx="31983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u="sng" dirty="0" smtClean="0">
                <a:solidFill>
                  <a:schemeClr val="accent6">
                    <a:lumMod val="75000"/>
                  </a:schemeClr>
                </a:solidFill>
                <a:latin typeface="Agency FB" pitchFamily="34" charset="0"/>
              </a:rPr>
              <a:t>CONCLUSION</a:t>
            </a:r>
            <a:endParaRPr lang="en-US" sz="5400" b="1" u="sng" dirty="0">
              <a:solidFill>
                <a:schemeClr val="accent6">
                  <a:lumMod val="75000"/>
                </a:schemeClr>
              </a:solidFill>
              <a:latin typeface="Agency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143000"/>
            <a:ext cx="9054082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Century Schoolbook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Creative Thinking, has become a fundamental life skill . It 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    can be very helpful in a professional setting to get a job . 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    Through Creativity, people become job creators rather than 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     job seekers .Additionally  success and satisfaction can be 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    replicated in other spheres of life too. Creativity should be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    infused within every part of the curriculum , as it plays a  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    vital role in the development of a country as well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    as an individual . Creative activities increase 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    comprehension .Therefore , creativity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    should be encouraged among learners in 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    schools .Make sure to provide platform , to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    help children reach the level where they can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entury Schoolbook" pitchFamily="18" charset="0"/>
              </a:rPr>
              <a:t>    “ CREATE ” .</a:t>
            </a:r>
            <a:endParaRPr lang="en-US" sz="2400" dirty="0">
              <a:solidFill>
                <a:srgbClr val="00206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5410200" y="2057400"/>
            <a:ext cx="26793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Submitted  To  :-</a:t>
            </a:r>
          </a:p>
          <a:p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Dr. 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Rupinder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Brar</a:t>
            </a:r>
            <a:endParaRPr lang="en-US" sz="2400" b="1" dirty="0" smtClean="0">
              <a:solidFill>
                <a:schemeClr val="accent4">
                  <a:lumMod val="75000"/>
                </a:schemeClr>
              </a:solidFill>
              <a:latin typeface="Californian FB" pitchFamily="18" charset="0"/>
            </a:endParaRPr>
          </a:p>
          <a:p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Dr. 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Gunwant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Kaur</a:t>
            </a:r>
            <a:endParaRPr lang="en-US" sz="2400" b="1" dirty="0" smtClean="0">
              <a:solidFill>
                <a:schemeClr val="accent4">
                  <a:lumMod val="75000"/>
                </a:schemeClr>
              </a:solidFill>
              <a:latin typeface="Californian FB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57200"/>
            <a:ext cx="3260829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Submitted  By  :-</a:t>
            </a:r>
          </a:p>
          <a:p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 </a:t>
            </a:r>
          </a:p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  TUTORIAL   5</a:t>
            </a:r>
          </a:p>
          <a:p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Jashandeep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  </a:t>
            </a:r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Kaur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 </a:t>
            </a:r>
          </a:p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Amanita   </a:t>
            </a:r>
          </a:p>
          <a:p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Neha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 </a:t>
            </a:r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Kumari</a:t>
            </a:r>
            <a:endParaRPr lang="en-US" sz="2800" b="1" dirty="0" smtClean="0">
              <a:solidFill>
                <a:schemeClr val="accent4">
                  <a:lumMod val="75000"/>
                </a:schemeClr>
              </a:solidFill>
              <a:latin typeface="Californian FB" pitchFamily="18" charset="0"/>
            </a:endParaRPr>
          </a:p>
          <a:p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Shaweta</a:t>
            </a:r>
            <a:endParaRPr lang="en-US" sz="2800" b="1" dirty="0" smtClean="0">
              <a:solidFill>
                <a:schemeClr val="accent4">
                  <a:lumMod val="75000"/>
                </a:schemeClr>
              </a:solidFill>
              <a:latin typeface="Californian FB" pitchFamily="18" charset="0"/>
            </a:endParaRPr>
          </a:p>
          <a:p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Manpreet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 </a:t>
            </a:r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Kaur</a:t>
            </a:r>
            <a:endParaRPr lang="en-US" sz="2800" b="1" dirty="0" smtClean="0">
              <a:solidFill>
                <a:schemeClr val="accent4">
                  <a:lumMod val="75000"/>
                </a:schemeClr>
              </a:solidFill>
              <a:latin typeface="Californian FB" pitchFamily="18" charset="0"/>
            </a:endParaRPr>
          </a:p>
          <a:p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Priyanka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 </a:t>
            </a:r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Verma</a:t>
            </a:r>
            <a:endParaRPr lang="en-US" sz="2800" b="1" dirty="0" smtClean="0">
              <a:solidFill>
                <a:schemeClr val="accent4">
                  <a:lumMod val="75000"/>
                </a:schemeClr>
              </a:solidFill>
              <a:latin typeface="Californian FB" pitchFamily="18" charset="0"/>
            </a:endParaRPr>
          </a:p>
          <a:p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Chamanpreet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  </a:t>
            </a:r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Kaur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 </a:t>
            </a:r>
          </a:p>
          <a:p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Californian FB" pitchFamily="18" charset="0"/>
              </a:rPr>
              <a:t>Shakshi</a:t>
            </a:r>
            <a:endParaRPr lang="en-US" sz="2800" b="1" dirty="0" smtClean="0">
              <a:solidFill>
                <a:schemeClr val="accent4">
                  <a:lumMod val="75000"/>
                </a:schemeClr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img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52400"/>
            <a:ext cx="9144000" cy="6858000"/>
          </a:xfrm>
        </p:spPr>
      </p:pic>
      <p:sp>
        <p:nvSpPr>
          <p:cNvPr id="10" name="Rectangle 9"/>
          <p:cNvSpPr/>
          <p:nvPr/>
        </p:nvSpPr>
        <p:spPr>
          <a:xfrm rot="20704388">
            <a:off x="4741102" y="2675017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0" y="1600200"/>
            <a:ext cx="6096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Thankyou</a:t>
            </a:r>
            <a:endParaRPr lang="en-US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1465</Words>
  <Application>Microsoft Office PowerPoint</Application>
  <PresentationFormat>On-screen Show (4:3)</PresentationFormat>
  <Paragraphs>193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</dc:creator>
  <cp:lastModifiedBy>Sabhya</cp:lastModifiedBy>
  <cp:revision>83</cp:revision>
  <dcterms:created xsi:type="dcterms:W3CDTF">2021-12-26T08:00:31Z</dcterms:created>
  <dcterms:modified xsi:type="dcterms:W3CDTF">2022-08-04T04:57:21Z</dcterms:modified>
</cp:coreProperties>
</file>