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05"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303" r:id="rId22"/>
    <p:sldId id="307" r:id="rId23"/>
    <p:sldId id="306" r:id="rId24"/>
    <p:sldId id="321" r:id="rId25"/>
    <p:sldId id="334" r:id="rId26"/>
    <p:sldId id="318" r:id="rId27"/>
    <p:sldId id="322" r:id="rId28"/>
    <p:sldId id="323" r:id="rId29"/>
    <p:sldId id="325" r:id="rId30"/>
    <p:sldId id="326" r:id="rId31"/>
    <p:sldId id="275" r:id="rId32"/>
    <p:sldId id="276" r:id="rId33"/>
    <p:sldId id="327" r:id="rId34"/>
    <p:sldId id="324" r:id="rId35"/>
    <p:sldId id="304" r:id="rId36"/>
    <p:sldId id="278" r:id="rId37"/>
    <p:sldId id="302" r:id="rId38"/>
    <p:sldId id="282" r:id="rId39"/>
    <p:sldId id="286" r:id="rId40"/>
    <p:sldId id="281" r:id="rId41"/>
    <p:sldId id="288" r:id="rId42"/>
    <p:sldId id="317" r:id="rId43"/>
    <p:sldId id="289" r:id="rId44"/>
    <p:sldId id="290" r:id="rId45"/>
    <p:sldId id="291" r:id="rId46"/>
    <p:sldId id="320" r:id="rId47"/>
    <p:sldId id="295" r:id="rId48"/>
    <p:sldId id="309" r:id="rId49"/>
    <p:sldId id="296" r:id="rId50"/>
    <p:sldId id="310" r:id="rId51"/>
    <p:sldId id="297" r:id="rId52"/>
    <p:sldId id="311" r:id="rId53"/>
    <p:sldId id="319" r:id="rId54"/>
    <p:sldId id="313" r:id="rId55"/>
    <p:sldId id="328" r:id="rId56"/>
    <p:sldId id="329" r:id="rId57"/>
    <p:sldId id="333" r:id="rId58"/>
    <p:sldId id="330" r:id="rId59"/>
    <p:sldId id="331" r:id="rId60"/>
    <p:sldId id="332"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676" autoAdjust="0"/>
    <p:restoredTop sz="94660"/>
  </p:normalViewPr>
  <p:slideViewPr>
    <p:cSldViewPr>
      <p:cViewPr varScale="1">
        <p:scale>
          <a:sx n="68" d="100"/>
          <a:sy n="68" d="100"/>
        </p:scale>
        <p:origin x="-147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DB3E6D-504A-4C68-8B5B-811C7000B54A}" type="datetimeFigureOut">
              <a:rPr lang="en-US" smtClean="0"/>
              <a:pPr/>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01CFF-A3B2-4EE3-A9FE-77900D46593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DB3E6D-504A-4C68-8B5B-811C7000B54A}" type="datetimeFigureOut">
              <a:rPr lang="en-US" smtClean="0"/>
              <a:pPr/>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01CFF-A3B2-4EE3-A9FE-77900D46593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DB3E6D-504A-4C68-8B5B-811C7000B54A}" type="datetimeFigureOut">
              <a:rPr lang="en-US" smtClean="0"/>
              <a:pPr/>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01CFF-A3B2-4EE3-A9FE-77900D46593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DB3E6D-504A-4C68-8B5B-811C7000B54A}" type="datetimeFigureOut">
              <a:rPr lang="en-US" smtClean="0"/>
              <a:pPr/>
              <a:t>3/4/2021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601CFF-A3B2-4EE3-A9FE-77900D46593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DB3E6D-504A-4C68-8B5B-811C7000B54A}" type="datetimeFigureOut">
              <a:rPr lang="en-US" smtClean="0"/>
              <a:pPr/>
              <a:t>3/4/2021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601CFF-A3B2-4EE3-A9FE-77900D46593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DB3E6D-504A-4C68-8B5B-811C7000B54A}" type="datetimeFigureOut">
              <a:rPr lang="en-US" smtClean="0"/>
              <a:pPr/>
              <a:t>3/4/2021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601CFF-A3B2-4EE3-A9FE-77900D46593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DB3E6D-504A-4C68-8B5B-811C7000B54A}" type="datetimeFigureOut">
              <a:rPr lang="en-US" smtClean="0"/>
              <a:pPr/>
              <a:t>3/4/2021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601CFF-A3B2-4EE3-A9FE-77900D46593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DB3E6D-504A-4C68-8B5B-811C7000B54A}" type="datetimeFigureOut">
              <a:rPr lang="en-US" smtClean="0"/>
              <a:pPr/>
              <a:t>3/4/2021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601CFF-A3B2-4EE3-A9FE-77900D46593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DB3E6D-504A-4C68-8B5B-811C7000B54A}" type="datetimeFigureOut">
              <a:rPr lang="en-US" smtClean="0"/>
              <a:pPr/>
              <a:t>3/4/2021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601CFF-A3B2-4EE3-A9FE-77900D46593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DB3E6D-504A-4C68-8B5B-811C7000B54A}" type="datetimeFigureOut">
              <a:rPr lang="en-US" smtClean="0"/>
              <a:pPr/>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01CFF-A3B2-4EE3-A9FE-77900D46593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DB3E6D-504A-4C68-8B5B-811C7000B54A}" type="datetimeFigureOut">
              <a:rPr lang="en-US" smtClean="0"/>
              <a:pPr/>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01CFF-A3B2-4EE3-A9FE-77900D46593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DB3E6D-504A-4C68-8B5B-811C7000B54A}" type="datetimeFigureOut">
              <a:rPr lang="en-US" smtClean="0"/>
              <a:pPr/>
              <a:t>3/4/2021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601CFF-A3B2-4EE3-A9FE-77900D46593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800" dirty="0" smtClean="0">
                <a:solidFill>
                  <a:srgbClr val="FF0000"/>
                </a:solidFill>
              </a:rPr>
              <a:t>CONSTRUCTIVIST PERSPECTIVE</a:t>
            </a:r>
            <a:endParaRPr lang="en-US" sz="4800" dirty="0">
              <a:solidFill>
                <a:srgbClr val="FF0000"/>
              </a:solidFill>
            </a:endParaRPr>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MEANING</a:t>
            </a:r>
            <a:br>
              <a:rPr lang="en-US" dirty="0" smtClean="0"/>
            </a:br>
            <a:endParaRPr lang="en-US" dirty="0"/>
          </a:p>
        </p:txBody>
      </p:sp>
      <p:sp>
        <p:nvSpPr>
          <p:cNvPr id="3" name="Content Placeholder 2"/>
          <p:cNvSpPr>
            <a:spLocks noGrp="1"/>
          </p:cNvSpPr>
          <p:nvPr>
            <p:ph idx="1"/>
          </p:nvPr>
        </p:nvSpPr>
        <p:spPr/>
        <p:txBody>
          <a:bodyPr/>
          <a:lstStyle/>
          <a:p>
            <a:r>
              <a:rPr lang="en-US" dirty="0" smtClean="0"/>
              <a:t>Active role of learner</a:t>
            </a:r>
          </a:p>
          <a:p>
            <a:r>
              <a:rPr lang="en-US" dirty="0" smtClean="0"/>
              <a:t>Learner should understand the existing environment</a:t>
            </a:r>
          </a:p>
          <a:p>
            <a:r>
              <a:rPr lang="en-US" dirty="0" smtClean="0"/>
              <a:t>Based upon cognitive abilities of the learner</a:t>
            </a:r>
          </a:p>
          <a:p>
            <a:r>
              <a:rPr lang="en-US" dirty="0" smtClean="0"/>
              <a:t>Parents and teachers should provide adequate discovery opportunities and experiences</a:t>
            </a:r>
          </a:p>
          <a:p>
            <a:r>
              <a:rPr lang="en-US" dirty="0" smtClean="0"/>
              <a:t>Learner use these experiences in constructive knowledge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a:t>
            </a:r>
            <a:br>
              <a:rPr lang="en-US"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According to </a:t>
            </a:r>
            <a:r>
              <a:rPr lang="en-US" dirty="0" err="1" smtClean="0"/>
              <a:t>woolfolk</a:t>
            </a:r>
            <a:r>
              <a:rPr lang="en-US" dirty="0" smtClean="0"/>
              <a:t>,”</a:t>
            </a:r>
            <a:r>
              <a:rPr lang="en-US" dirty="0"/>
              <a:t> </a:t>
            </a:r>
            <a:r>
              <a:rPr lang="en-US" dirty="0" smtClean="0"/>
              <a:t>a view that emphasizes the active role of learner in building, understanding and making sense of </a:t>
            </a:r>
            <a:r>
              <a:rPr lang="en-US" dirty="0" smtClean="0"/>
              <a:t>information</a:t>
            </a:r>
            <a:r>
              <a:rPr lang="en-US" dirty="0" smtClean="0"/>
              <a: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smtClean="0"/>
              <a:t>How do students learn best?</a:t>
            </a:r>
            <a:endParaRPr lang="en-US" dirty="0" smtClean="0"/>
          </a:p>
          <a:p>
            <a:r>
              <a:rPr lang="en-US" dirty="0" smtClean="0"/>
              <a:t>Before we answer this question, ask yourself, "How do I learn best?" For example, do you learn better when someone tells you exactly how to do something, or do you learn better by doing it yourself? Many people are right in the middle of those two scenarios. This has led many educators to believe that the best way to learn is by having students construct their own knowledge instead of having someone construct it for them. This belief is explained by the Constructivist Learning Theory. This theory states that learning is an active process of creating meaning from different experiences. In other words, students will learn best by </a:t>
            </a:r>
            <a:r>
              <a:rPr lang="en-US" dirty="0" err="1" smtClean="0"/>
              <a:t>by</a:t>
            </a:r>
            <a:r>
              <a:rPr lang="en-US" dirty="0" smtClean="0"/>
              <a:t> trying to make sense of something on their own with the teacher as a guide to help them along the way.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characterstics</a:t>
            </a:r>
            <a:endParaRPr lang="en-US" dirty="0"/>
          </a:p>
        </p:txBody>
      </p:sp>
      <p:sp>
        <p:nvSpPr>
          <p:cNvPr id="3" name="Content Placeholder 2"/>
          <p:cNvSpPr>
            <a:spLocks noGrp="1"/>
          </p:cNvSpPr>
          <p:nvPr>
            <p:ph idx="1"/>
          </p:nvPr>
        </p:nvSpPr>
        <p:spPr/>
        <p:txBody>
          <a:bodyPr/>
          <a:lstStyle/>
          <a:p>
            <a:pPr>
              <a:buNone/>
            </a:pPr>
            <a:r>
              <a:rPr lang="en-US" u="sng" dirty="0" smtClean="0">
                <a:solidFill>
                  <a:srgbClr val="FF0000"/>
                </a:solidFill>
              </a:rPr>
              <a:t>Constructed</a:t>
            </a:r>
          </a:p>
          <a:p>
            <a:r>
              <a:rPr lang="en-US" dirty="0" smtClean="0"/>
              <a:t>process of constructed knowledge rather than knowledge as a product</a:t>
            </a:r>
          </a:p>
          <a:p>
            <a:r>
              <a:rPr lang="en-US" dirty="0" smtClean="0"/>
              <a:t>Students are not blank slates</a:t>
            </a:r>
          </a:p>
          <a:p>
            <a:r>
              <a:rPr lang="en-US" dirty="0" smtClean="0"/>
              <a:t>Learning with already formulated </a:t>
            </a:r>
            <a:r>
              <a:rPr lang="en-US" dirty="0" err="1" smtClean="0"/>
              <a:t>knowledge,ideas</a:t>
            </a:r>
            <a:endParaRPr lang="en-US" dirty="0" smtClean="0"/>
          </a:p>
          <a:p>
            <a:r>
              <a:rPr lang="en-US" dirty="0" err="1" smtClean="0"/>
              <a:t>P.k</a:t>
            </a:r>
            <a:r>
              <a:rPr lang="en-US" dirty="0" smtClean="0"/>
              <a:t>. is the raw material for new knowledge</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u="sng" dirty="0" smtClean="0">
                <a:solidFill>
                  <a:srgbClr val="FF0000"/>
                </a:solidFill>
              </a:rPr>
              <a:t>Active</a:t>
            </a:r>
          </a:p>
          <a:p>
            <a:pPr>
              <a:buNone/>
            </a:pPr>
            <a:r>
              <a:rPr lang="en-US" dirty="0" smtClean="0"/>
              <a:t>Active role of learner</a:t>
            </a:r>
          </a:p>
          <a:p>
            <a:pPr>
              <a:buNone/>
            </a:pPr>
            <a:r>
              <a:rPr lang="en-US" dirty="0" smtClean="0"/>
              <a:t>Not passive </a:t>
            </a:r>
            <a:r>
              <a:rPr lang="en-US" dirty="0" err="1" smtClean="0"/>
              <a:t>recipient,but</a:t>
            </a:r>
            <a:r>
              <a:rPr lang="en-US" dirty="0" smtClean="0"/>
              <a:t> discovering and constructing knowledge</a:t>
            </a:r>
          </a:p>
          <a:p>
            <a:pPr>
              <a:buNone/>
            </a:pPr>
            <a:r>
              <a:rPr lang="en-US" dirty="0" smtClean="0"/>
              <a:t>Teacher moderates and suggests</a:t>
            </a:r>
          </a:p>
          <a:p>
            <a:pPr>
              <a:buNone/>
            </a:pPr>
            <a:r>
              <a:rPr lang="en-US" dirty="0" smtClean="0"/>
              <a:t>Allow students to try things that don’t work</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00034" y="1571612"/>
            <a:ext cx="8229600" cy="4525963"/>
          </a:xfrm>
        </p:spPr>
        <p:txBody>
          <a:bodyPr/>
          <a:lstStyle/>
          <a:p>
            <a:pPr>
              <a:buNone/>
            </a:pPr>
            <a:r>
              <a:rPr lang="en-US" u="sng" dirty="0" smtClean="0">
                <a:solidFill>
                  <a:srgbClr val="FF0000"/>
                </a:solidFill>
              </a:rPr>
              <a:t>Reflective</a:t>
            </a:r>
          </a:p>
          <a:p>
            <a:r>
              <a:rPr lang="en-US" dirty="0" smtClean="0"/>
              <a:t>Students expert of their own learning</a:t>
            </a:r>
          </a:p>
          <a:p>
            <a:r>
              <a:rPr lang="en-US" dirty="0" smtClean="0"/>
              <a:t>Teachers create safe situations</a:t>
            </a:r>
          </a:p>
          <a:p>
            <a:r>
              <a:rPr lang="en-US" dirty="0" smtClean="0"/>
              <a:t>Set their own goals and assessment</a:t>
            </a:r>
          </a:p>
          <a:p>
            <a:r>
              <a:rPr lang="en-US" dirty="0" smtClean="0"/>
              <a:t>Students control their own learning process</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u="sng" dirty="0" smtClean="0">
                <a:solidFill>
                  <a:srgbClr val="FF0000"/>
                </a:solidFill>
              </a:rPr>
              <a:t>Opportunistic</a:t>
            </a:r>
          </a:p>
          <a:p>
            <a:r>
              <a:rPr lang="en-US" dirty="0" smtClean="0"/>
              <a:t>Every learner can learn well if opportunities are provided</a:t>
            </a:r>
          </a:p>
          <a:p>
            <a:r>
              <a:rPr lang="en-US" dirty="0" smtClean="0"/>
              <a:t>Discovery of knowledge based upon already existing cognitive abilities</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u="sng" dirty="0" smtClean="0">
                <a:solidFill>
                  <a:srgbClr val="FF0000"/>
                </a:solidFill>
              </a:rPr>
              <a:t>Individualistic</a:t>
            </a:r>
          </a:p>
          <a:p>
            <a:pPr>
              <a:buNone/>
            </a:pPr>
            <a:r>
              <a:rPr lang="en-US" dirty="0" smtClean="0"/>
              <a:t>Individual in nature</a:t>
            </a:r>
          </a:p>
          <a:p>
            <a:pPr>
              <a:buNone/>
            </a:pPr>
            <a:r>
              <a:rPr lang="en-US" dirty="0" smtClean="0"/>
              <a:t>Learner differs in </a:t>
            </a:r>
            <a:r>
              <a:rPr lang="en-US" dirty="0" err="1" smtClean="0"/>
              <a:t>p.k</a:t>
            </a:r>
            <a:r>
              <a:rPr lang="en-US" dirty="0" smtClean="0"/>
              <a:t>. and belief system</a:t>
            </a:r>
          </a:p>
          <a:p>
            <a:pPr>
              <a:buNone/>
            </a:pPr>
            <a:r>
              <a:rPr lang="en-US" dirty="0" smtClean="0"/>
              <a:t>Wide variations in their </a:t>
            </a:r>
            <a:r>
              <a:rPr lang="en-US" smtClean="0"/>
              <a:t>constructive knowledge</a:t>
            </a: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p:txBody>
          <a:bodyPr/>
          <a:lstStyle/>
          <a:p>
            <a:pPr>
              <a:buNone/>
            </a:pPr>
            <a:r>
              <a:rPr lang="en-US" u="sng" dirty="0" smtClean="0">
                <a:solidFill>
                  <a:srgbClr val="FF0000"/>
                </a:solidFill>
              </a:rPr>
              <a:t>Collaborative</a:t>
            </a:r>
            <a:endParaRPr lang="en-US" dirty="0" smtClean="0"/>
          </a:p>
          <a:p>
            <a:pPr>
              <a:buFont typeface="Wingdings" pitchFamily="2" charset="2"/>
              <a:buChar char="§"/>
            </a:pPr>
            <a:r>
              <a:rPr lang="en-US" dirty="0" smtClean="0"/>
              <a:t>Collaboration among students.</a:t>
            </a:r>
          </a:p>
          <a:p>
            <a:pPr>
              <a:buFont typeface="Wingdings" pitchFamily="2" charset="2"/>
              <a:buChar char="§"/>
            </a:pPr>
            <a:r>
              <a:rPr lang="en-US" dirty="0" smtClean="0"/>
              <a:t> Many reasons it leads to learning</a:t>
            </a:r>
          </a:p>
          <a:p>
            <a:pPr>
              <a:buFont typeface="Wingdings" pitchFamily="2" charset="2"/>
              <a:buChar char="§"/>
            </a:pPr>
            <a:r>
              <a:rPr lang="en-US" dirty="0" smtClean="0"/>
              <a:t>Main reason, students do not learn from themselves but from their peers</a:t>
            </a:r>
          </a:p>
          <a:p>
            <a:pPr>
              <a:buFont typeface="Wingdings" pitchFamily="2" charset="2"/>
              <a:buChar char="§"/>
            </a:pPr>
            <a:r>
              <a:rPr lang="en-US" dirty="0" smtClean="0"/>
              <a:t>With together process ,they pick up strategies and methods from one another</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u="sng" dirty="0" smtClean="0">
                <a:solidFill>
                  <a:srgbClr val="FF0000"/>
                </a:solidFill>
              </a:rPr>
              <a:t>Explorative</a:t>
            </a:r>
          </a:p>
          <a:p>
            <a:r>
              <a:rPr lang="en-US" dirty="0" smtClean="0"/>
              <a:t>Learners are the key figures of all learning process</a:t>
            </a:r>
          </a:p>
          <a:p>
            <a:r>
              <a:rPr lang="en-US" dirty="0" smtClean="0"/>
              <a:t>Learners explore themselves within classroom and outside environment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u="sng" dirty="0" smtClean="0">
                <a:solidFill>
                  <a:srgbClr val="FF0000"/>
                </a:solidFill>
              </a:rPr>
              <a:t>Accelerating</a:t>
            </a:r>
          </a:p>
          <a:p>
            <a:r>
              <a:rPr lang="en-US" dirty="0" smtClean="0"/>
              <a:t>Social interaction accelerate learner’s effort.</a:t>
            </a:r>
          </a:p>
          <a:p>
            <a:r>
              <a:rPr lang="en-US" dirty="0" smtClean="0"/>
              <a:t>Learner is the key person who explore and discover construct knowledge.</a:t>
            </a:r>
          </a:p>
          <a:p>
            <a:r>
              <a:rPr lang="en-US" dirty="0" smtClean="0"/>
              <a:t>Doesn’t underestimate the role of social interaction.</a:t>
            </a:r>
          </a:p>
          <a:p>
            <a:r>
              <a:rPr lang="en-US" dirty="0" smtClean="0"/>
              <a:t>Language, symbols ,signs and guidance help in accelerating the efforts of learner.</a:t>
            </a:r>
          </a:p>
          <a:p>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u="sng" dirty="0" smtClean="0">
                <a:solidFill>
                  <a:srgbClr val="FF0000"/>
                </a:solidFill>
              </a:rPr>
              <a:t>Enquiry based</a:t>
            </a:r>
          </a:p>
          <a:p>
            <a:r>
              <a:rPr lang="en-US" dirty="0" smtClean="0"/>
              <a:t>Main activity in c.c. is solving problems</a:t>
            </a:r>
          </a:p>
          <a:p>
            <a:r>
              <a:rPr lang="en-US" dirty="0" smtClean="0"/>
              <a:t>Students use inquiry methods to ask questions  and use variety of resources to find solutions and answers</a:t>
            </a:r>
          </a:p>
          <a:p>
            <a:r>
              <a:rPr lang="en-US" dirty="0" smtClean="0"/>
              <a:t>Students explore more topics, leads to more questions.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u="sng" dirty="0" smtClean="0">
                <a:solidFill>
                  <a:srgbClr val="FF0000"/>
                </a:solidFill>
              </a:rPr>
              <a:t>Supportive</a:t>
            </a:r>
          </a:p>
          <a:p>
            <a:r>
              <a:rPr lang="en-US" dirty="0" smtClean="0"/>
              <a:t>Constructivism supports all methods of teaching and techniques which are child </a:t>
            </a:r>
            <a:r>
              <a:rPr lang="en-US" dirty="0" err="1" smtClean="0"/>
              <a:t>centred</a:t>
            </a:r>
            <a:r>
              <a:rPr lang="en-US" dirty="0" smtClean="0"/>
              <a:t>.</a:t>
            </a:r>
          </a:p>
          <a:p>
            <a:r>
              <a:rPr lang="en-US" dirty="0" smtClean="0"/>
              <a:t>Child reinforce individual efforts.</a:t>
            </a:r>
          </a:p>
          <a:p>
            <a:r>
              <a:rPr lang="en-US" dirty="0" smtClean="0"/>
              <a:t>His cognitive world, brain storming.</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u="sng" dirty="0" smtClean="0">
                <a:solidFill>
                  <a:srgbClr val="FF0000"/>
                </a:solidFill>
              </a:rPr>
              <a:t>Evolving</a:t>
            </a:r>
          </a:p>
          <a:p>
            <a:r>
              <a:rPr lang="en-US" dirty="0" smtClean="0"/>
              <a:t>Students may have ideas that they later see invalid</a:t>
            </a:r>
          </a:p>
          <a:p>
            <a:r>
              <a:rPr lang="en-US" dirty="0" smtClean="0"/>
              <a:t>E.g. trees lose their leaves</a:t>
            </a:r>
          </a:p>
          <a:p>
            <a:r>
              <a:rPr lang="en-US" dirty="0" smtClean="0"/>
              <a:t>This approach takes into student’s current conceptions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u="sng" dirty="0" smtClean="0">
                <a:solidFill>
                  <a:srgbClr val="FF0000"/>
                </a:solidFill>
              </a:rPr>
              <a:t>Discovering</a:t>
            </a:r>
          </a:p>
          <a:p>
            <a:r>
              <a:rPr lang="en-US" dirty="0" smtClean="0"/>
              <a:t>Guided discovery helps learner a right process</a:t>
            </a:r>
          </a:p>
          <a:p>
            <a:r>
              <a:rPr lang="en-US" dirty="0" smtClean="0"/>
              <a:t>Discussion with able individuals save him from erroneous efforts or drawing wrong conclusions.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Difference Traditional and Constructivism Classroom</a:t>
            </a:r>
            <a:endParaRPr lang="en-US" dirty="0"/>
          </a:p>
        </p:txBody>
      </p:sp>
      <p:sp>
        <p:nvSpPr>
          <p:cNvPr id="5" name="Text Placeholder 4"/>
          <p:cNvSpPr>
            <a:spLocks noGrp="1"/>
          </p:cNvSpPr>
          <p:nvPr>
            <p:ph type="body" idx="1"/>
          </p:nvPr>
        </p:nvSpPr>
        <p:spPr/>
        <p:txBody>
          <a:bodyPr/>
          <a:lstStyle/>
          <a:p>
            <a:r>
              <a:rPr lang="en-US" u="sng" dirty="0" smtClean="0">
                <a:solidFill>
                  <a:srgbClr val="FF0000"/>
                </a:solidFill>
              </a:rPr>
              <a:t>T.C</a:t>
            </a:r>
            <a:endParaRPr lang="en-US" u="sng" dirty="0">
              <a:solidFill>
                <a:srgbClr val="FF0000"/>
              </a:solidFill>
            </a:endParaRPr>
          </a:p>
        </p:txBody>
      </p:sp>
      <p:sp>
        <p:nvSpPr>
          <p:cNvPr id="6" name="Content Placeholder 5"/>
          <p:cNvSpPr>
            <a:spLocks noGrp="1"/>
          </p:cNvSpPr>
          <p:nvPr>
            <p:ph sz="half" idx="2"/>
          </p:nvPr>
        </p:nvSpPr>
        <p:spPr/>
        <p:txBody>
          <a:bodyPr/>
          <a:lstStyle/>
          <a:p>
            <a:r>
              <a:rPr lang="en-US" dirty="0" smtClean="0"/>
              <a:t>Focus on stimulus response actions.</a:t>
            </a:r>
          </a:p>
          <a:p>
            <a:r>
              <a:rPr lang="en-US" dirty="0" smtClean="0"/>
              <a:t>Students are expected to accept blindly.</a:t>
            </a:r>
          </a:p>
          <a:p>
            <a:r>
              <a:rPr lang="en-US" dirty="0" smtClean="0"/>
              <a:t>Students work individually.</a:t>
            </a:r>
          </a:p>
          <a:p>
            <a:r>
              <a:rPr lang="en-US" dirty="0" smtClean="0"/>
              <a:t>Material is presented in small steps.</a:t>
            </a:r>
          </a:p>
          <a:p>
            <a:r>
              <a:rPr lang="en-US" dirty="0" smtClean="0"/>
              <a:t>It didn’t involve students in creative thinking.</a:t>
            </a:r>
            <a:endParaRPr lang="en-US" dirty="0"/>
          </a:p>
        </p:txBody>
      </p:sp>
      <p:sp>
        <p:nvSpPr>
          <p:cNvPr id="7" name="Text Placeholder 6"/>
          <p:cNvSpPr>
            <a:spLocks noGrp="1"/>
          </p:cNvSpPr>
          <p:nvPr>
            <p:ph type="body" sz="quarter" idx="3"/>
          </p:nvPr>
        </p:nvSpPr>
        <p:spPr/>
        <p:txBody>
          <a:bodyPr/>
          <a:lstStyle/>
          <a:p>
            <a:r>
              <a:rPr lang="en-US" b="0" u="sng" dirty="0" smtClean="0">
                <a:solidFill>
                  <a:srgbClr val="FF0000"/>
                </a:solidFill>
              </a:rPr>
              <a:t>CC</a:t>
            </a:r>
            <a:endParaRPr lang="en-US" b="0" u="sng" dirty="0">
              <a:solidFill>
                <a:srgbClr val="FF0000"/>
              </a:solidFill>
            </a:endParaRPr>
          </a:p>
        </p:txBody>
      </p:sp>
      <p:sp>
        <p:nvSpPr>
          <p:cNvPr id="8" name="Content Placeholder 7"/>
          <p:cNvSpPr>
            <a:spLocks noGrp="1"/>
          </p:cNvSpPr>
          <p:nvPr>
            <p:ph sz="quarter" idx="4"/>
          </p:nvPr>
        </p:nvSpPr>
        <p:spPr/>
        <p:txBody>
          <a:bodyPr/>
          <a:lstStyle/>
          <a:p>
            <a:r>
              <a:rPr lang="en-US" dirty="0" smtClean="0"/>
              <a:t>Focus on response of students.</a:t>
            </a:r>
          </a:p>
          <a:p>
            <a:r>
              <a:rPr lang="en-US" dirty="0" smtClean="0"/>
              <a:t>Students play an active role.</a:t>
            </a:r>
          </a:p>
          <a:p>
            <a:endParaRPr lang="en-US" dirty="0" smtClean="0"/>
          </a:p>
          <a:p>
            <a:r>
              <a:rPr lang="en-US" dirty="0" smtClean="0"/>
              <a:t>Students work in groups.</a:t>
            </a:r>
          </a:p>
          <a:p>
            <a:r>
              <a:rPr lang="en-US" dirty="0" smtClean="0"/>
              <a:t>Material is presented as a whole</a:t>
            </a:r>
          </a:p>
          <a:p>
            <a:r>
              <a:rPr lang="en-US" dirty="0" smtClean="0"/>
              <a:t>It involve students in creative thinking</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sp>
        <p:nvSpPr>
          <p:cNvPr id="8" name="Text Placeholder 7"/>
          <p:cNvSpPr>
            <a:spLocks noGrp="1"/>
          </p:cNvSpPr>
          <p:nvPr>
            <p:ph type="body" idx="1"/>
          </p:nvPr>
        </p:nvSpPr>
        <p:spPr/>
        <p:txBody>
          <a:bodyPr/>
          <a:lstStyle/>
          <a:p>
            <a:endParaRPr lang="en-US"/>
          </a:p>
        </p:txBody>
      </p:sp>
      <p:sp>
        <p:nvSpPr>
          <p:cNvPr id="9" name="Content Placeholder 8"/>
          <p:cNvSpPr>
            <a:spLocks noGrp="1"/>
          </p:cNvSpPr>
          <p:nvPr>
            <p:ph sz="half" idx="2"/>
          </p:nvPr>
        </p:nvSpPr>
        <p:spPr/>
        <p:txBody>
          <a:bodyPr/>
          <a:lstStyle/>
          <a:p>
            <a:r>
              <a:rPr lang="en-US" dirty="0" smtClean="0"/>
              <a:t>Teacher plays authoritative role.</a:t>
            </a:r>
          </a:p>
          <a:p>
            <a:r>
              <a:rPr lang="en-US" dirty="0" smtClean="0"/>
              <a:t>Knowledge is inert.</a:t>
            </a:r>
          </a:p>
          <a:p>
            <a:r>
              <a:rPr lang="en-US" dirty="0" smtClean="0"/>
              <a:t>Strict </a:t>
            </a:r>
            <a:r>
              <a:rPr lang="en-US" dirty="0" err="1" smtClean="0"/>
              <a:t>adherance</a:t>
            </a:r>
            <a:r>
              <a:rPr lang="en-US" dirty="0" smtClean="0"/>
              <a:t> to fixed curriculum.</a:t>
            </a:r>
            <a:endParaRPr lang="en-US" dirty="0"/>
          </a:p>
        </p:txBody>
      </p:sp>
      <p:sp>
        <p:nvSpPr>
          <p:cNvPr id="10" name="Text Placeholder 9"/>
          <p:cNvSpPr>
            <a:spLocks noGrp="1"/>
          </p:cNvSpPr>
          <p:nvPr>
            <p:ph type="body" sz="quarter" idx="3"/>
          </p:nvPr>
        </p:nvSpPr>
        <p:spPr/>
        <p:txBody>
          <a:bodyPr/>
          <a:lstStyle/>
          <a:p>
            <a:endParaRPr lang="en-US"/>
          </a:p>
        </p:txBody>
      </p:sp>
      <p:sp>
        <p:nvSpPr>
          <p:cNvPr id="11" name="Content Placeholder 10"/>
          <p:cNvSpPr>
            <a:spLocks noGrp="1"/>
          </p:cNvSpPr>
          <p:nvPr>
            <p:ph sz="quarter" idx="4"/>
          </p:nvPr>
        </p:nvSpPr>
        <p:spPr/>
        <p:txBody>
          <a:bodyPr/>
          <a:lstStyle/>
          <a:p>
            <a:r>
              <a:rPr lang="en-US" dirty="0" smtClean="0"/>
              <a:t>Teacher is at secondary position.</a:t>
            </a:r>
          </a:p>
          <a:p>
            <a:pPr>
              <a:buNone/>
            </a:pPr>
            <a:r>
              <a:rPr lang="en-US" dirty="0" smtClean="0"/>
              <a:t>	 Knowledge is dynamic.</a:t>
            </a:r>
          </a:p>
          <a:p>
            <a:pPr>
              <a:buNone/>
            </a:pPr>
            <a:r>
              <a:rPr lang="en-US" dirty="0" smtClean="0"/>
              <a:t>	knowledge is adjusted according to the needs of the learner.</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u="sng" dirty="0" smtClean="0">
                <a:solidFill>
                  <a:srgbClr val="FF0000"/>
                </a:solidFill>
              </a:rPr>
              <a:t>Principles of constructivist teaching.</a:t>
            </a:r>
            <a:endParaRPr lang="en-US" u="sng" dirty="0">
              <a:solidFill>
                <a:srgbClr val="FF0000"/>
              </a:solidFill>
            </a:endParaRPr>
          </a:p>
        </p:txBody>
      </p:sp>
      <p:sp>
        <p:nvSpPr>
          <p:cNvPr id="8" name="Content Placeholder 7"/>
          <p:cNvSpPr>
            <a:spLocks noGrp="1"/>
          </p:cNvSpPr>
          <p:nvPr>
            <p:ph idx="1"/>
          </p:nvPr>
        </p:nvSpPr>
        <p:spPr/>
        <p:txBody>
          <a:bodyPr>
            <a:normAutofit fontScale="92500" lnSpcReduction="10000"/>
          </a:bodyPr>
          <a:lstStyle/>
          <a:p>
            <a:r>
              <a:rPr lang="en-US" dirty="0" smtClean="0"/>
              <a:t>1. </a:t>
            </a:r>
            <a:r>
              <a:rPr lang="en-US" dirty="0" smtClean="0"/>
              <a:t>People </a:t>
            </a:r>
            <a:r>
              <a:rPr lang="en-US" dirty="0" smtClean="0"/>
              <a:t>learn through experiences and interactions.</a:t>
            </a:r>
          </a:p>
          <a:p>
            <a:r>
              <a:rPr lang="en-US" dirty="0" smtClean="0"/>
              <a:t>2. All ways of knowing and interpreting the world are valid .</a:t>
            </a:r>
          </a:p>
          <a:p>
            <a:r>
              <a:rPr lang="en-US" dirty="0" smtClean="0"/>
              <a:t>3. people must have opportunities to construct.</a:t>
            </a:r>
          </a:p>
          <a:p>
            <a:r>
              <a:rPr lang="en-US" dirty="0" smtClean="0"/>
              <a:t>4. More constructive when holistic approach.</a:t>
            </a:r>
          </a:p>
          <a:p>
            <a:r>
              <a:rPr lang="en-US" dirty="0" smtClean="0"/>
              <a:t>5. learning occurs in social context.</a:t>
            </a:r>
          </a:p>
          <a:p>
            <a:r>
              <a:rPr lang="en-US" dirty="0" smtClean="0"/>
              <a:t>6. Real life experience , ample opportunities to interact with peers and teachers.</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7. Both peers and teachers provide scaffolding.(understanding, independence)</a:t>
            </a:r>
          </a:p>
          <a:p>
            <a:r>
              <a:rPr lang="en-US" dirty="0" smtClean="0"/>
              <a:t>8.Students needs to understand the goals of the experience.</a:t>
            </a:r>
          </a:p>
          <a:p>
            <a:r>
              <a:rPr lang="en-US" dirty="0" smtClean="0"/>
              <a:t>9. Learning experiences should be highly rooted in genuine experiences.</a:t>
            </a:r>
          </a:p>
          <a:p>
            <a:r>
              <a:rPr lang="en-US" dirty="0" smtClean="0"/>
              <a:t>10. Good problems are structured in ways that enable students to find and seek solutions.</a:t>
            </a:r>
          </a:p>
          <a:p>
            <a:pPr>
              <a:buNone/>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In the classroom, the constructivist view of learning can point towards a number of different teaching practices. </a:t>
            </a:r>
            <a:endParaRPr lang="en-US" dirty="0" smtClean="0"/>
          </a:p>
          <a:p>
            <a:r>
              <a:rPr lang="en-US" dirty="0" smtClean="0"/>
              <a:t>In </a:t>
            </a:r>
            <a:r>
              <a:rPr lang="en-US" dirty="0" smtClean="0"/>
              <a:t>the most general sense, it usually means encouraging students to use active techniques (experiments, real-world problem solving) to create more knowledge and then to reflect on and talk about what they are doing and how their understanding is changing. </a:t>
            </a:r>
            <a:endParaRPr lang="en-US" dirty="0" smtClean="0"/>
          </a:p>
          <a:p>
            <a:r>
              <a:rPr lang="en-US" dirty="0" smtClean="0"/>
              <a:t>The </a:t>
            </a:r>
            <a:r>
              <a:rPr lang="en-US" dirty="0" smtClean="0"/>
              <a:t>teacher makes sure she understands the students' preexisting conceptions, and guides the activity to address them and then build on them.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It should also be recognized that a person's prior knowledge may help or hurt the construction of meaning. </a:t>
            </a:r>
            <a:endParaRPr lang="en-US" dirty="0" smtClean="0"/>
          </a:p>
          <a:p>
            <a:r>
              <a:rPr lang="en-US" dirty="0" smtClean="0"/>
              <a:t>People's </a:t>
            </a:r>
            <a:r>
              <a:rPr lang="en-US" dirty="0" smtClean="0"/>
              <a:t>prior knowledge comes from their past experiences, culture, and their environment. Generally prior knowledge is good, but sometimes misconceptions and wrong information can be a hindrance</a:t>
            </a:r>
            <a:r>
              <a:rPr lang="en-US" dirty="0" smtClean="0"/>
              <a:t>.</a:t>
            </a:r>
          </a:p>
          <a:p>
            <a:r>
              <a:rPr lang="en-US" dirty="0" smtClean="0"/>
              <a:t> </a:t>
            </a:r>
            <a:r>
              <a:rPr lang="en-US" dirty="0" smtClean="0"/>
              <a:t>Sometimes time must be spent correcting prior knowledge before new learning can occur.</a:t>
            </a:r>
          </a:p>
          <a:p>
            <a:pPr>
              <a:buNone/>
            </a:pPr>
            <a:r>
              <a:rPr lang="en-US" dirty="0" smtClean="0"/>
              <a:t/>
            </a:r>
            <a:br>
              <a:rPr lang="en-US" dirty="0" smtClean="0"/>
            </a:b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You might look at it as a spiral. </a:t>
            </a:r>
            <a:endParaRPr lang="en-US" dirty="0" smtClean="0"/>
          </a:p>
          <a:p>
            <a:r>
              <a:rPr lang="en-US" dirty="0" smtClean="0"/>
              <a:t>When </a:t>
            </a:r>
            <a:r>
              <a:rPr lang="en-US" dirty="0" smtClean="0"/>
              <a:t>they continuously reflect on their experiences, students find their ideas gaining in complexity and power, and they develop increasingly strong abilities to integrate new information</a:t>
            </a:r>
            <a:r>
              <a:rPr lang="en-US" dirty="0" smtClean="0"/>
              <a:t>.</a:t>
            </a:r>
          </a:p>
          <a:p>
            <a:r>
              <a:rPr lang="en-US" dirty="0" smtClean="0"/>
              <a:t> </a:t>
            </a:r>
            <a:r>
              <a:rPr lang="en-US" dirty="0" smtClean="0"/>
              <a:t>One of the teacher's main roles becomes to encourage this learning and reflection process. </a:t>
            </a:r>
            <a:br>
              <a:rPr lang="en-US" dirty="0" smtClean="0"/>
            </a:br>
            <a:r>
              <a:rPr lang="en-US" dirty="0" smtClean="0"/>
              <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Equilibration</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Piaget believed that cognitive development in children is contingent on four factors: biological maturation, experience with the physical environment, experience with the social environment, and equilibration. Equilibration refers to the biological drive to produce an optimal state of equilibrium between people's cognitive structures and their environment (Duncan, 1995</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571472" y="642918"/>
            <a:ext cx="8572528" cy="3756783"/>
          </a:xfrm>
          <a:prstGeom prst="rect">
            <a:avLst/>
          </a:prstGeom>
          <a:noFill/>
          <a:ln w="9525">
            <a:noFill/>
            <a:miter lim="800000"/>
            <a:headEnd/>
            <a:tailEnd/>
          </a:ln>
          <a:effectLst/>
        </p:spPr>
        <p:txBody>
          <a:bodyPr vert="horz" wrap="square" lIns="166635" tIns="4761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rgbClr val="000000"/>
              </a:solidFill>
              <a:effectLst/>
              <a:latin typeface="Verdana"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Verdana" pitchFamily="34" charset="0"/>
                <a:cs typeface="Arial" pitchFamily="34" charset="0"/>
              </a:rPr>
              <a:t>Constructivism </a:t>
            </a:r>
            <a:r>
              <a:rPr kumimoji="0" lang="en-US" sz="2800" b="0" i="0" u="none" strike="noStrike" cap="none" normalizeH="0" baseline="0" dirty="0" smtClean="0">
                <a:ln>
                  <a:noFill/>
                </a:ln>
                <a:solidFill>
                  <a:srgbClr val="000000"/>
                </a:solidFill>
                <a:effectLst/>
                <a:latin typeface="Verdana" pitchFamily="34" charset="0"/>
                <a:cs typeface="Arial" pitchFamily="34" charset="0"/>
              </a:rPr>
              <a:t>and </a:t>
            </a:r>
            <a:r>
              <a:rPr kumimoji="0" lang="en-US" sz="2800" b="0" i="0" u="none" strike="noStrike" cap="none" normalizeH="0" baseline="0" dirty="0" smtClean="0">
                <a:ln>
                  <a:noFill/>
                </a:ln>
                <a:solidFill>
                  <a:srgbClr val="000000"/>
                </a:solidFill>
                <a:effectLst/>
                <a:latin typeface="Verdana" pitchFamily="34" charset="0"/>
                <a:cs typeface="Arial" pitchFamily="34" charset="0"/>
              </a:rPr>
              <a:t>Social Constructivism</a:t>
            </a:r>
          </a:p>
          <a:p>
            <a:pPr marL="0" lvl="0" indent="0" fontAlgn="base">
              <a:spcBef>
                <a:spcPct val="0"/>
              </a:spcBef>
              <a:spcAft>
                <a:spcPct val="0"/>
              </a:spcAft>
              <a:buNone/>
            </a:pPr>
            <a:r>
              <a:rPr kumimoji="0" lang="en-US" sz="2800" b="0" i="0" u="none" strike="noStrike" cap="none" normalizeH="0" baseline="0" dirty="0" smtClean="0">
                <a:ln>
                  <a:noFill/>
                </a:ln>
                <a:solidFill>
                  <a:srgbClr val="000000"/>
                </a:solidFill>
                <a:effectLst/>
                <a:latin typeface="Verdana" pitchFamily="34" charset="0"/>
                <a:cs typeface="Arial" pitchFamily="34" charset="0"/>
              </a:rPr>
              <a:t> </a:t>
            </a:r>
            <a:r>
              <a:rPr kumimoji="0" lang="en-US" sz="2800" b="0" i="0" u="none" strike="noStrike" cap="none" normalizeH="0" baseline="0" dirty="0" smtClean="0">
                <a:ln>
                  <a:noFill/>
                </a:ln>
                <a:solidFill>
                  <a:srgbClr val="000000"/>
                </a:solidFill>
                <a:effectLst/>
                <a:latin typeface="Verdana" pitchFamily="34" charset="0"/>
                <a:cs typeface="Arial" pitchFamily="34" charset="0"/>
              </a:rPr>
              <a:t>are two similar </a:t>
            </a:r>
            <a:r>
              <a:rPr lang="en-US" sz="2800" dirty="0" smtClean="0">
                <a:solidFill>
                  <a:srgbClr val="000000"/>
                </a:solidFill>
                <a:latin typeface="Verdana" pitchFamily="34" charset="0"/>
                <a:cs typeface="Arial" pitchFamily="34" charset="0"/>
              </a:rPr>
              <a:t>learning  </a:t>
            </a:r>
            <a:r>
              <a:rPr kumimoji="0" lang="en-US" sz="2800" b="0" i="0" u="none" strike="noStrike" cap="none" normalizeH="0" baseline="0" dirty="0" smtClean="0">
                <a:ln>
                  <a:noFill/>
                </a:ln>
                <a:solidFill>
                  <a:srgbClr val="000000"/>
                </a:solidFill>
                <a:effectLst/>
                <a:latin typeface="Verdana" pitchFamily="34" charset="0"/>
                <a:cs typeface="Arial" pitchFamily="34" charset="0"/>
              </a:rPr>
              <a:t>theories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Verdana" pitchFamily="34" charset="0"/>
                <a:cs typeface="Arial" pitchFamily="34" charset="0"/>
              </a:rPr>
              <a:t> </a:t>
            </a:r>
            <a:r>
              <a:rPr kumimoji="0" lang="en-US" sz="2800" b="0" i="0" u="none" strike="noStrike" cap="none" normalizeH="0" baseline="0" dirty="0" smtClean="0">
                <a:ln>
                  <a:noFill/>
                </a:ln>
                <a:solidFill>
                  <a:srgbClr val="000000"/>
                </a:solidFill>
                <a:effectLst/>
                <a:latin typeface="Verdana" pitchFamily="34" charset="0"/>
                <a:cs typeface="Arial" pitchFamily="34" charset="0"/>
              </a:rPr>
              <a:t>which share a large </a:t>
            </a:r>
            <a:r>
              <a:rPr kumimoji="0" lang="en-US" sz="2800" b="0" i="0" u="none" strike="noStrike" cap="none" normalizeH="0" baseline="0" dirty="0" smtClean="0">
                <a:ln>
                  <a:noFill/>
                </a:ln>
                <a:solidFill>
                  <a:srgbClr val="000000"/>
                </a:solidFill>
                <a:effectLst/>
                <a:latin typeface="Verdana" pitchFamily="34" charset="0"/>
                <a:cs typeface="Arial" pitchFamily="34" charset="0"/>
              </a:rPr>
              <a:t>of underlying </a:t>
            </a:r>
            <a:r>
              <a:rPr kumimoji="0" lang="en-US" sz="2800" b="0" i="0" u="none" strike="noStrike" cap="none" normalizeH="0" baseline="0" dirty="0" smtClean="0">
                <a:ln>
                  <a:noFill/>
                </a:ln>
                <a:solidFill>
                  <a:srgbClr val="000000"/>
                </a:solidFill>
                <a:effectLst/>
                <a:latin typeface="Verdana" pitchFamily="34" charset="0"/>
                <a:cs typeface="Arial" pitchFamily="34" charset="0"/>
              </a:rPr>
              <a:t>assumptions, and an interpretive epistemological position.</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sz="2800" b="0" i="0" u="none" strike="noStrike" cap="none" normalizeH="0" baseline="0" dirty="0" smtClean="0">
                <a:ln>
                  <a:noFill/>
                </a:ln>
                <a:solidFill>
                  <a:srgbClr val="000000"/>
                </a:solidFill>
                <a:effectLst/>
                <a:latin typeface="Verdana" pitchFamily="34" charset="0"/>
                <a:cs typeface="Arial" pitchFamily="34" charset="0"/>
              </a:rPr>
              <a:t/>
            </a:r>
            <a:br>
              <a:rPr kumimoji="0" lang="en-US" sz="2800" b="0" i="0" u="none" strike="noStrike" cap="none" normalizeH="0" baseline="0" dirty="0" smtClean="0">
                <a:ln>
                  <a:noFill/>
                </a:ln>
                <a:solidFill>
                  <a:srgbClr val="000000"/>
                </a:solidFill>
                <a:effectLst/>
                <a:latin typeface="Verdana" pitchFamily="34" charset="0"/>
                <a:cs typeface="Arial" pitchFamily="34" charset="0"/>
              </a:rPr>
            </a:b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graphicFrame>
        <p:nvGraphicFramePr>
          <p:cNvPr id="8" name="Table 7"/>
          <p:cNvGraphicFramePr>
            <a:graphicFrameLocks noGrp="1"/>
          </p:cNvGraphicFramePr>
          <p:nvPr/>
        </p:nvGraphicFramePr>
        <p:xfrm>
          <a:off x="500031" y="1397000"/>
          <a:ext cx="8143934" cy="5226566"/>
        </p:xfrm>
        <a:graphic>
          <a:graphicData uri="http://schemas.openxmlformats.org/drawingml/2006/table">
            <a:tbl>
              <a:tblPr/>
              <a:tblGrid>
                <a:gridCol w="4071967"/>
                <a:gridCol w="4071967"/>
              </a:tblGrid>
              <a:tr h="239628">
                <a:tc>
                  <a:txBody>
                    <a:bodyPr/>
                    <a:lstStyle/>
                    <a:p>
                      <a:pPr algn="l"/>
                      <a:r>
                        <a:rPr lang="en-US" sz="900" b="1" i="0" dirty="0">
                          <a:solidFill>
                            <a:srgbClr val="000000"/>
                          </a:solidFill>
                        </a:rPr>
                        <a:t>Both approaches</a:t>
                      </a:r>
                    </a:p>
                  </a:txBody>
                  <a:tcPr marL="24589" marR="24589" marT="24589" marB="24589"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EFF7FC"/>
                    </a:solidFill>
                  </a:tcPr>
                </a:tc>
                <a:tc>
                  <a:txBody>
                    <a:bodyPr/>
                    <a:lstStyle/>
                    <a:p>
                      <a:pPr algn="l"/>
                      <a:r>
                        <a:rPr lang="en-US" sz="900" b="1" i="0">
                          <a:solidFill>
                            <a:srgbClr val="000000"/>
                          </a:solidFill>
                        </a:rPr>
                        <a:t>Social constructivism</a:t>
                      </a:r>
                    </a:p>
                  </a:txBody>
                  <a:tcPr marL="24589" marR="24589" marT="24589" marB="24589" anchor="ctr">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EFF7FC"/>
                    </a:solidFill>
                  </a:tcPr>
                </a:tc>
              </a:tr>
              <a:tr h="4864206">
                <a:tc>
                  <a:txBody>
                    <a:bodyPr/>
                    <a:lstStyle/>
                    <a:p>
                      <a:pPr>
                        <a:buFont typeface="Arial"/>
                        <a:buChar char="•"/>
                      </a:pPr>
                      <a:r>
                        <a:rPr lang="en-US" sz="1800" dirty="0">
                          <a:solidFill>
                            <a:srgbClr val="000000"/>
                          </a:solidFill>
                        </a:rPr>
                        <a:t>Deep roots classical antiquity. Socrates, in dialogue with his followers, asked directed questions that led his students to realize for themselves the weaknesses in their thinking</a:t>
                      </a:r>
                      <a:r>
                        <a:rPr lang="en-US" sz="1800" dirty="0" smtClean="0">
                          <a:solidFill>
                            <a:srgbClr val="000000"/>
                          </a:solidFill>
                        </a:rPr>
                        <a:t>.</a:t>
                      </a:r>
                    </a:p>
                    <a:p>
                      <a:pPr>
                        <a:buFont typeface="Arial"/>
                        <a:buChar char="•"/>
                      </a:pPr>
                      <a:endParaRPr lang="en-US" sz="1800" dirty="0">
                        <a:solidFill>
                          <a:srgbClr val="000000"/>
                        </a:solidFill>
                      </a:endParaRPr>
                    </a:p>
                    <a:p>
                      <a:pPr>
                        <a:buFont typeface="Arial"/>
                        <a:buChar char="•"/>
                      </a:pPr>
                      <a:r>
                        <a:rPr lang="en-US" sz="1800" dirty="0">
                          <a:solidFill>
                            <a:srgbClr val="000000"/>
                          </a:solidFill>
                        </a:rPr>
                        <a:t>Learning is perceived as an active, not a passive, process, where knowledge is constructed, not </a:t>
                      </a:r>
                      <a:r>
                        <a:rPr lang="en-US" sz="1800" dirty="0" smtClean="0">
                          <a:solidFill>
                            <a:srgbClr val="000000"/>
                          </a:solidFill>
                        </a:rPr>
                        <a:t>acquired</a:t>
                      </a:r>
                    </a:p>
                    <a:p>
                      <a:pPr>
                        <a:buFont typeface="Arial"/>
                        <a:buChar char="•"/>
                      </a:pPr>
                      <a:endParaRPr lang="en-US" sz="1800" dirty="0">
                        <a:solidFill>
                          <a:srgbClr val="000000"/>
                        </a:solidFill>
                      </a:endParaRPr>
                    </a:p>
                    <a:p>
                      <a:pPr>
                        <a:buFont typeface="Arial"/>
                        <a:buChar char="•"/>
                      </a:pPr>
                      <a:r>
                        <a:rPr lang="en-US" sz="1800" dirty="0">
                          <a:solidFill>
                            <a:srgbClr val="000000"/>
                          </a:solidFill>
                        </a:rPr>
                        <a:t>Knowledge construction is based on personal experiences and the continual testing of </a:t>
                      </a:r>
                      <a:r>
                        <a:rPr lang="en-US" sz="1800" dirty="0" smtClean="0">
                          <a:solidFill>
                            <a:srgbClr val="000000"/>
                          </a:solidFill>
                        </a:rPr>
                        <a:t>hypotheses</a:t>
                      </a:r>
                    </a:p>
                    <a:p>
                      <a:pPr>
                        <a:buFont typeface="Arial"/>
                        <a:buChar char="•"/>
                      </a:pPr>
                      <a:endParaRPr lang="en-US" sz="1800" dirty="0">
                        <a:solidFill>
                          <a:srgbClr val="000000"/>
                        </a:solidFill>
                      </a:endParaRPr>
                    </a:p>
                    <a:p>
                      <a:pPr>
                        <a:buFont typeface="Arial"/>
                        <a:buChar char="•"/>
                      </a:pPr>
                      <a:r>
                        <a:rPr lang="en-US" sz="1800" dirty="0">
                          <a:solidFill>
                            <a:srgbClr val="000000"/>
                          </a:solidFill>
                        </a:rPr>
                        <a:t>Each person has a different interpretation and construction of knowledge process, based on past experiences and cultural factors.</a:t>
                      </a:r>
                    </a:p>
                  </a:txBody>
                  <a:tcPr marL="24589" marR="24589" marT="24589" marB="2458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buFont typeface="Arial"/>
                        <a:buChar char="•"/>
                      </a:pPr>
                      <a:r>
                        <a:rPr lang="en-US" sz="1800" dirty="0">
                          <a:solidFill>
                            <a:srgbClr val="000000"/>
                          </a:solidFill>
                        </a:rPr>
                        <a:t>Emphasis is on the collaborative nature of learning and the importance of cultural and social context</a:t>
                      </a:r>
                      <a:r>
                        <a:rPr lang="en-US" sz="1800" dirty="0" smtClean="0">
                          <a:solidFill>
                            <a:srgbClr val="000000"/>
                          </a:solidFill>
                        </a:rPr>
                        <a:t>.</a:t>
                      </a:r>
                    </a:p>
                    <a:p>
                      <a:pPr>
                        <a:buFont typeface="Arial"/>
                        <a:buChar char="•"/>
                      </a:pPr>
                      <a:endParaRPr lang="en-US" sz="1800" dirty="0">
                        <a:solidFill>
                          <a:srgbClr val="000000"/>
                        </a:solidFill>
                      </a:endParaRPr>
                    </a:p>
                    <a:p>
                      <a:pPr>
                        <a:buFont typeface="Arial"/>
                        <a:buChar char="•"/>
                      </a:pPr>
                      <a:r>
                        <a:rPr lang="en-US" sz="1800" dirty="0" smtClean="0">
                          <a:solidFill>
                            <a:srgbClr val="000000"/>
                          </a:solidFill>
                        </a:rPr>
                        <a:t>All </a:t>
                      </a:r>
                      <a:r>
                        <a:rPr lang="en-US" sz="1800" dirty="0">
                          <a:solidFill>
                            <a:srgbClr val="000000"/>
                          </a:solidFill>
                        </a:rPr>
                        <a:t>cognitive functions are believed to originate in, and are explained as products of social </a:t>
                      </a:r>
                      <a:r>
                        <a:rPr lang="en-US" sz="1800" dirty="0" smtClean="0">
                          <a:solidFill>
                            <a:srgbClr val="000000"/>
                          </a:solidFill>
                        </a:rPr>
                        <a:t>interactions</a:t>
                      </a:r>
                    </a:p>
                    <a:p>
                      <a:pPr>
                        <a:buFont typeface="Arial"/>
                        <a:buChar char="•"/>
                      </a:pPr>
                      <a:endParaRPr lang="en-US" sz="1800" dirty="0">
                        <a:solidFill>
                          <a:srgbClr val="000000"/>
                        </a:solidFill>
                      </a:endParaRPr>
                    </a:p>
                    <a:p>
                      <a:pPr>
                        <a:buFont typeface="Arial"/>
                        <a:buChar char="•"/>
                      </a:pPr>
                      <a:r>
                        <a:rPr lang="en-US" sz="1800" dirty="0">
                          <a:solidFill>
                            <a:srgbClr val="000000"/>
                          </a:solidFill>
                        </a:rPr>
                        <a:t>Learning is more than the assimilation of new knowledge by learners; it was the process by which learners were integrated into a knowledge community</a:t>
                      </a:r>
                      <a:r>
                        <a:rPr lang="en-US" sz="1800" dirty="0" smtClean="0">
                          <a:solidFill>
                            <a:srgbClr val="000000"/>
                          </a:solidFill>
                        </a:rPr>
                        <a:t>.</a:t>
                      </a:r>
                    </a:p>
                    <a:p>
                      <a:pPr>
                        <a:buFont typeface="Arial"/>
                        <a:buChar char="•"/>
                      </a:pPr>
                      <a:endParaRPr lang="en-US" sz="1800" dirty="0">
                        <a:solidFill>
                          <a:srgbClr val="000000"/>
                        </a:solidFill>
                      </a:endParaRPr>
                    </a:p>
                    <a:p>
                      <a:pPr>
                        <a:buFont typeface="Arial"/>
                        <a:buChar char="•"/>
                      </a:pPr>
                      <a:r>
                        <a:rPr lang="en-US" sz="1800" dirty="0">
                          <a:solidFill>
                            <a:srgbClr val="000000"/>
                          </a:solidFill>
                        </a:rPr>
                        <a:t>Believed that constructivists such as Piaget had overlooked the essentially social nature of language and consequently failed to understand that learning is a collaborative process.</a:t>
                      </a:r>
                    </a:p>
                  </a:txBody>
                  <a:tcPr marL="24589" marR="24589" marT="24589" marB="2458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In his experiments, </a:t>
            </a:r>
            <a:r>
              <a:rPr lang="en-US" dirty="0" err="1" smtClean="0"/>
              <a:t>Vygotsky</a:t>
            </a:r>
            <a:r>
              <a:rPr lang="en-US" dirty="0" smtClean="0"/>
              <a:t> studied the difference between the child's reasoning when working independently versus reasoning when working with a more competent person. He devised the notion of the </a:t>
            </a:r>
            <a:r>
              <a:rPr lang="en-US" i="1" dirty="0" smtClean="0"/>
              <a:t>zone of proximal development</a:t>
            </a:r>
            <a:r>
              <a:rPr lang="en-US" dirty="0" smtClean="0"/>
              <a:t> to reflect on the potential of this difference. </a:t>
            </a:r>
            <a:r>
              <a:rPr lang="en-US" dirty="0" err="1" smtClean="0"/>
              <a:t>Vygotsky's</a:t>
            </a:r>
            <a:r>
              <a:rPr lang="en-US" dirty="0" smtClean="0"/>
              <a:t> findings suggested that learning environments should involve guided interactions that permit children to reflect on inconsistency and to change their conceptions through communication. </a:t>
            </a:r>
            <a:r>
              <a:rPr lang="en-US" dirty="0" err="1" smtClean="0"/>
              <a:t>Vygotsky's</a:t>
            </a:r>
            <a:r>
              <a:rPr lang="en-US" dirty="0" smtClean="0"/>
              <a:t> work has since been extended in the </a:t>
            </a:r>
            <a:r>
              <a:rPr lang="en-US" i="1" dirty="0" smtClean="0"/>
              <a:t>situated approach</a:t>
            </a:r>
            <a:r>
              <a:rPr lang="en-US" dirty="0" smtClean="0"/>
              <a:t> to learning.</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The Russian psychologist Lev </a:t>
            </a:r>
            <a:r>
              <a:rPr lang="en-US" dirty="0" err="1" smtClean="0"/>
              <a:t>Vygotsky's</a:t>
            </a:r>
            <a:r>
              <a:rPr lang="en-US" dirty="0" smtClean="0"/>
              <a:t> (1896–1934) relevance to constructivism derives from his theories about language, thought, and their mediation by society. </a:t>
            </a:r>
            <a:r>
              <a:rPr lang="en-US" dirty="0" err="1" smtClean="0"/>
              <a:t>Vygotsky</a:t>
            </a:r>
            <a:r>
              <a:rPr lang="en-US" dirty="0" smtClean="0"/>
              <a:t> held the position that the child gradually internalizes external and social activities, including communication, with more competent others. Although social speech is internalized in adulthood (it becomes thinking), </a:t>
            </a:r>
            <a:r>
              <a:rPr lang="en-US" dirty="0" err="1" smtClean="0"/>
              <a:t>Vygotsky</a:t>
            </a:r>
            <a:r>
              <a:rPr lang="en-US" dirty="0" smtClean="0"/>
              <a:t> contended that it still preserves its intrinsic collaborative character.</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Constructivist Teaching Strategies.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55000" lnSpcReduction="20000"/>
          </a:bodyPr>
          <a:lstStyle/>
          <a:p>
            <a:r>
              <a:rPr lang="en-GB" dirty="0" smtClean="0"/>
              <a:t>Learning should involve activities to process the new material, linking it to what the student already knows.  Tasks should be authentic, set in a meaningful context, and related to the real world.  They should not just involve repeating back facts as this causes ‘surface’ learning.</a:t>
            </a:r>
            <a:endParaRPr lang="en-US" dirty="0" smtClean="0"/>
          </a:p>
          <a:p>
            <a:pPr>
              <a:buNone/>
            </a:pPr>
            <a:r>
              <a:rPr lang="en-GB" dirty="0" smtClean="0"/>
              <a:t> </a:t>
            </a:r>
            <a:endParaRPr lang="en-US" dirty="0" smtClean="0"/>
          </a:p>
          <a:p>
            <a:r>
              <a:rPr lang="en-GB" dirty="0" smtClean="0"/>
              <a:t>As student’s learning will involve errors, tasks should offer opportunities for self-assessment, correction, peer discussion, teacher feedback and other ‘reality checks’.</a:t>
            </a:r>
            <a:endParaRPr lang="en-US" dirty="0" smtClean="0"/>
          </a:p>
          <a:p>
            <a:pPr>
              <a:buNone/>
            </a:pPr>
            <a:r>
              <a:rPr lang="en-GB" dirty="0" smtClean="0"/>
              <a:t> </a:t>
            </a:r>
            <a:endParaRPr lang="en-US" dirty="0" smtClean="0"/>
          </a:p>
          <a:p>
            <a:r>
              <a:rPr lang="en-GB" dirty="0" smtClean="0"/>
              <a:t>Brain friendly strategies involve plenty of water, oxygen, protein, good diet, rest, and physical exercise as well as brain exercise.  Learning drops by 20% if you eat excessive carbohydrates as this causes the release of </a:t>
            </a:r>
            <a:r>
              <a:rPr lang="en-US" dirty="0" smtClean="0"/>
              <a:t>serotonin </a:t>
            </a:r>
            <a:r>
              <a:rPr lang="en-GB" dirty="0" smtClean="0"/>
              <a:t>into our blood which relaxes us.</a:t>
            </a:r>
            <a:endParaRPr lang="en-US" dirty="0" smtClean="0"/>
          </a:p>
          <a:p>
            <a:pPr>
              <a:buNone/>
            </a:pPr>
            <a:r>
              <a:rPr lang="en-GB" dirty="0" smtClean="0"/>
              <a:t> </a:t>
            </a:r>
            <a:endParaRPr lang="en-US" dirty="0" smtClean="0"/>
          </a:p>
          <a:p>
            <a:r>
              <a:rPr lang="en-GB" dirty="0" smtClean="0"/>
              <a:t>Full focus can only be attained for the same number of minutes as your age, up to about 20 or 25 minutes maximum.  Short breaks and changes of focus help.</a:t>
            </a:r>
            <a:endParaRPr lang="en-US" dirty="0" smtClean="0"/>
          </a:p>
          <a:p>
            <a:pPr>
              <a:buNone/>
            </a:pPr>
            <a:r>
              <a:rPr lang="en-GB"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285728"/>
            <a:ext cx="8229600" cy="6143668"/>
          </a:xfrm>
        </p:spPr>
        <p:txBody>
          <a:bodyPr>
            <a:normAutofit fontScale="77500" lnSpcReduction="20000"/>
          </a:bodyPr>
          <a:lstStyle/>
          <a:p>
            <a:r>
              <a:rPr lang="en-GB" dirty="0" smtClean="0"/>
              <a:t>These high order questions require student to construct their own conceptions of the new material.  You can’t reason with material until you have conceptualised it, so questions that require reasoning force conceptualisation.</a:t>
            </a:r>
          </a:p>
          <a:p>
            <a:endParaRPr lang="en-US" dirty="0" smtClean="0"/>
          </a:p>
          <a:p>
            <a:pPr lvl="0"/>
            <a:r>
              <a:rPr lang="en-GB" dirty="0" smtClean="0"/>
              <a:t>Use Case studies that relate the topic to real life or former experience and so former learning</a:t>
            </a:r>
            <a:endParaRPr lang="en-US" dirty="0" smtClean="0"/>
          </a:p>
          <a:p>
            <a:pPr lvl="0"/>
            <a:r>
              <a:rPr lang="en-GB" dirty="0" smtClean="0"/>
              <a:t>Use Group work requiring students to discuss the material,</a:t>
            </a:r>
            <a:endParaRPr lang="en-US" dirty="0" smtClean="0"/>
          </a:p>
          <a:p>
            <a:pPr lvl="0"/>
            <a:r>
              <a:rPr lang="en-GB" dirty="0" smtClean="0"/>
              <a:t>Learning involves ‘pattern making’, so use mind maps and summaries that point out the relation of the parts of a topic to the whole.  Also point out the relation of today’s topic to other topics </a:t>
            </a:r>
            <a:endParaRPr lang="en-US" dirty="0" smtClean="0"/>
          </a:p>
          <a:p>
            <a:pPr lvl="0"/>
            <a:r>
              <a:rPr lang="en-GB" dirty="0" smtClean="0"/>
              <a:t>Teach skills in the context of the topic of your subject.  Think of yourself as a skills teacher who uses content to teach the skills.</a:t>
            </a:r>
            <a:endParaRPr lang="en-US" dirty="0" smtClean="0"/>
          </a:p>
          <a:p>
            <a:pPr lvl="0"/>
            <a:r>
              <a:rPr lang="en-GB" dirty="0" smtClean="0"/>
              <a:t>Stimulation increases the learning rate.  So Use rich multi-sensory resources, lively activities and generate a sense of fun where</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rgbClr val="FF0000"/>
                </a:solidFill>
              </a:rPr>
              <a:t>Constructivism in classroom</a:t>
            </a:r>
            <a:endParaRPr lang="en-US" u="sng" dirty="0">
              <a:solidFill>
                <a:srgbClr val="FF0000"/>
              </a:solidFill>
            </a:endParaRPr>
          </a:p>
        </p:txBody>
      </p:sp>
      <p:sp>
        <p:nvSpPr>
          <p:cNvPr id="3" name="Content Placeholder 2"/>
          <p:cNvSpPr>
            <a:spLocks noGrp="1"/>
          </p:cNvSpPr>
          <p:nvPr>
            <p:ph idx="1"/>
          </p:nvPr>
        </p:nvSpPr>
        <p:spPr/>
        <p:txBody>
          <a:bodyPr/>
          <a:lstStyle/>
          <a:p>
            <a:r>
              <a:rPr lang="en-US" u="sng" dirty="0" err="1" smtClean="0">
                <a:solidFill>
                  <a:srgbClr val="FF0000"/>
                </a:solidFill>
              </a:rPr>
              <a:t>Characterstics</a:t>
            </a:r>
            <a:endParaRPr lang="en-US" u="sng" dirty="0" smtClean="0">
              <a:solidFill>
                <a:srgbClr val="FF0000"/>
              </a:solidFill>
            </a:endParaRPr>
          </a:p>
          <a:p>
            <a:r>
              <a:rPr lang="en-US" dirty="0" smtClean="0"/>
              <a:t>The learners are actively involved</a:t>
            </a:r>
          </a:p>
          <a:p>
            <a:r>
              <a:rPr lang="en-US" dirty="0" smtClean="0"/>
              <a:t>Democratic environment</a:t>
            </a:r>
          </a:p>
          <a:p>
            <a:r>
              <a:rPr lang="en-US" dirty="0" smtClean="0"/>
              <a:t>Interactive and student centered activities</a:t>
            </a:r>
          </a:p>
          <a:p>
            <a:r>
              <a:rPr lang="en-US" dirty="0" smtClean="0"/>
              <a:t>Teacher facilitates , students encouraged</a:t>
            </a:r>
          </a:p>
          <a:p>
            <a:r>
              <a:rPr lang="en-US" dirty="0" smtClean="0"/>
              <a:t>Teacher accepts individual differences</a:t>
            </a:r>
          </a:p>
          <a:p>
            <a:r>
              <a:rPr lang="en-US" dirty="0" smtClean="0"/>
              <a:t>Students are encouraged to be independent</a:t>
            </a:r>
          </a:p>
          <a:p>
            <a:endParaRPr lang="en-US" dirty="0" smtClean="0"/>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Teacher ask open end questions</a:t>
            </a:r>
          </a:p>
          <a:p>
            <a:r>
              <a:rPr lang="en-US" dirty="0" smtClean="0"/>
              <a:t>Higher level thinking is encouraged</a:t>
            </a:r>
          </a:p>
          <a:p>
            <a:r>
              <a:rPr lang="en-US" dirty="0" smtClean="0"/>
              <a:t>Students work in groups</a:t>
            </a:r>
          </a:p>
          <a:p>
            <a:r>
              <a:rPr lang="en-US" dirty="0" smtClean="0"/>
              <a:t>Teacher encourage the students to use active techniques like real word problems.</a:t>
            </a:r>
          </a:p>
          <a:p>
            <a:r>
              <a:rPr lang="en-US" u="sng" dirty="0" smtClean="0">
                <a:solidFill>
                  <a:srgbClr val="FF0000"/>
                </a:solidFill>
              </a:rPr>
              <a:t>ACTIVITIES IN C.C</a:t>
            </a:r>
          </a:p>
          <a:p>
            <a:r>
              <a:rPr lang="en-US" dirty="0" smtClean="0"/>
              <a:t>Experimentation</a:t>
            </a:r>
          </a:p>
          <a:p>
            <a:r>
              <a:rPr lang="en-US" dirty="0" smtClean="0"/>
              <a:t>Field trips</a:t>
            </a:r>
          </a:p>
          <a:p>
            <a:r>
              <a:rPr lang="en-US" dirty="0" smtClean="0"/>
              <a:t>Online learning</a:t>
            </a:r>
          </a:p>
          <a:p>
            <a:r>
              <a:rPr lang="en-US" dirty="0" smtClean="0"/>
              <a:t>Class discussions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Constructivist Teaching – Brain friendly teaching</a:t>
            </a:r>
            <a:r>
              <a:rPr lang="en-US" b="1" dirty="0" smtClean="0"/>
              <a:t/>
            </a:r>
            <a:br>
              <a:rPr lang="en-US" b="1" dirty="0" smtClean="0"/>
            </a:br>
            <a:endParaRPr lang="en-US" dirty="0"/>
          </a:p>
        </p:txBody>
      </p:sp>
      <p:sp>
        <p:nvSpPr>
          <p:cNvPr id="3" name="Content Placeholder 2"/>
          <p:cNvSpPr>
            <a:spLocks noGrp="1"/>
          </p:cNvSpPr>
          <p:nvPr>
            <p:ph idx="1"/>
          </p:nvPr>
        </p:nvSpPr>
        <p:spPr>
          <a:xfrm>
            <a:off x="457200" y="1214422"/>
            <a:ext cx="8229600" cy="5500726"/>
          </a:xfrm>
        </p:spPr>
        <p:txBody>
          <a:bodyPr>
            <a:normAutofit fontScale="55000" lnSpcReduction="20000"/>
          </a:bodyPr>
          <a:lstStyle/>
          <a:p>
            <a:pPr lvl="0"/>
            <a:r>
              <a:rPr lang="en-GB" dirty="0" smtClean="0"/>
              <a:t>Learning requires a stage where students are required to process the information given them. They need activities which require them to make personal sense of the material and so construct their own meanings.  </a:t>
            </a:r>
            <a:endParaRPr lang="en-US" dirty="0" smtClean="0"/>
          </a:p>
          <a:p>
            <a:pPr lvl="0"/>
            <a:r>
              <a:rPr lang="en-GB" dirty="0" smtClean="0"/>
              <a:t>Research shows that learning activities that require active student processing improve recall by as much as a factor of ten, are more enjoyed, and create deeper learning.</a:t>
            </a:r>
            <a:endParaRPr lang="en-US" dirty="0" smtClean="0"/>
          </a:p>
          <a:p>
            <a:pPr lvl="0"/>
            <a:r>
              <a:rPr lang="en-GB" dirty="0" smtClean="0"/>
              <a:t>Meaning is personal and unique, and is built upon personal prior learning and experience, which differs from student to student.  There is no one way to learn something and a variety of tasks and experiences are required to meet individual need.</a:t>
            </a:r>
            <a:endParaRPr lang="en-US" dirty="0" smtClean="0"/>
          </a:p>
          <a:p>
            <a:pPr lvl="0"/>
            <a:r>
              <a:rPr lang="en-GB" dirty="0" smtClean="0"/>
              <a:t>A useful analogy for effective teaching is sports coaching.  The student is an athlete, and the teacher their coach.  The teacher (coach) may explain, but this is not enough.  The student (athlete) must </a:t>
            </a:r>
            <a:r>
              <a:rPr lang="en-GB" u="sng" dirty="0" smtClean="0"/>
              <a:t>train</a:t>
            </a:r>
            <a:r>
              <a:rPr lang="en-GB" dirty="0" smtClean="0"/>
              <a:t> to practice and develop their skills, and the teacher (coach) provides suitable activities for this, and then provides feedback on the student’s performance during the practice and suggests remedial work where this is necessary.  The athlete can only improve performance by training, the student can only improve performance by learning activities.</a:t>
            </a:r>
            <a:endParaRPr lang="en-US" dirty="0" smtClean="0"/>
          </a:p>
          <a:p>
            <a:pPr lvl="0"/>
            <a:r>
              <a:rPr lang="en-GB" dirty="0" smtClean="0"/>
              <a:t>The brain is a parallel processor not a sequential processor.  So learners need to think about parts and wholes at the same time, and to integrate topics.</a:t>
            </a:r>
            <a:endParaRPr lang="en-US" dirty="0" smtClean="0"/>
          </a:p>
          <a:p>
            <a:pPr lvl="0"/>
            <a:r>
              <a:rPr lang="en-GB" dirty="0" smtClean="0"/>
              <a:t>Skills such as high order reasoning need to be taught along with content, not separately</a:t>
            </a:r>
            <a:endParaRPr lang="en-US" dirty="0" smtClean="0"/>
          </a:p>
          <a:p>
            <a:pPr lvl="0"/>
            <a:r>
              <a:rPr lang="en-GB" dirty="0" smtClean="0"/>
              <a:t>Learning is enhanced by a challenge, but weakened by a threat.  Threats release </a:t>
            </a:r>
            <a:r>
              <a:rPr lang="en-GB" dirty="0" err="1" smtClean="0"/>
              <a:t>cortisol</a:t>
            </a:r>
            <a:r>
              <a:rPr lang="en-GB" dirty="0" smtClean="0"/>
              <a:t> into our body causing high order thinking skills to take a back seat. </a:t>
            </a:r>
            <a:endParaRPr 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928670"/>
          </a:xfrm>
        </p:spPr>
        <p:txBody>
          <a:bodyPr>
            <a:normAutofit fontScale="90000"/>
          </a:bodyPr>
          <a:lstStyle/>
          <a:p>
            <a:r>
              <a:rPr lang="en-GB" b="1" dirty="0" smtClean="0"/>
              <a:t>Use:</a:t>
            </a:r>
            <a:r>
              <a:rPr lang="en-US" dirty="0" smtClean="0"/>
              <a:t/>
            </a:r>
            <a:br>
              <a:rPr lang="en-US" dirty="0" smtClean="0"/>
            </a:br>
            <a:endParaRPr lang="en-US" dirty="0"/>
          </a:p>
        </p:txBody>
      </p:sp>
      <p:sp>
        <p:nvSpPr>
          <p:cNvPr id="3" name="Content Placeholder 2"/>
          <p:cNvSpPr>
            <a:spLocks noGrp="1"/>
          </p:cNvSpPr>
          <p:nvPr>
            <p:ph idx="1"/>
          </p:nvPr>
        </p:nvSpPr>
        <p:spPr>
          <a:xfrm>
            <a:off x="500034" y="428604"/>
            <a:ext cx="8229600" cy="6643734"/>
          </a:xfrm>
        </p:spPr>
        <p:txBody>
          <a:bodyPr>
            <a:noAutofit/>
          </a:bodyPr>
          <a:lstStyle/>
          <a:p>
            <a:pPr lvl="0"/>
            <a:r>
              <a:rPr lang="en-GB" sz="2000" dirty="0" smtClean="0"/>
              <a:t>‘Teaching by Asking’ or guided discovery</a:t>
            </a:r>
          </a:p>
          <a:p>
            <a:pPr lvl="0"/>
            <a:endParaRPr lang="en-US" sz="2000" dirty="0" smtClean="0"/>
          </a:p>
          <a:p>
            <a:pPr lvl="0"/>
            <a:r>
              <a:rPr lang="en-GB" sz="2000" dirty="0" smtClean="0"/>
              <a:t>Explaining tasks that require students to express their understanding to each other, and to develop this understanding before expressing it</a:t>
            </a:r>
          </a:p>
          <a:p>
            <a:pPr lvl="0"/>
            <a:endParaRPr lang="en-US" sz="2000" dirty="0" smtClean="0"/>
          </a:p>
          <a:p>
            <a:pPr lvl="0"/>
            <a:r>
              <a:rPr lang="en-GB" sz="2000" dirty="0" smtClean="0"/>
              <a:t>Ask ‘diagnostic’ question and answer, and use wrong answers to explore and correct misunderstandings.  ‘Socratic Questioning’.</a:t>
            </a:r>
          </a:p>
          <a:p>
            <a:pPr lvl="0"/>
            <a:endParaRPr lang="en-US" sz="2000" dirty="0" smtClean="0"/>
          </a:p>
          <a:p>
            <a:pPr lvl="0"/>
            <a:r>
              <a:rPr lang="en-GB" sz="2000" dirty="0" smtClean="0"/>
              <a:t>Use thought provoking tasks and questions that are high on Bloom’s Taxonomy, rather than simple recall as these require more thought and processing.</a:t>
            </a:r>
          </a:p>
          <a:p>
            <a:pPr lvl="0"/>
            <a:endParaRPr lang="en-US" sz="2000" dirty="0" smtClean="0"/>
          </a:p>
          <a:p>
            <a:r>
              <a:rPr lang="en-GB" sz="2000" dirty="0" smtClean="0"/>
              <a:t>Analysis: ‘why’ questions, </a:t>
            </a:r>
            <a:endParaRPr lang="en-US" sz="2000" dirty="0" smtClean="0"/>
          </a:p>
          <a:p>
            <a:r>
              <a:rPr lang="en-GB" sz="2000" dirty="0" smtClean="0"/>
              <a:t>Synthesis: ‘how’ could you.. questions </a:t>
            </a:r>
            <a:endParaRPr lang="en-US" sz="2000" dirty="0" smtClean="0"/>
          </a:p>
          <a:p>
            <a:r>
              <a:rPr lang="en-GB" sz="2000" dirty="0" smtClean="0"/>
              <a:t>Evaluation: judgement questions.</a:t>
            </a:r>
            <a:endParaRPr lang="en-US" sz="2000" dirty="0" smtClean="0"/>
          </a:p>
          <a:p>
            <a:r>
              <a:rPr lang="en-GB" sz="2000" dirty="0" smtClean="0"/>
              <a:t>you can.</a:t>
            </a:r>
            <a:endParaRPr lang="en-US" sz="2000"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History of Constructivism</a:t>
            </a:r>
            <a:br>
              <a:rPr lang="en-US" b="1" dirty="0" smtClean="0"/>
            </a:br>
            <a:endParaRPr lang="en-US" dirty="0"/>
          </a:p>
        </p:txBody>
      </p:sp>
      <p:sp>
        <p:nvSpPr>
          <p:cNvPr id="3" name="Content Placeholder 2"/>
          <p:cNvSpPr>
            <a:spLocks noGrp="1"/>
          </p:cNvSpPr>
          <p:nvPr>
            <p:ph idx="1"/>
          </p:nvPr>
        </p:nvSpPr>
        <p:spPr>
          <a:xfrm>
            <a:off x="457200" y="857232"/>
            <a:ext cx="8229600" cy="5715040"/>
          </a:xfrm>
        </p:spPr>
        <p:txBody>
          <a:bodyPr>
            <a:normAutofit/>
          </a:bodyPr>
          <a:lstStyle/>
          <a:p>
            <a:r>
              <a:rPr lang="en-US" dirty="0" smtClean="0"/>
              <a:t>The psychological roots of constructivism began with the developmental work of Jean Piaget (1896–1980), who developed a theory (the theory of genetic epistemology) that analogized the development of the mind to evolutionary biological development and highlighted the adaptive function of cognition.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0"/>
            <a:ext cx="9001188" cy="7715280"/>
          </a:xfrm>
        </p:spPr>
        <p:txBody>
          <a:bodyPr>
            <a:noAutofit/>
          </a:bodyPr>
          <a:lstStyle/>
          <a:p>
            <a:pPr>
              <a:buNone/>
            </a:pPr>
            <a:endParaRPr lang="en-US" dirty="0" smtClean="0"/>
          </a:p>
          <a:p>
            <a:pPr>
              <a:buFont typeface="Wingdings" pitchFamily="2" charset="2"/>
              <a:buChar char="Ø"/>
            </a:pPr>
            <a:endParaRPr lang="en-US" dirty="0" smtClean="0"/>
          </a:p>
          <a:p>
            <a:pPr>
              <a:buFont typeface="Wingdings" pitchFamily="2" charset="2"/>
              <a:buChar char="Ø"/>
            </a:pPr>
            <a:r>
              <a:rPr lang="en-US" dirty="0" smtClean="0"/>
              <a:t>Knowledge is constructed based on personal experiences and hypotheses of the environment. </a:t>
            </a:r>
          </a:p>
          <a:p>
            <a:pPr>
              <a:buFont typeface="Wingdings" pitchFamily="2" charset="2"/>
              <a:buChar char="Ø"/>
            </a:pPr>
            <a:r>
              <a:rPr lang="en-US" dirty="0" smtClean="0"/>
              <a:t>Learners continuously test these hypotheses through social negotiation. </a:t>
            </a:r>
          </a:p>
          <a:p>
            <a:pPr>
              <a:buFont typeface="Wingdings" pitchFamily="2" charset="2"/>
              <a:buChar char="Ø"/>
            </a:pPr>
            <a:r>
              <a:rPr lang="en-US" dirty="0" smtClean="0"/>
              <a:t>Each person has a different interpretation and construction of knowledge process. </a:t>
            </a:r>
          </a:p>
          <a:p>
            <a:pPr>
              <a:buFont typeface="Wingdings" pitchFamily="2" charset="2"/>
              <a:buChar char="Ø"/>
            </a:pPr>
            <a:r>
              <a:rPr lang="en-US" dirty="0" smtClean="0"/>
              <a:t>The learner is not a blank slate  but brings past experiences and cultural factors to a situation.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a:t>
            </a:r>
            <a:endParaRPr lang="en-US" dirty="0"/>
          </a:p>
        </p:txBody>
      </p:sp>
      <p:sp>
        <p:nvSpPr>
          <p:cNvPr id="3" name="Content Placeholder 2"/>
          <p:cNvSpPr>
            <a:spLocks noGrp="1"/>
          </p:cNvSpPr>
          <p:nvPr>
            <p:ph idx="1"/>
          </p:nvPr>
        </p:nvSpPr>
        <p:spPr/>
        <p:txBody>
          <a:bodyPr>
            <a:normAutofit fontScale="25000" lnSpcReduction="20000"/>
          </a:bodyPr>
          <a:lstStyle/>
          <a:p>
            <a:pPr>
              <a:buFont typeface="Wingdings" pitchFamily="2" charset="2"/>
              <a:buChar char="Ø"/>
            </a:pPr>
            <a:r>
              <a:rPr lang="en-US" sz="8600" dirty="0" smtClean="0"/>
              <a:t>Constructivism is basically a theory -- based on observation and scientific study -- about how people learn. It says that people construct their own understanding and knowledge of the world, through experiencing things and reflecting on those experiences. </a:t>
            </a:r>
          </a:p>
          <a:p>
            <a:pPr>
              <a:buFont typeface="Wingdings" pitchFamily="2" charset="2"/>
              <a:buChar char="Ø"/>
            </a:pPr>
            <a:endParaRPr lang="en-US" sz="8600" dirty="0" smtClean="0"/>
          </a:p>
          <a:p>
            <a:pPr>
              <a:buFont typeface="Wingdings" pitchFamily="2" charset="2"/>
              <a:buChar char="Ø"/>
            </a:pPr>
            <a:r>
              <a:rPr lang="en-US" sz="8600" b="1" dirty="0" smtClean="0"/>
              <a:t>When we encounter something new, we have to reconcile it with our previous ideas and experience, maybe changing what we believe, or maybe discarding the new information as irrelevant. In any case, we are active creators of our own knowledge.</a:t>
            </a:r>
          </a:p>
          <a:p>
            <a:pPr>
              <a:buFont typeface="Wingdings" pitchFamily="2" charset="2"/>
              <a:buChar char="Ø"/>
            </a:pPr>
            <a:endParaRPr lang="en-US" sz="8600" b="1" dirty="0" smtClean="0"/>
          </a:p>
          <a:p>
            <a:pPr>
              <a:buFont typeface="Wingdings" pitchFamily="2" charset="2"/>
              <a:buChar char="Ø"/>
            </a:pPr>
            <a:r>
              <a:rPr lang="en-US" sz="8600" dirty="0" smtClean="0"/>
              <a:t> To do this, we must ask questions, explore, and assess what we know. </a:t>
            </a:r>
            <a:br>
              <a:rPr lang="en-US" sz="8600" dirty="0" smtClean="0"/>
            </a:br>
            <a:r>
              <a:rPr lang="en-US" sz="8600" dirty="0" smtClean="0"/>
              <a:t/>
            </a:r>
            <a:br>
              <a:rPr lang="en-US" sz="8600" dirty="0" smtClean="0"/>
            </a:br>
            <a:r>
              <a:rPr lang="en-US" sz="8600" dirty="0" smtClean="0"/>
              <a:t/>
            </a:r>
            <a:br>
              <a:rPr lang="en-US" sz="8600" dirty="0" smtClean="0"/>
            </a:br>
            <a:r>
              <a:rPr lang="en-US" sz="8600" dirty="0" smtClean="0"/>
              <a:t/>
            </a:r>
            <a:br>
              <a:rPr lang="en-US" sz="8600"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2800" dirty="0" smtClean="0"/>
              <a:t>NOTE: A common misunderstanding regarding constructivism is that instructors should never tell students anything directly but, instead, should always allow them to construct knowledge for themselves. This is actually confusing a theory of pedagogy (teaching) with a theory of knowing. Constructivism assumes that all knowledge is constructed from the learner’s previous knowledge, regardless of how one is taught. Thus, even listening to a lecture involves active attempts to construct new knowledge.</a:t>
            </a:r>
          </a:p>
          <a:p>
            <a:r>
              <a:rPr lang="en-US" sz="2800" dirty="0" smtClean="0"/>
              <a:t/>
            </a:r>
            <a:br>
              <a:rPr lang="en-US" sz="2800" dirty="0" smtClean="0"/>
            </a:br>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85728"/>
            <a:ext cx="8401080" cy="6000792"/>
          </a:xfrm>
        </p:spPr>
        <p:txBody>
          <a:bodyPr>
            <a:noAutofit/>
          </a:bodyPr>
          <a:lstStyle/>
          <a:p>
            <a:r>
              <a:rPr lang="en-US" sz="1600" dirty="0" smtClean="0"/>
              <a:t>Since all sensory input is organized by the person receiving the stimuli, it cannot always be directly transferred from the teacher to the student. This means that a teacher cannot "pour" information into a student's brain and always expect them to </a:t>
            </a:r>
            <a:r>
              <a:rPr lang="en-US" sz="1600" dirty="0" smtClean="0"/>
              <a:t>process </a:t>
            </a:r>
            <a:r>
              <a:rPr lang="en-US" sz="1600" dirty="0" smtClean="0"/>
              <a:t>it and apply it correctly later. For example, think of a time when you were taught something in a lecture-type class. Then contrast that against a time when you had to prepare to teach someone else something</a:t>
            </a:r>
          </a:p>
          <a:p>
            <a:endParaRPr lang="en-US" sz="1600" dirty="0" smtClean="0"/>
          </a:p>
          <a:p>
            <a:r>
              <a:rPr lang="en-US" sz="1600" dirty="0" smtClean="0"/>
              <a:t>. You will probably agree that you learned the material better when you were preparing to teach the material. This is because you constructed the knowledge for yourself.</a:t>
            </a:r>
          </a:p>
          <a:p>
            <a:endParaRPr lang="en-US" sz="1600" dirty="0" smtClean="0"/>
          </a:p>
          <a:p>
            <a:r>
              <a:rPr lang="en-US" sz="1600" dirty="0" smtClean="0"/>
              <a:t>Below is a list of different methods of learning. The percentages listed represent the average amount of information that is retained through that particular learning method. Note what method produces the highest retention rate.</a:t>
            </a:r>
          </a:p>
          <a:p>
            <a:r>
              <a:rPr lang="en-US" sz="1600" dirty="0" smtClean="0"/>
              <a:t>Lecture = 5%</a:t>
            </a:r>
          </a:p>
          <a:p>
            <a:r>
              <a:rPr lang="en-US" sz="1600" dirty="0" smtClean="0"/>
              <a:t>Reading = 10%</a:t>
            </a:r>
          </a:p>
          <a:p>
            <a:r>
              <a:rPr lang="en-US" sz="1600" dirty="0" smtClean="0"/>
              <a:t>Audiovisual = 20%</a:t>
            </a:r>
          </a:p>
          <a:p>
            <a:r>
              <a:rPr lang="en-US" sz="1600" dirty="0" smtClean="0"/>
              <a:t>Demonstration = 30%</a:t>
            </a:r>
          </a:p>
          <a:p>
            <a:r>
              <a:rPr lang="en-US" sz="1600" dirty="0" smtClean="0"/>
              <a:t>Discussion Group = 50%</a:t>
            </a:r>
          </a:p>
          <a:p>
            <a:r>
              <a:rPr lang="en-US" sz="1600" dirty="0" smtClean="0"/>
              <a:t>Practice by doing = 75%</a:t>
            </a:r>
          </a:p>
          <a:p>
            <a:r>
              <a:rPr lang="en-US" sz="1600" dirty="0" smtClean="0"/>
              <a:t>Teach others / immediate use of learning = 90%</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Teaching learning  with the Constructivist Learning Theory</a:t>
            </a:r>
            <a:r>
              <a:rPr lang="en-US" dirty="0" smtClean="0"/>
              <a:t/>
            </a:r>
            <a:br>
              <a:rPr lang="en-US" dirty="0" smtClean="0"/>
            </a:br>
            <a:endParaRPr lang="en-US" dirty="0"/>
          </a:p>
        </p:txBody>
      </p:sp>
      <p:sp>
        <p:nvSpPr>
          <p:cNvPr id="3" name="Content Placeholder 2"/>
          <p:cNvSpPr>
            <a:spLocks noGrp="1"/>
          </p:cNvSpPr>
          <p:nvPr>
            <p:ph idx="1"/>
          </p:nvPr>
        </p:nvSpPr>
        <p:spPr>
          <a:xfrm>
            <a:off x="457200" y="1142984"/>
            <a:ext cx="8229600" cy="4983179"/>
          </a:xfrm>
        </p:spPr>
        <p:txBody>
          <a:bodyPr>
            <a:normAutofit fontScale="77500" lnSpcReduction="20000"/>
          </a:bodyPr>
          <a:lstStyle/>
          <a:p>
            <a:r>
              <a:rPr lang="en-US" dirty="0" smtClean="0"/>
              <a:t>Encourage and accept student autonomy and initiative.</a:t>
            </a:r>
          </a:p>
          <a:p>
            <a:endParaRPr lang="en-US" dirty="0" smtClean="0"/>
          </a:p>
          <a:p>
            <a:r>
              <a:rPr lang="en-US" dirty="0" smtClean="0"/>
              <a:t>Try to use raw data and primary sources, in addition to manipulative, interactive, and physical materials.</a:t>
            </a:r>
          </a:p>
          <a:p>
            <a:endParaRPr lang="en-US" dirty="0" smtClean="0"/>
          </a:p>
          <a:p>
            <a:r>
              <a:rPr lang="en-US" dirty="0" smtClean="0"/>
              <a:t>When assigning tasks to the students, use cognitive terminology such as "classify," "analyze," "predict," and "create."</a:t>
            </a:r>
          </a:p>
          <a:p>
            <a:r>
              <a:rPr lang="en-US" dirty="0" smtClean="0"/>
              <a:t>Build off and use student responses when making "on-the-spot" decisions about teacher behaviors, instructional strategies, activities, and content to be taught.</a:t>
            </a:r>
          </a:p>
          <a:p>
            <a:endParaRPr lang="en-US" dirty="0" smtClean="0"/>
          </a:p>
          <a:p>
            <a:r>
              <a:rPr lang="en-US" dirty="0" smtClean="0"/>
              <a:t>Search out students' understanding and prior experiences about a concept before teaching it to them.</a:t>
            </a:r>
          </a:p>
          <a:p>
            <a:endParaRPr lang="en-US"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571480"/>
            <a:ext cx="8229600" cy="5554683"/>
          </a:xfrm>
        </p:spPr>
        <p:txBody>
          <a:bodyPr>
            <a:normAutofit fontScale="62500" lnSpcReduction="20000"/>
          </a:bodyPr>
          <a:lstStyle/>
          <a:p>
            <a:r>
              <a:rPr lang="en-US" dirty="0" smtClean="0"/>
              <a:t>Encourage communication between the teacher and the students and also between the students.</a:t>
            </a:r>
          </a:p>
          <a:p>
            <a:endParaRPr lang="en-US" dirty="0" smtClean="0"/>
          </a:p>
          <a:p>
            <a:r>
              <a:rPr lang="en-US" dirty="0" smtClean="0"/>
              <a:t>Encourage student critical thinking and inquiry by asking them thoughtful, open-ended questions, and encourage them to ask questions to each other.</a:t>
            </a:r>
          </a:p>
          <a:p>
            <a:endParaRPr lang="en-US" dirty="0" smtClean="0"/>
          </a:p>
          <a:p>
            <a:r>
              <a:rPr lang="en-US" dirty="0" smtClean="0"/>
              <a:t>Ask follow up questions and seek elaboration after a student's initial response.</a:t>
            </a:r>
          </a:p>
          <a:p>
            <a:endParaRPr lang="en-US" dirty="0" smtClean="0"/>
          </a:p>
          <a:p>
            <a:r>
              <a:rPr lang="en-US" dirty="0" smtClean="0"/>
              <a:t>Put students in situations that might challenge their previous conceptions and that will create contradictions that will encourage discussion.</a:t>
            </a:r>
          </a:p>
          <a:p>
            <a:endParaRPr lang="en-US" dirty="0" smtClean="0"/>
          </a:p>
          <a:p>
            <a:r>
              <a:rPr lang="en-US" dirty="0" smtClean="0"/>
              <a:t>Make sure to wait long enough after posing a question so that the students have time to think about their answers and be able to respond thoughtfully.</a:t>
            </a:r>
          </a:p>
          <a:p>
            <a:endParaRPr lang="en-US" dirty="0" smtClean="0"/>
          </a:p>
          <a:p>
            <a:r>
              <a:rPr lang="en-US" dirty="0" smtClean="0"/>
              <a:t>Provide enough time for students to construct their own meaning when learning something new.</a:t>
            </a:r>
          </a:p>
          <a:p>
            <a:endParaRPr lang="en-US"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Schemas</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Piaget defined a schema as the mental representation of an associated set of perceptions, ideas, and/or actions. Piaget considered schemata to be the basic building blocks of thinking (</a:t>
            </a:r>
            <a:r>
              <a:rPr lang="en-US" dirty="0" err="1" smtClean="0"/>
              <a:t>Woolfolk</a:t>
            </a:r>
            <a:r>
              <a:rPr lang="en-US" dirty="0" smtClean="0"/>
              <a:t>, 1987).</a:t>
            </a:r>
          </a:p>
          <a:p>
            <a:endParaRPr lang="en-US" dirty="0" smtClean="0"/>
          </a:p>
          <a:p>
            <a:r>
              <a:rPr lang="en-US" dirty="0" smtClean="0"/>
              <a:t>Cognitive framework</a:t>
            </a:r>
          </a:p>
          <a:p>
            <a:r>
              <a:rPr lang="en-US" dirty="0" smtClean="0"/>
              <a:t>Network of knowledge </a:t>
            </a:r>
          </a:p>
          <a:p>
            <a:endParaRPr lang="en-US" dirty="0" smtClean="0"/>
          </a:p>
          <a:p>
            <a:r>
              <a:rPr lang="en-US" dirty="0" smtClean="0"/>
              <a:t> A schema can be discrete and specific, or sequential and elaborate. For example, a schema may be as specific as recognizing a dog, or as elaborate as categorizing different types of dogs.</a:t>
            </a:r>
          </a:p>
          <a:p>
            <a:endParaRPr lang="en-US" dirty="0" smtClean="0"/>
          </a:p>
          <a:p>
            <a:r>
              <a:rPr lang="en-US" dirty="0" smtClean="0"/>
              <a:t> As cognitive development proceeds, new schemata are developed, and existing schemata are more efficiently organized to better adapt to the environment.</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Assimilation</a:t>
            </a:r>
            <a:br>
              <a:rPr lang="en-US" dirty="0" smtClean="0"/>
            </a:br>
            <a:endParaRPr lang="en-US" dirty="0"/>
          </a:p>
        </p:txBody>
      </p:sp>
      <p:sp>
        <p:nvSpPr>
          <p:cNvPr id="3" name="Content Placeholder 2"/>
          <p:cNvSpPr>
            <a:spLocks noGrp="1"/>
          </p:cNvSpPr>
          <p:nvPr>
            <p:ph idx="1"/>
          </p:nvPr>
        </p:nvSpPr>
        <p:spPr>
          <a:xfrm>
            <a:off x="571472" y="928670"/>
            <a:ext cx="8229600" cy="5357850"/>
          </a:xfrm>
        </p:spPr>
        <p:txBody>
          <a:bodyPr>
            <a:normAutofit fontScale="40000" lnSpcReduction="20000"/>
          </a:bodyPr>
          <a:lstStyle/>
          <a:p>
            <a:r>
              <a:rPr lang="en-US" sz="5100" dirty="0" smtClean="0"/>
              <a:t>Assimilation occurs when a child perceives new objects or events in terms of existing schemas or operations. Piaget emphasized the functional quality of assimilation, where children and adults tend to apply any mental structure that is available to assimilate a new event, and actively seek to use this newly acquired mental structure.</a:t>
            </a:r>
          </a:p>
          <a:p>
            <a:endParaRPr lang="en-US" sz="5100" dirty="0" smtClean="0"/>
          </a:p>
          <a:p>
            <a:r>
              <a:rPr lang="en-US" sz="4200" dirty="0" smtClean="0"/>
              <a:t>Angie sees her own snapshot in a photo album for the first time. Her father asks her, "Who is that, Angie?" She points to the little girl in the picture and replies, "It is a baby, Daddy." She cannot identify herself. The father points out that the picture is of her. He tells her, "Yes Angie. That is a baby, and that baby is you." He then explains how pictures are taken to capture moments.</a:t>
            </a:r>
          </a:p>
          <a:p>
            <a:endParaRPr lang="en-US" sz="4200" dirty="0" smtClean="0"/>
          </a:p>
          <a:p>
            <a:r>
              <a:rPr lang="en-US" sz="4200" dirty="0" smtClean="0"/>
              <a:t>In order for Angie to make sense of what her father just told her about the picture, she would have had to somehow assimilate the information from her father into her existing internal cognitive structures. She might do this by assuming that her dad was teasing her, and that the pictures were of another child; or she could infer that the picture was taken at a different time as explained by her father. In this way, Angie finds a way to fit this external reality with her internal cognitive structures, or schemas. </a:t>
            </a:r>
          </a:p>
          <a:p>
            <a:pPr>
              <a:buNone/>
            </a:pPr>
            <a:r>
              <a:rPr lang="en-US" sz="4200" dirty="0" smtClean="0"/>
              <a:t/>
            </a:r>
            <a:br>
              <a:rPr lang="en-US" sz="4200" dirty="0" smtClean="0"/>
            </a:br>
            <a:endParaRPr lang="en-US" sz="42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Accommodation</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Accommodation refers to the process of changing internal mental structures to provide consistency with external reality. It occurs when existing schemas or operations must be modified or new schemas are created to account for a new experience. Obviously, accommodation influences assimilation, and vice versa. As reality is assimilated, structures are accommodated.</a:t>
            </a:r>
          </a:p>
          <a:p>
            <a:endParaRPr lang="en-US" dirty="0" smtClean="0"/>
          </a:p>
          <a:p>
            <a:r>
              <a:rPr lang="en-US" dirty="0" smtClean="0"/>
              <a:t>Consider again the case of Angie. Angie understands that she cannot simultaneously exist in two places. Thus, if her father points out to her that she is the child in the picture, Angie would naturally have to alter her internal mental structures to adjust to the newly discovered external reality. This might mean that Angie would have to believe that photographs represent moments from the past. Therefore, Angie can see herself in the picture and still exist in present time; in this way, Angie can accommodate her internal mental structures to her external reality.</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Equilibration</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dirty="0" smtClean="0"/>
              <a:t> </a:t>
            </a:r>
          </a:p>
          <a:p>
            <a:pPr>
              <a:buNone/>
            </a:pPr>
            <a:r>
              <a:rPr lang="en-US" dirty="0" smtClean="0"/>
              <a:t> Equilibration involves both assimilation and accommodation. During each stage of development, people conduct themselves with certain logical internal mental structures that allow them to adequately make sense of the world.</a:t>
            </a:r>
          </a:p>
          <a:p>
            <a:pPr>
              <a:buNone/>
            </a:pPr>
            <a:endParaRPr lang="en-US" dirty="0" smtClean="0"/>
          </a:p>
          <a:p>
            <a:pPr>
              <a:buNone/>
            </a:pPr>
            <a:r>
              <a:rPr lang="en-US" dirty="0" smtClean="0"/>
              <a:t> When external reality does not match with the logical internal mental structures (disequilibria), equilibration occurs as an effort to bring balance between assimilation and accommodation as the person adapts more sophisticated internal mental structures.</a:t>
            </a:r>
          </a:p>
          <a:p>
            <a:pPr>
              <a:buNone/>
            </a:pPr>
            <a:endParaRPr lang="en-US" dirty="0" smtClean="0"/>
          </a:p>
          <a:p>
            <a:pPr>
              <a:buNone/>
            </a:pPr>
            <a:r>
              <a:rPr lang="en-US" dirty="0" smtClean="0"/>
              <a:t> Human beings continually attempt to make sense of the world around them by assimilating new information into pre-existing mental schemes and accommodating thought processes as necessary. This effort to maintain a balance, denoted by equilibration, allows for cognitive development and effective thought processes.</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Equilibration</a:t>
            </a:r>
            <a:br>
              <a:rPr lang="en-US" dirty="0" smtClean="0"/>
            </a:b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Returning again to the example of Angie: hearing that she is indeed the baby in the picture causes her some internal conflict, or a state of </a:t>
            </a:r>
            <a:r>
              <a:rPr lang="en-US" dirty="0" err="1" smtClean="0"/>
              <a:t>disequilibration</a:t>
            </a:r>
            <a:r>
              <a:rPr lang="en-US" dirty="0" smtClean="0"/>
              <a:t>. Angie's natural biological drive would immediately guide her to achieve a state of equilibrium between her external world and her internal mental structures</a:t>
            </a:r>
          </a:p>
          <a:p>
            <a:r>
              <a:rPr lang="en-US" dirty="0" smtClean="0"/>
              <a:t> Angie would somehow adjust the stimulus of her photo to account for the fact that she can exist in still form in a picture, and at the same time be in motion in real life. To do this, Angie must reinterpret, alter the nature of reality, or change her belief system.</a:t>
            </a:r>
          </a:p>
          <a:p>
            <a:r>
              <a:rPr lang="en-US" dirty="0" smtClean="0"/>
              <a:t> This might mean that Angie interprets that her father is teasing her and it is not Angie in the picture, or that it is Angie but that the photo was taken at a different time as her father explained.</a:t>
            </a:r>
          </a:p>
          <a:p>
            <a:r>
              <a:rPr lang="en-US" dirty="0" smtClean="0"/>
              <a:t> Either way, Angie must interpret and alter external reality to fit into her internal mental structures until a state of equilibrium is achieved. </a:t>
            </a:r>
          </a:p>
          <a:p>
            <a:r>
              <a:rPr lang="en-US" dirty="0" smtClean="0"/>
              <a:t>This internal attempt to make sense of external events according to one's internal events by achieving balance between assimilation and accommodation enables Angie to form new internal mental structures through which she will further evaluate her external world in the future.</a:t>
            </a:r>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What is Social Constructivism?</a:t>
            </a:r>
            <a:br>
              <a:rPr lang="en-US" dirty="0" smtClean="0"/>
            </a:br>
            <a:endParaRPr lang="en-US" dirty="0"/>
          </a:p>
        </p:txBody>
      </p:sp>
      <p:sp>
        <p:nvSpPr>
          <p:cNvPr id="4" name="Content Placeholder 3"/>
          <p:cNvSpPr>
            <a:spLocks noGrp="1"/>
          </p:cNvSpPr>
          <p:nvPr>
            <p:ph idx="1"/>
          </p:nvPr>
        </p:nvSpPr>
        <p:spPr/>
        <p:txBody>
          <a:bodyPr>
            <a:normAutofit lnSpcReduction="10000"/>
          </a:bodyPr>
          <a:lstStyle/>
          <a:p>
            <a:r>
              <a:rPr lang="en-US" dirty="0" smtClean="0"/>
              <a:t>Social constructivism emphasizes the importance of culture and context in understanding what occurs in society and constructing knowledge based on this understanding (Derry, 1999; McMahon, 1997). This perspective is closely associated with many contemporary theories, most notably the developmental theories of </a:t>
            </a:r>
            <a:r>
              <a:rPr lang="en-US" dirty="0" err="1" smtClean="0"/>
              <a:t>Vygotsky</a:t>
            </a:r>
            <a:r>
              <a:rPr lang="en-US" dirty="0" smtClean="0"/>
              <a:t> and Bruner, and </a:t>
            </a:r>
            <a:r>
              <a:rPr lang="en-US" dirty="0" err="1" smtClean="0"/>
              <a:t>Bandura's</a:t>
            </a:r>
            <a:r>
              <a:rPr lang="en-US" dirty="0" smtClean="0"/>
              <a:t> social cognitive theory (</a:t>
            </a:r>
            <a:r>
              <a:rPr lang="en-US" dirty="0" err="1" smtClean="0"/>
              <a:t>Shunk</a:t>
            </a:r>
            <a:r>
              <a:rPr lang="en-US" dirty="0" smtClean="0"/>
              <a:t>, 2000).</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Assumptions of Social Constructivism</a:t>
            </a:r>
            <a:br>
              <a:rPr lang="en-US" dirty="0" smtClean="0"/>
            </a:br>
            <a:endParaRPr lang="en-US" dirty="0"/>
          </a:p>
        </p:txBody>
      </p:sp>
      <p:sp>
        <p:nvSpPr>
          <p:cNvPr id="3" name="Content Placeholder 2"/>
          <p:cNvSpPr>
            <a:spLocks noGrp="1"/>
          </p:cNvSpPr>
          <p:nvPr>
            <p:ph idx="1"/>
          </p:nvPr>
        </p:nvSpPr>
        <p:spPr/>
        <p:txBody>
          <a:bodyPr>
            <a:noAutofit/>
          </a:bodyPr>
          <a:lstStyle/>
          <a:p>
            <a:r>
              <a:rPr lang="en-US" sz="1600" dirty="0" smtClean="0"/>
              <a:t>Social constructivism is based on specific assumptions about reality, knowledge, and learning. To understand and apply models of instruction that are rooted in the perspectives of social constructivists, it is important to know the premises that underlie them.</a:t>
            </a:r>
          </a:p>
          <a:p>
            <a:endParaRPr lang="en-US" sz="1600" dirty="0" smtClean="0"/>
          </a:p>
          <a:p>
            <a:r>
              <a:rPr lang="en-US" sz="1600" b="1" dirty="0" smtClean="0"/>
              <a:t>Reality</a:t>
            </a:r>
            <a:r>
              <a:rPr lang="en-US" sz="1600" dirty="0" smtClean="0"/>
              <a:t>: Social constructivists believe that reality is constructed through human activity. Members of a society together invent the properties of the world (</a:t>
            </a:r>
            <a:r>
              <a:rPr lang="en-US" sz="1600" dirty="0" err="1" smtClean="0"/>
              <a:t>Kukla</a:t>
            </a:r>
            <a:r>
              <a:rPr lang="en-US" sz="1600" dirty="0" smtClean="0"/>
              <a:t>, 2000). For the social constructivist, reality cannot be discovered: it does not exist prior to its social invention.</a:t>
            </a:r>
          </a:p>
          <a:p>
            <a:endParaRPr lang="en-US" sz="1600" dirty="0" smtClean="0"/>
          </a:p>
          <a:p>
            <a:r>
              <a:rPr lang="en-US" sz="1600" b="1" dirty="0" smtClean="0"/>
              <a:t>Knowledge</a:t>
            </a:r>
            <a:r>
              <a:rPr lang="en-US" sz="1600" dirty="0" smtClean="0"/>
              <a:t>: To social constructivists, knowledge is also a human product, and is socially and culturally constructed (Ernest, 1999; </a:t>
            </a:r>
            <a:r>
              <a:rPr lang="en-US" sz="1600" dirty="0" err="1" smtClean="0"/>
              <a:t>Gredler</a:t>
            </a:r>
            <a:r>
              <a:rPr lang="en-US" sz="1600" dirty="0" smtClean="0"/>
              <a:t>, 1997; </a:t>
            </a:r>
            <a:r>
              <a:rPr lang="en-US" sz="1600" dirty="0" err="1" smtClean="0"/>
              <a:t>Prat</a:t>
            </a:r>
            <a:r>
              <a:rPr lang="en-US" sz="1600" dirty="0" smtClean="0"/>
              <a:t> &amp; </a:t>
            </a:r>
            <a:r>
              <a:rPr lang="en-US" sz="1600" dirty="0" err="1" smtClean="0"/>
              <a:t>Floden</a:t>
            </a:r>
            <a:r>
              <a:rPr lang="en-US" sz="1600" dirty="0" smtClean="0"/>
              <a:t>, 1994). Individuals create meaning through their interactions with each other and with the environment they live in.</a:t>
            </a:r>
          </a:p>
          <a:p>
            <a:endParaRPr lang="en-US" sz="1600" dirty="0" smtClean="0"/>
          </a:p>
          <a:p>
            <a:r>
              <a:rPr lang="en-US" sz="1600" b="1" dirty="0" smtClean="0"/>
              <a:t>Learning</a:t>
            </a:r>
            <a:r>
              <a:rPr lang="en-US" sz="1600" dirty="0" smtClean="0"/>
              <a:t>: Social constructivists view learning as a social process. It does not take place only within an individual, nor is it a passive development of behaviors that are shaped by external forces (McMahon, 1997). Meaningful learning occurs when individuals are engaged in social activities.</a:t>
            </a:r>
          </a:p>
          <a:p>
            <a:r>
              <a:rPr lang="en-US" sz="1600" dirty="0" smtClean="0"/>
              <a:t/>
            </a:r>
            <a:br>
              <a:rPr lang="en-US" sz="1600" dirty="0" smtClean="0"/>
            </a:br>
            <a:endParaRPr lang="en-US" sz="1600" dirty="0" smtClean="0"/>
          </a:p>
          <a:p>
            <a:endParaRPr lang="en-US" sz="16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Nature and development of </a:t>
            </a:r>
            <a:r>
              <a:rPr lang="en-US" smtClean="0"/>
              <a:t>learning process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
            </a:r>
            <a:br>
              <a:rPr lang="en-US" dirty="0" smtClean="0"/>
            </a:br>
            <a:r>
              <a:rPr lang="en-US" dirty="0" smtClean="0"/>
              <a:t>What are some guiding principles of constructivist thinking that we must keep in mind when we consider our role as educators? I will outline a few ideas, all predicated on the belief that learning consists of individuals' constructed meanings and then indicate how they influence museum education.</a:t>
            </a:r>
          </a:p>
          <a:p>
            <a:endParaRPr lang="en-US" dirty="0" smtClean="0"/>
          </a:p>
          <a:p>
            <a:r>
              <a:rPr lang="en-US" dirty="0" smtClean="0"/>
              <a:t>1. </a:t>
            </a:r>
            <a:r>
              <a:rPr lang="en-US" b="1" u="sng" dirty="0" smtClean="0"/>
              <a:t>Learning is an active proces</a:t>
            </a:r>
            <a:r>
              <a:rPr lang="en-US" dirty="0" smtClean="0"/>
              <a:t>s in which the learner uses sensory input and constructs meaning out of it. The more traditional formulation of this idea involves the terminology of the active learner (Dewey's term) stressing that the learner needs to do something; that learning is not the passive acceptance of knowledge which exists "out there" but that learning involves the learner s engaging with the world. </a:t>
            </a:r>
            <a:r>
              <a:rPr lang="en-US" baseline="30000" dirty="0" smtClean="0"/>
              <a:t>7</a:t>
            </a:r>
          </a:p>
          <a:p>
            <a:endParaRPr lang="en-US" dirty="0" smtClean="0"/>
          </a:p>
          <a:p>
            <a:r>
              <a:rPr lang="en-US" dirty="0" smtClean="0"/>
              <a:t>2</a:t>
            </a:r>
            <a:r>
              <a:rPr lang="en-US" b="1" u="sng" dirty="0" smtClean="0"/>
              <a:t>. People learn to learn as they learn</a:t>
            </a:r>
            <a:r>
              <a:rPr lang="en-US" dirty="0" smtClean="0"/>
              <a:t>: learning consists both of constructing meaning and constructing systems of meaning. For example, if we learn the chronology of dates of a series of historical events, we are simultaneously learning the meaning of a chronology. Each meaning we construct makes us better able to give meaning to other sensations which can fit a similar pattern. </a:t>
            </a:r>
            <a:r>
              <a:rPr lang="en-US" baseline="30000" dirty="0" smtClean="0"/>
              <a:t>8</a:t>
            </a:r>
            <a:endParaRPr lang="en-US"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3. </a:t>
            </a:r>
            <a:r>
              <a:rPr lang="en-US" b="1" u="sng" dirty="0" smtClean="0"/>
              <a:t>The crucial action of constructing meaning is mental: </a:t>
            </a:r>
            <a:r>
              <a:rPr lang="en-US" dirty="0" smtClean="0"/>
              <a:t>it happens in the mind. Physical actions, hands-on experience may be necessary for learning, especially for children, but it is not sufficient; we need to provide activities which engage the mind as well as the hands</a:t>
            </a:r>
            <a:r>
              <a:rPr lang="en-US" baseline="30000" dirty="0" smtClean="0"/>
              <a:t>.9</a:t>
            </a:r>
            <a:r>
              <a:rPr lang="en-US" dirty="0" smtClean="0"/>
              <a:t> (Dewey called this reflective activity.)</a:t>
            </a:r>
          </a:p>
          <a:p>
            <a:endParaRPr lang="en-US" dirty="0" smtClean="0"/>
          </a:p>
          <a:p>
            <a:r>
              <a:rPr lang="en-US" dirty="0" smtClean="0"/>
              <a:t>4. </a:t>
            </a:r>
            <a:r>
              <a:rPr lang="en-US" b="1" u="sng" dirty="0" smtClean="0"/>
              <a:t>Learning involves language: </a:t>
            </a:r>
            <a:r>
              <a:rPr lang="en-US" dirty="0" smtClean="0"/>
              <a:t>the language we use influences learning. On the empirical level. researchers have noted that people talk to themselves as they learn. </a:t>
            </a:r>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5</a:t>
            </a:r>
            <a:r>
              <a:rPr lang="en-US" b="1" u="sng" dirty="0" smtClean="0"/>
              <a:t>. Learning is a social activity</a:t>
            </a:r>
            <a:r>
              <a:rPr lang="en-US" dirty="0" smtClean="0"/>
              <a:t>: our learning is intimately associated with our connection with other human beings, our teachers, our peers, our family as well as casual acquaintances, including the people before us or next to us at the exhibit. We are more likely to be successful in our efforts to educate if we recognize this principle rather than try to avoid it. </a:t>
            </a:r>
            <a:endParaRPr lang="en-US" baseline="30000" dirty="0" smtClean="0"/>
          </a:p>
          <a:p>
            <a:endParaRPr lang="en-US" dirty="0" smtClean="0"/>
          </a:p>
          <a:p>
            <a:r>
              <a:rPr lang="en-US" dirty="0" smtClean="0"/>
              <a:t>6. </a:t>
            </a:r>
            <a:r>
              <a:rPr lang="en-US" b="1" u="sng" dirty="0" smtClean="0"/>
              <a:t>Learning is contextual</a:t>
            </a:r>
            <a:r>
              <a:rPr lang="en-US" dirty="0" smtClean="0"/>
              <a:t>: we do not learn isolated facts and theories in some abstract ethereal land of the mind separate from the rest of our lives: we learn in relationship to what else we know, what we believe, our prejudices and our fears. </a:t>
            </a:r>
            <a:r>
              <a:rPr lang="en-US" baseline="30000" dirty="0" smtClean="0"/>
              <a:t>12</a:t>
            </a:r>
            <a:r>
              <a:rPr lang="en-US" dirty="0" smtClean="0"/>
              <a:t> On reflection, it becomes clear that this point is actually a corollary of the idea that learning is active and social. We cannot divorce our learning from our lives. </a:t>
            </a:r>
            <a:r>
              <a:rPr lang="en-US" baseline="30000" dirty="0" smtClean="0"/>
              <a:t>13</a:t>
            </a:r>
            <a:endParaRPr lang="en-US" dirty="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229600" cy="6215106"/>
          </a:xfrm>
        </p:spPr>
        <p:txBody>
          <a:bodyPr>
            <a:normAutofit fontScale="55000" lnSpcReduction="20000"/>
          </a:bodyPr>
          <a:lstStyle/>
          <a:p>
            <a:pPr>
              <a:buNone/>
            </a:pPr>
            <a:r>
              <a:rPr lang="en-US" dirty="0" smtClean="0"/>
              <a:t>7. </a:t>
            </a:r>
            <a:r>
              <a:rPr lang="en-US" b="1" u="sng" dirty="0" smtClean="0"/>
              <a:t>One needs knowledge to learn</a:t>
            </a:r>
            <a:r>
              <a:rPr lang="en-US" dirty="0" smtClean="0"/>
              <a:t>: it is not possible to assimilate new knowledge without having some structure developed from previous knowledge to build on. </a:t>
            </a:r>
            <a:r>
              <a:rPr lang="en-US" baseline="30000" dirty="0" smtClean="0"/>
              <a:t>14 </a:t>
            </a:r>
            <a:r>
              <a:rPr lang="en-US" dirty="0" smtClean="0"/>
              <a:t>The more we know, the more we can learn. Therefore any effort to teach must be connected to the state of the learner, must provide a path into the subject for the learner based on that learner's previous knowledge. </a:t>
            </a:r>
            <a:r>
              <a:rPr lang="en-US" baseline="30000" dirty="0" smtClean="0"/>
              <a:t>15</a:t>
            </a:r>
          </a:p>
          <a:p>
            <a:endParaRPr lang="en-US" dirty="0" smtClean="0"/>
          </a:p>
          <a:p>
            <a:endParaRPr lang="en-US" dirty="0" smtClean="0"/>
          </a:p>
          <a:p>
            <a:r>
              <a:rPr lang="en-US" dirty="0" smtClean="0"/>
              <a:t>8. </a:t>
            </a:r>
            <a:r>
              <a:rPr lang="en-US" b="1" u="sng" dirty="0" smtClean="0"/>
              <a:t>It takes time to learn</a:t>
            </a:r>
            <a:r>
              <a:rPr lang="en-US" dirty="0" smtClean="0"/>
              <a:t>: learning is not instantaneous. For significant learning we need to revisit ideas, ponder them try them out, play with them and use them. This cannot happen in the 5-10 minutes usually spent in a gallery (and certainly not in the few seconds usually spent contemplating a single museum object.) If you reflect on anything you have learned, you soon realize that it is the product of repeated exposure and thought. Even, or especially, moments of profound insight, can be traced back to longer periods of preparation.</a:t>
            </a:r>
          </a:p>
          <a:p>
            <a:endParaRPr lang="en-US" dirty="0" smtClean="0"/>
          </a:p>
          <a:p>
            <a:endParaRPr lang="en-US" dirty="0" smtClean="0"/>
          </a:p>
          <a:p>
            <a:r>
              <a:rPr lang="en-US" dirty="0" smtClean="0"/>
              <a:t>9</a:t>
            </a:r>
            <a:r>
              <a:rPr lang="en-US" b="1" u="sng" dirty="0" smtClean="0"/>
              <a:t>. Motivation is a key component in learning</a:t>
            </a:r>
            <a:r>
              <a:rPr lang="en-US" dirty="0" smtClean="0"/>
              <a:t>. Not only is it the case that motivation helps learning, it is essential for learning. This ideas of motivation as described here is broadly conceived to include an understanding of ways in which the knowledge can be used. Unless we know "the reasons why", we may not be very involved in using the knowledge that may be instilled in us. even by the most severe and direct teaching. </a:t>
            </a:r>
            <a:r>
              <a:rPr lang="en-US" baseline="30000" dirty="0" smtClean="0"/>
              <a:t>16</a:t>
            </a:r>
            <a:endParaRPr lang="en-US" dirty="0" smtClean="0"/>
          </a:p>
          <a:p>
            <a:r>
              <a:rPr lang="en-US" dirty="0" smtClean="0"/>
              <a:t/>
            </a:r>
            <a:br>
              <a:rPr lang="en-US" dirty="0" smtClean="0"/>
            </a:b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CONSTUCTIVIST TEACHERS</a:t>
            </a:r>
            <a:endParaRPr lang="en-US" dirty="0"/>
          </a:p>
        </p:txBody>
      </p:sp>
      <p:sp>
        <p:nvSpPr>
          <p:cNvPr id="3" name="Content Placeholder 2"/>
          <p:cNvSpPr>
            <a:spLocks noGrp="1"/>
          </p:cNvSpPr>
          <p:nvPr>
            <p:ph idx="1"/>
          </p:nvPr>
        </p:nvSpPr>
        <p:spPr/>
        <p:txBody>
          <a:bodyPr>
            <a:normAutofit lnSpcReduction="10000"/>
          </a:bodyPr>
          <a:lstStyle/>
          <a:p>
            <a:r>
              <a:rPr lang="en-US" dirty="0" smtClean="0"/>
              <a:t>Constructivist teachers encourage students to constantly assess how the activity is helping them gain understanding. By questioning themselves and their strategies, students in the constructivist classroom ideally become "expert learners." This gives them ever-broadening tools to keep learning. With a well-planned classroom environment, the students learn HOW TO LEARN.</a:t>
            </a:r>
            <a:br>
              <a:rPr lang="en-US" dirty="0" smtClean="0"/>
            </a:b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143000"/>
          </a:xfrm>
        </p:spPr>
        <p:txBody>
          <a:bodyPr/>
          <a:lstStyle/>
          <a:p>
            <a:r>
              <a:rPr lang="en-GB" b="1" dirty="0" smtClean="0"/>
              <a:t>Constructivist Teaching Strategies</a:t>
            </a:r>
            <a:endParaRPr lang="en-US" dirty="0"/>
          </a:p>
        </p:txBody>
      </p:sp>
      <p:sp>
        <p:nvSpPr>
          <p:cNvPr id="3" name="Content Placeholder 2"/>
          <p:cNvSpPr>
            <a:spLocks noGrp="1"/>
          </p:cNvSpPr>
          <p:nvPr>
            <p:ph idx="1"/>
          </p:nvPr>
        </p:nvSpPr>
        <p:spPr>
          <a:xfrm>
            <a:off x="500034" y="928670"/>
            <a:ext cx="8229600" cy="5715040"/>
          </a:xfrm>
        </p:spPr>
        <p:txBody>
          <a:bodyPr>
            <a:normAutofit fontScale="25000" lnSpcReduction="20000"/>
          </a:bodyPr>
          <a:lstStyle/>
          <a:p>
            <a:endParaRPr lang="en-US" b="1" dirty="0" smtClean="0"/>
          </a:p>
          <a:p>
            <a:r>
              <a:rPr lang="en-GB" dirty="0" smtClean="0"/>
              <a:t> </a:t>
            </a:r>
            <a:endParaRPr lang="en-US" dirty="0" smtClean="0"/>
          </a:p>
          <a:p>
            <a:pPr lvl="0"/>
            <a:r>
              <a:rPr lang="en-GB" sz="6200" dirty="0" smtClean="0"/>
              <a:t>Use teaching strategies that </a:t>
            </a:r>
            <a:r>
              <a:rPr lang="en-GB" sz="6200" u="sng" dirty="0" smtClean="0"/>
              <a:t>require</a:t>
            </a:r>
            <a:r>
              <a:rPr lang="en-GB" sz="6200" dirty="0" smtClean="0"/>
              <a:t> students to make a construct.  (Presenting information is not enough.)  Students must apply, use, or process the information.</a:t>
            </a:r>
            <a:endParaRPr lang="en-US" sz="6200" dirty="0" smtClean="0"/>
          </a:p>
          <a:p>
            <a:r>
              <a:rPr lang="en-GB" sz="6200" dirty="0" smtClean="0"/>
              <a:t> </a:t>
            </a:r>
            <a:endParaRPr lang="en-US" sz="6200" dirty="0" smtClean="0"/>
          </a:p>
          <a:p>
            <a:pPr lvl="0"/>
            <a:r>
              <a:rPr lang="en-GB" sz="6200" dirty="0" smtClean="0"/>
              <a:t>Ensure that </a:t>
            </a:r>
            <a:r>
              <a:rPr lang="en-GB" sz="6200" u="sng" dirty="0" smtClean="0"/>
              <a:t>all</a:t>
            </a:r>
            <a:r>
              <a:rPr lang="en-GB" sz="6200" dirty="0" smtClean="0"/>
              <a:t> students are participating in making constructs.  Holding them accountable for their learning.</a:t>
            </a:r>
            <a:endParaRPr lang="en-US" sz="6200" dirty="0" smtClean="0"/>
          </a:p>
          <a:p>
            <a:r>
              <a:rPr lang="en-GB" sz="6200" dirty="0" smtClean="0"/>
              <a:t> </a:t>
            </a:r>
            <a:endParaRPr lang="en-US" sz="6200" dirty="0" smtClean="0"/>
          </a:p>
          <a:p>
            <a:pPr lvl="0"/>
            <a:r>
              <a:rPr lang="en-GB" sz="6200" dirty="0" smtClean="0"/>
              <a:t>Ensure the tasks require students to process the information at a high level on Bloom’s taxonomy:  Evaluation, synthesis, analysis etc</a:t>
            </a:r>
            <a:endParaRPr lang="en-US" sz="6200" dirty="0" smtClean="0"/>
          </a:p>
          <a:p>
            <a:r>
              <a:rPr lang="en-GB" sz="6200" dirty="0" smtClean="0"/>
              <a:t> </a:t>
            </a:r>
            <a:endParaRPr lang="en-US" sz="6200" dirty="0" smtClean="0"/>
          </a:p>
          <a:p>
            <a:pPr lvl="0"/>
            <a:r>
              <a:rPr lang="en-GB" sz="6200" dirty="0" smtClean="0"/>
              <a:t>Require the students to make a </a:t>
            </a:r>
            <a:r>
              <a:rPr lang="en-GB" sz="6200" u="sng" dirty="0" smtClean="0"/>
              <a:t>product</a:t>
            </a:r>
            <a:r>
              <a:rPr lang="en-GB" sz="6200" dirty="0" smtClean="0"/>
              <a:t> that is used to diagnose learning errors and omissions.  E.g. speaking to a partner, matching cards, written work etc</a:t>
            </a:r>
            <a:endParaRPr lang="en-US" sz="6200" dirty="0" smtClean="0"/>
          </a:p>
          <a:p>
            <a:r>
              <a:rPr lang="en-GB" sz="6200" dirty="0" smtClean="0"/>
              <a:t> </a:t>
            </a:r>
            <a:endParaRPr lang="en-US" sz="6200" dirty="0" smtClean="0"/>
          </a:p>
          <a:p>
            <a:pPr lvl="0"/>
            <a:r>
              <a:rPr lang="en-GB" sz="6200" dirty="0" smtClean="0"/>
              <a:t>Require students to check for their own, and each other’s learning errors and omissions</a:t>
            </a:r>
            <a:endParaRPr lang="en-US" sz="6200" dirty="0" smtClean="0"/>
          </a:p>
          <a:p>
            <a:r>
              <a:rPr lang="en-GB" sz="6200" dirty="0" smtClean="0"/>
              <a:t> </a:t>
            </a:r>
            <a:endParaRPr lang="en-US" sz="6200" dirty="0" smtClean="0"/>
          </a:p>
          <a:p>
            <a:pPr lvl="0"/>
            <a:r>
              <a:rPr lang="en-GB" sz="6200" dirty="0" smtClean="0"/>
              <a:t>Require students to correct these learning errors and omissions</a:t>
            </a:r>
            <a:endParaRPr lang="en-US" sz="6200" dirty="0" smtClean="0"/>
          </a:p>
          <a:p>
            <a:r>
              <a:rPr lang="en-GB" sz="6200" dirty="0" smtClean="0"/>
              <a:t> </a:t>
            </a:r>
            <a:endParaRPr lang="en-US" sz="6200" dirty="0" smtClean="0"/>
          </a:p>
          <a:p>
            <a:pPr lvl="0"/>
            <a:r>
              <a:rPr lang="en-GB" sz="6200" dirty="0" smtClean="0"/>
              <a:t>Make the above fun!  </a:t>
            </a:r>
            <a:endParaRPr lang="en-US" sz="6200" dirty="0" smtClean="0"/>
          </a:p>
          <a:p>
            <a:r>
              <a:rPr lang="en-GB" sz="6200" dirty="0" smtClean="0"/>
              <a:t> </a:t>
            </a:r>
            <a:endParaRPr lang="en-US" sz="6200" dirty="0" smtClean="0"/>
          </a:p>
          <a:p>
            <a:r>
              <a:rPr lang="en-GB" sz="6200" dirty="0" smtClean="0"/>
              <a:t>For example:</a:t>
            </a:r>
            <a:endParaRPr lang="en-US" sz="6200" dirty="0" smtClean="0"/>
          </a:p>
          <a:p>
            <a:pPr lvl="0"/>
            <a:r>
              <a:rPr lang="en-GB" sz="6200" dirty="0" smtClean="0"/>
              <a:t>Decisions-decisions</a:t>
            </a:r>
            <a:endParaRPr lang="en-US" sz="6200" dirty="0" smtClean="0"/>
          </a:p>
          <a:p>
            <a:pPr lvl="0"/>
            <a:r>
              <a:rPr lang="en-GB" sz="6200" dirty="0" smtClean="0"/>
              <a:t>Evaluation matrix</a:t>
            </a:r>
            <a:endParaRPr lang="en-US" sz="6200" dirty="0" smtClean="0"/>
          </a:p>
          <a:p>
            <a:pPr lvl="0"/>
            <a:r>
              <a:rPr lang="en-GB" sz="6200" dirty="0" smtClean="0"/>
              <a:t>Peer explaining, jigsaw</a:t>
            </a:r>
            <a:endParaRPr lang="en-US" sz="6200" dirty="0" smtClean="0"/>
          </a:p>
          <a:p>
            <a:pPr lvl="0"/>
            <a:r>
              <a:rPr lang="en-GB" sz="6200" dirty="0" smtClean="0"/>
              <a:t>Problem solving tasks with self assessment and peer assessment</a:t>
            </a:r>
            <a:endParaRPr lang="en-US" sz="6200" dirty="0" smtClean="0"/>
          </a:p>
          <a:p>
            <a:endParaRPr lang="en-US" sz="6200" dirty="0" smtClean="0"/>
          </a:p>
          <a:p>
            <a:endParaRPr lang="en-US" sz="62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the teacher</a:t>
            </a:r>
            <a:endParaRPr lang="en-US" dirty="0"/>
          </a:p>
        </p:txBody>
      </p:sp>
      <p:sp>
        <p:nvSpPr>
          <p:cNvPr id="3" name="Content Placeholder 2"/>
          <p:cNvSpPr>
            <a:spLocks noGrp="1"/>
          </p:cNvSpPr>
          <p:nvPr>
            <p:ph idx="1"/>
          </p:nvPr>
        </p:nvSpPr>
        <p:spPr/>
        <p:txBody>
          <a:bodyPr>
            <a:normAutofit fontScale="92500"/>
          </a:bodyPr>
          <a:lstStyle/>
          <a:p>
            <a:pPr>
              <a:buFont typeface="Wingdings" pitchFamily="2" charset="2"/>
              <a:buChar char="Ø"/>
            </a:pPr>
            <a:r>
              <a:rPr lang="en-US" dirty="0" smtClean="0"/>
              <a:t>Teacher as a facilitator</a:t>
            </a:r>
          </a:p>
          <a:p>
            <a:pPr>
              <a:buFont typeface="Wingdings" pitchFamily="2" charset="2"/>
              <a:buChar char="Ø"/>
            </a:pPr>
            <a:r>
              <a:rPr lang="en-US" dirty="0" smtClean="0"/>
              <a:t>Presentation of subject matter</a:t>
            </a:r>
          </a:p>
          <a:p>
            <a:pPr>
              <a:buFont typeface="Wingdings" pitchFamily="2" charset="2"/>
              <a:buChar char="Ø"/>
            </a:pPr>
            <a:r>
              <a:rPr lang="en-US" dirty="0" smtClean="0"/>
              <a:t>Shaping and subdividing the curriculum</a:t>
            </a:r>
          </a:p>
          <a:p>
            <a:pPr>
              <a:buFont typeface="Wingdings" pitchFamily="2" charset="2"/>
              <a:buChar char="Ø"/>
            </a:pPr>
            <a:r>
              <a:rPr lang="en-US" dirty="0" smtClean="0"/>
              <a:t>Teacher as a </a:t>
            </a:r>
            <a:r>
              <a:rPr lang="en-US" dirty="0" err="1" smtClean="0"/>
              <a:t>counsellor</a:t>
            </a:r>
            <a:endParaRPr lang="en-US" dirty="0" smtClean="0"/>
          </a:p>
          <a:p>
            <a:pPr>
              <a:buFont typeface="Wingdings" pitchFamily="2" charset="2"/>
              <a:buChar char="Ø"/>
            </a:pPr>
            <a:r>
              <a:rPr lang="en-US" dirty="0" smtClean="0"/>
              <a:t>Use of good methods for structuring knowledge</a:t>
            </a:r>
          </a:p>
          <a:p>
            <a:pPr>
              <a:buFont typeface="Wingdings" pitchFamily="2" charset="2"/>
              <a:buChar char="Ø"/>
            </a:pPr>
            <a:r>
              <a:rPr lang="en-US" dirty="0" smtClean="0"/>
              <a:t>Use of appropriate methods</a:t>
            </a:r>
          </a:p>
          <a:p>
            <a:pPr>
              <a:buFont typeface="Wingdings" pitchFamily="2" charset="2"/>
              <a:buChar char="Ø"/>
            </a:pPr>
            <a:r>
              <a:rPr lang="en-US" dirty="0" smtClean="0"/>
              <a:t>Presentation of rich and stimulating environment</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ROLE of the students</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t>Learner is the creator of his reality</a:t>
            </a:r>
          </a:p>
          <a:p>
            <a:pPr>
              <a:buFont typeface="Wingdings" pitchFamily="2" charset="2"/>
              <a:buChar char="Ø"/>
            </a:pPr>
            <a:r>
              <a:rPr lang="en-US" dirty="0" smtClean="0"/>
              <a:t>Learner is a unique individual</a:t>
            </a:r>
          </a:p>
          <a:p>
            <a:pPr>
              <a:buFont typeface="Wingdings" pitchFamily="2" charset="2"/>
              <a:buChar char="Ø"/>
            </a:pPr>
            <a:r>
              <a:rPr lang="en-US" dirty="0" smtClean="0"/>
              <a:t>Social and cultural background of knowledge</a:t>
            </a:r>
          </a:p>
          <a:p>
            <a:pPr>
              <a:buFont typeface="Wingdings" pitchFamily="2" charset="2"/>
              <a:buChar char="Ø"/>
            </a:pPr>
            <a:r>
              <a:rPr lang="en-US" dirty="0" smtClean="0"/>
              <a:t>Learner is the creator of knowledge</a:t>
            </a:r>
          </a:p>
          <a:p>
            <a:pPr>
              <a:buFont typeface="Wingdings" pitchFamily="2" charset="2"/>
              <a:buChar char="Ø"/>
            </a:pPr>
            <a:r>
              <a:rPr lang="en-US" dirty="0" err="1" smtClean="0"/>
              <a:t>Involvment</a:t>
            </a:r>
            <a:r>
              <a:rPr lang="en-US" dirty="0" smtClean="0"/>
              <a:t> of the learner</a:t>
            </a:r>
          </a:p>
          <a:p>
            <a:pPr>
              <a:buFont typeface="Wingdings" pitchFamily="2" charset="2"/>
              <a:buChar char="Ø"/>
            </a:pPr>
            <a:r>
              <a:rPr lang="en-US" dirty="0" smtClean="0"/>
              <a:t>Motivation is the key component</a:t>
            </a:r>
          </a:p>
          <a:p>
            <a:pPr>
              <a:buFont typeface="Wingdings" pitchFamily="2" charset="2"/>
              <a:buChar char="Ø"/>
            </a:pPr>
            <a:r>
              <a:rPr lang="en-US" dirty="0" smtClean="0"/>
              <a:t>Learning is an individual Endeavour Where his volition and urge to learn is important.</a:t>
            </a:r>
          </a:p>
          <a:p>
            <a:pPr>
              <a:buFont typeface="Wingdings" pitchFamily="2" charset="2"/>
              <a:buChar char="Ø"/>
            </a:pPr>
            <a:endParaRPr lang="en-US" dirty="0" smtClean="0"/>
          </a:p>
          <a:p>
            <a:pPr>
              <a:buFont typeface="Wingdings" pitchFamily="2" charset="2"/>
              <a:buChar char="Ø"/>
            </a:pP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Teaching Learning Process</a:t>
            </a:r>
            <a:endParaRPr lang="en-US" dirty="0"/>
          </a:p>
        </p:txBody>
      </p:sp>
      <p:sp>
        <p:nvSpPr>
          <p:cNvPr id="3" name="Content Placeholder 2"/>
          <p:cNvSpPr>
            <a:spLocks noGrp="1"/>
          </p:cNvSpPr>
          <p:nvPr>
            <p:ph idx="1"/>
          </p:nvPr>
        </p:nvSpPr>
        <p:spPr/>
        <p:txBody>
          <a:bodyPr>
            <a:normAutofit fontScale="85000" lnSpcReduction="20000"/>
          </a:bodyPr>
          <a:lstStyle/>
          <a:p>
            <a:pPr>
              <a:buFont typeface="Wingdings" pitchFamily="2" charset="2"/>
              <a:buChar char="Ø"/>
            </a:pPr>
            <a:r>
              <a:rPr lang="en-US" dirty="0" smtClean="0"/>
              <a:t>Mutual sharing and negotiation</a:t>
            </a:r>
          </a:p>
          <a:p>
            <a:pPr>
              <a:buFont typeface="Wingdings" pitchFamily="2" charset="2"/>
              <a:buChar char="Ø"/>
            </a:pPr>
            <a:r>
              <a:rPr lang="en-US" dirty="0" smtClean="0"/>
              <a:t>Flexibility and Dynamism in framing curriculum</a:t>
            </a:r>
          </a:p>
          <a:p>
            <a:pPr>
              <a:buFont typeface="Wingdings" pitchFamily="2" charset="2"/>
              <a:buChar char="Ø"/>
            </a:pPr>
            <a:r>
              <a:rPr lang="en-US" dirty="0" smtClean="0"/>
              <a:t>Teaching learning objectives</a:t>
            </a:r>
          </a:p>
          <a:p>
            <a:pPr>
              <a:buFont typeface="Wingdings" pitchFamily="2" charset="2"/>
              <a:buChar char="Ø"/>
            </a:pPr>
            <a:r>
              <a:rPr lang="en-US" dirty="0" smtClean="0"/>
              <a:t>Availability of a wide variety of experiences</a:t>
            </a:r>
          </a:p>
          <a:p>
            <a:pPr>
              <a:buFont typeface="Wingdings" pitchFamily="2" charset="2"/>
              <a:buChar char="Ø"/>
            </a:pPr>
            <a:r>
              <a:rPr lang="en-US" dirty="0" smtClean="0"/>
              <a:t>No set patterns of activities</a:t>
            </a:r>
          </a:p>
          <a:p>
            <a:pPr>
              <a:buFont typeface="Wingdings" pitchFamily="2" charset="2"/>
              <a:buChar char="Ø"/>
            </a:pPr>
            <a:r>
              <a:rPr lang="en-US" dirty="0" smtClean="0"/>
              <a:t>Learning is a social process</a:t>
            </a:r>
          </a:p>
          <a:p>
            <a:pPr>
              <a:buFont typeface="Wingdings" pitchFamily="2" charset="2"/>
              <a:buChar char="Ø"/>
            </a:pPr>
            <a:r>
              <a:rPr lang="en-US" dirty="0" smtClean="0"/>
              <a:t>Collaboration among the learners</a:t>
            </a:r>
          </a:p>
          <a:p>
            <a:pPr>
              <a:buFont typeface="Wingdings" pitchFamily="2" charset="2"/>
              <a:buChar char="Ø"/>
            </a:pPr>
            <a:r>
              <a:rPr lang="en-US" dirty="0" smtClean="0"/>
              <a:t>Make the context viable and obtainable</a:t>
            </a:r>
          </a:p>
          <a:p>
            <a:pPr>
              <a:buFont typeface="Wingdings" pitchFamily="2" charset="2"/>
              <a:buChar char="Ø"/>
            </a:pPr>
            <a:r>
              <a:rPr lang="en-US" dirty="0" smtClean="0"/>
              <a:t>True potential is to be evaluated</a:t>
            </a:r>
          </a:p>
          <a:p>
            <a:pPr>
              <a:buFont typeface="Wingdings" pitchFamily="2" charset="2"/>
              <a:buChar char="Ø"/>
            </a:pPr>
            <a:r>
              <a:rPr lang="en-US" dirty="0" smtClean="0"/>
              <a:t>Constructivism as a philosophy of education</a:t>
            </a:r>
          </a:p>
          <a:p>
            <a:pPr>
              <a:buFont typeface="Wingdings" pitchFamily="2" charset="2"/>
              <a:buChar char="Ø"/>
            </a:pP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Implications of constructivism for teaching and learning • Teachers act as facilitators, supports, guides and models of learning. • Learning concerns adjusting our mental models to accommodate new experiences. • Learning concerns making connections between information. • Instruction should be built around more complex problems, not problems with clear, correct answers. • Context and personal knowledge have high significance. • Students should help establish the criteria on which their work is assessed. </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Teachers know more and shouldn’t let students muddle around. • Student learning depends on background knowledge – that’s why teaching facts is so necessary (reversed). • Student interest and effort are more important than textbook content. • It is sometimes better for teachers, not students, to decide what activities are to be done. • Sense making and thinking are most important, not knowing content. • Experimentation replaces rote learning. • Teaching </a:t>
            </a:r>
            <a:r>
              <a:rPr lang="en-US" dirty="0" err="1" smtClean="0"/>
              <a:t>utilises</a:t>
            </a:r>
            <a:r>
              <a:rPr lang="en-US" dirty="0" smtClean="0"/>
              <a:t> both skill-based and open-ended approaches. • Motivation to learn is intrinsic rather than extrinsic (done for its own sake rather than for grades, test scores or rewards). • Learners often produce unique and personal knowledge. • Naïve beliefs are used as the starting point for further discussion, exploration and evaluation for development, rather than being discounted as ‘wrong</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Learning for transfer is important. • Learners learn best through finding and generating their own knowledge. • Discovery and guided discovery learning are important. • Exploration and active learning are important. • Learning is collaborative and cooperative, not just individual. • Higher order thinking is significant. •  Classrooms become multidimensional, with different activities at different levels taking place simultaneously</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553</TotalTime>
  <Words>4507</Words>
  <Application>Microsoft Office PowerPoint</Application>
  <PresentationFormat>On-screen Show (4:3)</PresentationFormat>
  <Paragraphs>354</Paragraphs>
  <Slides>60</Slides>
  <Notes>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CONSTRUCTIVIST PERSPECTIVE</vt:lpstr>
      <vt:lpstr>MEANING </vt:lpstr>
      <vt:lpstr>Definition </vt:lpstr>
      <vt:lpstr>Slide 4</vt:lpstr>
      <vt:lpstr>characterstics</vt:lpstr>
      <vt:lpstr>Slide 6</vt:lpstr>
      <vt:lpstr>Slide 7</vt:lpstr>
      <vt:lpstr>Slide 8</vt:lpstr>
      <vt:lpstr>Slide 9</vt:lpstr>
      <vt:lpstr> </vt:lpstr>
      <vt:lpstr>Slide 11</vt:lpstr>
      <vt:lpstr>Slide 12</vt:lpstr>
      <vt:lpstr>Slide 13</vt:lpstr>
      <vt:lpstr>Slide 14</vt:lpstr>
      <vt:lpstr>Slide 15</vt:lpstr>
      <vt:lpstr>Slide 16</vt:lpstr>
      <vt:lpstr>Difference Traditional and Constructivism Classroom</vt:lpstr>
      <vt:lpstr>Slide 18</vt:lpstr>
      <vt:lpstr>Principles of constructivist teaching.</vt:lpstr>
      <vt:lpstr>Slide 20</vt:lpstr>
      <vt:lpstr>Slide 21</vt:lpstr>
      <vt:lpstr>Slide 22</vt:lpstr>
      <vt:lpstr>Slide 23</vt:lpstr>
      <vt:lpstr>Equilibration </vt:lpstr>
      <vt:lpstr>Slide 25</vt:lpstr>
      <vt:lpstr>Slide 26</vt:lpstr>
      <vt:lpstr>Slide 27</vt:lpstr>
      <vt:lpstr>Slide 28</vt:lpstr>
      <vt:lpstr>Constructivist Teaching Strategies. </vt:lpstr>
      <vt:lpstr>Slide 30</vt:lpstr>
      <vt:lpstr>Constructivism in classroom</vt:lpstr>
      <vt:lpstr>Slide 32</vt:lpstr>
      <vt:lpstr>Constructivist Teaching – Brain friendly teaching </vt:lpstr>
      <vt:lpstr>Use: </vt:lpstr>
      <vt:lpstr>History of Constructivism </vt:lpstr>
      <vt:lpstr>Slide 36</vt:lpstr>
      <vt:lpstr>MEANING</vt:lpstr>
      <vt:lpstr>Slide 38</vt:lpstr>
      <vt:lpstr>Slide 39</vt:lpstr>
      <vt:lpstr> Teaching learning  with the Constructivist Learning Theory </vt:lpstr>
      <vt:lpstr>Slide 41</vt:lpstr>
      <vt:lpstr>Schemas </vt:lpstr>
      <vt:lpstr>Assimilation </vt:lpstr>
      <vt:lpstr>Accommodation </vt:lpstr>
      <vt:lpstr>Equilibration </vt:lpstr>
      <vt:lpstr>Equilibration </vt:lpstr>
      <vt:lpstr>What is Social Constructivism? </vt:lpstr>
      <vt:lpstr>Assumptions of Social Constructivism </vt:lpstr>
      <vt:lpstr>Nature and development of learning process</vt:lpstr>
      <vt:lpstr>Slide 50</vt:lpstr>
      <vt:lpstr>Slide 51</vt:lpstr>
      <vt:lpstr>Slide 52</vt:lpstr>
      <vt:lpstr>CONSTUCTIVIST TEACHERS</vt:lpstr>
      <vt:lpstr>Constructivist Teaching Strategies</vt:lpstr>
      <vt:lpstr>Role of the teacher</vt:lpstr>
      <vt:lpstr>ROLE of the students </vt:lpstr>
      <vt:lpstr>Teaching Learning Process</vt:lpstr>
      <vt:lpstr>Slide 58</vt:lpstr>
      <vt:lpstr>Slide 59</vt:lpstr>
      <vt:lpstr>Slide 60</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CONSTRUCTIVIST PERSPECTIVE</dc:title>
  <dc:creator>HP-PC</dc:creator>
  <cp:lastModifiedBy>HP-PC</cp:lastModifiedBy>
  <cp:revision>106</cp:revision>
  <dcterms:created xsi:type="dcterms:W3CDTF">2017-09-15T04:53:04Z</dcterms:created>
  <dcterms:modified xsi:type="dcterms:W3CDTF">2021-03-04T04:56:29Z</dcterms:modified>
</cp:coreProperties>
</file>