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83" r:id="rId5"/>
    <p:sldId id="284" r:id="rId6"/>
    <p:sldId id="285" r:id="rId7"/>
    <p:sldId id="258" r:id="rId8"/>
    <p:sldId id="282" r:id="rId9"/>
    <p:sldId id="260" r:id="rId10"/>
    <p:sldId id="286" r:id="rId11"/>
    <p:sldId id="287" r:id="rId12"/>
    <p:sldId id="262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8" r:id="rId23"/>
    <p:sldId id="290" r:id="rId24"/>
    <p:sldId id="268" r:id="rId25"/>
    <p:sldId id="269" r:id="rId26"/>
    <p:sldId id="26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5DA004-1AF5-4657-B661-B65F6B195223}" type="datetimeFigureOut">
              <a:rPr lang="en-US" smtClean="0"/>
              <a:pPr/>
              <a:t>2/4/2021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189753-464F-4079-B366-15D083131781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CONCEPT OF LEARNING</a:t>
            </a:r>
            <a:endParaRPr lang="en-IN" sz="6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821537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INTRODUCTION--Learning</a:t>
            </a:r>
            <a:br>
              <a:rPr lang="en-US" u="sng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07196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Focus of all educational </a:t>
            </a:r>
            <a:r>
              <a:rPr lang="en-US" dirty="0" err="1" smtClean="0"/>
              <a:t>Programmes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Aim of education is to bring desirable change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Our personality, traits result of learning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It is cumulative improvement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Growth and improvement through experience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Learning - Meaning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 relatively permanent change in </a:t>
            </a:r>
            <a:r>
              <a:rPr lang="en-US" dirty="0" err="1" smtClean="0"/>
              <a:t>behaviour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 which occurs as a result of activity, training, practice or experience.</a:t>
            </a:r>
          </a:p>
          <a:p>
            <a:r>
              <a:rPr lang="en-US" altLang="en-US" dirty="0" smtClean="0"/>
              <a:t> Learning is:</a:t>
            </a:r>
          </a:p>
          <a:p>
            <a:pPr lvl="1"/>
            <a:r>
              <a:rPr lang="en-US" altLang="en-US" dirty="0" smtClean="0"/>
              <a:t>An experiential process</a:t>
            </a:r>
          </a:p>
          <a:p>
            <a:pPr lvl="1"/>
            <a:r>
              <a:rPr lang="en-US" altLang="en-US" dirty="0" smtClean="0"/>
              <a:t>Resulting in a relatively permanent change</a:t>
            </a:r>
          </a:p>
          <a:p>
            <a:r>
              <a:rPr lang="en-US" altLang="en-US" dirty="0" smtClean="0"/>
              <a:t>Not explained by temporary states or injury.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MEANING WITH DEFINITION</a:t>
            </a:r>
            <a:br>
              <a:rPr lang="en-US" u="sng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4000" dirty="0" smtClean="0"/>
              <a:t>a) learning as a process</a:t>
            </a:r>
          </a:p>
          <a:p>
            <a:pPr>
              <a:buNone/>
            </a:pPr>
            <a:r>
              <a:rPr lang="en-US" sz="4000" dirty="0" smtClean="0"/>
              <a:t>b) learning as a change in </a:t>
            </a:r>
            <a:r>
              <a:rPr lang="en-US" sz="4000" dirty="0" err="1" smtClean="0"/>
              <a:t>behaviour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c) learning as retention and acquisition</a:t>
            </a:r>
          </a:p>
          <a:p>
            <a:pPr>
              <a:buNone/>
            </a:pPr>
            <a:r>
              <a:rPr lang="en-US" sz="4000" dirty="0" smtClean="0"/>
              <a:t>d)Learning as an enduring change</a:t>
            </a:r>
          </a:p>
          <a:p>
            <a:pPr>
              <a:buNone/>
            </a:pPr>
            <a:r>
              <a:rPr lang="en-US" b="1" dirty="0" smtClean="0"/>
              <a:t>Definition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dirty="0" smtClean="0"/>
              <a:t>Gardner Murphy -</a:t>
            </a:r>
          </a:p>
          <a:p>
            <a:pPr>
              <a:buNone/>
            </a:pPr>
            <a:r>
              <a:rPr lang="en-US" b="1" dirty="0" smtClean="0"/>
              <a:t>“The term Learning comes with every modification of </a:t>
            </a:r>
            <a:r>
              <a:rPr lang="en-US" b="1" dirty="0" err="1" smtClean="0"/>
              <a:t>behaviour</a:t>
            </a:r>
            <a:r>
              <a:rPr lang="en-US" b="1" dirty="0" smtClean="0"/>
              <a:t> to meet environment requirements.”</a:t>
            </a:r>
            <a:endParaRPr lang="en-US" altLang="en-US" dirty="0" smtClean="0"/>
          </a:p>
          <a:p>
            <a:pPr lvl="1"/>
            <a:endParaRPr lang="en-US" altLang="en-US" dirty="0" smtClean="0"/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IN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Three Limits on the Definition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change that occurs during learning is a potential for behavior that depends on other conditions.</a:t>
            </a:r>
          </a:p>
          <a:p>
            <a:pPr eaLnBrk="1" hangingPunct="1"/>
            <a:r>
              <a:rPr lang="en-US" altLang="en-US" smtClean="0"/>
              <a:t>Learning is not always a permanent change.</a:t>
            </a:r>
          </a:p>
          <a:p>
            <a:pPr lvl="1" eaLnBrk="1" hangingPunct="1"/>
            <a:r>
              <a:rPr lang="en-US" altLang="en-US" smtClean="0"/>
              <a:t>What can be learned can be unlearned.</a:t>
            </a:r>
          </a:p>
          <a:p>
            <a:pPr eaLnBrk="1" hangingPunct="1"/>
            <a:r>
              <a:rPr lang="en-US" altLang="en-US" smtClean="0"/>
              <a:t>Changes also occur for other reasons – maturation, motivation.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P-PC\Desktop\TLP\Screen-Shot-2018-04-21-at-8.25.35-PM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7858180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CONCEPT</a:t>
            </a:r>
            <a:br>
              <a:rPr lang="en-US" u="sng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Key concept in human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Axiom of all teaching and learning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Relatively permanent change in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Change takes place through experience, growth, maturation.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CONCEPT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situation are most natural and common in life and everyone of us is learning one thing or the other, although he may not necessarily aware of it.</a:t>
            </a:r>
          </a:p>
          <a:p>
            <a:r>
              <a:rPr lang="en-US" dirty="0" smtClean="0"/>
              <a:t> An individual starts learning immediately after his birth.</a:t>
            </a:r>
          </a:p>
          <a:p>
            <a:r>
              <a:rPr lang="en-US" dirty="0" smtClean="0"/>
              <a:t>The behavior of an individual is changed through direct or indirect experiences. </a:t>
            </a:r>
          </a:p>
          <a:p>
            <a:r>
              <a:rPr lang="en-US" dirty="0" smtClean="0"/>
              <a:t>This change in behavior brought about by experience is commonly known as learning</a:t>
            </a:r>
            <a:r>
              <a:rPr lang="en-US" b="1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C00000"/>
                </a:solidFill>
              </a:rPr>
              <a:t/>
            </a:r>
            <a:br>
              <a:rPr lang="en-US" u="sng" dirty="0" smtClean="0">
                <a:solidFill>
                  <a:srgbClr val="C00000"/>
                </a:solidFill>
              </a:rPr>
            </a:br>
            <a:r>
              <a:rPr lang="en-US" u="sng" dirty="0" smtClean="0">
                <a:solidFill>
                  <a:srgbClr val="C00000"/>
                </a:solidFill>
              </a:rPr>
              <a:t/>
            </a:r>
            <a:br>
              <a:rPr lang="en-US" u="sng" dirty="0" smtClean="0">
                <a:solidFill>
                  <a:srgbClr val="C00000"/>
                </a:solidFill>
              </a:rPr>
            </a:br>
            <a:r>
              <a:rPr lang="en-US" u="sng" dirty="0" smtClean="0">
                <a:solidFill>
                  <a:srgbClr val="C00000"/>
                </a:solidFill>
              </a:rPr>
              <a:t> CHARACTERSTICS OF LEARNING 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60507"/>
            <a:ext cx="8229600" cy="519749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Learning is the modification of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Learning is purposive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Learning is a universal phenomenon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Learning is progressive and developmental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Learning is transferable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Learning includes all three aspects of human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Learning is related to performance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Motivation is the key concept in learning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Learning is a process not a product.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is a continuous life long process.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is a universal process.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C00000"/>
                </a:solidFill>
              </a:rPr>
              <a:t/>
            </a:r>
            <a:br>
              <a:rPr lang="en-US" u="sng" dirty="0" smtClean="0">
                <a:solidFill>
                  <a:srgbClr val="C00000"/>
                </a:solidFill>
              </a:rPr>
            </a:br>
            <a:r>
              <a:rPr lang="en-US" u="sng" dirty="0" smtClean="0">
                <a:solidFill>
                  <a:srgbClr val="C00000"/>
                </a:solidFill>
              </a:rPr>
              <a:t/>
            </a:r>
            <a:br>
              <a:rPr lang="en-US" u="sng" dirty="0" smtClean="0">
                <a:solidFill>
                  <a:srgbClr val="C00000"/>
                </a:solidFill>
              </a:rPr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US" u="sng" dirty="0" smtClean="0">
                <a:solidFill>
                  <a:srgbClr val="C00000"/>
                </a:solidFill>
              </a:rPr>
              <a:t> CHARACTERSTICS OF LEARNING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3891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involves reconstruction of experiences.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is the product of active responding to the stimuli in teaching learning environment.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is transferable from one situation to another.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does not necessarily imply improvement.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does not necessarily imply the development in right direction.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helps in bringing desirable changes in behavior.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helps in the attainment of teaching learning objectives.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helps in proper growth and development.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Learning helps in all round development of personality.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7166"/>
            <a:ext cx="8229600" cy="1143000"/>
          </a:xfrm>
        </p:spPr>
        <p:txBody>
          <a:bodyPr/>
          <a:lstStyle/>
          <a:p>
            <a:r>
              <a:rPr lang="en-US" dirty="0" smtClean="0"/>
              <a:t>Importance of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389120"/>
          </a:xfrm>
        </p:spPr>
        <p:txBody>
          <a:bodyPr/>
          <a:lstStyle/>
          <a:p>
            <a:r>
              <a:rPr lang="en-US" dirty="0" smtClean="0"/>
              <a:t>Teaching  can be made effective</a:t>
            </a:r>
          </a:p>
          <a:p>
            <a:endParaRPr lang="en-US" dirty="0" smtClean="0"/>
          </a:p>
          <a:p>
            <a:r>
              <a:rPr lang="en-US" dirty="0" smtClean="0"/>
              <a:t>Teaching objectives can be identified</a:t>
            </a:r>
          </a:p>
          <a:p>
            <a:endParaRPr lang="en-US" dirty="0" smtClean="0"/>
          </a:p>
          <a:p>
            <a:r>
              <a:rPr lang="en-US" dirty="0" smtClean="0"/>
              <a:t>Effective teaching aids may be selected</a:t>
            </a:r>
          </a:p>
          <a:p>
            <a:endParaRPr lang="en-US" dirty="0" smtClean="0"/>
          </a:p>
          <a:p>
            <a:r>
              <a:rPr lang="en-US" dirty="0" smtClean="0"/>
              <a:t>Selection of teaching strategies and tactics</a:t>
            </a:r>
          </a:p>
          <a:p>
            <a:endParaRPr lang="en-US" dirty="0" smtClean="0"/>
          </a:p>
          <a:p>
            <a:r>
              <a:rPr lang="en-US" dirty="0" smtClean="0"/>
              <a:t>Learning situations may be created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 BETWEEN TEACHING AND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Teaching causes learning</a:t>
            </a:r>
          </a:p>
          <a:p>
            <a:r>
              <a:rPr lang="en-US" dirty="0" smtClean="0"/>
              <a:t>Close relation between components of learning and teaching process</a:t>
            </a:r>
          </a:p>
          <a:p>
            <a:r>
              <a:rPr lang="en-US" dirty="0" smtClean="0"/>
              <a:t>One is the means other is the end</a:t>
            </a:r>
          </a:p>
          <a:p>
            <a:r>
              <a:rPr lang="en-US" dirty="0" smtClean="0"/>
              <a:t>Teaching principles are based on learning principles</a:t>
            </a:r>
          </a:p>
          <a:p>
            <a:r>
              <a:rPr lang="en-US" dirty="0" smtClean="0"/>
              <a:t>Theories of teaching are based on learning principles</a:t>
            </a:r>
          </a:p>
          <a:p>
            <a:r>
              <a:rPr lang="en-US" dirty="0" smtClean="0"/>
              <a:t>Observation is possible</a:t>
            </a:r>
          </a:p>
          <a:p>
            <a:r>
              <a:rPr lang="en-US" dirty="0" smtClean="0"/>
              <a:t>Both are goal oriented</a:t>
            </a:r>
          </a:p>
          <a:p>
            <a:r>
              <a:rPr lang="en-US" dirty="0" smtClean="0"/>
              <a:t>Both are related to the place where they conducted</a:t>
            </a:r>
          </a:p>
          <a:p>
            <a:r>
              <a:rPr lang="en-US" dirty="0" smtClean="0"/>
              <a:t>Both are conscious and unconscious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Teaching causes learning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071678"/>
            <a:ext cx="8229600" cy="4525963"/>
          </a:xfrm>
        </p:spPr>
        <p:txBody>
          <a:bodyPr/>
          <a:lstStyle/>
          <a:p>
            <a:r>
              <a:rPr lang="en-US" dirty="0" smtClean="0"/>
              <a:t>Teaching is the stimulation and direction of learning.</a:t>
            </a:r>
          </a:p>
          <a:p>
            <a:r>
              <a:rPr lang="en-US" dirty="0" smtClean="0"/>
              <a:t>Teaching learning process is the process of effective learning.</a:t>
            </a:r>
          </a:p>
          <a:p>
            <a:r>
              <a:rPr lang="en-US" dirty="0" smtClean="0"/>
              <a:t>Helping the child to learn.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Close relation between components of learning and teaching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786058"/>
            <a:ext cx="8229600" cy="4389120"/>
          </a:xfrm>
        </p:spPr>
        <p:txBody>
          <a:bodyPr/>
          <a:lstStyle/>
          <a:p>
            <a:r>
              <a:rPr lang="en-US" dirty="0" smtClean="0"/>
              <a:t>Deliberate attempt to make learner acquire</a:t>
            </a:r>
          </a:p>
          <a:p>
            <a:endParaRPr lang="en-US" dirty="0" smtClean="0"/>
          </a:p>
          <a:p>
            <a:r>
              <a:rPr lang="en-US" dirty="0" smtClean="0"/>
              <a:t>May not result in learning</a:t>
            </a:r>
          </a:p>
          <a:p>
            <a:endParaRPr lang="en-US" dirty="0" smtClean="0"/>
          </a:p>
          <a:p>
            <a:r>
              <a:rPr lang="en-US" dirty="0" smtClean="0"/>
              <a:t>But produces learning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 is the means other is 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is the means and learning is the result</a:t>
            </a:r>
          </a:p>
          <a:p>
            <a:r>
              <a:rPr lang="en-US" dirty="0" smtClean="0"/>
              <a:t>Whenever we plan system of teaching, some learning objectives are set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Teaching principles are based on learning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r>
              <a:rPr lang="en-US" dirty="0" smtClean="0"/>
              <a:t>Separate principles but both depend on each others</a:t>
            </a:r>
          </a:p>
          <a:p>
            <a:r>
              <a:rPr lang="en-US" dirty="0" smtClean="0"/>
              <a:t>Teaching takes the help of learning principles, learning takes the help of teaching principles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. Well planned, democratic, sympathetic and cooperative.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Theories of teaching are based on learning principles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of theories in learning: trial and error theory, conditioning theory, insight theory etc</a:t>
            </a:r>
          </a:p>
          <a:p>
            <a:endParaRPr lang="en-US" dirty="0" smtClean="0"/>
          </a:p>
          <a:p>
            <a:r>
              <a:rPr lang="en-US" dirty="0" smtClean="0"/>
              <a:t>Learning is goal oriented, motivated by adjustment, active and creative etc.</a:t>
            </a:r>
          </a:p>
          <a:p>
            <a:r>
              <a:rPr lang="en-US" dirty="0" smtClean="0"/>
              <a:t>These principles helps </a:t>
            </a:r>
            <a:r>
              <a:rPr lang="en-US" smtClean="0"/>
              <a:t>in teaching.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Observation is possible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can be observed by learning</a:t>
            </a:r>
          </a:p>
          <a:p>
            <a:endParaRPr lang="en-US" dirty="0" smtClean="0"/>
          </a:p>
          <a:p>
            <a:r>
              <a:rPr lang="en-US" dirty="0" smtClean="0"/>
              <a:t>Learning can be observed with tests etc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Both are goal oriented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is always a goal oriented</a:t>
            </a:r>
          </a:p>
          <a:p>
            <a:endParaRPr lang="en-US" dirty="0" smtClean="0"/>
          </a:p>
          <a:p>
            <a:r>
              <a:rPr lang="en-US" dirty="0" smtClean="0"/>
              <a:t>Learning takes place with the goal of teaching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Both are related to the place where they conducted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Democratic administration</a:t>
            </a:r>
          </a:p>
          <a:p>
            <a:r>
              <a:rPr lang="en-US" dirty="0" smtClean="0"/>
              <a:t>Teaching in democracy</a:t>
            </a:r>
          </a:p>
          <a:p>
            <a:r>
              <a:rPr lang="en-US" dirty="0" smtClean="0"/>
              <a:t>Learning in democracy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Both are conscious and unconscious process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affects directly and indirectly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Learning also directly </a:t>
            </a:r>
            <a:r>
              <a:rPr lang="en-US" smtClean="0"/>
              <a:t>and indirectly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Teaching Principles based on learning Principles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143116"/>
            <a:ext cx="8229600" cy="4389120"/>
          </a:xfrm>
        </p:spPr>
        <p:txBody>
          <a:bodyPr/>
          <a:lstStyle/>
          <a:p>
            <a:r>
              <a:rPr lang="en-IN" dirty="0" smtClean="0"/>
              <a:t>Good teaching involves guided learning</a:t>
            </a:r>
          </a:p>
          <a:p>
            <a:r>
              <a:rPr lang="en-IN" dirty="0" smtClean="0"/>
              <a:t>Good teaching is kindly and sympathetic</a:t>
            </a:r>
          </a:p>
          <a:p>
            <a:r>
              <a:rPr lang="en-IN" dirty="0" smtClean="0"/>
              <a:t>Good teaching is well planned</a:t>
            </a:r>
          </a:p>
          <a:p>
            <a:r>
              <a:rPr lang="en-IN" dirty="0" smtClean="0"/>
              <a:t>Good teaching is cooperative</a:t>
            </a:r>
          </a:p>
          <a:p>
            <a:r>
              <a:rPr lang="en-IN" dirty="0" smtClean="0"/>
              <a:t>Good teaching is suggestive</a:t>
            </a:r>
          </a:p>
          <a:p>
            <a:r>
              <a:rPr lang="en-IN" dirty="0" smtClean="0"/>
              <a:t>Good teaching is democratic</a:t>
            </a:r>
          </a:p>
          <a:p>
            <a:r>
              <a:rPr lang="en-IN" dirty="0" smtClean="0"/>
              <a:t>Good teaching is stimulating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142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Teaching Principles based on learning Principles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285992"/>
            <a:ext cx="8229600" cy="4389120"/>
          </a:xfrm>
        </p:spPr>
        <p:txBody>
          <a:bodyPr>
            <a:normAutofit/>
          </a:bodyPr>
          <a:lstStyle/>
          <a:p>
            <a:r>
              <a:rPr lang="en-IN" dirty="0" smtClean="0"/>
              <a:t>Good teaching involves past experiences of the children</a:t>
            </a:r>
          </a:p>
          <a:p>
            <a:r>
              <a:rPr lang="en-IN" dirty="0" smtClean="0"/>
              <a:t>Good teaching is progressive</a:t>
            </a:r>
          </a:p>
          <a:p>
            <a:r>
              <a:rPr lang="en-IN" dirty="0" smtClean="0"/>
              <a:t>Good teaching is remedial</a:t>
            </a:r>
          </a:p>
          <a:p>
            <a:r>
              <a:rPr lang="en-IN" dirty="0" smtClean="0"/>
              <a:t>Good teaching diagnosis difficulties</a:t>
            </a:r>
          </a:p>
          <a:p>
            <a:r>
              <a:rPr lang="en-IN" dirty="0" smtClean="0"/>
              <a:t>Good teaching liberates the learners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 conclude..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Knowledge </a:t>
            </a:r>
            <a:r>
              <a:rPr lang="en-US" dirty="0" smtClean="0"/>
              <a:t>is imparted</a:t>
            </a:r>
          </a:p>
          <a:p>
            <a:r>
              <a:rPr lang="en-US" dirty="0" smtClean="0"/>
              <a:t>Undesirable traits  and tendencies are curbed</a:t>
            </a:r>
          </a:p>
          <a:p>
            <a:r>
              <a:rPr lang="en-US" dirty="0" smtClean="0"/>
              <a:t>Good teaching is of guiding and directing</a:t>
            </a:r>
          </a:p>
          <a:p>
            <a:r>
              <a:rPr lang="en-US" dirty="0" smtClean="0"/>
              <a:t>Encourage towards learning</a:t>
            </a:r>
          </a:p>
          <a:p>
            <a:r>
              <a:rPr lang="en-US" dirty="0" smtClean="0"/>
              <a:t>Suggestions rather than command</a:t>
            </a:r>
          </a:p>
          <a:p>
            <a:r>
              <a:rPr lang="en-US" dirty="0" smtClean="0"/>
              <a:t>Good teaching opens up investigation</a:t>
            </a:r>
            <a:r>
              <a:rPr lang="en-US" dirty="0" smtClean="0"/>
              <a:t>, introduces </a:t>
            </a:r>
            <a:r>
              <a:rPr lang="en-US" dirty="0" smtClean="0"/>
              <a:t>new materials, procedures and aids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To Conclude..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Kindness and sympathy</a:t>
            </a:r>
          </a:p>
          <a:p>
            <a:r>
              <a:rPr lang="en-US" dirty="0" smtClean="0"/>
              <a:t>Good teacher knows about their immaturity</a:t>
            </a:r>
          </a:p>
          <a:p>
            <a:r>
              <a:rPr lang="en-US" dirty="0" smtClean="0"/>
              <a:t>Create homelike and pleasant atmosphere</a:t>
            </a:r>
          </a:p>
          <a:p>
            <a:r>
              <a:rPr lang="en-US" dirty="0" smtClean="0"/>
              <a:t>To understand each child</a:t>
            </a:r>
          </a:p>
          <a:p>
            <a:r>
              <a:rPr lang="en-US" dirty="0" smtClean="0"/>
              <a:t>To affect the students attitudes and </a:t>
            </a:r>
            <a:r>
              <a:rPr lang="en-US" dirty="0" err="1" smtClean="0"/>
              <a:t>tempraments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Therefore: </a:t>
            </a:r>
          </a:p>
          <a:p>
            <a:r>
              <a:rPr lang="en-US" dirty="0" smtClean="0"/>
              <a:t>TLP is an important part of educational process</a:t>
            </a:r>
          </a:p>
          <a:p>
            <a:r>
              <a:rPr lang="en-US" dirty="0" smtClean="0"/>
              <a:t>It is the stimulation and direction of learning</a:t>
            </a:r>
          </a:p>
          <a:p>
            <a:r>
              <a:rPr lang="en-US" dirty="0" smtClean="0"/>
              <a:t>Development of knowledge, skills and attitudes</a:t>
            </a:r>
          </a:p>
          <a:p>
            <a:r>
              <a:rPr lang="en-US" dirty="0" smtClean="0"/>
              <a:t>Overall effective adjustments and training of emotions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396</TotalTime>
  <Words>888</Words>
  <Application>Microsoft Office PowerPoint</Application>
  <PresentationFormat>On-screen Show (4:3)</PresentationFormat>
  <Paragraphs>160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Flow</vt:lpstr>
      <vt:lpstr>CONCEPT OF LEARNING</vt:lpstr>
      <vt:lpstr>      INTRODUCTION--Learning </vt:lpstr>
      <vt:lpstr>Learning - Meaning </vt:lpstr>
      <vt:lpstr>MEANING WITH DEFINITION </vt:lpstr>
      <vt:lpstr>Three Limits on the Definition</vt:lpstr>
      <vt:lpstr>Slide 6</vt:lpstr>
      <vt:lpstr>CONCEPT </vt:lpstr>
      <vt:lpstr>CONCEPT </vt:lpstr>
      <vt:lpstr>   CHARACTERSTICS OF LEARNING  </vt:lpstr>
      <vt:lpstr>    CHARACTERSTICS OF LEARNING</vt:lpstr>
      <vt:lpstr>Importance of learning</vt:lpstr>
      <vt:lpstr>RELATION BETWEEN TEACHING AND LEARNING</vt:lpstr>
      <vt:lpstr>Teaching causes learning </vt:lpstr>
      <vt:lpstr>Close relation between components of learning and teaching process</vt:lpstr>
      <vt:lpstr>One is the means other is the end</vt:lpstr>
      <vt:lpstr>Teaching principles are based on learning principles</vt:lpstr>
      <vt:lpstr> Theories of teaching are based on learning principles </vt:lpstr>
      <vt:lpstr>Observation is possible </vt:lpstr>
      <vt:lpstr>Both are goal oriented </vt:lpstr>
      <vt:lpstr> Both are related to the place where they conducted </vt:lpstr>
      <vt:lpstr> Both are conscious and unconscious process </vt:lpstr>
      <vt:lpstr> Teaching Principles based on learning Principles </vt:lpstr>
      <vt:lpstr>     Teaching Principles based on learning Principles </vt:lpstr>
      <vt:lpstr>To conclude.. </vt:lpstr>
      <vt:lpstr> To Conclude.. 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OF LEARNING</dc:title>
  <dc:creator>Admin</dc:creator>
  <cp:lastModifiedBy>HP-PC</cp:lastModifiedBy>
  <cp:revision>55</cp:revision>
  <dcterms:created xsi:type="dcterms:W3CDTF">2017-09-11T05:01:02Z</dcterms:created>
  <dcterms:modified xsi:type="dcterms:W3CDTF">2021-02-04T05:52:55Z</dcterms:modified>
</cp:coreProperties>
</file>