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1" r:id="rId15"/>
    <p:sldId id="272" r:id="rId16"/>
    <p:sldId id="27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9B27E4A-A514-4E5A-8F9C-BC7D084C5AB6}" type="datetimeFigureOut">
              <a:rPr lang="en-IN" smtClean="0"/>
              <a:t>28-01-2019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1B8F43E-2234-448B-9E48-054746D66CE9}" type="slidenum">
              <a:rPr lang="en-IN" smtClean="0"/>
              <a:t>‹#›</a:t>
            </a:fld>
            <a:endParaRPr lang="en-IN"/>
          </a:p>
        </p:txBody>
      </p:sp>
    </p:spTree>
    <p:extLst>
      <p:ext uri="{BB962C8B-B14F-4D97-AF65-F5344CB8AC3E}">
        <p14:creationId xmlns:p14="http://schemas.microsoft.com/office/powerpoint/2010/main" val="489882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9B27E4A-A514-4E5A-8F9C-BC7D084C5AB6}" type="datetimeFigureOut">
              <a:rPr lang="en-IN" smtClean="0"/>
              <a:t>28-01-2019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1B8F43E-2234-448B-9E48-054746D66CE9}" type="slidenum">
              <a:rPr lang="en-IN" smtClean="0"/>
              <a:t>‹#›</a:t>
            </a:fld>
            <a:endParaRPr lang="en-IN"/>
          </a:p>
        </p:txBody>
      </p:sp>
    </p:spTree>
    <p:extLst>
      <p:ext uri="{BB962C8B-B14F-4D97-AF65-F5344CB8AC3E}">
        <p14:creationId xmlns:p14="http://schemas.microsoft.com/office/powerpoint/2010/main" val="4264228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B27E4A-A514-4E5A-8F9C-BC7D084C5AB6}" type="datetimeFigureOut">
              <a:rPr lang="en-IN" smtClean="0"/>
              <a:t>28-01-2019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1B8F43E-2234-448B-9E48-054746D66CE9}" type="slidenum">
              <a:rPr lang="en-IN" smtClean="0"/>
              <a:t>‹#›</a:t>
            </a:fld>
            <a:endParaRPr lang="en-IN"/>
          </a:p>
        </p:txBody>
      </p:sp>
    </p:spTree>
    <p:extLst>
      <p:ext uri="{BB962C8B-B14F-4D97-AF65-F5344CB8AC3E}">
        <p14:creationId xmlns:p14="http://schemas.microsoft.com/office/powerpoint/2010/main" val="2707939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9B27E4A-A514-4E5A-8F9C-BC7D084C5AB6}" type="datetimeFigureOut">
              <a:rPr lang="en-IN" smtClean="0"/>
              <a:t>28-01-2019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1B8F43E-2234-448B-9E48-054746D66CE9}" type="slidenum">
              <a:rPr lang="en-IN" smtClean="0"/>
              <a:t>‹#›</a:t>
            </a:fld>
            <a:endParaRPr lang="en-IN"/>
          </a:p>
        </p:txBody>
      </p:sp>
    </p:spTree>
    <p:extLst>
      <p:ext uri="{BB962C8B-B14F-4D97-AF65-F5344CB8AC3E}">
        <p14:creationId xmlns:p14="http://schemas.microsoft.com/office/powerpoint/2010/main" val="1204691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9B27E4A-A514-4E5A-8F9C-BC7D084C5AB6}" type="datetimeFigureOut">
              <a:rPr lang="en-IN" smtClean="0"/>
              <a:t>28-01-2019</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1B8F43E-2234-448B-9E48-054746D66CE9}" type="slidenum">
              <a:rPr lang="en-IN" smtClean="0"/>
              <a:t>‹#›</a:t>
            </a:fld>
            <a:endParaRPr lang="en-IN"/>
          </a:p>
        </p:txBody>
      </p:sp>
    </p:spTree>
    <p:extLst>
      <p:ext uri="{BB962C8B-B14F-4D97-AF65-F5344CB8AC3E}">
        <p14:creationId xmlns:p14="http://schemas.microsoft.com/office/powerpoint/2010/main" val="34880803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9B27E4A-A514-4E5A-8F9C-BC7D084C5AB6}" type="datetimeFigureOut">
              <a:rPr lang="en-IN" smtClean="0"/>
              <a:t>28-01-2019</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1B8F43E-2234-448B-9E48-054746D66CE9}" type="slidenum">
              <a:rPr lang="en-IN" smtClean="0"/>
              <a:t>‹#›</a:t>
            </a:fld>
            <a:endParaRPr lang="en-IN"/>
          </a:p>
        </p:txBody>
      </p:sp>
    </p:spTree>
    <p:extLst>
      <p:ext uri="{BB962C8B-B14F-4D97-AF65-F5344CB8AC3E}">
        <p14:creationId xmlns:p14="http://schemas.microsoft.com/office/powerpoint/2010/main" val="761516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79B27E4A-A514-4E5A-8F9C-BC7D084C5AB6}" type="datetimeFigureOut">
              <a:rPr lang="en-IN" smtClean="0"/>
              <a:t>28-01-2019</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1B8F43E-2234-448B-9E48-054746D66CE9}" type="slidenum">
              <a:rPr lang="en-IN" smtClean="0"/>
              <a:t>‹#›</a:t>
            </a:fld>
            <a:endParaRPr lang="en-IN"/>
          </a:p>
        </p:txBody>
      </p:sp>
    </p:spTree>
    <p:extLst>
      <p:ext uri="{BB962C8B-B14F-4D97-AF65-F5344CB8AC3E}">
        <p14:creationId xmlns:p14="http://schemas.microsoft.com/office/powerpoint/2010/main" val="1091784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B27E4A-A514-4E5A-8F9C-BC7D084C5AB6}" type="datetimeFigureOut">
              <a:rPr lang="en-IN" smtClean="0"/>
              <a:t>28-01-2019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1B8F43E-2234-448B-9E48-054746D66CE9}" type="slidenum">
              <a:rPr lang="en-IN" smtClean="0"/>
              <a:t>‹#›</a:t>
            </a:fld>
            <a:endParaRPr lang="en-IN"/>
          </a:p>
        </p:txBody>
      </p:sp>
    </p:spTree>
    <p:extLst>
      <p:ext uri="{BB962C8B-B14F-4D97-AF65-F5344CB8AC3E}">
        <p14:creationId xmlns:p14="http://schemas.microsoft.com/office/powerpoint/2010/main" val="8262813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B27E4A-A514-4E5A-8F9C-BC7D084C5AB6}" type="datetimeFigureOut">
              <a:rPr lang="en-IN" smtClean="0"/>
              <a:t>28-01-2019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1B8F43E-2234-448B-9E48-054746D66CE9}" type="slidenum">
              <a:rPr lang="en-IN" smtClean="0"/>
              <a:t>‹#›</a:t>
            </a:fld>
            <a:endParaRPr lang="en-IN"/>
          </a:p>
        </p:txBody>
      </p:sp>
    </p:spTree>
    <p:extLst>
      <p:ext uri="{BB962C8B-B14F-4D97-AF65-F5344CB8AC3E}">
        <p14:creationId xmlns:p14="http://schemas.microsoft.com/office/powerpoint/2010/main" val="39662945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B27E4A-A514-4E5A-8F9C-BC7D084C5AB6}" type="datetimeFigureOut">
              <a:rPr lang="en-IN" smtClean="0"/>
              <a:t>28-01-2019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1B8F43E-2234-448B-9E48-054746D66CE9}" type="slidenum">
              <a:rPr lang="en-IN" smtClean="0"/>
              <a:t>‹#›</a:t>
            </a:fld>
            <a:endParaRPr lang="en-IN"/>
          </a:p>
        </p:txBody>
      </p:sp>
    </p:spTree>
    <p:extLst>
      <p:ext uri="{BB962C8B-B14F-4D97-AF65-F5344CB8AC3E}">
        <p14:creationId xmlns:p14="http://schemas.microsoft.com/office/powerpoint/2010/main" val="4191835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B27E4A-A514-4E5A-8F9C-BC7D084C5AB6}" type="datetimeFigureOut">
              <a:rPr lang="en-IN" smtClean="0"/>
              <a:t>28-01-2019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1B8F43E-2234-448B-9E48-054746D66CE9}" type="slidenum">
              <a:rPr lang="en-IN" smtClean="0"/>
              <a:t>‹#›</a:t>
            </a:fld>
            <a:endParaRPr lang="en-IN"/>
          </a:p>
        </p:txBody>
      </p:sp>
    </p:spTree>
    <p:extLst>
      <p:ext uri="{BB962C8B-B14F-4D97-AF65-F5344CB8AC3E}">
        <p14:creationId xmlns:p14="http://schemas.microsoft.com/office/powerpoint/2010/main" val="3057530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B27E4A-A514-4E5A-8F9C-BC7D084C5AB6}" type="datetimeFigureOut">
              <a:rPr lang="en-IN" smtClean="0"/>
              <a:t>28-01-2019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1B8F43E-2234-448B-9E48-054746D66CE9}" type="slidenum">
              <a:rPr lang="en-IN" smtClean="0"/>
              <a:t>‹#›</a:t>
            </a:fld>
            <a:endParaRPr lang="en-IN"/>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5855943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B27E4A-A514-4E5A-8F9C-BC7D084C5AB6}" type="datetimeFigureOut">
              <a:rPr lang="en-IN" smtClean="0"/>
              <a:t>28-01-2019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1B8F43E-2234-448B-9E48-054746D66CE9}" type="slidenum">
              <a:rPr lang="en-IN" smtClean="0"/>
              <a:t>‹#›</a:t>
            </a:fld>
            <a:endParaRPr lang="en-IN"/>
          </a:p>
        </p:txBody>
      </p:sp>
    </p:spTree>
    <p:extLst>
      <p:ext uri="{BB962C8B-B14F-4D97-AF65-F5344CB8AC3E}">
        <p14:creationId xmlns:p14="http://schemas.microsoft.com/office/powerpoint/2010/main" val="10680964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79B27E4A-A514-4E5A-8F9C-BC7D084C5AB6}" type="datetimeFigureOut">
              <a:rPr lang="en-IN" smtClean="0"/>
              <a:t>28-01-2019</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1B8F43E-2234-448B-9E48-054746D66CE9}" type="slidenum">
              <a:rPr lang="en-IN" smtClean="0"/>
              <a:t>‹#›</a:t>
            </a:fld>
            <a:endParaRPr lang="en-IN"/>
          </a:p>
        </p:txBody>
      </p:sp>
    </p:spTree>
    <p:extLst>
      <p:ext uri="{BB962C8B-B14F-4D97-AF65-F5344CB8AC3E}">
        <p14:creationId xmlns:p14="http://schemas.microsoft.com/office/powerpoint/2010/main" val="344368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79B27E4A-A514-4E5A-8F9C-BC7D084C5AB6}" type="datetimeFigureOut">
              <a:rPr lang="en-IN" smtClean="0"/>
              <a:t>28-01-2019</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1B8F43E-2234-448B-9E48-054746D66CE9}" type="slidenum">
              <a:rPr lang="en-IN" smtClean="0"/>
              <a:t>‹#›</a:t>
            </a:fld>
            <a:endParaRPr lang="en-IN"/>
          </a:p>
        </p:txBody>
      </p:sp>
    </p:spTree>
    <p:extLst>
      <p:ext uri="{BB962C8B-B14F-4D97-AF65-F5344CB8AC3E}">
        <p14:creationId xmlns:p14="http://schemas.microsoft.com/office/powerpoint/2010/main" val="14014166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9B27E4A-A514-4E5A-8F9C-BC7D084C5AB6}" type="datetimeFigureOut">
              <a:rPr lang="en-IN" smtClean="0"/>
              <a:t>28-01-2019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1B8F43E-2234-448B-9E48-054746D66CE9}" type="slidenum">
              <a:rPr lang="en-IN" smtClean="0"/>
              <a:t>‹#›</a:t>
            </a:fld>
            <a:endParaRPr lang="en-IN"/>
          </a:p>
        </p:txBody>
      </p:sp>
    </p:spTree>
    <p:extLst>
      <p:ext uri="{BB962C8B-B14F-4D97-AF65-F5344CB8AC3E}">
        <p14:creationId xmlns:p14="http://schemas.microsoft.com/office/powerpoint/2010/main" val="23078429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9B27E4A-A514-4E5A-8F9C-BC7D084C5AB6}" type="datetimeFigureOut">
              <a:rPr lang="en-IN" smtClean="0"/>
              <a:t>28-01-2019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1B8F43E-2234-448B-9E48-054746D66CE9}" type="slidenum">
              <a:rPr lang="en-IN" smtClean="0"/>
              <a:t>‹#›</a:t>
            </a:fld>
            <a:endParaRPr lang="en-IN"/>
          </a:p>
        </p:txBody>
      </p:sp>
    </p:spTree>
    <p:extLst>
      <p:ext uri="{BB962C8B-B14F-4D97-AF65-F5344CB8AC3E}">
        <p14:creationId xmlns:p14="http://schemas.microsoft.com/office/powerpoint/2010/main" val="3375057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79B27E4A-A514-4E5A-8F9C-BC7D084C5AB6}" type="datetimeFigureOut">
              <a:rPr lang="en-IN" smtClean="0"/>
              <a:t>28-01-2019</a:t>
            </a:fld>
            <a:endParaRPr lang="en-IN"/>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IN"/>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31B8F43E-2234-448B-9E48-054746D66CE9}" type="slidenum">
              <a:rPr lang="en-IN" smtClean="0"/>
              <a:t>‹#›</a:t>
            </a:fld>
            <a:endParaRPr lang="en-IN"/>
          </a:p>
        </p:txBody>
      </p:sp>
    </p:spTree>
    <p:extLst>
      <p:ext uri="{BB962C8B-B14F-4D97-AF65-F5344CB8AC3E}">
        <p14:creationId xmlns:p14="http://schemas.microsoft.com/office/powerpoint/2010/main" val="3125090799"/>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cdn.yourarticlelibrary.com/wp-content/uploads/2015/09/image16.pn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dirty="0" smtClean="0"/>
              <a:t>CONCEPT OF EVALUATION</a:t>
            </a:r>
            <a:endParaRPr lang="en-IN" dirty="0"/>
          </a:p>
        </p:txBody>
      </p:sp>
      <p:sp>
        <p:nvSpPr>
          <p:cNvPr id="3" name="Subtitle 2"/>
          <p:cNvSpPr>
            <a:spLocks noGrp="1"/>
          </p:cNvSpPr>
          <p:nvPr>
            <p:ph type="subTitle" idx="1"/>
          </p:nvPr>
        </p:nvSpPr>
        <p:spPr/>
        <p:txBody>
          <a:bodyPr/>
          <a:lstStyle/>
          <a:p>
            <a:endParaRPr lang="en-IN"/>
          </a:p>
        </p:txBody>
      </p:sp>
    </p:spTree>
    <p:extLst>
      <p:ext uri="{BB962C8B-B14F-4D97-AF65-F5344CB8AC3E}">
        <p14:creationId xmlns:p14="http://schemas.microsoft.com/office/powerpoint/2010/main" val="4631054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3"/>
          </p:nvPr>
        </p:nvSpPr>
        <p:spPr/>
        <p:txBody>
          <a:bodyPr>
            <a:normAutofit/>
          </a:bodyPr>
          <a:lstStyle/>
          <a:p>
            <a:r>
              <a:rPr lang="en-IN" dirty="0"/>
              <a:t>The terms measurement and evaluation assessment are sometimes used interchangeably; The  word  ‘evaluation’  is  often  confused with assessment, testing and measurement.  Testing is only a technique to collect evidence regarding pupil behaviour. Measurement on the other hand, is limited to quantitative description of  the student  behaviour.  </a:t>
            </a:r>
            <a:r>
              <a:rPr lang="en-IN" dirty="0" smtClean="0"/>
              <a:t>:</a:t>
            </a:r>
            <a:endParaRPr lang="en-IN" dirty="0"/>
          </a:p>
          <a:p>
            <a:endParaRPr lang="en-IN" dirty="0"/>
          </a:p>
        </p:txBody>
      </p:sp>
    </p:spTree>
    <p:extLst>
      <p:ext uri="{BB962C8B-B14F-4D97-AF65-F5344CB8AC3E}">
        <p14:creationId xmlns:p14="http://schemas.microsoft.com/office/powerpoint/2010/main" val="19466460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313898" y="982639"/>
            <a:ext cx="11600597" cy="4808561"/>
          </a:xfrm>
        </p:spPr>
        <p:txBody>
          <a:bodyPr>
            <a:normAutofit/>
          </a:bodyPr>
          <a:lstStyle/>
          <a:p>
            <a:r>
              <a:rPr lang="en-IN" dirty="0" smtClean="0"/>
              <a:t>Evaluation is  a  more  comprehensive   term  which includes  testing  and  measurement and  also qualitative  description of  the  student  behaviour. </a:t>
            </a:r>
          </a:p>
          <a:p>
            <a:r>
              <a:rPr lang="en-IN" dirty="0" smtClean="0"/>
              <a:t>It also includes value judgment regarding the  worth  or  desirability of  the behaviour measured  or  assessed. </a:t>
            </a:r>
          </a:p>
          <a:p>
            <a:r>
              <a:rPr lang="en-IN" dirty="0" smtClean="0"/>
              <a:t>For example when we say Rohan secured 45 numbers in Arith­metic. It just indicates ‘how much’ Rohan has successfully answered. It does not include any qualitative description i.e. ‘how good’ he is in Arithmetic. </a:t>
            </a:r>
          </a:p>
          <a:p>
            <a:r>
              <a:rPr lang="en-IN" dirty="0" smtClean="0"/>
              <a:t>Evaluation on the other hand includes both quantitative description (measurement) and qualitative description (Non measurement) along with value judgements. </a:t>
            </a:r>
          </a:p>
          <a:p>
            <a:r>
              <a:rPr lang="en-IN" dirty="0" smtClean="0"/>
              <a:t>Considering the importance of this relationship, </a:t>
            </a:r>
            <a:r>
              <a:rPr lang="en-IN" b="1" dirty="0" err="1" smtClean="0"/>
              <a:t>Gronlund</a:t>
            </a:r>
            <a:r>
              <a:rPr lang="en-IN" dirty="0" smtClean="0"/>
              <a:t>   has  indicated this relationship  in the following equation</a:t>
            </a:r>
            <a:endParaRPr lang="en-IN" dirty="0"/>
          </a:p>
        </p:txBody>
      </p:sp>
    </p:spTree>
    <p:extLst>
      <p:ext uri="{BB962C8B-B14F-4D97-AF65-F5344CB8AC3E}">
        <p14:creationId xmlns:p14="http://schemas.microsoft.com/office/powerpoint/2010/main" val="33349824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3"/>
          </p:nvPr>
        </p:nvSpPr>
        <p:spPr/>
        <p:txBody>
          <a:bodyPr/>
          <a:lstStyle/>
          <a:p>
            <a:pPr fontAlgn="base"/>
            <a:r>
              <a:rPr lang="en-IN" dirty="0"/>
              <a:t>Measurement  = quantitative description of pupils (measurement) + value judgment</a:t>
            </a:r>
          </a:p>
          <a:p>
            <a:pPr fontAlgn="base"/>
            <a:r>
              <a:rPr lang="en-IN" dirty="0"/>
              <a:t>Evaluation = qualitative description of pupils (non-measurement) + value judgment</a:t>
            </a:r>
          </a:p>
          <a:p>
            <a:endParaRPr lang="en-IN" dirty="0"/>
          </a:p>
        </p:txBody>
      </p:sp>
    </p:spTree>
    <p:extLst>
      <p:ext uri="{BB962C8B-B14F-4D97-AF65-F5344CB8AC3E}">
        <p14:creationId xmlns:p14="http://schemas.microsoft.com/office/powerpoint/2010/main" val="25391215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3"/>
          </p:nvPr>
        </p:nvSpPr>
        <p:spPr/>
        <p:txBody>
          <a:bodyPr/>
          <a:lstStyle/>
          <a:p>
            <a:r>
              <a:rPr lang="en-IN" dirty="0"/>
              <a:t>Thus,  evaluation  may  not be  based  on measurement  alone  but  it  goes beyond  the simple quantitative score. This relationship between measurement, non -measurement and evaluation can be illustrated with the help of following diagram (1.1).</a:t>
            </a:r>
          </a:p>
          <a:p>
            <a:endParaRPr lang="en-IN" dirty="0"/>
          </a:p>
        </p:txBody>
      </p:sp>
      <p:pic>
        <p:nvPicPr>
          <p:cNvPr id="4" name="Picture 3" descr="Relationship between Measurement, Non Measurement and Evaluation">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3240050" y="4130510"/>
            <a:ext cx="5930265" cy="1609725"/>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Tree>
    <p:extLst>
      <p:ext uri="{BB962C8B-B14F-4D97-AF65-F5344CB8AC3E}">
        <p14:creationId xmlns:p14="http://schemas.microsoft.com/office/powerpoint/2010/main" val="13414505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1" y="996287"/>
            <a:ext cx="11805313" cy="4794913"/>
          </a:xfrm>
        </p:spPr>
        <p:txBody>
          <a:bodyPr>
            <a:normAutofit/>
          </a:bodyPr>
          <a:lstStyle/>
          <a:p>
            <a:pPr fontAlgn="base"/>
            <a:r>
              <a:rPr lang="en-IN" b="1" dirty="0"/>
              <a:t>Definition of Evaluation</a:t>
            </a:r>
            <a:endParaRPr lang="en-IN" dirty="0"/>
          </a:p>
          <a:p>
            <a:pPr fontAlgn="base"/>
            <a:r>
              <a:rPr lang="en-IN" b="1" dirty="0"/>
              <a:t>Tyler</a:t>
            </a:r>
            <a:r>
              <a:rPr lang="en-IN" dirty="0"/>
              <a:t>  defined evaluation as “a systematic process of </a:t>
            </a:r>
            <a:r>
              <a:rPr lang="en-IN" i="1" dirty="0">
                <a:solidFill>
                  <a:srgbClr val="FF0000"/>
                </a:solidFill>
              </a:rPr>
              <a:t>determining the extent to which educational objectives are achieved  by  pupils”. </a:t>
            </a:r>
            <a:endParaRPr lang="en-IN" i="1" dirty="0" smtClean="0">
              <a:solidFill>
                <a:srgbClr val="FF0000"/>
              </a:solidFill>
            </a:endParaRPr>
          </a:p>
          <a:p>
            <a:pPr fontAlgn="base"/>
            <a:r>
              <a:rPr lang="en-IN" dirty="0" smtClean="0"/>
              <a:t>This </a:t>
            </a:r>
            <a:r>
              <a:rPr lang="en-IN" dirty="0"/>
              <a:t>definition indicates that evaluation is a systematic process, and </a:t>
            </a:r>
            <a:r>
              <a:rPr lang="en-IN" dirty="0" smtClean="0"/>
              <a:t> Without</a:t>
            </a:r>
            <a:r>
              <a:rPr lang="en-IN" dirty="0"/>
              <a:t>  predetermined  objectives,  it is  not possible to judge the progress, growth and development of students.</a:t>
            </a:r>
          </a:p>
          <a:p>
            <a:pPr fontAlgn="base"/>
            <a:r>
              <a:rPr lang="en-IN" b="1" dirty="0" err="1"/>
              <a:t>Crombach</a:t>
            </a:r>
            <a:r>
              <a:rPr lang="en-IN" b="1" dirty="0"/>
              <a:t> </a:t>
            </a:r>
            <a:r>
              <a:rPr lang="en-IN" dirty="0"/>
              <a:t> defined evaluation as “the collection and use of information to make decisions about an educational programme”.</a:t>
            </a:r>
          </a:p>
          <a:p>
            <a:endParaRPr lang="en-IN" dirty="0"/>
          </a:p>
        </p:txBody>
      </p:sp>
    </p:spTree>
    <p:extLst>
      <p:ext uri="{BB962C8B-B14F-4D97-AF65-F5344CB8AC3E}">
        <p14:creationId xmlns:p14="http://schemas.microsoft.com/office/powerpoint/2010/main" val="33379829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354842" y="1132765"/>
            <a:ext cx="11614244" cy="4658436"/>
          </a:xfrm>
        </p:spPr>
        <p:txBody>
          <a:bodyPr>
            <a:normAutofit fontScale="92500" lnSpcReduction="10000"/>
          </a:bodyPr>
          <a:lstStyle/>
          <a:p>
            <a:pPr fontAlgn="base"/>
            <a:r>
              <a:rPr lang="en-IN" b="1" dirty="0"/>
              <a:t>Wheeler</a:t>
            </a:r>
            <a:r>
              <a:rPr lang="en-IN" dirty="0"/>
              <a:t>  defined evaluation as a more general judgement of the outcome of a programme, which involves the use of observations, various tests, questionnaires, interviews, etc.  His emphasis was on the processes of educational evaluation.</a:t>
            </a:r>
          </a:p>
          <a:p>
            <a:pPr marL="0" indent="0" fontAlgn="base">
              <a:buNone/>
            </a:pPr>
            <a:r>
              <a:rPr lang="en-IN" b="1" dirty="0"/>
              <a:t> </a:t>
            </a:r>
            <a:endParaRPr lang="en-IN" dirty="0"/>
          </a:p>
          <a:p>
            <a:pPr fontAlgn="base"/>
            <a:r>
              <a:rPr lang="en-IN" b="1" dirty="0"/>
              <a:t>James M. </a:t>
            </a:r>
            <a:r>
              <a:rPr lang="en-IN" b="1" dirty="0" err="1"/>
              <a:t>Bradfield:</a:t>
            </a:r>
            <a:r>
              <a:rPr lang="en-IN" dirty="0" err="1"/>
              <a:t>Evaluation</a:t>
            </a:r>
            <a:r>
              <a:rPr lang="en-IN" dirty="0"/>
              <a:t> is the assignment of sym­bols to phenomenon, in order to characterize the worth or value of a phenomenon, usually with reference to some cultural or scientific standards.</a:t>
            </a:r>
          </a:p>
          <a:p>
            <a:pPr fontAlgn="base"/>
            <a:r>
              <a:rPr lang="en-IN" dirty="0"/>
              <a:t> </a:t>
            </a:r>
          </a:p>
          <a:p>
            <a:pPr fontAlgn="base"/>
            <a:r>
              <a:rPr lang="en-IN" b="1" dirty="0"/>
              <a:t>Thorndike and </a:t>
            </a:r>
            <a:r>
              <a:rPr lang="en-IN" b="1" dirty="0" err="1"/>
              <a:t>Hegan:</a:t>
            </a:r>
            <a:r>
              <a:rPr lang="en-IN" dirty="0" err="1"/>
              <a:t>The</a:t>
            </a:r>
            <a:r>
              <a:rPr lang="en-IN" dirty="0"/>
              <a:t> term evaluation is closely re­lated to measurement. It is in some respect, inclusive in­cluding informal and intuitive judgement of pupil’s progress. Evaluation is describing something in term of selected attributes and judging the degree of acceptability or suitability of that which has been described.</a:t>
            </a:r>
          </a:p>
          <a:p>
            <a:endParaRPr lang="en-IN" dirty="0"/>
          </a:p>
        </p:txBody>
      </p:sp>
    </p:spTree>
    <p:extLst>
      <p:ext uri="{BB962C8B-B14F-4D97-AF65-F5344CB8AC3E}">
        <p14:creationId xmlns:p14="http://schemas.microsoft.com/office/powerpoint/2010/main" val="13365339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err="1" smtClean="0"/>
              <a:t>defintions</a:t>
            </a:r>
            <a:endParaRPr lang="en-IN" dirty="0"/>
          </a:p>
        </p:txBody>
      </p:sp>
      <p:sp>
        <p:nvSpPr>
          <p:cNvPr id="3" name="Content Placeholder 2"/>
          <p:cNvSpPr>
            <a:spLocks noGrp="1"/>
          </p:cNvSpPr>
          <p:nvPr>
            <p:ph sz="quarter" idx="13"/>
          </p:nvPr>
        </p:nvSpPr>
        <p:spPr/>
        <p:txBody>
          <a:bodyPr/>
          <a:lstStyle/>
          <a:p>
            <a:pPr fontAlgn="base"/>
            <a:r>
              <a:rPr lang="en-IN" b="1" dirty="0"/>
              <a:t>Norman E. </a:t>
            </a:r>
            <a:r>
              <a:rPr lang="en-IN" b="1" dirty="0" err="1"/>
              <a:t>Gronlund</a:t>
            </a:r>
            <a:r>
              <a:rPr lang="en-IN" b="1" dirty="0"/>
              <a:t> and Robert L. </a:t>
            </a:r>
            <a:r>
              <a:rPr lang="en-IN" b="1" dirty="0" err="1"/>
              <a:t>Linn:</a:t>
            </a:r>
            <a:r>
              <a:rPr lang="en-IN" dirty="0" err="1"/>
              <a:t>Evaluation</a:t>
            </a:r>
            <a:r>
              <a:rPr lang="en-IN" dirty="0"/>
              <a:t> is a systematic process of collecting, analysing and interpreting in­formation to determine the extent to which pupil’s are achievement instructional objectives</a:t>
            </a:r>
            <a:r>
              <a:rPr lang="en-IN" dirty="0" smtClean="0"/>
              <a:t>.</a:t>
            </a:r>
          </a:p>
          <a:p>
            <a:pPr fontAlgn="base"/>
            <a:endParaRPr lang="en-IN" dirty="0"/>
          </a:p>
          <a:p>
            <a:pPr fontAlgn="base"/>
            <a:r>
              <a:rPr lang="en-IN" b="1" dirty="0"/>
              <a:t>C.V. </a:t>
            </a:r>
            <a:r>
              <a:rPr lang="en-IN" b="1" dirty="0" err="1"/>
              <a:t>Good:</a:t>
            </a:r>
            <a:r>
              <a:rPr lang="en-IN" dirty="0" err="1"/>
              <a:t>The</a:t>
            </a:r>
            <a:r>
              <a:rPr lang="en-IN" dirty="0"/>
              <a:t> process of ascertaining or judging the value or amount of something by use of a standard of standard of appraisal includes judgement in terms of internal evidence and external criteria</a:t>
            </a:r>
          </a:p>
          <a:p>
            <a:endParaRPr lang="en-IN" dirty="0"/>
          </a:p>
        </p:txBody>
      </p:sp>
    </p:spTree>
    <p:extLst>
      <p:ext uri="{BB962C8B-B14F-4D97-AF65-F5344CB8AC3E}">
        <p14:creationId xmlns:p14="http://schemas.microsoft.com/office/powerpoint/2010/main" val="12441625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conclusion</a:t>
            </a:r>
            <a:endParaRPr lang="en-IN" dirty="0"/>
          </a:p>
        </p:txBody>
      </p:sp>
      <p:sp>
        <p:nvSpPr>
          <p:cNvPr id="3" name="Content Placeholder 2"/>
          <p:cNvSpPr>
            <a:spLocks noGrp="1"/>
          </p:cNvSpPr>
          <p:nvPr>
            <p:ph sz="quarter" idx="13"/>
          </p:nvPr>
        </p:nvSpPr>
        <p:spPr/>
        <p:txBody>
          <a:bodyPr/>
          <a:lstStyle/>
          <a:p>
            <a:pPr fontAlgn="base"/>
            <a:r>
              <a:rPr lang="en-IN" dirty="0"/>
              <a:t>Thus Evaluation can be conceptualised in the following manner:</a:t>
            </a:r>
          </a:p>
          <a:p>
            <a:pPr fontAlgn="base"/>
            <a:r>
              <a:rPr lang="en-IN" dirty="0"/>
              <a:t>1) Evaluation is an act or a process that allows one to make a judgment about the desirability or value of a measure.</a:t>
            </a:r>
          </a:p>
          <a:p>
            <a:pPr fontAlgn="base"/>
            <a:r>
              <a:rPr lang="en-IN" dirty="0"/>
              <a:t>2) Evaluation is a process of delineating, obtaining and providing useful information for judging decision alternatives</a:t>
            </a:r>
          </a:p>
          <a:p>
            <a:pPr fontAlgn="base"/>
            <a:r>
              <a:rPr lang="en-IN" dirty="0"/>
              <a:t>3) The word evaluation refers to the act or process of determining the value of something.</a:t>
            </a:r>
          </a:p>
          <a:p>
            <a:endParaRPr lang="en-IN" dirty="0"/>
          </a:p>
        </p:txBody>
      </p:sp>
    </p:spTree>
    <p:extLst>
      <p:ext uri="{BB962C8B-B14F-4D97-AF65-F5344CB8AC3E}">
        <p14:creationId xmlns:p14="http://schemas.microsoft.com/office/powerpoint/2010/main" val="17062435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477671" y="1193255"/>
            <a:ext cx="10768083" cy="3424237"/>
          </a:xfrm>
        </p:spPr>
        <p:txBody>
          <a:bodyPr>
            <a:normAutofit fontScale="85000" lnSpcReduction="10000"/>
          </a:bodyPr>
          <a:lstStyle/>
          <a:p>
            <a:r>
              <a:rPr lang="en-IN" b="1" dirty="0"/>
              <a:t>Thus  evaluation  is  a systematic  process  of  </a:t>
            </a:r>
            <a:r>
              <a:rPr lang="en-IN" b="1" dirty="0" smtClean="0"/>
              <a:t>collecting evidence</a:t>
            </a:r>
            <a:r>
              <a:rPr lang="en-IN" b="1" dirty="0"/>
              <a:t>  about  students’  achievement in  both cognitive and non-cognitive areas of  learning on the basis of which judgments are formed and decisions are made. </a:t>
            </a:r>
            <a:endParaRPr lang="en-IN" b="1" dirty="0" smtClean="0"/>
          </a:p>
          <a:p>
            <a:r>
              <a:rPr lang="en-IN" b="1" dirty="0" smtClean="0"/>
              <a:t>Its </a:t>
            </a:r>
            <a:r>
              <a:rPr lang="en-IN" b="1" dirty="0"/>
              <a:t>main objective is Qualitative Improvement. </a:t>
            </a:r>
            <a:endParaRPr lang="en-IN" b="1" dirty="0" smtClean="0"/>
          </a:p>
          <a:p>
            <a:r>
              <a:rPr lang="en-IN" b="1" dirty="0" smtClean="0"/>
              <a:t>Evaluation </a:t>
            </a:r>
            <a:r>
              <a:rPr lang="en-IN" b="1" dirty="0"/>
              <a:t>is a process of making value judgements over a level of performance or achievement. </a:t>
            </a:r>
            <a:endParaRPr lang="en-IN" b="1" dirty="0" smtClean="0"/>
          </a:p>
          <a:p>
            <a:r>
              <a:rPr lang="en-IN" b="1" dirty="0" smtClean="0"/>
              <a:t>Evaluation </a:t>
            </a:r>
            <a:r>
              <a:rPr lang="en-IN" b="1" dirty="0"/>
              <a:t>is the process of determining the extent to which the objectives are achieved. Concerned not only with the appraisal of achievement, but also with its improvement</a:t>
            </a:r>
            <a:r>
              <a:rPr lang="en-IN" b="1" dirty="0" smtClean="0"/>
              <a:t>.</a:t>
            </a:r>
          </a:p>
          <a:p>
            <a:r>
              <a:rPr lang="en-IN" b="1" dirty="0" smtClean="0"/>
              <a:t> </a:t>
            </a:r>
            <a:r>
              <a:rPr lang="en-IN" b="1" dirty="0"/>
              <a:t>Evaluation is continuous and dynamic. Evaluation helps in forming the following decisions</a:t>
            </a:r>
          </a:p>
          <a:p>
            <a:endParaRPr lang="en-IN" b="1" dirty="0"/>
          </a:p>
        </p:txBody>
      </p:sp>
    </p:spTree>
    <p:extLst>
      <p:ext uri="{BB962C8B-B14F-4D97-AF65-F5344CB8AC3E}">
        <p14:creationId xmlns:p14="http://schemas.microsoft.com/office/powerpoint/2010/main" val="13665648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Purpose  of evaluation</a:t>
            </a:r>
            <a:endParaRPr lang="en-IN" dirty="0"/>
          </a:p>
        </p:txBody>
      </p:sp>
      <p:sp>
        <p:nvSpPr>
          <p:cNvPr id="3" name="Content Placeholder 2"/>
          <p:cNvSpPr>
            <a:spLocks noGrp="1"/>
          </p:cNvSpPr>
          <p:nvPr>
            <p:ph sz="quarter" idx="13"/>
          </p:nvPr>
        </p:nvSpPr>
        <p:spPr/>
        <p:txBody>
          <a:bodyPr/>
          <a:lstStyle/>
          <a:p>
            <a:pPr fontAlgn="base"/>
            <a:r>
              <a:rPr lang="en-IN" b="1" dirty="0"/>
              <a:t>Purpose / Importance of   Evaluation</a:t>
            </a:r>
            <a:endParaRPr lang="en-IN" dirty="0"/>
          </a:p>
          <a:p>
            <a:pPr fontAlgn="base"/>
            <a:r>
              <a:rPr lang="en-IN" dirty="0"/>
              <a:t>The main aim of teaching learning process is to enable the pupil to achieve intended learning outcomes. </a:t>
            </a:r>
            <a:endParaRPr lang="en-IN" dirty="0" smtClean="0"/>
          </a:p>
        </p:txBody>
      </p:sp>
    </p:spTree>
    <p:extLst>
      <p:ext uri="{BB962C8B-B14F-4D97-AF65-F5344CB8AC3E}">
        <p14:creationId xmlns:p14="http://schemas.microsoft.com/office/powerpoint/2010/main" val="35379431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450376" y="1064525"/>
            <a:ext cx="11232108" cy="4726676"/>
          </a:xfrm>
        </p:spPr>
        <p:txBody>
          <a:bodyPr>
            <a:normAutofit/>
          </a:bodyPr>
          <a:lstStyle/>
          <a:p>
            <a:pPr fontAlgn="base"/>
            <a:r>
              <a:rPr lang="en-IN" b="1" dirty="0">
                <a:solidFill>
                  <a:srgbClr val="FF0000"/>
                </a:solidFill>
              </a:rPr>
              <a:t>1.Improve program design and implementation</a:t>
            </a:r>
            <a:r>
              <a:rPr lang="en-IN" b="1" dirty="0"/>
              <a:t>.</a:t>
            </a:r>
            <a:endParaRPr lang="en-IN" dirty="0"/>
          </a:p>
          <a:p>
            <a:pPr fontAlgn="base"/>
            <a:r>
              <a:rPr lang="en-IN" b="1" i="1" dirty="0"/>
              <a:t>It is important to periodically assess and adapt your activities to ensure they are as effective as they can be. Evaluation can help you identify areas for improvement and ultimately help you realize your goals more efficiently. </a:t>
            </a:r>
            <a:endParaRPr lang="en-IN" b="1" i="1" dirty="0" smtClean="0"/>
          </a:p>
          <a:p>
            <a:pPr fontAlgn="base"/>
            <a:r>
              <a:rPr lang="en-IN" b="1" dirty="0" smtClean="0">
                <a:solidFill>
                  <a:srgbClr val="FF0000"/>
                </a:solidFill>
              </a:rPr>
              <a:t>2</a:t>
            </a:r>
            <a:r>
              <a:rPr lang="en-IN" b="1" dirty="0" smtClean="0">
                <a:solidFill>
                  <a:srgbClr val="FF0000"/>
                </a:solidFill>
              </a:rPr>
              <a:t>. Demonstrate </a:t>
            </a:r>
            <a:r>
              <a:rPr lang="en-IN" b="1" dirty="0">
                <a:solidFill>
                  <a:srgbClr val="FF0000"/>
                </a:solidFill>
              </a:rPr>
              <a:t>program impact.</a:t>
            </a:r>
            <a:endParaRPr lang="en-IN" dirty="0">
              <a:solidFill>
                <a:srgbClr val="FF0000"/>
              </a:solidFill>
            </a:endParaRPr>
          </a:p>
          <a:p>
            <a:pPr lvl="0" fontAlgn="base"/>
            <a:r>
              <a:rPr lang="en-IN" b="1" i="1" dirty="0"/>
              <a:t>Evaluation enables you to demonstrate your program’s success or progress. The information you collect allows you to better communicate your program's impact to others, which is critical for public relations, staff morale, and attracting and retaining support from current and potential funders. </a:t>
            </a:r>
          </a:p>
          <a:p>
            <a:endParaRPr lang="en-IN" b="1" i="1" dirty="0"/>
          </a:p>
        </p:txBody>
      </p:sp>
    </p:spTree>
    <p:extLst>
      <p:ext uri="{BB962C8B-B14F-4D97-AF65-F5344CB8AC3E}">
        <p14:creationId xmlns:p14="http://schemas.microsoft.com/office/powerpoint/2010/main" val="41274675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327546" y="1269243"/>
            <a:ext cx="11327642" cy="4521958"/>
          </a:xfrm>
        </p:spPr>
        <p:txBody>
          <a:bodyPr>
            <a:normAutofit/>
          </a:bodyPr>
          <a:lstStyle/>
          <a:p>
            <a:pPr fontAlgn="base"/>
            <a:r>
              <a:rPr lang="en-IN" dirty="0">
                <a:solidFill>
                  <a:srgbClr val="FF0000"/>
                </a:solidFill>
              </a:rPr>
              <a:t>The importance of evaluation</a:t>
            </a:r>
            <a:r>
              <a:rPr lang="en-IN" dirty="0"/>
              <a:t> in teaching can be summarized as follows:</a:t>
            </a:r>
          </a:p>
          <a:p>
            <a:pPr fontAlgn="base"/>
            <a:r>
              <a:rPr lang="en-IN" b="1" dirty="0" smtClean="0"/>
              <a:t>Evaluation </a:t>
            </a:r>
            <a:r>
              <a:rPr lang="en-IN" b="1" dirty="0"/>
              <a:t>is Important to the </a:t>
            </a:r>
            <a:r>
              <a:rPr lang="en-IN" b="1" dirty="0">
                <a:solidFill>
                  <a:srgbClr val="FF0000"/>
                </a:solidFill>
              </a:rPr>
              <a:t>Class-room Teachers, Supervisors, and Administrators in Directing as well as Guiding Teaching and Learning</a:t>
            </a:r>
            <a:endParaRPr lang="en-IN" dirty="0">
              <a:solidFill>
                <a:srgbClr val="FF0000"/>
              </a:solidFill>
            </a:endParaRPr>
          </a:p>
          <a:p>
            <a:pPr fontAlgn="base"/>
            <a:r>
              <a:rPr lang="en-IN" b="1" dirty="0" smtClean="0"/>
              <a:t>Evaluation </a:t>
            </a:r>
            <a:r>
              <a:rPr lang="en-IN" b="1" dirty="0"/>
              <a:t>also helps to Measure the </a:t>
            </a:r>
            <a:r>
              <a:rPr lang="en-IN" b="1" dirty="0">
                <a:solidFill>
                  <a:srgbClr val="FF0000"/>
                </a:solidFill>
              </a:rPr>
              <a:t>Validity and Reliability of </a:t>
            </a:r>
            <a:r>
              <a:rPr lang="en-IN" b="1" dirty="0" smtClean="0">
                <a:solidFill>
                  <a:srgbClr val="FF0000"/>
                </a:solidFill>
              </a:rPr>
              <a:t>Instruction</a:t>
            </a:r>
          </a:p>
          <a:p>
            <a:pPr fontAlgn="base"/>
            <a:r>
              <a:rPr lang="en-IN" b="1" dirty="0" smtClean="0"/>
              <a:t>Evaluation </a:t>
            </a:r>
            <a:r>
              <a:rPr lang="en-IN" b="1" dirty="0"/>
              <a:t>Aids in Devising more </a:t>
            </a:r>
            <a:r>
              <a:rPr lang="en-IN" b="1" dirty="0">
                <a:solidFill>
                  <a:srgbClr val="FF0000"/>
                </a:solidFill>
              </a:rPr>
              <a:t>Effective Instructional Materials </a:t>
            </a:r>
            <a:r>
              <a:rPr lang="en-IN" b="1" dirty="0"/>
              <a:t>and Procedures of Instruction</a:t>
            </a:r>
            <a:endParaRPr lang="en-IN" dirty="0"/>
          </a:p>
          <a:p>
            <a:pPr fontAlgn="base"/>
            <a:r>
              <a:rPr lang="en-IN" b="1" dirty="0"/>
              <a:t> Evaluation Helps Teachers </a:t>
            </a:r>
            <a:r>
              <a:rPr lang="en-IN" b="1" dirty="0">
                <a:solidFill>
                  <a:srgbClr val="FF0000"/>
                </a:solidFill>
              </a:rPr>
              <a:t>to Discover the Needs of the Pupils</a:t>
            </a:r>
          </a:p>
          <a:p>
            <a:pPr fontAlgn="base"/>
            <a:r>
              <a:rPr lang="en-IN" b="1" dirty="0"/>
              <a:t> Evaluation Stimulates </a:t>
            </a:r>
            <a:r>
              <a:rPr lang="en-IN" b="1" dirty="0">
                <a:solidFill>
                  <a:srgbClr val="FF0000"/>
                </a:solidFill>
              </a:rPr>
              <a:t>Students to Study</a:t>
            </a:r>
            <a:r>
              <a:rPr lang="en-IN" b="1" dirty="0"/>
              <a:t>.</a:t>
            </a:r>
            <a:endParaRPr lang="en-IN" dirty="0"/>
          </a:p>
          <a:p>
            <a:pPr fontAlgn="base"/>
            <a:r>
              <a:rPr lang="en-IN" b="1" dirty="0"/>
              <a:t> Evaluation Helps P</a:t>
            </a:r>
            <a:r>
              <a:rPr lang="en-IN" b="1" dirty="0">
                <a:solidFill>
                  <a:srgbClr val="FF0000"/>
                </a:solidFill>
              </a:rPr>
              <a:t>arents </a:t>
            </a:r>
            <a:r>
              <a:rPr lang="en-IN" b="1" dirty="0"/>
              <a:t>to Understand </a:t>
            </a:r>
            <a:r>
              <a:rPr lang="en-IN" b="1" dirty="0">
                <a:solidFill>
                  <a:srgbClr val="FF0000"/>
                </a:solidFill>
              </a:rPr>
              <a:t>Pupil-Growth, Interests, and Potentialities</a:t>
            </a:r>
          </a:p>
          <a:p>
            <a:pPr fontAlgn="base"/>
            <a:endParaRPr lang="en-IN" dirty="0">
              <a:solidFill>
                <a:srgbClr val="FF0000"/>
              </a:solidFill>
            </a:endParaRPr>
          </a:p>
          <a:p>
            <a:pPr fontAlgn="base"/>
            <a:endParaRPr lang="en-IN" b="1" dirty="0" smtClean="0"/>
          </a:p>
          <a:p>
            <a:pPr fontAlgn="base"/>
            <a:endParaRPr lang="en-IN" dirty="0"/>
          </a:p>
          <a:p>
            <a:pPr marL="0" indent="0" fontAlgn="base">
              <a:buNone/>
            </a:pPr>
            <a:endParaRPr lang="en-IN" dirty="0"/>
          </a:p>
        </p:txBody>
      </p:sp>
    </p:spTree>
    <p:extLst>
      <p:ext uri="{BB962C8B-B14F-4D97-AF65-F5344CB8AC3E}">
        <p14:creationId xmlns:p14="http://schemas.microsoft.com/office/powerpoint/2010/main" val="41923777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1487606" y="1201002"/>
            <a:ext cx="9230436" cy="4549255"/>
          </a:xfrm>
        </p:spPr>
        <p:txBody>
          <a:bodyPr>
            <a:normAutofit/>
          </a:bodyPr>
          <a:lstStyle/>
          <a:p>
            <a:pPr fontAlgn="base"/>
            <a:r>
              <a:rPr lang="en-IN" b="1" dirty="0"/>
              <a:t>Evaluation can be used to </a:t>
            </a:r>
            <a:r>
              <a:rPr lang="en-IN" b="1" dirty="0">
                <a:solidFill>
                  <a:srgbClr val="FF0000"/>
                </a:solidFill>
              </a:rPr>
              <a:t>Enforce External Standards upon the </a:t>
            </a:r>
            <a:r>
              <a:rPr lang="en-IN" b="1" dirty="0" smtClean="0">
                <a:solidFill>
                  <a:srgbClr val="FF0000"/>
                </a:solidFill>
              </a:rPr>
              <a:t>Individual Class </a:t>
            </a:r>
            <a:r>
              <a:rPr lang="en-IN" b="1" dirty="0">
                <a:solidFill>
                  <a:srgbClr val="FF0000"/>
                </a:solidFill>
              </a:rPr>
              <a:t>or School</a:t>
            </a:r>
            <a:endParaRPr lang="en-IN" dirty="0">
              <a:solidFill>
                <a:srgbClr val="FF0000"/>
              </a:solidFill>
            </a:endParaRPr>
          </a:p>
          <a:p>
            <a:pPr fontAlgn="base"/>
            <a:r>
              <a:rPr lang="en-IN" b="1" dirty="0" smtClean="0"/>
              <a:t> </a:t>
            </a:r>
            <a:r>
              <a:rPr lang="en-IN" b="1" dirty="0"/>
              <a:t>Evaluation, Likewise, Helps to </a:t>
            </a:r>
            <a:r>
              <a:rPr lang="en-IN" b="1" dirty="0">
                <a:solidFill>
                  <a:srgbClr val="FF0000"/>
                </a:solidFill>
              </a:rPr>
              <a:t>Provide Objective Evidences for Effective Cooperation between Parents and </a:t>
            </a:r>
            <a:r>
              <a:rPr lang="en-IN" b="1" dirty="0" smtClean="0">
                <a:solidFill>
                  <a:srgbClr val="FF0000"/>
                </a:solidFill>
              </a:rPr>
              <a:t>Teachers</a:t>
            </a:r>
          </a:p>
          <a:p>
            <a:pPr fontAlgn="base"/>
            <a:r>
              <a:rPr lang="en-IN" b="1" dirty="0" smtClean="0"/>
              <a:t>Evaluation </a:t>
            </a:r>
            <a:r>
              <a:rPr lang="en-IN" b="1" dirty="0"/>
              <a:t>is Helpful in </a:t>
            </a:r>
            <a:r>
              <a:rPr lang="en-IN" b="1" dirty="0">
                <a:solidFill>
                  <a:srgbClr val="FF0000"/>
                </a:solidFill>
              </a:rPr>
              <a:t>Securing Support for the School from the Government, Local or National</a:t>
            </a:r>
            <a:endParaRPr lang="en-IN" dirty="0">
              <a:solidFill>
                <a:srgbClr val="FF0000"/>
              </a:solidFill>
            </a:endParaRPr>
          </a:p>
          <a:p>
            <a:pPr fontAlgn="base"/>
            <a:endParaRPr lang="en-IN" b="1" dirty="0" smtClean="0"/>
          </a:p>
          <a:p>
            <a:pPr fontAlgn="base"/>
            <a:endParaRPr lang="en-IN" dirty="0"/>
          </a:p>
        </p:txBody>
      </p:sp>
    </p:spTree>
    <p:extLst>
      <p:ext uri="{BB962C8B-B14F-4D97-AF65-F5344CB8AC3E}">
        <p14:creationId xmlns:p14="http://schemas.microsoft.com/office/powerpoint/2010/main" val="26606747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272660636"/>
              </p:ext>
            </p:extLst>
          </p:nvPr>
        </p:nvGraphicFramePr>
        <p:xfrm>
          <a:off x="1173704" y="2074461"/>
          <a:ext cx="10345003" cy="4230802"/>
        </p:xfrm>
        <a:graphic>
          <a:graphicData uri="http://schemas.openxmlformats.org/drawingml/2006/table">
            <a:tbl>
              <a:tblPr firstRow="1" firstCol="1" bandRow="1"/>
              <a:tblGrid>
                <a:gridCol w="3291410"/>
                <a:gridCol w="3526210"/>
                <a:gridCol w="3527383"/>
              </a:tblGrid>
              <a:tr h="1269241">
                <a:tc>
                  <a:txBody>
                    <a:bodyPr/>
                    <a:lstStyle/>
                    <a:p>
                      <a:pPr>
                        <a:lnSpc>
                          <a:spcPct val="107000"/>
                        </a:lnSpc>
                        <a:spcAft>
                          <a:spcPts val="0"/>
                        </a:spcAft>
                      </a:pPr>
                      <a:r>
                        <a:rPr lang="en-IN" sz="2400" b="1" dirty="0">
                          <a:effectLst/>
                          <a:latin typeface="Calibri" panose="020F0502020204030204" pitchFamily="34" charset="0"/>
                          <a:ea typeface="Calibri" panose="020F0502020204030204" pitchFamily="34" charset="0"/>
                          <a:cs typeface="Mangal" panose="02040503050203030202" pitchFamily="18" charset="0"/>
                        </a:rPr>
                        <a:t>Dimensions of difference assessment and evaluation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IN" sz="2400" b="1">
                          <a:effectLst/>
                          <a:latin typeface="Calibri" panose="020F0502020204030204" pitchFamily="34" charset="0"/>
                          <a:ea typeface="Calibri" panose="020F0502020204030204" pitchFamily="34" charset="0"/>
                          <a:cs typeface="Mangal" panose="02040503050203030202" pitchFamily="18" charset="0"/>
                        </a:rPr>
                        <a:t>assessment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IN" sz="2400" b="1">
                          <a:effectLst/>
                          <a:latin typeface="Calibri" panose="020F0502020204030204" pitchFamily="34" charset="0"/>
                          <a:ea typeface="Calibri" panose="020F0502020204030204" pitchFamily="34" charset="0"/>
                          <a:cs typeface="Mangal" panose="02040503050203030202" pitchFamily="18" charset="0"/>
                        </a:rPr>
                        <a:t> evaluation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69241">
                <a:tc>
                  <a:txBody>
                    <a:bodyPr/>
                    <a:lstStyle/>
                    <a:p>
                      <a:pPr>
                        <a:lnSpc>
                          <a:spcPct val="107000"/>
                        </a:lnSpc>
                        <a:spcAft>
                          <a:spcPts val="0"/>
                        </a:spcAft>
                      </a:pPr>
                      <a:r>
                        <a:rPr lang="en-IN" sz="2400" b="1" dirty="0">
                          <a:effectLst/>
                          <a:latin typeface="Calibri" panose="020F0502020204030204" pitchFamily="34" charset="0"/>
                          <a:ea typeface="Calibri" panose="020F0502020204030204" pitchFamily="34" charset="0"/>
                          <a:cs typeface="Mangal" panose="02040503050203030202" pitchFamily="18" charset="0"/>
                        </a:rPr>
                        <a:t>Content, timing ,primary purpose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IN" sz="2400" b="1" dirty="0">
                          <a:effectLst/>
                          <a:latin typeface="Calibri" panose="020F0502020204030204" pitchFamily="34" charset="0"/>
                          <a:ea typeface="Calibri" panose="020F0502020204030204" pitchFamily="34" charset="0"/>
                          <a:cs typeface="Mangal" panose="02040503050203030202" pitchFamily="18" charset="0"/>
                        </a:rPr>
                        <a:t>formative :on going: to improve learning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IN" sz="2400" b="1">
                          <a:effectLst/>
                          <a:latin typeface="Calibri" panose="020F0502020204030204" pitchFamily="34" charset="0"/>
                          <a:ea typeface="Calibri" panose="020F0502020204030204" pitchFamily="34" charset="0"/>
                          <a:cs typeface="Mangal" panose="02040503050203030202" pitchFamily="18" charset="0"/>
                        </a:rPr>
                        <a:t>summative : final , to gauge quality </a:t>
                      </a:r>
                    </a:p>
                    <a:p>
                      <a:pPr>
                        <a:lnSpc>
                          <a:spcPct val="107000"/>
                        </a:lnSpc>
                        <a:spcAft>
                          <a:spcPts val="0"/>
                        </a:spcAft>
                      </a:pPr>
                      <a:r>
                        <a:rPr lang="en-IN" sz="2400" b="1">
                          <a:effectLst/>
                          <a:latin typeface="Calibri" panose="020F0502020204030204" pitchFamily="34" charset="0"/>
                          <a:ea typeface="Calibri" panose="020F0502020204030204" pitchFamily="34" charset="0"/>
                          <a:cs typeface="Mangal" panose="02040503050203030202"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46160">
                <a:tc>
                  <a:txBody>
                    <a:bodyPr/>
                    <a:lstStyle/>
                    <a:p>
                      <a:pPr>
                        <a:lnSpc>
                          <a:spcPct val="107000"/>
                        </a:lnSpc>
                        <a:spcAft>
                          <a:spcPts val="0"/>
                        </a:spcAft>
                      </a:pPr>
                      <a:r>
                        <a:rPr lang="en-IN" sz="2400" b="1">
                          <a:effectLst/>
                          <a:latin typeface="Calibri" panose="020F0502020204030204" pitchFamily="34" charset="0"/>
                          <a:ea typeface="Calibri" panose="020F0502020204030204" pitchFamily="34" charset="0"/>
                          <a:cs typeface="Mangal" panose="02040503050203030202" pitchFamily="18" charset="0"/>
                        </a:rPr>
                        <a:t>Orientation: focus of measurement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IN" sz="2400" b="1" dirty="0">
                          <a:effectLst/>
                          <a:latin typeface="Calibri" panose="020F0502020204030204" pitchFamily="34" charset="0"/>
                          <a:ea typeface="Calibri" panose="020F0502020204030204" pitchFamily="34" charset="0"/>
                          <a:cs typeface="Mangal" panose="02040503050203030202" pitchFamily="18" charset="0"/>
                        </a:rPr>
                        <a:t>Process  oriented : how learning is going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IN" sz="2400" b="1">
                          <a:effectLst/>
                          <a:latin typeface="Calibri" panose="020F0502020204030204" pitchFamily="34" charset="0"/>
                          <a:ea typeface="Calibri" panose="020F0502020204030204" pitchFamily="34" charset="0"/>
                          <a:cs typeface="Mangal" panose="02040503050203030202" pitchFamily="18" charset="0"/>
                        </a:rPr>
                        <a:t>product oriented :what has been learnt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46160">
                <a:tc>
                  <a:txBody>
                    <a:bodyPr/>
                    <a:lstStyle/>
                    <a:p>
                      <a:pPr>
                        <a:lnSpc>
                          <a:spcPct val="107000"/>
                        </a:lnSpc>
                        <a:spcAft>
                          <a:spcPts val="0"/>
                        </a:spcAft>
                      </a:pPr>
                      <a:r>
                        <a:rPr lang="en-IN" sz="2400" b="1" dirty="0">
                          <a:effectLst/>
                          <a:latin typeface="Calibri" panose="020F0502020204030204" pitchFamily="34" charset="0"/>
                          <a:ea typeface="Calibri" panose="020F0502020204030204" pitchFamily="34" charset="0"/>
                          <a:cs typeface="Mangal" panose="02040503050203030202" pitchFamily="18" charset="0"/>
                        </a:rPr>
                        <a:t>Findings: uses there of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IN" sz="2400" b="1" dirty="0">
                          <a:effectLst/>
                          <a:latin typeface="Calibri" panose="020F0502020204030204" pitchFamily="34" charset="0"/>
                          <a:ea typeface="Calibri" panose="020F0502020204030204" pitchFamily="34" charset="0"/>
                          <a:cs typeface="Mangal" panose="02040503050203030202" pitchFamily="18" charset="0"/>
                        </a:rPr>
                        <a:t>Diagnostic: identify areas for  improvement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IN" sz="2400" b="1" dirty="0">
                          <a:effectLst/>
                          <a:latin typeface="Calibri" panose="020F0502020204030204" pitchFamily="34" charset="0"/>
                          <a:ea typeface="Calibri" panose="020F0502020204030204" pitchFamily="34" charset="0"/>
                          <a:cs typeface="Mangal" panose="02040503050203030202" pitchFamily="18" charset="0"/>
                        </a:rPr>
                        <a:t>Judgement: arrived at  an overall  grade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Title 7"/>
          <p:cNvSpPr>
            <a:spLocks noGrp="1"/>
          </p:cNvSpPr>
          <p:nvPr>
            <p:ph type="title"/>
          </p:nvPr>
        </p:nvSpPr>
        <p:spPr>
          <a:xfrm>
            <a:off x="913775" y="618518"/>
            <a:ext cx="10364451" cy="1128396"/>
          </a:xfrm>
        </p:spPr>
        <p:txBody>
          <a:bodyPr/>
          <a:lstStyle/>
          <a:p>
            <a:r>
              <a:rPr lang="en-IN" dirty="0" smtClean="0"/>
              <a:t>Difference between assessment and evaluation</a:t>
            </a:r>
            <a:endParaRPr lang="en-IN" dirty="0"/>
          </a:p>
        </p:txBody>
      </p:sp>
      <p:sp>
        <p:nvSpPr>
          <p:cNvPr id="9" name="Content Placeholder 8"/>
          <p:cNvSpPr>
            <a:spLocks noGrp="1"/>
          </p:cNvSpPr>
          <p:nvPr>
            <p:ph sz="quarter" idx="13"/>
          </p:nvPr>
        </p:nvSpPr>
        <p:spPr>
          <a:xfrm>
            <a:off x="1173704" y="2074460"/>
            <a:ext cx="10363826" cy="4230803"/>
          </a:xfrm>
        </p:spPr>
        <p:txBody>
          <a:bodyPr/>
          <a:lstStyle/>
          <a:p>
            <a:pPr lvl="1"/>
            <a:endParaRPr lang="en-IN" dirty="0"/>
          </a:p>
        </p:txBody>
      </p:sp>
    </p:spTree>
    <p:extLst>
      <p:ext uri="{BB962C8B-B14F-4D97-AF65-F5344CB8AC3E}">
        <p14:creationId xmlns:p14="http://schemas.microsoft.com/office/powerpoint/2010/main" val="41255594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graphicFrame>
        <p:nvGraphicFramePr>
          <p:cNvPr id="4" name="Content Placeholder 3"/>
          <p:cNvGraphicFramePr>
            <a:graphicFrameLocks noGrp="1"/>
          </p:cNvGraphicFramePr>
          <p:nvPr>
            <p:ph sz="quarter" idx="13"/>
            <p:extLst>
              <p:ext uri="{D42A27DB-BD31-4B8C-83A1-F6EECF244321}">
                <p14:modId xmlns:p14="http://schemas.microsoft.com/office/powerpoint/2010/main" val="631695109"/>
              </p:ext>
            </p:extLst>
          </p:nvPr>
        </p:nvGraphicFramePr>
        <p:xfrm>
          <a:off x="450377" y="191068"/>
          <a:ext cx="11382231" cy="6346210"/>
        </p:xfrm>
        <a:graphic>
          <a:graphicData uri="http://schemas.openxmlformats.org/drawingml/2006/table">
            <a:tbl>
              <a:tblPr firstRow="1" firstCol="1" bandRow="1">
                <a:tableStyleId>{5C22544A-7EE6-4342-B048-85BDC9FD1C3A}</a:tableStyleId>
              </a:tblPr>
              <a:tblGrid>
                <a:gridCol w="3793656"/>
                <a:gridCol w="3793656"/>
                <a:gridCol w="3794919"/>
              </a:tblGrid>
              <a:tr h="878641">
                <a:tc>
                  <a:txBody>
                    <a:bodyPr/>
                    <a:lstStyle/>
                    <a:p>
                      <a:pPr>
                        <a:lnSpc>
                          <a:spcPct val="107000"/>
                        </a:lnSpc>
                        <a:spcAft>
                          <a:spcPts val="0"/>
                        </a:spcAft>
                      </a:pPr>
                      <a:r>
                        <a:rPr lang="en-IN" sz="2400" dirty="0">
                          <a:effectLst/>
                        </a:rPr>
                        <a:t>Purpose</a:t>
                      </a:r>
                      <a:endParaRPr lang="en-IN" sz="24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a:lnSpc>
                          <a:spcPct val="107000"/>
                        </a:lnSpc>
                        <a:spcAft>
                          <a:spcPts val="0"/>
                        </a:spcAft>
                      </a:pPr>
                      <a:r>
                        <a:rPr lang="en-IN" sz="2400">
                          <a:effectLst/>
                        </a:rPr>
                        <a:t>to improve  future performance</a:t>
                      </a:r>
                      <a:endParaRPr lang="en-IN" sz="24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a:lnSpc>
                          <a:spcPct val="107000"/>
                        </a:lnSpc>
                        <a:spcAft>
                          <a:spcPts val="0"/>
                        </a:spcAft>
                      </a:pPr>
                      <a:r>
                        <a:rPr lang="en-IN" sz="2400">
                          <a:effectLst/>
                        </a:rPr>
                        <a:t>to  judge  the merit  or worth of a performance</a:t>
                      </a:r>
                      <a:endParaRPr lang="en-IN" sz="24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r>
              <a:tr h="878641">
                <a:tc>
                  <a:txBody>
                    <a:bodyPr/>
                    <a:lstStyle/>
                    <a:p>
                      <a:pPr>
                        <a:lnSpc>
                          <a:spcPct val="107000"/>
                        </a:lnSpc>
                        <a:spcAft>
                          <a:spcPts val="0"/>
                        </a:spcAft>
                      </a:pPr>
                      <a:r>
                        <a:rPr lang="en-IN" sz="2400" dirty="0">
                          <a:effectLst/>
                        </a:rPr>
                        <a:t>Setting criteria </a:t>
                      </a:r>
                      <a:endParaRPr lang="en-IN" sz="24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a:lnSpc>
                          <a:spcPct val="107000"/>
                        </a:lnSpc>
                        <a:spcAft>
                          <a:spcPts val="0"/>
                        </a:spcAft>
                      </a:pPr>
                      <a:r>
                        <a:rPr lang="en-IN" sz="2400">
                          <a:effectLst/>
                        </a:rPr>
                        <a:t>both the assessee and  assessor choose the criteria</a:t>
                      </a:r>
                      <a:endParaRPr lang="en-IN" sz="24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a:lnSpc>
                          <a:spcPct val="107000"/>
                        </a:lnSpc>
                        <a:spcAft>
                          <a:spcPts val="0"/>
                        </a:spcAft>
                      </a:pPr>
                      <a:r>
                        <a:rPr lang="en-IN" sz="2400">
                          <a:effectLst/>
                        </a:rPr>
                        <a:t>the evaluator determines the criteria</a:t>
                      </a:r>
                      <a:endParaRPr lang="en-IN" sz="24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r>
              <a:tr h="1777811">
                <a:tc>
                  <a:txBody>
                    <a:bodyPr/>
                    <a:lstStyle/>
                    <a:p>
                      <a:pPr>
                        <a:lnSpc>
                          <a:spcPct val="107000"/>
                        </a:lnSpc>
                        <a:spcAft>
                          <a:spcPts val="0"/>
                        </a:spcAft>
                      </a:pPr>
                      <a:r>
                        <a:rPr lang="en-IN" sz="2400">
                          <a:effectLst/>
                        </a:rPr>
                        <a:t>control</a:t>
                      </a:r>
                      <a:endParaRPr lang="en-IN" sz="24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a:lnSpc>
                          <a:spcPct val="107000"/>
                        </a:lnSpc>
                        <a:spcAft>
                          <a:spcPts val="0"/>
                        </a:spcAft>
                      </a:pPr>
                      <a:r>
                        <a:rPr lang="en-IN" sz="2400" dirty="0">
                          <a:effectLst/>
                        </a:rPr>
                        <a:t>The assesse who can choose to make use of assessment feedback </a:t>
                      </a:r>
                      <a:endParaRPr lang="en-IN" sz="24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a:lnSpc>
                          <a:spcPct val="107000"/>
                        </a:lnSpc>
                        <a:spcAft>
                          <a:spcPts val="0"/>
                        </a:spcAft>
                      </a:pPr>
                      <a:r>
                        <a:rPr lang="en-IN" sz="2400">
                          <a:effectLst/>
                        </a:rPr>
                        <a:t> the evaluator he is able to make a judgement which impact the evaluate.</a:t>
                      </a:r>
                    </a:p>
                    <a:p>
                      <a:pPr>
                        <a:lnSpc>
                          <a:spcPct val="107000"/>
                        </a:lnSpc>
                        <a:spcAft>
                          <a:spcPts val="0"/>
                        </a:spcAft>
                      </a:pPr>
                      <a:r>
                        <a:rPr lang="en-IN" sz="2400">
                          <a:effectLst/>
                        </a:rPr>
                        <a:t> </a:t>
                      </a:r>
                      <a:endParaRPr lang="en-IN" sz="24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r>
              <a:tr h="1606352">
                <a:tc>
                  <a:txBody>
                    <a:bodyPr/>
                    <a:lstStyle/>
                    <a:p>
                      <a:pPr>
                        <a:lnSpc>
                          <a:spcPct val="107000"/>
                        </a:lnSpc>
                        <a:spcAft>
                          <a:spcPts val="0"/>
                        </a:spcAft>
                      </a:pPr>
                      <a:r>
                        <a:rPr lang="en-IN" sz="2400">
                          <a:effectLst/>
                        </a:rPr>
                        <a:t>Depth  of analysis </a:t>
                      </a:r>
                      <a:endParaRPr lang="en-IN" sz="24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a:lnSpc>
                          <a:spcPct val="107000"/>
                        </a:lnSpc>
                        <a:spcAft>
                          <a:spcPts val="0"/>
                        </a:spcAft>
                      </a:pPr>
                      <a:r>
                        <a:rPr lang="en-IN" sz="2400" dirty="0">
                          <a:effectLst/>
                        </a:rPr>
                        <a:t>through analysis by answering question such as why and how to improve future performance</a:t>
                      </a:r>
                      <a:endParaRPr lang="en-IN" sz="24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a:lnSpc>
                          <a:spcPct val="107000"/>
                        </a:lnSpc>
                        <a:spcAft>
                          <a:spcPts val="0"/>
                        </a:spcAft>
                      </a:pPr>
                      <a:r>
                        <a:rPr lang="en-IN" sz="2400" dirty="0">
                          <a:effectLst/>
                        </a:rPr>
                        <a:t>calibration against standard</a:t>
                      </a:r>
                      <a:endParaRPr lang="en-IN" sz="24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r>
              <a:tr h="1204765">
                <a:tc>
                  <a:txBody>
                    <a:bodyPr/>
                    <a:lstStyle/>
                    <a:p>
                      <a:pPr>
                        <a:lnSpc>
                          <a:spcPct val="107000"/>
                        </a:lnSpc>
                        <a:spcAft>
                          <a:spcPts val="0"/>
                        </a:spcAft>
                      </a:pPr>
                      <a:r>
                        <a:rPr lang="en-IN" sz="2400">
                          <a:effectLst/>
                        </a:rPr>
                        <a:t>Response </a:t>
                      </a:r>
                      <a:endParaRPr lang="en-IN" sz="24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a:lnSpc>
                          <a:spcPct val="107000"/>
                        </a:lnSpc>
                        <a:spcAft>
                          <a:spcPts val="0"/>
                        </a:spcAft>
                      </a:pPr>
                      <a:r>
                        <a:rPr lang="en-IN" sz="2400">
                          <a:effectLst/>
                        </a:rPr>
                        <a:t>positive outlook of the implementing and action plan</a:t>
                      </a:r>
                      <a:endParaRPr lang="en-IN" sz="24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a:lnSpc>
                          <a:spcPct val="107000"/>
                        </a:lnSpc>
                        <a:spcAft>
                          <a:spcPts val="0"/>
                        </a:spcAft>
                      </a:pPr>
                      <a:r>
                        <a:rPr lang="en-IN" sz="2400" dirty="0">
                          <a:effectLst/>
                        </a:rPr>
                        <a:t>Closure with failure or success</a:t>
                      </a:r>
                      <a:endParaRPr lang="en-IN" sz="24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r>
            </a:tbl>
          </a:graphicData>
        </a:graphic>
      </p:graphicFrame>
    </p:spTree>
    <p:extLst>
      <p:ext uri="{BB962C8B-B14F-4D97-AF65-F5344CB8AC3E}">
        <p14:creationId xmlns:p14="http://schemas.microsoft.com/office/powerpoint/2010/main" val="3222511763"/>
      </p:ext>
    </p:extLst>
  </p:cSld>
  <p:clrMapOvr>
    <a:masterClrMapping/>
  </p:clrMapOvr>
  <p:timing>
    <p:tnLst>
      <p:par>
        <p:cTn id="1" dur="indefinite" restart="never" nodeType="tmRoot"/>
      </p:par>
    </p:tnLst>
  </p:timing>
</p:sld>
</file>

<file path=ppt/theme/theme1.xml><?xml version="1.0" encoding="utf-8"?>
<a:theme xmlns:a="http://schemas.openxmlformats.org/drawingml/2006/main" name="Droplet">
  <a:themeElements>
    <a:clrScheme name="Droplet">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C71B277C-C29A-4BA0-A7BA-43502DF21AB3}"/>
    </a:ext>
  </a:extLst>
</a:theme>
</file>

<file path=docProps/app.xml><?xml version="1.0" encoding="utf-8"?>
<Properties xmlns="http://schemas.openxmlformats.org/officeDocument/2006/extended-properties" xmlns:vt="http://schemas.openxmlformats.org/officeDocument/2006/docPropsVTypes">
  <Template>Droplet</Template>
  <TotalTime>86</TotalTime>
  <Words>583</Words>
  <Application>Microsoft Office PowerPoint</Application>
  <PresentationFormat>Widescreen</PresentationFormat>
  <Paragraphs>82</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Mangal</vt:lpstr>
      <vt:lpstr>Tw Cen MT</vt:lpstr>
      <vt:lpstr>Droplet</vt:lpstr>
      <vt:lpstr>CONCEPT OF EVALUATION</vt:lpstr>
      <vt:lpstr>PowerPoint Presentation</vt:lpstr>
      <vt:lpstr>PowerPoint Presentation</vt:lpstr>
      <vt:lpstr>PowerPoint Presentation</vt:lpstr>
      <vt:lpstr>PowerPoint Presentation</vt:lpstr>
      <vt:lpstr>PowerPoint Presentation</vt:lpstr>
      <vt:lpstr>PowerPoint Presentation</vt:lpstr>
      <vt:lpstr>defintions</vt:lpstr>
      <vt:lpstr>conclusion</vt:lpstr>
      <vt:lpstr>PowerPoint Presentation</vt:lpstr>
      <vt:lpstr>Purpose  of evaluation</vt:lpstr>
      <vt:lpstr>PowerPoint Presentation</vt:lpstr>
      <vt:lpstr>PowerPoint Presentation</vt:lpstr>
      <vt:lpstr>PowerPoint Presentation</vt:lpstr>
      <vt:lpstr>Difference between assessment and evaluation</vt:lpstr>
      <vt:lpstr>PowerPoint Presentation</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CONCEPT OF EVALUATION</dc:title>
  <dc:creator>aayush goel</dc:creator>
  <cp:lastModifiedBy>aayush goel</cp:lastModifiedBy>
  <cp:revision>11</cp:revision>
  <dcterms:created xsi:type="dcterms:W3CDTF">2019-01-23T15:42:42Z</dcterms:created>
  <dcterms:modified xsi:type="dcterms:W3CDTF">2019-01-28T13:21:16Z</dcterms:modified>
</cp:coreProperties>
</file>