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68" r:id="rId2"/>
    <p:sldId id="257" r:id="rId3"/>
    <p:sldId id="258" r:id="rId4"/>
    <p:sldId id="259" r:id="rId5"/>
    <p:sldId id="260" r:id="rId6"/>
    <p:sldId id="261" r:id="rId7"/>
    <p:sldId id="262" r:id="rId8"/>
    <p:sldId id="263" r:id="rId9"/>
    <p:sldId id="264" r:id="rId10"/>
    <p:sldId id="265" r:id="rId11"/>
    <p:sldId id="269" r:id="rId12"/>
    <p:sldId id="266" r:id="rId13"/>
    <p:sldId id="267" r:id="rId14"/>
    <p:sldId id="279" r:id="rId15"/>
    <p:sldId id="280" r:id="rId16"/>
    <p:sldId id="282" r:id="rId17"/>
    <p:sldId id="283" r:id="rId18"/>
    <p:sldId id="270" r:id="rId19"/>
    <p:sldId id="272" r:id="rId20"/>
    <p:sldId id="274" r:id="rId21"/>
    <p:sldId id="275" r:id="rId22"/>
    <p:sldId id="277"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00" autoAdjust="0"/>
    <p:restoredTop sz="94660"/>
  </p:normalViewPr>
  <p:slideViewPr>
    <p:cSldViewPr>
      <p:cViewPr>
        <p:scale>
          <a:sx n="53" d="100"/>
          <a:sy n="53" d="100"/>
        </p:scale>
        <p:origin x="-1200"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57BCFF74-7647-4085-93AE-37410A5ECE13}"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BCFF74-7647-4085-93AE-37410A5ECE13}"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57BCFF74-7647-4085-93AE-37410A5ECE13}"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DADCA2-A852-459A-ABB3-16E456E2F2F0}" type="datetimeFigureOut">
              <a:rPr lang="en-IN" smtClean="0"/>
              <a:pPr/>
              <a:t>15-03-2021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BCFF74-7647-4085-93AE-37410A5ECE13}"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BDADCA2-A852-459A-ABB3-16E456E2F2F0}" type="datetimeFigureOut">
              <a:rPr lang="en-IN" smtClean="0"/>
              <a:pPr/>
              <a:t>15-03-2021</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7BCFF74-7647-4085-93AE-37410A5ECE13}"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14400"/>
            <a:ext cx="7851648" cy="1905000"/>
          </a:xfrm>
        </p:spPr>
        <p:txBody>
          <a:bodyPr>
            <a:noAutofit/>
          </a:bodyPr>
          <a:lstStyle/>
          <a:p>
            <a:pPr algn="ctr"/>
            <a:r>
              <a:rPr lang="en-US" sz="2000" cap="all" dirty="0" smtClean="0">
                <a:solidFill>
                  <a:srgbClr val="ECEDD1"/>
                </a:solidFill>
                <a:latin typeface="Algerian" pitchFamily="82" charset="0"/>
                <a:ea typeface="Calibri"/>
                <a:cs typeface="Raavi"/>
              </a:rPr>
              <a:t/>
            </a:r>
            <a:br>
              <a:rPr lang="en-US" sz="2000" cap="all" dirty="0" smtClean="0">
                <a:solidFill>
                  <a:srgbClr val="ECEDD1"/>
                </a:solidFill>
                <a:latin typeface="Algerian" pitchFamily="82" charset="0"/>
                <a:ea typeface="Calibri"/>
                <a:cs typeface="Raavi"/>
              </a:rPr>
            </a:br>
            <a:r>
              <a:rPr lang="en-US" sz="2000" cap="all" dirty="0" smtClean="0">
                <a:solidFill>
                  <a:srgbClr val="ECEDD1"/>
                </a:solidFill>
                <a:latin typeface="Algerian" pitchFamily="82" charset="0"/>
                <a:ea typeface="Calibri"/>
                <a:cs typeface="Raavi"/>
              </a:rPr>
              <a:t/>
            </a:r>
            <a:br>
              <a:rPr lang="en-US" sz="2000" cap="all" dirty="0" smtClean="0">
                <a:solidFill>
                  <a:srgbClr val="ECEDD1"/>
                </a:solidFill>
                <a:latin typeface="Algerian" pitchFamily="82" charset="0"/>
                <a:ea typeface="Calibri"/>
                <a:cs typeface="Raavi"/>
              </a:rPr>
            </a:br>
            <a:r>
              <a:rPr lang="en-US" sz="2000" cap="all" dirty="0" smtClean="0">
                <a:solidFill>
                  <a:srgbClr val="ECEDD1"/>
                </a:solidFill>
                <a:latin typeface="Algerian" pitchFamily="82" charset="0"/>
                <a:ea typeface="Calibri"/>
                <a:cs typeface="Raavi"/>
              </a:rPr>
              <a:t/>
            </a:r>
            <a:br>
              <a:rPr lang="en-US" sz="2000" cap="all" dirty="0" smtClean="0">
                <a:solidFill>
                  <a:srgbClr val="ECEDD1"/>
                </a:solidFill>
                <a:latin typeface="Algerian" pitchFamily="82" charset="0"/>
                <a:ea typeface="Calibri"/>
                <a:cs typeface="Raavi"/>
              </a:rPr>
            </a:br>
            <a:r>
              <a:rPr lang="en-US" sz="2000" dirty="0" smtClean="0">
                <a:solidFill>
                  <a:srgbClr val="ECEDD1"/>
                </a:solidFill>
                <a:latin typeface="Algerian" pitchFamily="82" charset="0"/>
                <a:ea typeface="Calibri"/>
                <a:cs typeface="Raavi"/>
              </a:rPr>
              <a:t/>
            </a:r>
            <a:br>
              <a:rPr lang="en-US" sz="2000" dirty="0" smtClean="0">
                <a:solidFill>
                  <a:srgbClr val="ECEDD1"/>
                </a:solidFill>
                <a:latin typeface="Algerian" pitchFamily="82" charset="0"/>
                <a:ea typeface="Calibri"/>
                <a:cs typeface="Raavi"/>
              </a:rPr>
            </a:br>
            <a:r>
              <a:rPr lang="en-US" sz="5400" cap="all" dirty="0" smtClean="0">
                <a:solidFill>
                  <a:srgbClr val="FF0000"/>
                </a:solidFill>
                <a:latin typeface="Algerian" pitchFamily="82" charset="0"/>
                <a:ea typeface="Calibri"/>
                <a:cs typeface="Raavi"/>
              </a:rPr>
              <a:t> Art in EDUCATION</a:t>
            </a:r>
            <a:r>
              <a:rPr lang="en-US" sz="2000" cap="all" dirty="0" smtClean="0">
                <a:solidFill>
                  <a:srgbClr val="FF0000"/>
                </a:solidFill>
                <a:latin typeface="Algerian" pitchFamily="82" charset="0"/>
                <a:ea typeface="Calibri"/>
                <a:cs typeface="Raavi"/>
              </a:rPr>
              <a:t/>
            </a:r>
            <a:br>
              <a:rPr lang="en-US" sz="2000" cap="all" dirty="0" smtClean="0">
                <a:solidFill>
                  <a:srgbClr val="FF0000"/>
                </a:solidFill>
                <a:latin typeface="Algerian" pitchFamily="82" charset="0"/>
                <a:ea typeface="Calibri"/>
                <a:cs typeface="Raavi"/>
              </a:rPr>
            </a:br>
            <a:r>
              <a:rPr lang="en-US" sz="2800" dirty="0" smtClean="0">
                <a:solidFill>
                  <a:srgbClr val="00B0F0"/>
                </a:solidFill>
                <a:latin typeface="Algerian" pitchFamily="82" charset="0"/>
                <a:ea typeface="Calibri"/>
                <a:cs typeface="Raavi"/>
              </a:rPr>
              <a:t>Meaning, Concept, </a:t>
            </a:r>
            <a:br>
              <a:rPr lang="en-US" sz="2800" dirty="0" smtClean="0">
                <a:solidFill>
                  <a:srgbClr val="00B0F0"/>
                </a:solidFill>
                <a:latin typeface="Algerian" pitchFamily="82" charset="0"/>
                <a:ea typeface="Calibri"/>
                <a:cs typeface="Raavi"/>
              </a:rPr>
            </a:br>
            <a:r>
              <a:rPr lang="en-US" sz="2800" dirty="0" smtClean="0">
                <a:solidFill>
                  <a:srgbClr val="00B0F0"/>
                </a:solidFill>
                <a:latin typeface="Algerian" pitchFamily="82" charset="0"/>
                <a:ea typeface="Calibri"/>
                <a:cs typeface="Raavi"/>
              </a:rPr>
              <a:t>Aims &amp; Objectives,</a:t>
            </a:r>
            <a:br>
              <a:rPr lang="en-US" sz="2800" dirty="0" smtClean="0">
                <a:solidFill>
                  <a:srgbClr val="00B0F0"/>
                </a:solidFill>
                <a:latin typeface="Algerian" pitchFamily="82" charset="0"/>
                <a:ea typeface="Calibri"/>
                <a:cs typeface="Raavi"/>
              </a:rPr>
            </a:br>
            <a:r>
              <a:rPr lang="en-US" sz="2800" dirty="0" smtClean="0">
                <a:solidFill>
                  <a:srgbClr val="00B0F0"/>
                </a:solidFill>
                <a:latin typeface="Algerian" pitchFamily="82" charset="0"/>
                <a:ea typeface="Calibri"/>
                <a:cs typeface="Raavi"/>
              </a:rPr>
              <a:t> Importance</a:t>
            </a:r>
            <a:endParaRPr lang="en-IN" sz="2000" dirty="0">
              <a:solidFill>
                <a:srgbClr val="00B0F0"/>
              </a:solidFill>
            </a:endParaRPr>
          </a:p>
        </p:txBody>
      </p:sp>
      <p:sp>
        <p:nvSpPr>
          <p:cNvPr id="3" name="Subtitle 2"/>
          <p:cNvSpPr>
            <a:spLocks noGrp="1"/>
          </p:cNvSpPr>
          <p:nvPr>
            <p:ph type="subTitle" idx="1"/>
          </p:nvPr>
        </p:nvSpPr>
        <p:spPr>
          <a:xfrm>
            <a:off x="533400" y="3228536"/>
            <a:ext cx="7854696" cy="3629464"/>
          </a:xfrm>
        </p:spPr>
        <p:txBody>
          <a:bodyPr>
            <a:normAutofit fontScale="85000" lnSpcReduction="20000"/>
          </a:bodyPr>
          <a:lstStyle/>
          <a:p>
            <a:pPr algn="ctr"/>
            <a:r>
              <a:rPr lang="en-US" sz="3200" dirty="0" smtClean="0">
                <a:solidFill>
                  <a:srgbClr val="FF0000"/>
                </a:solidFill>
                <a:latin typeface="Comic Sans MS" pitchFamily="66" charset="0"/>
              </a:rPr>
              <a:t>For </a:t>
            </a:r>
            <a:r>
              <a:rPr lang="en-US" sz="3200" dirty="0" err="1" smtClean="0">
                <a:solidFill>
                  <a:srgbClr val="FF0000"/>
                </a:solidFill>
                <a:latin typeface="Comic Sans MS" pitchFamily="66" charset="0"/>
              </a:rPr>
              <a:t>B.Ed</a:t>
            </a:r>
            <a:r>
              <a:rPr lang="en-US" sz="3200" dirty="0" smtClean="0">
                <a:solidFill>
                  <a:srgbClr val="FF0000"/>
                </a:solidFill>
                <a:latin typeface="Comic Sans MS" pitchFamily="66" charset="0"/>
              </a:rPr>
              <a:t> </a:t>
            </a:r>
            <a:r>
              <a:rPr lang="en-US" sz="3200" dirty="0" smtClean="0">
                <a:solidFill>
                  <a:srgbClr val="FF0000"/>
                </a:solidFill>
                <a:latin typeface="Comic Sans MS" pitchFamily="66" charset="0"/>
              </a:rPr>
              <a:t>. </a:t>
            </a:r>
            <a:r>
              <a:rPr lang="en-US" sz="3200" dirty="0" err="1" smtClean="0">
                <a:solidFill>
                  <a:srgbClr val="FF0000"/>
                </a:solidFill>
                <a:latin typeface="Comic Sans MS" pitchFamily="66" charset="0"/>
              </a:rPr>
              <a:t>Ist</a:t>
            </a:r>
            <a:r>
              <a:rPr lang="en-US" sz="3200" dirty="0" smtClean="0">
                <a:solidFill>
                  <a:srgbClr val="FF0000"/>
                </a:solidFill>
                <a:latin typeface="Comic Sans MS" pitchFamily="66" charset="0"/>
              </a:rPr>
              <a:t> </a:t>
            </a:r>
            <a:r>
              <a:rPr lang="en-US" sz="3200" dirty="0" smtClean="0">
                <a:solidFill>
                  <a:srgbClr val="FF0000"/>
                </a:solidFill>
                <a:latin typeface="Comic Sans MS" pitchFamily="66" charset="0"/>
              </a:rPr>
              <a:t>Semester Students </a:t>
            </a:r>
            <a:br>
              <a:rPr lang="en-US" sz="3200" dirty="0" smtClean="0">
                <a:solidFill>
                  <a:srgbClr val="FF0000"/>
                </a:solidFill>
                <a:latin typeface="Comic Sans MS" pitchFamily="66" charset="0"/>
              </a:rPr>
            </a:br>
            <a:r>
              <a:rPr lang="en-US" sz="3200" dirty="0" smtClean="0">
                <a:solidFill>
                  <a:srgbClr val="FF0000"/>
                </a:solidFill>
                <a:latin typeface="Comic Sans MS" pitchFamily="66" charset="0"/>
              </a:rPr>
              <a:t>(Punjabi University)</a:t>
            </a:r>
            <a:br>
              <a:rPr lang="en-US" sz="3200" dirty="0" smtClean="0">
                <a:solidFill>
                  <a:srgbClr val="FF0000"/>
                </a:solidFill>
                <a:latin typeface="Comic Sans MS" pitchFamily="66" charset="0"/>
              </a:rPr>
            </a:br>
            <a:r>
              <a:rPr lang="en-US" sz="3200" dirty="0" smtClean="0">
                <a:latin typeface="Comic Sans MS" pitchFamily="66" charset="0"/>
              </a:rPr>
              <a:t/>
            </a:r>
            <a:br>
              <a:rPr lang="en-US" sz="3200" dirty="0" smtClean="0">
                <a:latin typeface="Comic Sans MS" pitchFamily="66" charset="0"/>
              </a:rPr>
            </a:br>
            <a:r>
              <a:rPr lang="en-US" sz="3200" dirty="0" smtClean="0">
                <a:latin typeface="Comic Sans MS" pitchFamily="66" charset="0"/>
              </a:rPr>
              <a:t>By</a:t>
            </a:r>
            <a:br>
              <a:rPr lang="en-US" sz="3200" dirty="0" smtClean="0">
                <a:latin typeface="Comic Sans MS" pitchFamily="66" charset="0"/>
              </a:rPr>
            </a:br>
            <a:r>
              <a:rPr lang="en-US" sz="3200" dirty="0" smtClean="0">
                <a:latin typeface="Comic Sans MS" pitchFamily="66" charset="0"/>
              </a:rPr>
              <a:t/>
            </a:r>
            <a:br>
              <a:rPr lang="en-US" sz="3200" dirty="0" smtClean="0">
                <a:latin typeface="Comic Sans MS" pitchFamily="66" charset="0"/>
              </a:rPr>
            </a:br>
            <a:r>
              <a:rPr lang="en-US" sz="3200" dirty="0" smtClean="0">
                <a:latin typeface="Comic Sans MS" pitchFamily="66" charset="0"/>
              </a:rPr>
              <a:t>Ms. </a:t>
            </a:r>
            <a:r>
              <a:rPr lang="en-US" sz="3200" dirty="0" err="1" smtClean="0">
                <a:latin typeface="Comic Sans MS" pitchFamily="66" charset="0"/>
              </a:rPr>
              <a:t>Sarita</a:t>
            </a:r>
            <a:r>
              <a:rPr lang="en-US" sz="3200" dirty="0" smtClean="0">
                <a:latin typeface="Comic Sans MS" pitchFamily="66" charset="0"/>
              </a:rPr>
              <a:t> </a:t>
            </a:r>
            <a:r>
              <a:rPr lang="en-US" sz="3200" dirty="0" err="1" smtClean="0">
                <a:latin typeface="Comic Sans MS" pitchFamily="66" charset="0"/>
              </a:rPr>
              <a:t>Gulati</a:t>
            </a:r>
            <a:r>
              <a:rPr lang="en-US" sz="3200" dirty="0" smtClean="0">
                <a:latin typeface="Comic Sans MS" pitchFamily="66" charset="0"/>
              </a:rPr>
              <a:t/>
            </a:r>
            <a:br>
              <a:rPr lang="en-US" sz="3200" dirty="0" smtClean="0">
                <a:latin typeface="Comic Sans MS" pitchFamily="66" charset="0"/>
              </a:rPr>
            </a:br>
            <a:r>
              <a:rPr lang="en-US" sz="3200" dirty="0" smtClean="0">
                <a:latin typeface="Comic Sans MS" pitchFamily="66" charset="0"/>
              </a:rPr>
              <a:t>Librarian</a:t>
            </a:r>
            <a:br>
              <a:rPr lang="en-US" sz="3200" dirty="0" smtClean="0">
                <a:latin typeface="Comic Sans MS" pitchFamily="66" charset="0"/>
              </a:rPr>
            </a:br>
            <a:r>
              <a:rPr lang="en-US" sz="3200" dirty="0" err="1" smtClean="0">
                <a:latin typeface="Comic Sans MS" pitchFamily="66" charset="0"/>
              </a:rPr>
              <a:t>Shivalik</a:t>
            </a:r>
            <a:r>
              <a:rPr lang="en-US" sz="3200" dirty="0" smtClean="0">
                <a:latin typeface="Comic Sans MS" pitchFamily="66" charset="0"/>
              </a:rPr>
              <a:t> Institute of Education and Research, </a:t>
            </a:r>
            <a:r>
              <a:rPr lang="en-US" sz="3200" dirty="0" err="1" smtClean="0">
                <a:latin typeface="Comic Sans MS" pitchFamily="66" charset="0"/>
              </a:rPr>
              <a:t>Mohali</a:t>
            </a:r>
            <a:r>
              <a:rPr lang="en-US" sz="1050" dirty="0" smtClean="0"/>
              <a:t/>
            </a:r>
            <a:br>
              <a:rPr lang="en-US" sz="1050" dirty="0" smtClean="0"/>
            </a:br>
            <a:endParaRPr lang="en-IN" sz="3200" dirty="0"/>
          </a:p>
        </p:txBody>
      </p:sp>
    </p:spTree>
    <p:extLst>
      <p:ext uri="{BB962C8B-B14F-4D97-AF65-F5344CB8AC3E}">
        <p14:creationId xmlns:p14="http://schemas.microsoft.com/office/powerpoint/2010/main" xmlns="" val="1658490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740410" indent="-228600" algn="just">
              <a:lnSpc>
                <a:spcPct val="150000"/>
              </a:lnSpc>
              <a:spcAft>
                <a:spcPts val="360"/>
              </a:spcAft>
              <a:tabLst>
                <a:tab pos="285750" algn="l"/>
                <a:tab pos="571500" algn="l"/>
              </a:tabLst>
            </a:pPr>
            <a:r>
              <a:rPr lang="en-US" b="1" dirty="0" smtClean="0">
                <a:effectLst/>
                <a:latin typeface="Times New Roman"/>
                <a:ea typeface="Calibri"/>
                <a:cs typeface="Raavi"/>
              </a:rPr>
              <a:t>Introduction</a:t>
            </a:r>
            <a:r>
              <a:rPr lang="en-IN" dirty="0">
                <a:ea typeface="Calibri"/>
                <a:cs typeface="Raavi"/>
              </a:rPr>
              <a:t/>
            </a:r>
            <a:br>
              <a:rPr lang="en-IN" dirty="0">
                <a:ea typeface="Calibri"/>
                <a:cs typeface="Raavi"/>
              </a:rPr>
            </a:br>
            <a:endParaRPr lang="en-IN" dirty="0"/>
          </a:p>
        </p:txBody>
      </p:sp>
      <p:sp>
        <p:nvSpPr>
          <p:cNvPr id="3" name="Content Placeholder 2"/>
          <p:cNvSpPr>
            <a:spLocks noGrp="1"/>
          </p:cNvSpPr>
          <p:nvPr>
            <p:ph idx="1"/>
          </p:nvPr>
        </p:nvSpPr>
        <p:spPr>
          <a:xfrm>
            <a:off x="-36512" y="836712"/>
            <a:ext cx="8723312" cy="5400600"/>
          </a:xfrm>
        </p:spPr>
        <p:txBody>
          <a:bodyPr>
            <a:normAutofit fontScale="77500" lnSpcReduction="20000"/>
          </a:bodyPr>
          <a:lstStyle/>
          <a:p>
            <a:pPr marL="511810" indent="0" algn="just">
              <a:lnSpc>
                <a:spcPct val="150000"/>
              </a:lnSpc>
              <a:spcAft>
                <a:spcPts val="0"/>
              </a:spcAft>
              <a:buNone/>
              <a:tabLst>
                <a:tab pos="285750" algn="l"/>
                <a:tab pos="571500" algn="l"/>
              </a:tabLst>
            </a:pPr>
            <a:r>
              <a:rPr lang="en-US" dirty="0" smtClean="0">
                <a:effectLst/>
                <a:latin typeface="Times New Roman"/>
                <a:ea typeface="Calibri"/>
                <a:cs typeface="Raavi"/>
              </a:rPr>
              <a:t>Art in education means </a:t>
            </a:r>
            <a:r>
              <a:rPr lang="en-US" b="1" dirty="0" smtClean="0">
                <a:effectLst/>
                <a:latin typeface="Times New Roman"/>
                <a:ea typeface="Calibri"/>
                <a:cs typeface="Raavi"/>
              </a:rPr>
              <a:t>integration of arts in education. </a:t>
            </a:r>
            <a:r>
              <a:rPr lang="en-US" dirty="0" smtClean="0">
                <a:effectLst/>
                <a:latin typeface="Times New Roman"/>
                <a:ea typeface="Calibri"/>
                <a:cs typeface="Raavi"/>
              </a:rPr>
              <a:t>Arts integration is an </a:t>
            </a:r>
            <a:r>
              <a:rPr lang="en-US" b="1" dirty="0" smtClean="0">
                <a:effectLst/>
                <a:latin typeface="Times New Roman"/>
                <a:ea typeface="Calibri"/>
                <a:cs typeface="Raavi"/>
              </a:rPr>
              <a:t>approach to teaching and learning through</a:t>
            </a:r>
            <a:r>
              <a:rPr lang="en-US" dirty="0" smtClean="0">
                <a:effectLst/>
                <a:latin typeface="Times New Roman"/>
                <a:ea typeface="Calibri"/>
                <a:cs typeface="Raavi"/>
              </a:rPr>
              <a:t> which content standards are taught and assessed equitably in and through the </a:t>
            </a:r>
            <a:r>
              <a:rPr lang="en-US" b="1" dirty="0" smtClean="0">
                <a:effectLst/>
                <a:latin typeface="Times New Roman"/>
                <a:ea typeface="Calibri"/>
                <a:cs typeface="Raavi"/>
              </a:rPr>
              <a:t>arts.</a:t>
            </a:r>
            <a:r>
              <a:rPr lang="en-US" dirty="0" smtClean="0">
                <a:effectLst/>
                <a:latin typeface="Times New Roman"/>
                <a:ea typeface="Calibri"/>
                <a:cs typeface="Raavi"/>
              </a:rPr>
              <a:t> (</a:t>
            </a:r>
            <a:r>
              <a:rPr lang="en-IN" b="1" dirty="0"/>
              <a:t>Art Integrated Learning </a:t>
            </a:r>
            <a:r>
              <a:rPr lang="en-IN" dirty="0"/>
              <a:t>is “education through the arts, </a:t>
            </a:r>
            <a:r>
              <a:rPr lang="en-IN" b="1" dirty="0"/>
              <a:t>where learning takes place using different arts forms </a:t>
            </a:r>
            <a:r>
              <a:rPr lang="en-IN" b="1" dirty="0" smtClean="0"/>
              <a:t>as </a:t>
            </a:r>
            <a:r>
              <a:rPr lang="en-IN" b="1" dirty="0"/>
              <a:t>tools in the teaching–learning </a:t>
            </a:r>
            <a:r>
              <a:rPr lang="en-IN" dirty="0"/>
              <a:t>process</a:t>
            </a:r>
            <a:r>
              <a:rPr lang="en-IN" dirty="0" smtClean="0"/>
              <a:t>”.)</a:t>
            </a:r>
            <a:r>
              <a:rPr lang="en-US" dirty="0" smtClean="0">
                <a:effectLst/>
                <a:latin typeface="Times New Roman"/>
                <a:ea typeface="Calibri"/>
                <a:cs typeface="Raavi"/>
              </a:rPr>
              <a:t>Schools need to develop a </a:t>
            </a:r>
            <a:r>
              <a:rPr lang="en-US" b="1" dirty="0" smtClean="0">
                <a:effectLst/>
                <a:latin typeface="Times New Roman"/>
                <a:ea typeface="Calibri"/>
                <a:cs typeface="Raavi"/>
              </a:rPr>
              <a:t>balanced school curriculum </a:t>
            </a:r>
            <a:r>
              <a:rPr lang="en-US" dirty="0" smtClean="0">
                <a:effectLst/>
                <a:latin typeface="Times New Roman"/>
                <a:ea typeface="Calibri"/>
                <a:cs typeface="Raavi"/>
              </a:rPr>
              <a:t>so as to provide an </a:t>
            </a:r>
            <a:r>
              <a:rPr lang="en-US" b="1" dirty="0" smtClean="0">
                <a:effectLst/>
                <a:latin typeface="Times New Roman"/>
                <a:ea typeface="Calibri"/>
                <a:cs typeface="Raavi"/>
              </a:rPr>
              <a:t>all-round education</a:t>
            </a:r>
            <a:r>
              <a:rPr lang="en-US" dirty="0" smtClean="0">
                <a:effectLst/>
                <a:latin typeface="Times New Roman"/>
                <a:ea typeface="Calibri"/>
                <a:cs typeface="Raavi"/>
              </a:rPr>
              <a:t> for their students. </a:t>
            </a:r>
            <a:r>
              <a:rPr lang="en-US" b="1" dirty="0" smtClean="0">
                <a:effectLst/>
                <a:latin typeface="Times New Roman"/>
                <a:ea typeface="Calibri"/>
                <a:cs typeface="Raavi"/>
              </a:rPr>
              <a:t>Arts education </a:t>
            </a:r>
            <a:r>
              <a:rPr lang="en-US" dirty="0" smtClean="0">
                <a:effectLst/>
                <a:latin typeface="Times New Roman"/>
                <a:ea typeface="Calibri"/>
                <a:cs typeface="Raavi"/>
              </a:rPr>
              <a:t>is one of the five essential areas in the overall aim of education set out by the Education Commission to enable </a:t>
            </a:r>
            <a:r>
              <a:rPr lang="en-US" b="1" dirty="0" smtClean="0">
                <a:effectLst/>
                <a:latin typeface="Times New Roman"/>
                <a:ea typeface="Calibri"/>
                <a:cs typeface="Raavi"/>
              </a:rPr>
              <a:t>every person to attain all-round development in the domains of ethics, intellect, physique, social skills and aesthetics</a:t>
            </a:r>
            <a:r>
              <a:rPr lang="en-US" dirty="0" smtClean="0">
                <a:effectLst/>
                <a:latin typeface="Times New Roman"/>
                <a:ea typeface="Calibri"/>
                <a:cs typeface="Raavi"/>
              </a:rPr>
              <a:t> according to his/her own attributes so that he/she is capable of life-long learning, critical and exploratory thinking, innovating and adapting to change.</a:t>
            </a:r>
            <a:endParaRPr lang="en-IN" dirty="0">
              <a:ea typeface="Calibri"/>
              <a:cs typeface="Raavi"/>
            </a:endParaRPr>
          </a:p>
          <a:p>
            <a:endParaRPr lang="en-IN" dirty="0"/>
          </a:p>
        </p:txBody>
      </p:sp>
    </p:spTree>
    <p:extLst>
      <p:ext uri="{BB962C8B-B14F-4D97-AF65-F5344CB8AC3E}">
        <p14:creationId xmlns:p14="http://schemas.microsoft.com/office/powerpoint/2010/main" xmlns="" val="2089507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864096"/>
          </a:xfrm>
        </p:spPr>
        <p:txBody>
          <a:bodyPr>
            <a:normAutofit fontScale="90000"/>
          </a:bodyPr>
          <a:lstStyle/>
          <a:p>
            <a:pPr marL="740410" lvl="0" indent="-228600">
              <a:lnSpc>
                <a:spcPct val="150000"/>
              </a:lnSpc>
              <a:spcBef>
                <a:spcPts val="720"/>
              </a:spcBef>
              <a:spcAft>
                <a:spcPts val="360"/>
              </a:spcAft>
              <a:tabLst>
                <a:tab pos="285750" algn="l"/>
                <a:tab pos="571500" algn="l"/>
              </a:tabLst>
            </a:pPr>
            <a:r>
              <a:rPr lang="en-US" sz="2200" b="1" dirty="0" smtClean="0">
                <a:solidFill>
                  <a:prstClr val="black"/>
                </a:solidFill>
                <a:latin typeface="Times New Roman"/>
                <a:ea typeface="Calibri"/>
                <a:cs typeface="Raavi"/>
              </a:rPr>
              <a:t/>
            </a:r>
            <a:br>
              <a:rPr lang="en-US" sz="2200" b="1" dirty="0" smtClean="0">
                <a:solidFill>
                  <a:prstClr val="black"/>
                </a:solidFill>
                <a:latin typeface="Times New Roman"/>
                <a:ea typeface="Calibri"/>
                <a:cs typeface="Raavi"/>
              </a:rPr>
            </a:br>
            <a:r>
              <a:rPr lang="en-US" sz="2200" b="1" dirty="0">
                <a:solidFill>
                  <a:prstClr val="black"/>
                </a:solidFill>
                <a:latin typeface="Times New Roman"/>
                <a:ea typeface="Calibri"/>
                <a:cs typeface="Raavi"/>
              </a:rPr>
              <a:t/>
            </a:r>
            <a:br>
              <a:rPr lang="en-US" sz="2200" b="1" dirty="0">
                <a:solidFill>
                  <a:prstClr val="black"/>
                </a:solidFill>
                <a:latin typeface="Times New Roman"/>
                <a:ea typeface="Calibri"/>
                <a:cs typeface="Raavi"/>
              </a:rPr>
            </a:br>
            <a:r>
              <a:rPr lang="en-US" sz="2200" b="1" dirty="0" smtClean="0">
                <a:solidFill>
                  <a:prstClr val="black"/>
                </a:solidFill>
                <a:latin typeface="Times New Roman"/>
                <a:ea typeface="Calibri"/>
                <a:cs typeface="Raavi"/>
              </a:rPr>
              <a:t/>
            </a:r>
            <a:br>
              <a:rPr lang="en-US" sz="2200" b="1" dirty="0" smtClean="0">
                <a:solidFill>
                  <a:prstClr val="black"/>
                </a:solidFill>
                <a:latin typeface="Times New Roman"/>
                <a:ea typeface="Calibri"/>
                <a:cs typeface="Raavi"/>
              </a:rPr>
            </a:br>
            <a:r>
              <a:rPr lang="en-US" sz="2200" b="1" dirty="0">
                <a:solidFill>
                  <a:prstClr val="black"/>
                </a:solidFill>
                <a:latin typeface="Times New Roman"/>
                <a:ea typeface="Calibri"/>
                <a:cs typeface="Raavi"/>
              </a:rPr>
              <a:t/>
            </a:r>
            <a:br>
              <a:rPr lang="en-US" sz="2200" b="1" dirty="0">
                <a:solidFill>
                  <a:prstClr val="black"/>
                </a:solidFill>
                <a:latin typeface="Times New Roman"/>
                <a:ea typeface="Calibri"/>
                <a:cs typeface="Raavi"/>
              </a:rPr>
            </a:br>
            <a:r>
              <a:rPr lang="en-US" sz="2200" b="1" dirty="0" smtClean="0">
                <a:solidFill>
                  <a:prstClr val="black"/>
                </a:solidFill>
                <a:latin typeface="Times New Roman"/>
                <a:ea typeface="Calibri"/>
                <a:cs typeface="Raavi"/>
              </a:rPr>
              <a:t/>
            </a:r>
            <a:br>
              <a:rPr lang="en-US" sz="2200" b="1" dirty="0" smtClean="0">
                <a:solidFill>
                  <a:prstClr val="black"/>
                </a:solidFill>
                <a:latin typeface="Times New Roman"/>
                <a:ea typeface="Calibri"/>
                <a:cs typeface="Raavi"/>
              </a:rPr>
            </a:br>
            <a:r>
              <a:rPr lang="en-US" sz="2200" b="1" dirty="0">
                <a:solidFill>
                  <a:prstClr val="black"/>
                </a:solidFill>
                <a:latin typeface="Times New Roman"/>
                <a:ea typeface="Calibri"/>
                <a:cs typeface="Raavi"/>
              </a:rPr>
              <a:t/>
            </a:r>
            <a:br>
              <a:rPr lang="en-US" sz="2200" b="1" dirty="0">
                <a:solidFill>
                  <a:prstClr val="black"/>
                </a:solidFill>
                <a:latin typeface="Times New Roman"/>
                <a:ea typeface="Calibri"/>
                <a:cs typeface="Raavi"/>
              </a:rPr>
            </a:br>
            <a:r>
              <a:rPr lang="en-US" sz="2200" b="1" dirty="0" smtClean="0">
                <a:solidFill>
                  <a:prstClr val="black"/>
                </a:solidFill>
                <a:latin typeface="Times New Roman"/>
                <a:ea typeface="Calibri"/>
                <a:cs typeface="Raavi"/>
              </a:rPr>
              <a:t>                                     </a:t>
            </a:r>
            <a:endParaRPr lang="en-IN" dirty="0"/>
          </a:p>
        </p:txBody>
      </p:sp>
      <p:sp>
        <p:nvSpPr>
          <p:cNvPr id="3" name="Content Placeholder 2"/>
          <p:cNvSpPr>
            <a:spLocks noGrp="1"/>
          </p:cNvSpPr>
          <p:nvPr>
            <p:ph idx="1"/>
          </p:nvPr>
        </p:nvSpPr>
        <p:spPr>
          <a:xfrm>
            <a:off x="-36512" y="228600"/>
            <a:ext cx="8951912" cy="6324600"/>
          </a:xfrm>
        </p:spPr>
        <p:txBody>
          <a:bodyPr>
            <a:normAutofit fontScale="62500" lnSpcReduction="20000"/>
          </a:bodyPr>
          <a:lstStyle/>
          <a:p>
            <a:pPr marL="511810" indent="0" algn="just">
              <a:lnSpc>
                <a:spcPct val="150000"/>
              </a:lnSpc>
              <a:buNone/>
              <a:tabLst>
                <a:tab pos="285750" algn="l"/>
                <a:tab pos="571500" algn="l"/>
              </a:tabLst>
            </a:pPr>
            <a:r>
              <a:rPr lang="en-IN" sz="3800" b="1" dirty="0">
                <a:latin typeface="Comic Sans MS" pitchFamily="66" charset="0"/>
              </a:rPr>
              <a:t>Art Education is a </a:t>
            </a:r>
            <a:endParaRPr lang="en-IN" sz="3800" b="1" dirty="0" smtClean="0">
              <a:latin typeface="Comic Sans MS" pitchFamily="66" charset="0"/>
            </a:endParaRPr>
          </a:p>
          <a:p>
            <a:pPr marL="969010" indent="-457200" algn="just">
              <a:lnSpc>
                <a:spcPct val="150000"/>
              </a:lnSpc>
              <a:tabLst>
                <a:tab pos="285750" algn="l"/>
                <a:tab pos="571500" algn="l"/>
              </a:tabLst>
            </a:pPr>
            <a:r>
              <a:rPr lang="en-IN" sz="3200" b="1" dirty="0" smtClean="0">
                <a:latin typeface="Comic Sans MS" pitchFamily="66" charset="0"/>
              </a:rPr>
              <a:t>primary pathway/way </a:t>
            </a:r>
            <a:r>
              <a:rPr lang="en-IN" sz="3200" b="1" dirty="0">
                <a:latin typeface="Comic Sans MS" pitchFamily="66" charset="0"/>
              </a:rPr>
              <a:t>to </a:t>
            </a:r>
            <a:r>
              <a:rPr lang="en-IN" sz="3200" b="1" dirty="0" smtClean="0">
                <a:latin typeface="Comic Sans MS" pitchFamily="66" charset="0"/>
              </a:rPr>
              <a:t>learning</a:t>
            </a:r>
          </a:p>
          <a:p>
            <a:pPr marL="969010" indent="-457200" algn="just">
              <a:lnSpc>
                <a:spcPct val="150000"/>
              </a:lnSpc>
              <a:tabLst>
                <a:tab pos="285750" algn="l"/>
                <a:tab pos="571500" algn="l"/>
              </a:tabLst>
            </a:pPr>
            <a:r>
              <a:rPr lang="en-IN" sz="3200" b="1" dirty="0" smtClean="0">
                <a:latin typeface="Comic Sans MS" pitchFamily="66" charset="0"/>
              </a:rPr>
              <a:t>an </a:t>
            </a:r>
            <a:r>
              <a:rPr lang="en-IN" sz="3200" b="1" dirty="0">
                <a:latin typeface="Comic Sans MS" pitchFamily="66" charset="0"/>
              </a:rPr>
              <a:t>expression of ideas created by </a:t>
            </a:r>
            <a:r>
              <a:rPr lang="en-IN" sz="3200" b="1" dirty="0" smtClean="0">
                <a:latin typeface="Comic Sans MS" pitchFamily="66" charset="0"/>
              </a:rPr>
              <a:t>students </a:t>
            </a:r>
            <a:r>
              <a:rPr lang="en-IN" sz="3200" b="1" dirty="0">
                <a:latin typeface="Comic Sans MS" pitchFamily="66" charset="0"/>
              </a:rPr>
              <a:t>imagination, skill and invention. </a:t>
            </a:r>
            <a:endParaRPr lang="en-IN" sz="3200" b="1" dirty="0" smtClean="0">
              <a:latin typeface="Comic Sans MS" pitchFamily="66" charset="0"/>
            </a:endParaRPr>
          </a:p>
          <a:p>
            <a:pPr marL="511810" indent="0" algn="just">
              <a:lnSpc>
                <a:spcPct val="150000"/>
              </a:lnSpc>
              <a:spcAft>
                <a:spcPts val="0"/>
              </a:spcAft>
              <a:buNone/>
              <a:tabLst>
                <a:tab pos="285750" algn="l"/>
                <a:tab pos="571500" algn="l"/>
              </a:tabLst>
            </a:pPr>
            <a:r>
              <a:rPr lang="en-IN" sz="2900" dirty="0" smtClean="0"/>
              <a:t>There </a:t>
            </a:r>
            <a:r>
              <a:rPr lang="en-IN" sz="2900" dirty="0"/>
              <a:t>is a saying “Music is what feelings sound like”. Similarly this applies to other </a:t>
            </a:r>
            <a:r>
              <a:rPr lang="en-IN" sz="2900" b="1" dirty="0"/>
              <a:t>art forms</a:t>
            </a:r>
            <a:r>
              <a:rPr lang="en-IN" sz="2900" dirty="0"/>
              <a:t>. Movement manifests </a:t>
            </a:r>
            <a:r>
              <a:rPr lang="en-IN" sz="2900" dirty="0" smtClean="0"/>
              <a:t>emotion, voice </a:t>
            </a:r>
            <a:r>
              <a:rPr lang="en-IN" sz="2900" dirty="0"/>
              <a:t>modulation gives way to the inner self, </a:t>
            </a:r>
            <a:r>
              <a:rPr lang="en-IN" sz="2900" b="1" dirty="0"/>
              <a:t>drawing reveals the inner layers </a:t>
            </a:r>
            <a:r>
              <a:rPr lang="en-IN" sz="2900" dirty="0"/>
              <a:t>of the mind, Sculpture mirrors the inner </a:t>
            </a:r>
            <a:r>
              <a:rPr lang="en-IN" sz="2900" dirty="0" smtClean="0"/>
              <a:t>self. This </a:t>
            </a:r>
            <a:r>
              <a:rPr lang="en-IN" sz="2900" dirty="0"/>
              <a:t>is Art education </a:t>
            </a:r>
            <a:r>
              <a:rPr lang="en-IN" sz="2900" dirty="0" smtClean="0"/>
              <a:t>. This </a:t>
            </a:r>
            <a:r>
              <a:rPr lang="en-IN" sz="2900" dirty="0"/>
              <a:t>is why we need Art education </a:t>
            </a:r>
            <a:r>
              <a:rPr lang="en-US" sz="2900" dirty="0" smtClean="0">
                <a:effectLst/>
                <a:latin typeface="Times New Roman"/>
                <a:ea typeface="Calibri"/>
                <a:cs typeface="Raavi"/>
              </a:rPr>
              <a:t>.</a:t>
            </a:r>
            <a:r>
              <a:rPr lang="en-US" dirty="0" smtClean="0">
                <a:effectLst/>
                <a:latin typeface="Times New Roman"/>
                <a:ea typeface="Calibri"/>
                <a:cs typeface="Raavi"/>
              </a:rPr>
              <a:t>	</a:t>
            </a:r>
          </a:p>
          <a:p>
            <a:pPr marL="511810" indent="0" algn="just">
              <a:lnSpc>
                <a:spcPct val="150000"/>
              </a:lnSpc>
              <a:spcAft>
                <a:spcPts val="0"/>
              </a:spcAft>
              <a:buNone/>
              <a:tabLst>
                <a:tab pos="285750" algn="l"/>
                <a:tab pos="571500" algn="l"/>
              </a:tabLst>
            </a:pPr>
            <a:endParaRPr lang="en-US" sz="2900" b="1" dirty="0" smtClean="0">
              <a:effectLst/>
              <a:latin typeface="Comic Sans MS" pitchFamily="66" charset="0"/>
              <a:ea typeface="Calibri"/>
              <a:cs typeface="Raavi"/>
            </a:endParaRPr>
          </a:p>
          <a:p>
            <a:pPr marL="511810" indent="0" algn="just">
              <a:lnSpc>
                <a:spcPct val="150000"/>
              </a:lnSpc>
              <a:spcAft>
                <a:spcPts val="0"/>
              </a:spcAft>
              <a:buNone/>
              <a:tabLst>
                <a:tab pos="285750" algn="l"/>
                <a:tab pos="571500" algn="l"/>
              </a:tabLst>
            </a:pPr>
            <a:r>
              <a:rPr lang="en-US" sz="3200" b="1" dirty="0" smtClean="0">
                <a:effectLst/>
                <a:latin typeface="Comic Sans MS" pitchFamily="66" charset="0"/>
                <a:ea typeface="Calibri"/>
                <a:cs typeface="Raavi"/>
              </a:rPr>
              <a:t>It focused on:</a:t>
            </a:r>
            <a:endParaRPr lang="en-IN" sz="3200" b="1" dirty="0">
              <a:latin typeface="Comic Sans MS" pitchFamily="66" charset="0"/>
              <a:ea typeface="Calibri"/>
              <a:cs typeface="Raavi"/>
            </a:endParaRPr>
          </a:p>
          <a:p>
            <a:pPr marL="742950" lvl="1" indent="-342900" algn="just">
              <a:lnSpc>
                <a:spcPct val="150000"/>
              </a:lnSpc>
              <a:spcBef>
                <a:spcPts val="360"/>
              </a:spcBef>
              <a:tabLst>
                <a:tab pos="285750" algn="l"/>
                <a:tab pos="571500" algn="l"/>
              </a:tabLst>
            </a:pPr>
            <a:r>
              <a:rPr lang="en-US" sz="2200" dirty="0" smtClean="0">
                <a:effectLst/>
                <a:latin typeface="Times New Roman"/>
                <a:ea typeface="Calibri"/>
                <a:cs typeface="Raavi"/>
              </a:rPr>
              <a:t>	</a:t>
            </a:r>
            <a:r>
              <a:rPr lang="en-US" sz="300" dirty="0" err="1" smtClean="0">
                <a:effectLst/>
                <a:latin typeface="Wingdings"/>
                <a:ea typeface="Calibri"/>
                <a:cs typeface="Wingdings"/>
              </a:rPr>
              <a:t>l</a:t>
            </a:r>
            <a:r>
              <a:rPr lang="en-US" sz="3200" dirty="0" err="1" smtClean="0">
                <a:effectLst/>
                <a:latin typeface="Times New Roman"/>
                <a:ea typeface="Calibri"/>
                <a:cs typeface="Raavi"/>
              </a:rPr>
              <a:t>How</a:t>
            </a:r>
            <a:r>
              <a:rPr lang="en-US" sz="3200" dirty="0" smtClean="0">
                <a:effectLst/>
                <a:latin typeface="Times New Roman"/>
                <a:ea typeface="Calibri"/>
                <a:cs typeface="Raavi"/>
              </a:rPr>
              <a:t> to </a:t>
            </a:r>
            <a:r>
              <a:rPr lang="en-US" sz="3200" b="1" dirty="0" smtClean="0">
                <a:effectLst/>
                <a:latin typeface="Times New Roman"/>
                <a:ea typeface="Calibri"/>
                <a:cs typeface="Raavi"/>
              </a:rPr>
              <a:t>improve teaching </a:t>
            </a:r>
            <a:r>
              <a:rPr lang="en-US" sz="3200" dirty="0" smtClean="0">
                <a:effectLst/>
                <a:latin typeface="Times New Roman"/>
                <a:ea typeface="Calibri"/>
                <a:cs typeface="Raavi"/>
              </a:rPr>
              <a:t>and learning through arts.</a:t>
            </a:r>
            <a:endParaRPr lang="en-IN" sz="3200" dirty="0">
              <a:ea typeface="Calibri"/>
              <a:cs typeface="Raavi"/>
            </a:endParaRPr>
          </a:p>
          <a:p>
            <a:pPr marL="857250" lvl="1" indent="-457200" algn="just">
              <a:lnSpc>
                <a:spcPct val="150000"/>
              </a:lnSpc>
              <a:tabLst>
                <a:tab pos="285750" algn="l"/>
                <a:tab pos="571500" algn="l"/>
              </a:tabLst>
            </a:pPr>
            <a:r>
              <a:rPr lang="en-US" sz="3200" dirty="0" smtClean="0">
                <a:effectLst/>
                <a:latin typeface="Times New Roman"/>
                <a:ea typeface="Calibri"/>
                <a:cs typeface="Raavi"/>
              </a:rPr>
              <a:t>How to </a:t>
            </a:r>
            <a:r>
              <a:rPr lang="en-US" sz="3200" b="1" dirty="0" smtClean="0">
                <a:effectLst/>
                <a:latin typeface="Times New Roman"/>
                <a:ea typeface="Calibri"/>
                <a:cs typeface="Raavi"/>
              </a:rPr>
              <a:t>transfer learning </a:t>
            </a:r>
            <a:r>
              <a:rPr lang="en-US" sz="3200" dirty="0" smtClean="0">
                <a:effectLst/>
                <a:latin typeface="Times New Roman"/>
                <a:ea typeface="Calibri"/>
                <a:cs typeface="Raavi"/>
              </a:rPr>
              <a:t>in and through the arts to other disciplines.</a:t>
            </a:r>
            <a:endParaRPr lang="en-IN" sz="3200" dirty="0">
              <a:ea typeface="Calibri"/>
              <a:cs typeface="Raavi"/>
            </a:endParaRPr>
          </a:p>
          <a:p>
            <a:pPr marL="857250" lvl="1" indent="-457200" algn="just">
              <a:lnSpc>
                <a:spcPct val="150000"/>
              </a:lnSpc>
              <a:spcAft>
                <a:spcPts val="360"/>
              </a:spcAft>
              <a:tabLst>
                <a:tab pos="285750" algn="l"/>
                <a:tab pos="571500" algn="l"/>
              </a:tabLst>
            </a:pPr>
            <a:r>
              <a:rPr lang="en-US" sz="3200" b="1" dirty="0" smtClean="0">
                <a:effectLst/>
                <a:latin typeface="Times New Roman"/>
                <a:ea typeface="Calibri"/>
                <a:cs typeface="Raavi"/>
              </a:rPr>
              <a:t>Discovering and creating </a:t>
            </a:r>
            <a:r>
              <a:rPr lang="en-US" sz="3200" dirty="0" smtClean="0">
                <a:effectLst/>
                <a:latin typeface="Times New Roman"/>
                <a:ea typeface="Calibri"/>
                <a:cs typeface="Raavi"/>
              </a:rPr>
              <a:t>understanding of human learning especially through Art Experiences.</a:t>
            </a:r>
            <a:endParaRPr lang="en-IN" sz="3200" dirty="0">
              <a:ea typeface="Calibri"/>
              <a:cs typeface="Raavi"/>
            </a:endParaRPr>
          </a:p>
          <a:p>
            <a:endParaRPr lang="en-IN" dirty="0"/>
          </a:p>
        </p:txBody>
      </p:sp>
    </p:spTree>
    <p:extLst>
      <p:ext uri="{BB962C8B-B14F-4D97-AF65-F5344CB8AC3E}">
        <p14:creationId xmlns:p14="http://schemas.microsoft.com/office/powerpoint/2010/main" xmlns="" val="3430223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04664"/>
            <a:ext cx="8686800" cy="6192688"/>
          </a:xfrm>
        </p:spPr>
        <p:txBody>
          <a:bodyPr>
            <a:normAutofit fontScale="92500"/>
          </a:bodyPr>
          <a:lstStyle/>
          <a:p>
            <a:pPr marL="511810" indent="0" algn="just">
              <a:lnSpc>
                <a:spcPct val="150000"/>
              </a:lnSpc>
              <a:spcAft>
                <a:spcPts val="0"/>
              </a:spcAft>
              <a:buNone/>
              <a:tabLst>
                <a:tab pos="285750" algn="l"/>
                <a:tab pos="571500" algn="l"/>
              </a:tabLst>
            </a:pPr>
            <a:r>
              <a:rPr lang="en-US" dirty="0" smtClean="0">
                <a:effectLst/>
                <a:latin typeface="Times New Roman"/>
                <a:ea typeface="Calibri"/>
                <a:cs typeface="Raavi"/>
              </a:rPr>
              <a:t>Art integrated learning is a way to </a:t>
            </a:r>
            <a:r>
              <a:rPr lang="en-US" b="1" dirty="0" smtClean="0">
                <a:effectLst/>
                <a:latin typeface="Times New Roman"/>
                <a:ea typeface="Calibri"/>
                <a:cs typeface="Raavi"/>
              </a:rPr>
              <a:t>teach artistic skills in conjunction with academic </a:t>
            </a:r>
            <a:r>
              <a:rPr lang="en-US" dirty="0" smtClean="0">
                <a:effectLst/>
                <a:latin typeface="Times New Roman"/>
                <a:ea typeface="Calibri"/>
                <a:cs typeface="Raavi"/>
              </a:rPr>
              <a:t>material. Art in Education ensures </a:t>
            </a:r>
            <a:r>
              <a:rPr lang="en-US" b="1" dirty="0" smtClean="0">
                <a:effectLst/>
                <a:latin typeface="Times New Roman"/>
                <a:ea typeface="Calibri"/>
                <a:cs typeface="Raavi"/>
              </a:rPr>
              <a:t>harmonious development </a:t>
            </a:r>
            <a:r>
              <a:rPr lang="en-US" dirty="0" smtClean="0">
                <a:effectLst/>
                <a:latin typeface="Times New Roman"/>
                <a:ea typeface="Calibri"/>
                <a:cs typeface="Raavi"/>
              </a:rPr>
              <a:t>of the individual to bring forth his abilities, his </a:t>
            </a:r>
            <a:r>
              <a:rPr lang="en-US" b="1" dirty="0" smtClean="0">
                <a:effectLst/>
                <a:latin typeface="Times New Roman"/>
                <a:ea typeface="Calibri"/>
                <a:cs typeface="Raavi"/>
              </a:rPr>
              <a:t>innate talents </a:t>
            </a:r>
            <a:r>
              <a:rPr lang="en-US" dirty="0" smtClean="0">
                <a:effectLst/>
                <a:latin typeface="Times New Roman"/>
                <a:ea typeface="Calibri"/>
                <a:cs typeface="Raavi"/>
              </a:rPr>
              <a:t>and his facilities and instincts. It is </a:t>
            </a:r>
            <a:r>
              <a:rPr lang="en-US" b="1" dirty="0" smtClean="0">
                <a:effectLst/>
                <a:latin typeface="Times New Roman"/>
                <a:ea typeface="Calibri"/>
                <a:cs typeface="Raavi"/>
              </a:rPr>
              <a:t>complementary to the bookish knowledge</a:t>
            </a:r>
            <a:r>
              <a:rPr lang="en-US" dirty="0" smtClean="0">
                <a:effectLst/>
                <a:latin typeface="Times New Roman"/>
                <a:ea typeface="Calibri"/>
                <a:cs typeface="Raavi"/>
              </a:rPr>
              <a:t>, it </a:t>
            </a:r>
            <a:r>
              <a:rPr lang="en-US" b="1" dirty="0" smtClean="0">
                <a:effectLst/>
                <a:latin typeface="Times New Roman"/>
                <a:ea typeface="Calibri"/>
                <a:cs typeface="Raavi"/>
              </a:rPr>
              <a:t>supplements the intellectual activities </a:t>
            </a:r>
            <a:r>
              <a:rPr lang="en-US" dirty="0" smtClean="0">
                <a:effectLst/>
                <a:latin typeface="Times New Roman"/>
                <a:ea typeface="Calibri"/>
                <a:cs typeface="Raavi"/>
              </a:rPr>
              <a:t>of the students and also </a:t>
            </a:r>
            <a:r>
              <a:rPr lang="en-US" b="1" dirty="0" smtClean="0">
                <a:effectLst/>
                <a:latin typeface="Times New Roman"/>
                <a:ea typeface="Calibri"/>
                <a:cs typeface="Raavi"/>
              </a:rPr>
              <a:t>widens their sense </a:t>
            </a:r>
            <a:r>
              <a:rPr lang="en-US" dirty="0" smtClean="0">
                <a:effectLst/>
                <a:latin typeface="Times New Roman"/>
                <a:ea typeface="Calibri"/>
                <a:cs typeface="Raavi"/>
              </a:rPr>
              <a:t>of appreciation and development of </a:t>
            </a:r>
            <a:r>
              <a:rPr lang="en-US" b="1" dirty="0" smtClean="0">
                <a:effectLst/>
                <a:latin typeface="Times New Roman"/>
                <a:ea typeface="Calibri"/>
                <a:cs typeface="Raavi"/>
              </a:rPr>
              <a:t>aesthetics</a:t>
            </a:r>
            <a:r>
              <a:rPr lang="en-US" dirty="0" smtClean="0">
                <a:effectLst/>
                <a:latin typeface="Times New Roman"/>
                <a:ea typeface="Calibri"/>
                <a:cs typeface="Raavi"/>
              </a:rPr>
              <a:t> in child .</a:t>
            </a:r>
          </a:p>
          <a:p>
            <a:pPr marL="511810" indent="0" algn="just">
              <a:lnSpc>
                <a:spcPct val="150000"/>
              </a:lnSpc>
              <a:spcAft>
                <a:spcPts val="0"/>
              </a:spcAft>
              <a:buNone/>
              <a:tabLst>
                <a:tab pos="285750" algn="l"/>
                <a:tab pos="571500" algn="l"/>
              </a:tabLst>
            </a:pPr>
            <a:r>
              <a:rPr lang="en-US" dirty="0" smtClean="0">
                <a:effectLst/>
                <a:latin typeface="Times New Roman"/>
                <a:ea typeface="Calibri"/>
                <a:cs typeface="Raavi"/>
              </a:rPr>
              <a:t>The children comes to know that what are the things which are to be appreciated and how the abilities or instincts can be enhanced in the children. </a:t>
            </a:r>
            <a:endParaRPr lang="en-IN" dirty="0">
              <a:ea typeface="Calibri"/>
              <a:cs typeface="Raavi"/>
            </a:endParaRPr>
          </a:p>
          <a:p>
            <a:endParaRPr lang="en-IN" dirty="0"/>
          </a:p>
        </p:txBody>
      </p:sp>
    </p:spTree>
    <p:extLst>
      <p:ext uri="{BB962C8B-B14F-4D97-AF65-F5344CB8AC3E}">
        <p14:creationId xmlns:p14="http://schemas.microsoft.com/office/powerpoint/2010/main" xmlns="" val="1685619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4704"/>
            <a:ext cx="9144000" cy="5541248"/>
          </a:xfrm>
        </p:spPr>
        <p:txBody>
          <a:bodyPr>
            <a:normAutofit fontScale="25000" lnSpcReduction="20000"/>
          </a:bodyPr>
          <a:lstStyle/>
          <a:p>
            <a:pPr marL="511810" indent="0" algn="just">
              <a:lnSpc>
                <a:spcPct val="150000"/>
              </a:lnSpc>
              <a:buNone/>
              <a:tabLst>
                <a:tab pos="285750" algn="l"/>
                <a:tab pos="571500" algn="l"/>
              </a:tabLst>
            </a:pPr>
            <a:r>
              <a:rPr lang="en-US" sz="8000" b="1" dirty="0" smtClean="0">
                <a:effectLst/>
                <a:latin typeface="Comic Sans MS" pitchFamily="66" charset="0"/>
                <a:ea typeface="Calibri"/>
                <a:cs typeface="Raavi"/>
              </a:rPr>
              <a:t>According to Heather Watts</a:t>
            </a:r>
            <a:r>
              <a:rPr lang="en-US" sz="8000" dirty="0" smtClean="0">
                <a:effectLst/>
                <a:latin typeface="Comic Sans MS" pitchFamily="66" charset="0"/>
                <a:ea typeface="Calibri"/>
                <a:cs typeface="Raavi"/>
              </a:rPr>
              <a:t>, Arts education is a big part of building a 21st century creative mind.”</a:t>
            </a:r>
            <a:endParaRPr lang="en-IN" sz="8000" dirty="0">
              <a:latin typeface="Comic Sans MS" pitchFamily="66" charset="0"/>
              <a:ea typeface="Calibri"/>
              <a:cs typeface="Raavi"/>
            </a:endParaRPr>
          </a:p>
          <a:p>
            <a:pPr marL="511810" indent="0" algn="just">
              <a:lnSpc>
                <a:spcPct val="150000"/>
              </a:lnSpc>
              <a:buNone/>
              <a:tabLst>
                <a:tab pos="285750" algn="l"/>
                <a:tab pos="571500" algn="l"/>
              </a:tabLst>
            </a:pPr>
            <a:r>
              <a:rPr lang="en-US" sz="8000" b="1" dirty="0" smtClean="0">
                <a:solidFill>
                  <a:prstClr val="black"/>
                </a:solidFill>
                <a:latin typeface="Comic Sans MS" pitchFamily="66" charset="0"/>
                <a:ea typeface="Calibri"/>
                <a:cs typeface="Raavi"/>
              </a:rPr>
              <a:t>According </a:t>
            </a:r>
            <a:r>
              <a:rPr lang="en-US" sz="8000" b="1" dirty="0">
                <a:solidFill>
                  <a:prstClr val="black"/>
                </a:solidFill>
                <a:latin typeface="Comic Sans MS" pitchFamily="66" charset="0"/>
                <a:ea typeface="Calibri"/>
                <a:cs typeface="Raavi"/>
              </a:rPr>
              <a:t>to </a:t>
            </a:r>
            <a:r>
              <a:rPr lang="en-US" sz="8000" b="1" dirty="0" smtClean="0">
                <a:effectLst/>
                <a:latin typeface="Comic Sans MS" pitchFamily="66" charset="0"/>
                <a:ea typeface="Calibri"/>
                <a:cs typeface="Raavi"/>
              </a:rPr>
              <a:t>Josh </a:t>
            </a:r>
            <a:r>
              <a:rPr lang="en-US" sz="8000" b="1" dirty="0" err="1" smtClean="0">
                <a:effectLst/>
                <a:latin typeface="Comic Sans MS" pitchFamily="66" charset="0"/>
                <a:ea typeface="Calibri"/>
                <a:cs typeface="Raavi"/>
              </a:rPr>
              <a:t>Groban</a:t>
            </a:r>
            <a:r>
              <a:rPr lang="en-US" sz="8000" b="1" dirty="0" smtClean="0">
                <a:effectLst/>
                <a:latin typeface="Comic Sans MS" pitchFamily="66" charset="0"/>
                <a:ea typeface="Calibri"/>
                <a:cs typeface="Raavi"/>
              </a:rPr>
              <a:t> </a:t>
            </a:r>
            <a:r>
              <a:rPr lang="en-US" sz="8000" dirty="0" smtClean="0">
                <a:effectLst/>
                <a:latin typeface="Comic Sans MS" pitchFamily="66" charset="0"/>
                <a:ea typeface="Calibri"/>
                <a:cs typeface="Raavi"/>
              </a:rPr>
              <a:t>“Arts education enhances leadership skills and help raise grades in school children”. </a:t>
            </a:r>
            <a:endParaRPr lang="en-IN" sz="8000" dirty="0">
              <a:latin typeface="Comic Sans MS" pitchFamily="66" charset="0"/>
              <a:ea typeface="Calibri"/>
              <a:cs typeface="Raavi"/>
            </a:endParaRPr>
          </a:p>
          <a:p>
            <a:pPr marL="511810" indent="0" algn="just">
              <a:lnSpc>
                <a:spcPct val="150000"/>
              </a:lnSpc>
              <a:buNone/>
              <a:tabLst>
                <a:tab pos="285750" algn="l"/>
                <a:tab pos="571500" algn="l"/>
              </a:tabLst>
            </a:pPr>
            <a:r>
              <a:rPr lang="en-US" sz="8000" b="1" dirty="0">
                <a:latin typeface="Comic Sans MS" pitchFamily="66" charset="0"/>
                <a:ea typeface="Calibri"/>
                <a:cs typeface="Raavi"/>
              </a:rPr>
              <a:t>According to </a:t>
            </a:r>
            <a:r>
              <a:rPr lang="en-US" sz="8000" b="1" dirty="0" smtClean="0">
                <a:effectLst/>
                <a:latin typeface="Comic Sans MS" pitchFamily="66" charset="0"/>
                <a:ea typeface="Calibri"/>
                <a:cs typeface="Raavi"/>
              </a:rPr>
              <a:t>Gandhi </a:t>
            </a:r>
            <a:r>
              <a:rPr lang="en-US" sz="8000" b="1" dirty="0" err="1" smtClean="0">
                <a:effectLst/>
                <a:latin typeface="Comic Sans MS" pitchFamily="66" charset="0"/>
                <a:ea typeface="Calibri"/>
                <a:cs typeface="Raavi"/>
              </a:rPr>
              <a:t>ji’s</a:t>
            </a:r>
            <a:r>
              <a:rPr lang="en-US" sz="8000" b="1" dirty="0" smtClean="0">
                <a:effectLst/>
                <a:latin typeface="Comic Sans MS" pitchFamily="66" charset="0"/>
                <a:ea typeface="Calibri"/>
                <a:cs typeface="Raavi"/>
              </a:rPr>
              <a:t> philosophy</a:t>
            </a:r>
            <a:r>
              <a:rPr lang="en-US" sz="8000" dirty="0" smtClean="0">
                <a:effectLst/>
                <a:latin typeface="Comic Sans MS" pitchFamily="66" charset="0"/>
                <a:ea typeface="Calibri"/>
                <a:cs typeface="Raavi"/>
              </a:rPr>
              <a:t>, Art in education is a harmony between the soul and the outer appearance of our young students. </a:t>
            </a:r>
            <a:endParaRPr lang="en-IN" sz="8000" dirty="0">
              <a:latin typeface="Comic Sans MS" pitchFamily="66" charset="0"/>
              <a:ea typeface="Calibri"/>
              <a:cs typeface="Raavi"/>
            </a:endParaRPr>
          </a:p>
          <a:p>
            <a:pPr marL="511810" indent="0" algn="just">
              <a:lnSpc>
                <a:spcPct val="150000"/>
              </a:lnSpc>
              <a:buNone/>
              <a:tabLst>
                <a:tab pos="285750" algn="l"/>
                <a:tab pos="571500" algn="l"/>
              </a:tabLst>
            </a:pPr>
            <a:endParaRPr lang="en-IN" sz="3400" dirty="0" smtClean="0">
              <a:ea typeface="Calibri"/>
              <a:cs typeface="Raavi"/>
            </a:endParaRPr>
          </a:p>
          <a:p>
            <a:pPr marL="511810" indent="0" algn="just">
              <a:lnSpc>
                <a:spcPct val="150000"/>
              </a:lnSpc>
              <a:buNone/>
              <a:tabLst>
                <a:tab pos="285750" algn="l"/>
                <a:tab pos="571500" algn="l"/>
              </a:tabLst>
            </a:pPr>
            <a:r>
              <a:rPr lang="en-US" sz="7200" dirty="0" smtClean="0">
                <a:effectLst/>
                <a:latin typeface="Comic Sans MS" pitchFamily="66" charset="0"/>
                <a:ea typeface="Calibri"/>
                <a:cs typeface="Raavi"/>
              </a:rPr>
              <a:t>So to sum up we can say Art in education is of great importance for children’s all round development. </a:t>
            </a:r>
            <a:r>
              <a:rPr lang="en-US" sz="7200" b="1" dirty="0" smtClean="0">
                <a:effectLst/>
                <a:latin typeface="Comic Sans MS" pitchFamily="66" charset="0"/>
                <a:ea typeface="Calibri"/>
                <a:cs typeface="Raavi"/>
              </a:rPr>
              <a:t>Their intellectual, psychological, educational and moral development is ensured by art. </a:t>
            </a:r>
            <a:r>
              <a:rPr lang="en-US" sz="7200" dirty="0" smtClean="0">
                <a:effectLst/>
                <a:latin typeface="Comic Sans MS" pitchFamily="66" charset="0"/>
                <a:ea typeface="Calibri"/>
                <a:cs typeface="Raavi"/>
              </a:rPr>
              <a:t>Their power of invention, proportion, harmony in life is also encouraged with arts. Through art in Education School can certainly change enormously the </a:t>
            </a:r>
            <a:r>
              <a:rPr lang="en-US" sz="7200" b="1" dirty="0" smtClean="0">
                <a:effectLst/>
                <a:latin typeface="Comic Sans MS" pitchFamily="66" charset="0"/>
                <a:ea typeface="Calibri"/>
                <a:cs typeface="Raavi"/>
              </a:rPr>
              <a:t>power to express and direct the emotions. </a:t>
            </a:r>
            <a:endParaRPr lang="en-IN" sz="7200" b="1" dirty="0">
              <a:latin typeface="Comic Sans MS" pitchFamily="66" charset="0"/>
              <a:ea typeface="Calibri"/>
              <a:cs typeface="Raavi"/>
            </a:endParaRPr>
          </a:p>
          <a:p>
            <a:endParaRPr lang="en-IN" b="1" dirty="0"/>
          </a:p>
        </p:txBody>
      </p:sp>
      <p:sp>
        <p:nvSpPr>
          <p:cNvPr id="4" name="Title 3"/>
          <p:cNvSpPr>
            <a:spLocks noGrp="1"/>
          </p:cNvSpPr>
          <p:nvPr>
            <p:ph type="title"/>
          </p:nvPr>
        </p:nvSpPr>
        <p:spPr>
          <a:xfrm>
            <a:off x="457200" y="0"/>
            <a:ext cx="8229600" cy="836712"/>
          </a:xfrm>
        </p:spPr>
        <p:txBody>
          <a:bodyPr/>
          <a:lstStyle/>
          <a:p>
            <a:r>
              <a:rPr lang="en-US" dirty="0" smtClean="0"/>
              <a:t>                  Definitions </a:t>
            </a:r>
            <a:endParaRPr lang="en-IN" dirty="0"/>
          </a:p>
        </p:txBody>
      </p:sp>
    </p:spTree>
    <p:extLst>
      <p:ext uri="{BB962C8B-B14F-4D97-AF65-F5344CB8AC3E}">
        <p14:creationId xmlns:p14="http://schemas.microsoft.com/office/powerpoint/2010/main" xmlns="" val="1574640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435280" cy="914400"/>
          </a:xfrm>
        </p:spPr>
        <p:txBody>
          <a:bodyPr>
            <a:normAutofit fontScale="90000"/>
          </a:bodyPr>
          <a:lstStyle/>
          <a:p>
            <a:pPr marL="571500" lvl="0" indent="-571500" algn="ctr">
              <a:lnSpc>
                <a:spcPct val="150000"/>
              </a:lnSpc>
              <a:spcBef>
                <a:spcPct val="20000"/>
              </a:spcBef>
              <a:tabLst>
                <a:tab pos="285750" algn="l"/>
                <a:tab pos="571500" algn="l"/>
              </a:tabLst>
            </a:pPr>
            <a:r>
              <a:rPr lang="en-IN" sz="1500" dirty="0">
                <a:solidFill>
                  <a:prstClr val="black"/>
                </a:solidFill>
                <a:ea typeface="Calibri"/>
                <a:cs typeface="Raavi"/>
              </a:rPr>
              <a:t/>
            </a:r>
            <a:br>
              <a:rPr lang="en-IN" sz="1500" dirty="0">
                <a:solidFill>
                  <a:prstClr val="black"/>
                </a:solidFill>
                <a:ea typeface="Calibri"/>
                <a:cs typeface="Raavi"/>
              </a:rPr>
            </a:br>
            <a:r>
              <a:rPr lang="en-IN" sz="1500" dirty="0" smtClean="0">
                <a:solidFill>
                  <a:prstClr val="black"/>
                </a:solidFill>
                <a:ea typeface="Calibri"/>
                <a:cs typeface="Raavi"/>
              </a:rPr>
              <a:t/>
            </a:r>
            <a:br>
              <a:rPr lang="en-IN" sz="1500" dirty="0" smtClean="0">
                <a:solidFill>
                  <a:prstClr val="black"/>
                </a:solidFill>
                <a:ea typeface="Calibri"/>
                <a:cs typeface="Raavi"/>
              </a:rPr>
            </a:br>
            <a:r>
              <a:rPr lang="en-IN" sz="1500" dirty="0">
                <a:solidFill>
                  <a:prstClr val="black"/>
                </a:solidFill>
                <a:ea typeface="Calibri"/>
                <a:cs typeface="Raavi"/>
              </a:rPr>
              <a:t/>
            </a:r>
            <a:br>
              <a:rPr lang="en-IN" sz="1500" dirty="0">
                <a:solidFill>
                  <a:prstClr val="black"/>
                </a:solidFill>
                <a:ea typeface="Calibri"/>
                <a:cs typeface="Raavi"/>
              </a:rPr>
            </a:br>
            <a:r>
              <a:rPr lang="en-IN" sz="3200" b="1" dirty="0" smtClean="0">
                <a:solidFill>
                  <a:prstClr val="black"/>
                </a:solidFill>
                <a:latin typeface="Algerian" pitchFamily="82" charset="0"/>
                <a:ea typeface="Calibri"/>
                <a:cs typeface="Raavi"/>
              </a:rPr>
              <a:t>Aims and Objectives </a:t>
            </a:r>
            <a:br>
              <a:rPr lang="en-IN" sz="3200" b="1" dirty="0" smtClean="0">
                <a:solidFill>
                  <a:prstClr val="black"/>
                </a:solidFill>
                <a:latin typeface="Algerian" pitchFamily="82" charset="0"/>
                <a:ea typeface="Calibri"/>
                <a:cs typeface="Raavi"/>
              </a:rPr>
            </a:br>
            <a:r>
              <a:rPr lang="en-IN" sz="3200" b="1" dirty="0" smtClean="0">
                <a:solidFill>
                  <a:prstClr val="black"/>
                </a:solidFill>
                <a:latin typeface="Algerian" pitchFamily="82" charset="0"/>
                <a:ea typeface="Calibri"/>
                <a:cs typeface="Raavi"/>
              </a:rPr>
              <a:t>of Art in Education</a:t>
            </a:r>
            <a:endParaRPr lang="en-IN" b="1" dirty="0">
              <a:latin typeface="Algerian" pitchFamily="82" charset="0"/>
            </a:endParaRPr>
          </a:p>
        </p:txBody>
      </p:sp>
      <p:sp>
        <p:nvSpPr>
          <p:cNvPr id="3" name="Content Placeholder 2"/>
          <p:cNvSpPr>
            <a:spLocks noGrp="1"/>
          </p:cNvSpPr>
          <p:nvPr>
            <p:ph idx="1"/>
          </p:nvPr>
        </p:nvSpPr>
        <p:spPr>
          <a:xfrm>
            <a:off x="-180528" y="1066800"/>
            <a:ext cx="9095928" cy="5791200"/>
          </a:xfrm>
        </p:spPr>
        <p:txBody>
          <a:bodyPr>
            <a:normAutofit fontScale="55000" lnSpcReduction="20000"/>
          </a:bodyPr>
          <a:lstStyle/>
          <a:p>
            <a:pPr marL="511810" indent="0" algn="just">
              <a:lnSpc>
                <a:spcPct val="150000"/>
              </a:lnSpc>
              <a:spcAft>
                <a:spcPts val="0"/>
              </a:spcAft>
              <a:buNone/>
              <a:tabLst>
                <a:tab pos="285750" algn="l"/>
                <a:tab pos="571500" algn="l"/>
              </a:tabLst>
            </a:pPr>
            <a:r>
              <a:rPr lang="en-US" dirty="0" smtClean="0">
                <a:effectLst/>
                <a:latin typeface="Times New Roman"/>
                <a:ea typeface="Calibri"/>
                <a:cs typeface="Raavi"/>
              </a:rPr>
              <a:t>	</a:t>
            </a:r>
            <a:r>
              <a:rPr lang="en-US" sz="3300" dirty="0" smtClean="0">
                <a:effectLst/>
                <a:latin typeface="Times New Roman"/>
                <a:ea typeface="Calibri"/>
                <a:cs typeface="Raavi"/>
              </a:rPr>
              <a:t>When children are small they want to be an astronaut, doctor, teacher or any other successful person. These </a:t>
            </a:r>
            <a:r>
              <a:rPr lang="en-US" sz="3300" b="1" dirty="0" smtClean="0">
                <a:effectLst/>
                <a:latin typeface="Times New Roman"/>
                <a:ea typeface="Calibri"/>
                <a:cs typeface="Raavi"/>
              </a:rPr>
              <a:t>wishes are the aims of a person’s life </a:t>
            </a:r>
            <a:r>
              <a:rPr lang="en-US" sz="3300" dirty="0" smtClean="0">
                <a:effectLst/>
                <a:latin typeface="Times New Roman"/>
                <a:ea typeface="Calibri"/>
                <a:cs typeface="Raavi"/>
              </a:rPr>
              <a:t>which he/she want to achieve in the lifetime. The word aim is often misconstrued with objective, as they talk about what an individual or entity may want to achieve. Both are the desired result of the work performed by an individual, however, they entail different concepts. The</a:t>
            </a:r>
            <a:r>
              <a:rPr lang="en-US" sz="3300" b="1" dirty="0" smtClean="0">
                <a:effectLst/>
                <a:latin typeface="Times New Roman"/>
                <a:ea typeface="Calibri"/>
                <a:cs typeface="Raavi"/>
              </a:rPr>
              <a:t> aim</a:t>
            </a:r>
            <a:r>
              <a:rPr lang="en-US" sz="3300" dirty="0" smtClean="0">
                <a:effectLst/>
                <a:latin typeface="Times New Roman"/>
                <a:ea typeface="Calibri"/>
                <a:cs typeface="Raavi"/>
              </a:rPr>
              <a:t> is the general statement of the expected outcome. In contrast, </a:t>
            </a:r>
            <a:r>
              <a:rPr lang="en-US" sz="3300" b="1" dirty="0" smtClean="0">
                <a:effectLst/>
                <a:latin typeface="Times New Roman"/>
                <a:ea typeface="Calibri"/>
                <a:cs typeface="Raavi"/>
              </a:rPr>
              <a:t>objectives are the steps taken to accomplish the long-term goals.</a:t>
            </a:r>
            <a:r>
              <a:rPr lang="en-US" sz="3300" dirty="0" smtClean="0">
                <a:effectLst/>
                <a:latin typeface="Times New Roman"/>
                <a:ea typeface="Calibri"/>
                <a:cs typeface="Raavi"/>
              </a:rPr>
              <a:t> Every subject taught to the students has their own aims and objectives. </a:t>
            </a:r>
          </a:p>
          <a:p>
            <a:pPr marL="511810" indent="0" algn="just">
              <a:lnSpc>
                <a:spcPct val="150000"/>
              </a:lnSpc>
              <a:spcAft>
                <a:spcPts val="0"/>
              </a:spcAft>
              <a:buNone/>
              <a:tabLst>
                <a:tab pos="285750" algn="l"/>
                <a:tab pos="571500" algn="l"/>
              </a:tabLst>
            </a:pPr>
            <a:r>
              <a:rPr lang="en-US" sz="3800" dirty="0" smtClean="0">
                <a:effectLst/>
                <a:latin typeface="Times New Roman"/>
                <a:ea typeface="Calibri"/>
                <a:cs typeface="Raavi"/>
              </a:rPr>
              <a:t>The </a:t>
            </a:r>
            <a:r>
              <a:rPr lang="en-US" sz="3800" dirty="0" smtClean="0">
                <a:effectLst/>
                <a:latin typeface="Times New Roman"/>
                <a:ea typeface="Calibri"/>
                <a:cs typeface="Raavi"/>
              </a:rPr>
              <a:t>school uses a variety of </a:t>
            </a:r>
            <a:r>
              <a:rPr lang="en-US" sz="3800" b="1" dirty="0" smtClean="0">
                <a:effectLst/>
                <a:latin typeface="Times New Roman"/>
                <a:ea typeface="Calibri"/>
                <a:cs typeface="Raavi"/>
              </a:rPr>
              <a:t>teaching</a:t>
            </a:r>
            <a:r>
              <a:rPr lang="en-US" sz="3800" dirty="0" smtClean="0">
                <a:effectLst/>
                <a:latin typeface="Times New Roman"/>
                <a:ea typeface="Calibri"/>
                <a:cs typeface="Raavi"/>
              </a:rPr>
              <a:t> and learning styles in </a:t>
            </a:r>
            <a:r>
              <a:rPr lang="en-US" sz="3800" b="1" dirty="0" smtClean="0">
                <a:effectLst/>
                <a:latin typeface="Times New Roman"/>
                <a:ea typeface="Calibri"/>
                <a:cs typeface="Raavi"/>
              </a:rPr>
              <a:t>teaching various</a:t>
            </a:r>
            <a:r>
              <a:rPr lang="en-US" sz="3800" dirty="0" smtClean="0">
                <a:effectLst/>
                <a:latin typeface="Times New Roman"/>
                <a:ea typeface="Calibri"/>
                <a:cs typeface="Raavi"/>
              </a:rPr>
              <a:t> lessons. Their  </a:t>
            </a:r>
            <a:r>
              <a:rPr lang="en-US" sz="3800" b="1" dirty="0" smtClean="0">
                <a:effectLst/>
                <a:latin typeface="Times New Roman"/>
                <a:ea typeface="Calibri"/>
                <a:cs typeface="Raavi"/>
              </a:rPr>
              <a:t>principal aim is to develop the children’s knowledge, skills and understanding and these aims can be fulfilled by making</a:t>
            </a:r>
            <a:r>
              <a:rPr lang="en-US" sz="3800" dirty="0" smtClean="0">
                <a:effectLst/>
                <a:latin typeface="Times New Roman"/>
                <a:ea typeface="Calibri"/>
                <a:cs typeface="Raavi"/>
              </a:rPr>
              <a:t> </a:t>
            </a:r>
            <a:r>
              <a:rPr lang="en-US" sz="3800" b="1" dirty="0" smtClean="0">
                <a:effectLst/>
                <a:latin typeface="Times New Roman"/>
                <a:ea typeface="Calibri"/>
                <a:cs typeface="Raavi"/>
              </a:rPr>
              <a:t>learning more interesting and permanent by incorporating art in education</a:t>
            </a:r>
            <a:r>
              <a:rPr lang="en-US" sz="3800" dirty="0" smtClean="0">
                <a:effectLst/>
                <a:latin typeface="Times New Roman"/>
                <a:ea typeface="Calibri"/>
                <a:cs typeface="Raavi"/>
              </a:rPr>
              <a:t> that is why art in education have the following aims and objectives: </a:t>
            </a:r>
            <a:endParaRPr lang="en-IN" sz="3800" dirty="0">
              <a:ea typeface="Calibri"/>
              <a:cs typeface="Raavi"/>
            </a:endParaRPr>
          </a:p>
          <a:p>
            <a:endParaRPr lang="en-IN" dirty="0"/>
          </a:p>
        </p:txBody>
      </p:sp>
    </p:spTree>
    <p:extLst>
      <p:ext uri="{BB962C8B-B14F-4D97-AF65-F5344CB8AC3E}">
        <p14:creationId xmlns:p14="http://schemas.microsoft.com/office/powerpoint/2010/main" xmlns="" val="222440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511810" indent="0" algn="just">
              <a:lnSpc>
                <a:spcPct val="120000"/>
              </a:lnSpc>
              <a:spcAft>
                <a:spcPts val="0"/>
              </a:spcAft>
              <a:buNone/>
              <a:tabLst>
                <a:tab pos="285750" algn="l"/>
                <a:tab pos="571500" algn="l"/>
              </a:tabLst>
            </a:pPr>
            <a:r>
              <a:rPr lang="en-US" sz="1600" b="1" dirty="0" smtClean="0">
                <a:latin typeface="Times New Roman" pitchFamily="18" charset="0"/>
                <a:ea typeface="Calibri"/>
                <a:cs typeface="Times New Roman" pitchFamily="18" charset="0"/>
              </a:rPr>
              <a:t>1. To </a:t>
            </a:r>
            <a:r>
              <a:rPr lang="en-US" sz="1600" b="1" dirty="0" smtClean="0">
                <a:effectLst/>
                <a:latin typeface="Times New Roman" pitchFamily="18" charset="0"/>
                <a:ea typeface="Calibri"/>
                <a:cs typeface="Times New Roman" pitchFamily="18" charset="0"/>
              </a:rPr>
              <a:t>Increase Engagement:</a:t>
            </a:r>
            <a:r>
              <a:rPr lang="en-US" sz="1600" dirty="0" smtClean="0">
                <a:effectLst/>
                <a:latin typeface="Times New Roman" pitchFamily="18" charset="0"/>
                <a:ea typeface="Calibri"/>
                <a:cs typeface="Times New Roman" pitchFamily="18" charset="0"/>
              </a:rPr>
              <a:t> Unlike textbook learning, which can get monotonous and routine, art in education </a:t>
            </a:r>
            <a:r>
              <a:rPr lang="en-US" sz="1600" b="1" dirty="0" smtClean="0">
                <a:effectLst/>
                <a:latin typeface="Times New Roman" pitchFamily="18" charset="0"/>
                <a:ea typeface="Calibri"/>
                <a:cs typeface="Times New Roman" pitchFamily="18" charset="0"/>
              </a:rPr>
              <a:t>engages learners in new ways. </a:t>
            </a:r>
            <a:r>
              <a:rPr lang="en-US" sz="1600" dirty="0" smtClean="0">
                <a:effectLst/>
                <a:latin typeface="Times New Roman" pitchFamily="18" charset="0"/>
                <a:ea typeface="Calibri"/>
                <a:cs typeface="Times New Roman" pitchFamily="18" charset="0"/>
              </a:rPr>
              <a:t>Whether they are </a:t>
            </a:r>
            <a:r>
              <a:rPr lang="en-US" sz="1600" b="1" dirty="0" smtClean="0">
                <a:effectLst/>
                <a:latin typeface="Times New Roman" pitchFamily="18" charset="0"/>
                <a:ea typeface="Calibri"/>
                <a:cs typeface="Times New Roman" pitchFamily="18" charset="0"/>
              </a:rPr>
              <a:t>observing a drawing/painting or creating </a:t>
            </a:r>
            <a:r>
              <a:rPr lang="en-US" sz="1600" dirty="0" smtClean="0">
                <a:effectLst/>
                <a:latin typeface="Times New Roman" pitchFamily="18" charset="0"/>
                <a:ea typeface="Calibri"/>
                <a:cs typeface="Times New Roman" pitchFamily="18" charset="0"/>
              </a:rPr>
              <a:t>one of their own, they are required to be fully immersed in the activity. Art in education  also helps in increasing the </a:t>
            </a:r>
            <a:r>
              <a:rPr lang="en-US" sz="1600" b="1" dirty="0" smtClean="0">
                <a:effectLst/>
                <a:latin typeface="Times New Roman" pitchFamily="18" charset="0"/>
                <a:ea typeface="Calibri"/>
                <a:cs typeface="Times New Roman" pitchFamily="18" charset="0"/>
              </a:rPr>
              <a:t>fun element of learning</a:t>
            </a:r>
            <a:r>
              <a:rPr lang="en-US" sz="1600" dirty="0" smtClean="0">
                <a:effectLst/>
                <a:latin typeface="Times New Roman" pitchFamily="18" charset="0"/>
                <a:ea typeface="Calibri"/>
                <a:cs typeface="Times New Roman" pitchFamily="18" charset="0"/>
              </a:rPr>
              <a:t>.</a:t>
            </a:r>
          </a:p>
          <a:p>
            <a:pPr marL="511810" indent="0" algn="just">
              <a:lnSpc>
                <a:spcPct val="120000"/>
              </a:lnSpc>
              <a:spcAft>
                <a:spcPts val="0"/>
              </a:spcAft>
              <a:buNone/>
              <a:tabLst>
                <a:tab pos="285750" algn="l"/>
                <a:tab pos="571500" algn="l"/>
              </a:tabLst>
            </a:pPr>
            <a:endParaRPr lang="en-IN" sz="1600" dirty="0">
              <a:latin typeface="Times New Roman" pitchFamily="18" charset="0"/>
              <a:ea typeface="Calibri"/>
              <a:cs typeface="Times New Roman" pitchFamily="18" charset="0"/>
            </a:endParaRPr>
          </a:p>
          <a:p>
            <a:pPr marL="511810" indent="0" algn="just">
              <a:lnSpc>
                <a:spcPct val="120000"/>
              </a:lnSpc>
              <a:spcAft>
                <a:spcPts val="0"/>
              </a:spcAft>
              <a:buNone/>
              <a:tabLst>
                <a:tab pos="285750" algn="l"/>
                <a:tab pos="571500" algn="l"/>
              </a:tabLst>
            </a:pPr>
            <a:r>
              <a:rPr lang="en-US" sz="1600" dirty="0" smtClean="0">
                <a:effectLst/>
                <a:latin typeface="Times New Roman" pitchFamily="18" charset="0"/>
                <a:ea typeface="Calibri"/>
                <a:cs typeface="Times New Roman" pitchFamily="18" charset="0"/>
              </a:rPr>
              <a:t>2. </a:t>
            </a:r>
            <a:r>
              <a:rPr lang="en-US" sz="1600" b="1" dirty="0" smtClean="0">
                <a:effectLst/>
                <a:latin typeface="Times New Roman" pitchFamily="18" charset="0"/>
                <a:ea typeface="Calibri"/>
                <a:cs typeface="Times New Roman" pitchFamily="18" charset="0"/>
              </a:rPr>
              <a:t>To</a:t>
            </a:r>
            <a:r>
              <a:rPr lang="en-US" sz="1600" dirty="0" smtClean="0">
                <a:effectLst/>
                <a:latin typeface="Times New Roman" pitchFamily="18" charset="0"/>
                <a:ea typeface="Calibri"/>
                <a:cs typeface="Times New Roman" pitchFamily="18" charset="0"/>
              </a:rPr>
              <a:t> </a:t>
            </a:r>
            <a:r>
              <a:rPr lang="en-US" sz="1600" b="1" dirty="0" smtClean="0">
                <a:effectLst/>
                <a:latin typeface="Times New Roman" pitchFamily="18" charset="0"/>
                <a:ea typeface="Calibri"/>
                <a:cs typeface="Times New Roman" pitchFamily="18" charset="0"/>
              </a:rPr>
              <a:t>Improve Quality of Learning:</a:t>
            </a:r>
            <a:r>
              <a:rPr lang="en-US" sz="1600" dirty="0" smtClean="0">
                <a:effectLst/>
                <a:latin typeface="Times New Roman" pitchFamily="18" charset="0"/>
                <a:ea typeface="Calibri"/>
                <a:cs typeface="Times New Roman" pitchFamily="18" charset="0"/>
              </a:rPr>
              <a:t> As the children are more engaged, it has a positive impact on the quality of learning. Because of </a:t>
            </a:r>
            <a:r>
              <a:rPr lang="en-US" sz="1600" b="1" dirty="0" smtClean="0">
                <a:effectLst/>
                <a:latin typeface="Times New Roman" pitchFamily="18" charset="0"/>
                <a:ea typeface="Calibri"/>
                <a:cs typeface="Times New Roman" pitchFamily="18" charset="0"/>
              </a:rPr>
              <a:t>greater participation</a:t>
            </a:r>
            <a:r>
              <a:rPr lang="en-US" sz="1600" dirty="0" smtClean="0">
                <a:effectLst/>
                <a:latin typeface="Times New Roman" pitchFamily="18" charset="0"/>
                <a:ea typeface="Calibri"/>
                <a:cs typeface="Times New Roman" pitchFamily="18" charset="0"/>
              </a:rPr>
              <a:t>, the learning’s </a:t>
            </a:r>
            <a:r>
              <a:rPr lang="en-US" sz="1600" b="1" dirty="0" smtClean="0">
                <a:effectLst/>
                <a:latin typeface="Times New Roman" pitchFamily="18" charset="0"/>
                <a:ea typeface="Calibri"/>
                <a:cs typeface="Times New Roman" pitchFamily="18" charset="0"/>
              </a:rPr>
              <a:t>remain in the minds </a:t>
            </a:r>
            <a:r>
              <a:rPr lang="en-US" sz="1600" dirty="0" smtClean="0">
                <a:effectLst/>
                <a:latin typeface="Times New Roman" pitchFamily="18" charset="0"/>
                <a:ea typeface="Calibri"/>
                <a:cs typeface="Times New Roman" pitchFamily="18" charset="0"/>
              </a:rPr>
              <a:t>of children long after they exit the classroom. Furthermore, studies have shown that art integration not only helps in improving engagement among children, but also has a </a:t>
            </a:r>
            <a:r>
              <a:rPr lang="en-US" sz="1600" b="1" dirty="0" smtClean="0">
                <a:effectLst/>
                <a:latin typeface="Times New Roman" pitchFamily="18" charset="0"/>
                <a:ea typeface="Calibri"/>
                <a:cs typeface="Times New Roman" pitchFamily="18" charset="0"/>
              </a:rPr>
              <a:t>noticeable effect on their academic achievements.</a:t>
            </a:r>
          </a:p>
          <a:p>
            <a:pPr marL="511810" indent="0" algn="just">
              <a:lnSpc>
                <a:spcPct val="120000"/>
              </a:lnSpc>
              <a:spcAft>
                <a:spcPts val="0"/>
              </a:spcAft>
              <a:buNone/>
              <a:tabLst>
                <a:tab pos="285750" algn="l"/>
                <a:tab pos="571500" algn="l"/>
              </a:tabLst>
            </a:pPr>
            <a:endParaRPr lang="en-IN" sz="1600" b="1" dirty="0">
              <a:latin typeface="Times New Roman" pitchFamily="18" charset="0"/>
              <a:ea typeface="Calibri"/>
              <a:cs typeface="Times New Roman" pitchFamily="18" charset="0"/>
            </a:endParaRPr>
          </a:p>
          <a:p>
            <a:pPr marL="511810" indent="0" algn="just">
              <a:lnSpc>
                <a:spcPct val="120000"/>
              </a:lnSpc>
              <a:spcAft>
                <a:spcPts val="0"/>
              </a:spcAft>
              <a:buNone/>
              <a:tabLst>
                <a:tab pos="285750" algn="l"/>
                <a:tab pos="571500" algn="l"/>
              </a:tabLst>
            </a:pPr>
            <a:r>
              <a:rPr lang="en-US" sz="1600" dirty="0" smtClean="0">
                <a:effectLst/>
                <a:latin typeface="Times New Roman" pitchFamily="18" charset="0"/>
                <a:ea typeface="Calibri"/>
                <a:cs typeface="Times New Roman" pitchFamily="18" charset="0"/>
              </a:rPr>
              <a:t>3. </a:t>
            </a:r>
            <a:r>
              <a:rPr lang="en-US" sz="1600" b="1" dirty="0" smtClean="0">
                <a:effectLst/>
                <a:latin typeface="Times New Roman" pitchFamily="18" charset="0"/>
                <a:ea typeface="Calibri"/>
                <a:cs typeface="Times New Roman" pitchFamily="18" charset="0"/>
              </a:rPr>
              <a:t>To</a:t>
            </a:r>
            <a:r>
              <a:rPr lang="en-US" sz="1600" dirty="0" smtClean="0">
                <a:effectLst/>
                <a:latin typeface="Times New Roman" pitchFamily="18" charset="0"/>
                <a:ea typeface="Calibri"/>
                <a:cs typeface="Times New Roman" pitchFamily="18" charset="0"/>
              </a:rPr>
              <a:t> </a:t>
            </a:r>
            <a:r>
              <a:rPr lang="en-US" sz="1600" b="1" dirty="0" smtClean="0">
                <a:effectLst/>
                <a:latin typeface="Times New Roman" pitchFamily="18" charset="0"/>
                <a:ea typeface="Calibri"/>
                <a:cs typeface="Times New Roman" pitchFamily="18" charset="0"/>
              </a:rPr>
              <a:t>Boost Creativity:</a:t>
            </a:r>
            <a:r>
              <a:rPr lang="en-US" sz="1600" dirty="0" smtClean="0">
                <a:effectLst/>
                <a:latin typeface="Times New Roman" pitchFamily="18" charset="0"/>
                <a:ea typeface="Calibri"/>
                <a:cs typeface="Times New Roman" pitchFamily="18" charset="0"/>
              </a:rPr>
              <a:t> To succeed in today’s times, creativity is a must-have skill. Not all kids are inclined towards art. For those who are not interested in art, integration of art into learning can be a </a:t>
            </a:r>
            <a:r>
              <a:rPr lang="en-US" sz="1600" b="1" dirty="0" smtClean="0">
                <a:effectLst/>
                <a:latin typeface="Times New Roman" pitchFamily="18" charset="0"/>
                <a:ea typeface="Calibri"/>
                <a:cs typeface="Times New Roman" pitchFamily="18" charset="0"/>
              </a:rPr>
              <a:t>good introduction to creativity</a:t>
            </a:r>
            <a:r>
              <a:rPr lang="en-US" sz="1600" dirty="0" smtClean="0">
                <a:effectLst/>
                <a:latin typeface="Times New Roman" pitchFamily="18" charset="0"/>
                <a:ea typeface="Calibri"/>
                <a:cs typeface="Times New Roman" pitchFamily="18" charset="0"/>
              </a:rPr>
              <a:t>.</a:t>
            </a:r>
          </a:p>
          <a:p>
            <a:pPr marL="511810" indent="0" algn="just">
              <a:lnSpc>
                <a:spcPct val="120000"/>
              </a:lnSpc>
              <a:spcAft>
                <a:spcPts val="0"/>
              </a:spcAft>
              <a:buNone/>
              <a:tabLst>
                <a:tab pos="285750" algn="l"/>
                <a:tab pos="571500" algn="l"/>
              </a:tabLst>
            </a:pPr>
            <a:endParaRPr lang="en-IN" sz="1600" dirty="0">
              <a:latin typeface="Times New Roman" pitchFamily="18" charset="0"/>
              <a:ea typeface="Calibri"/>
              <a:cs typeface="Times New Roman" pitchFamily="18" charset="0"/>
            </a:endParaRPr>
          </a:p>
          <a:p>
            <a:pPr marL="511810" indent="0" algn="just">
              <a:lnSpc>
                <a:spcPct val="120000"/>
              </a:lnSpc>
              <a:spcAft>
                <a:spcPts val="0"/>
              </a:spcAft>
              <a:buNone/>
              <a:tabLst>
                <a:tab pos="285750" algn="l"/>
                <a:tab pos="571500" algn="l"/>
              </a:tabLst>
            </a:pPr>
            <a:r>
              <a:rPr lang="en-US" sz="1600" dirty="0" smtClean="0">
                <a:effectLst/>
                <a:latin typeface="Times New Roman" pitchFamily="18" charset="0"/>
                <a:ea typeface="Calibri"/>
                <a:cs typeface="Times New Roman" pitchFamily="18" charset="0"/>
              </a:rPr>
              <a:t>4. </a:t>
            </a:r>
            <a:r>
              <a:rPr lang="en-US" sz="1600" b="1" dirty="0" smtClean="0">
                <a:effectLst/>
                <a:latin typeface="Times New Roman" pitchFamily="18" charset="0"/>
                <a:ea typeface="Calibri"/>
                <a:cs typeface="Times New Roman" pitchFamily="18" charset="0"/>
              </a:rPr>
              <a:t>To</a:t>
            </a:r>
            <a:r>
              <a:rPr lang="en-US" sz="1600" dirty="0" smtClean="0">
                <a:effectLst/>
                <a:latin typeface="Times New Roman" pitchFamily="18" charset="0"/>
                <a:ea typeface="Calibri"/>
                <a:cs typeface="Times New Roman" pitchFamily="18" charset="0"/>
              </a:rPr>
              <a:t> </a:t>
            </a:r>
            <a:r>
              <a:rPr lang="en-US" sz="1600" b="1" dirty="0" smtClean="0">
                <a:effectLst/>
                <a:latin typeface="Times New Roman" pitchFamily="18" charset="0"/>
                <a:ea typeface="Calibri"/>
                <a:cs typeface="Times New Roman" pitchFamily="18" charset="0"/>
              </a:rPr>
              <a:t>Increase Confidence:</a:t>
            </a:r>
            <a:r>
              <a:rPr lang="en-US" sz="1600" dirty="0" smtClean="0">
                <a:effectLst/>
                <a:latin typeface="Times New Roman" pitchFamily="18" charset="0"/>
                <a:ea typeface="Calibri"/>
                <a:cs typeface="Times New Roman" pitchFamily="18" charset="0"/>
              </a:rPr>
              <a:t> Whether its painting or drawing or coloring, engaging in these activities provides children with a creative </a:t>
            </a:r>
            <a:r>
              <a:rPr lang="en-US" sz="1600" b="1" dirty="0" smtClean="0">
                <a:effectLst/>
                <a:latin typeface="Times New Roman" pitchFamily="18" charset="0"/>
                <a:ea typeface="Calibri"/>
                <a:cs typeface="Times New Roman" pitchFamily="18" charset="0"/>
              </a:rPr>
              <a:t>outlet to communicate their feelings</a:t>
            </a:r>
            <a:r>
              <a:rPr lang="en-US" sz="1600" dirty="0" smtClean="0">
                <a:effectLst/>
                <a:latin typeface="Times New Roman" pitchFamily="18" charset="0"/>
                <a:ea typeface="Calibri"/>
                <a:cs typeface="Times New Roman" pitchFamily="18" charset="0"/>
              </a:rPr>
              <a:t>. Also creating a piece of art, even if it’s a simple drawing, gives a </a:t>
            </a:r>
            <a:r>
              <a:rPr lang="en-US" sz="1600" b="1" dirty="0" smtClean="0">
                <a:effectLst/>
                <a:latin typeface="Times New Roman" pitchFamily="18" charset="0"/>
                <a:ea typeface="Calibri"/>
                <a:cs typeface="Times New Roman" pitchFamily="18" charset="0"/>
              </a:rPr>
              <a:t>sense of fulfillment and achievement.</a:t>
            </a:r>
            <a:r>
              <a:rPr lang="en-US" sz="1600" dirty="0" smtClean="0">
                <a:effectLst/>
                <a:latin typeface="Times New Roman" pitchFamily="18" charset="0"/>
                <a:ea typeface="Calibri"/>
                <a:cs typeface="Times New Roman" pitchFamily="18" charset="0"/>
              </a:rPr>
              <a:t> Thus, integrating art into learning </a:t>
            </a:r>
            <a:r>
              <a:rPr lang="en-US" sz="1600" b="1" dirty="0" smtClean="0">
                <a:effectLst/>
                <a:latin typeface="Times New Roman" pitchFamily="18" charset="0"/>
                <a:ea typeface="Calibri"/>
                <a:cs typeface="Times New Roman" pitchFamily="18" charset="0"/>
              </a:rPr>
              <a:t>reduces the fear of failure </a:t>
            </a:r>
            <a:r>
              <a:rPr lang="en-US" sz="1600" dirty="0" smtClean="0">
                <a:effectLst/>
                <a:latin typeface="Times New Roman" pitchFamily="18" charset="0"/>
                <a:ea typeface="Calibri"/>
                <a:cs typeface="Times New Roman" pitchFamily="18" charset="0"/>
              </a:rPr>
              <a:t>among kids and </a:t>
            </a:r>
            <a:r>
              <a:rPr lang="en-US" sz="1600" b="1" dirty="0" smtClean="0">
                <a:effectLst/>
                <a:latin typeface="Times New Roman" pitchFamily="18" charset="0"/>
                <a:ea typeface="Calibri"/>
                <a:cs typeface="Times New Roman" pitchFamily="18" charset="0"/>
              </a:rPr>
              <a:t>encourages them to take more risks</a:t>
            </a:r>
            <a:r>
              <a:rPr lang="en-US" sz="1600" dirty="0" smtClean="0">
                <a:effectLst/>
                <a:latin typeface="Times New Roman" pitchFamily="18" charset="0"/>
                <a:ea typeface="Calibri"/>
                <a:cs typeface="Times New Roman" pitchFamily="18" charset="0"/>
              </a:rPr>
              <a:t>. While mastering a subject certainly builds a </a:t>
            </a:r>
            <a:r>
              <a:rPr lang="en-US" sz="1600" b="1" dirty="0" smtClean="0">
                <a:effectLst/>
                <a:latin typeface="Times New Roman" pitchFamily="18" charset="0"/>
                <a:ea typeface="Calibri"/>
                <a:cs typeface="Times New Roman" pitchFamily="18" charset="0"/>
              </a:rPr>
              <a:t>student’s confidence</a:t>
            </a:r>
            <a:r>
              <a:rPr lang="en-US" sz="1600" dirty="0" smtClean="0">
                <a:effectLst/>
                <a:latin typeface="Times New Roman" pitchFamily="18" charset="0"/>
                <a:ea typeface="Calibri"/>
                <a:cs typeface="Times New Roman" pitchFamily="18" charset="0"/>
              </a:rPr>
              <a:t>, there is something special about participating in the arts</a:t>
            </a:r>
            <a:r>
              <a:rPr lang="en-US" sz="1600" b="1" dirty="0" smtClean="0">
                <a:effectLst/>
                <a:latin typeface="Times New Roman" pitchFamily="18" charset="0"/>
                <a:ea typeface="Calibri"/>
                <a:cs typeface="Times New Roman" pitchFamily="18" charset="0"/>
              </a:rPr>
              <a:t>. Getting up on a stage and singing gives kids a chance to step outside their comfort zone. </a:t>
            </a:r>
            <a:r>
              <a:rPr lang="en-US" sz="1600" dirty="0" smtClean="0">
                <a:effectLst/>
                <a:latin typeface="Times New Roman" pitchFamily="18" charset="0"/>
                <a:ea typeface="Calibri"/>
                <a:cs typeface="Times New Roman" pitchFamily="18" charset="0"/>
              </a:rPr>
              <a:t>As they improve and see their own progress, their self-confidence will continue to grow.</a:t>
            </a:r>
            <a:endParaRPr lang="en-IN" sz="1600" dirty="0">
              <a:latin typeface="Times New Roman" pitchFamily="18" charset="0"/>
              <a:ea typeface="Calibri"/>
              <a:cs typeface="Times New Roman" pitchFamily="18" charset="0"/>
            </a:endParaRPr>
          </a:p>
          <a:p>
            <a:endParaRPr lang="en-IN" sz="600" dirty="0"/>
          </a:p>
        </p:txBody>
      </p:sp>
    </p:spTree>
    <p:extLst>
      <p:ext uri="{BB962C8B-B14F-4D97-AF65-F5344CB8AC3E}">
        <p14:creationId xmlns:p14="http://schemas.microsoft.com/office/powerpoint/2010/main" xmlns="" val="785807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62500" lnSpcReduction="20000"/>
          </a:bodyPr>
          <a:lstStyle/>
          <a:p>
            <a:pPr marL="511810" indent="0" algn="just">
              <a:lnSpc>
                <a:spcPct val="150000"/>
              </a:lnSpc>
              <a:spcAft>
                <a:spcPts val="0"/>
              </a:spcAft>
              <a:buNone/>
              <a:tabLst>
                <a:tab pos="285750" algn="l"/>
                <a:tab pos="571500" algn="l"/>
              </a:tabLst>
            </a:pPr>
            <a:r>
              <a:rPr lang="en-US" b="1" dirty="0" smtClean="0">
                <a:effectLst/>
                <a:latin typeface="Times New Roman"/>
                <a:ea typeface="Calibri"/>
                <a:cs typeface="Raavi"/>
              </a:rPr>
              <a:t>5. To  Develop of Motor </a:t>
            </a:r>
            <a:r>
              <a:rPr lang="en-US" b="1" dirty="0" smtClean="0">
                <a:effectLst/>
                <a:latin typeface="Times New Roman"/>
                <a:ea typeface="Calibri"/>
                <a:cs typeface="Raavi"/>
              </a:rPr>
              <a:t>Skills(</a:t>
            </a:r>
            <a:r>
              <a:rPr lang="en-IN" b="1" dirty="0" smtClean="0"/>
              <a:t>movement of muscles </a:t>
            </a:r>
            <a:r>
              <a:rPr lang="en-IN" b="1" dirty="0" smtClean="0"/>
              <a:t>, </a:t>
            </a:r>
            <a:r>
              <a:rPr lang="en-IN" b="1" dirty="0" smtClean="0"/>
              <a:t>ability to "feel" or sense</a:t>
            </a:r>
            <a:r>
              <a:rPr lang="en-US" b="1" dirty="0" smtClean="0">
                <a:effectLst/>
                <a:latin typeface="Times New Roman"/>
                <a:ea typeface="Calibri"/>
                <a:cs typeface="Raavi"/>
              </a:rPr>
              <a:t>):</a:t>
            </a:r>
            <a:r>
              <a:rPr lang="en-US" dirty="0" smtClean="0">
                <a:effectLst/>
                <a:latin typeface="Times New Roman"/>
                <a:ea typeface="Calibri"/>
                <a:cs typeface="Raavi"/>
              </a:rPr>
              <a:t> This applies mostly to younger kids who do art or play an instrument. Simple things like holding a </a:t>
            </a:r>
            <a:r>
              <a:rPr lang="en-US" b="1" dirty="0" smtClean="0">
                <a:effectLst/>
                <a:latin typeface="Times New Roman"/>
                <a:ea typeface="Calibri"/>
                <a:cs typeface="Raavi"/>
              </a:rPr>
              <a:t>paintbrush and scribbling with a crayon in classrooms are an important element to developing a child’s fine motor skills</a:t>
            </a:r>
            <a:r>
              <a:rPr lang="en-US" dirty="0" smtClean="0">
                <a:effectLst/>
                <a:latin typeface="Times New Roman"/>
                <a:ea typeface="Calibri"/>
                <a:cs typeface="Raavi"/>
              </a:rPr>
              <a:t>. According to the National Institutes of Health, developmental milestones around age three should include drawing a circle and beginning to use safety scissors. Around age four, children may be able to draw a square and begin cutting straight lines with scissors.</a:t>
            </a:r>
            <a:endParaRPr lang="en-IN" dirty="0">
              <a:ea typeface="Calibri"/>
              <a:cs typeface="Raavi"/>
            </a:endParaRPr>
          </a:p>
          <a:p>
            <a:pPr marL="511810" indent="0" algn="just">
              <a:lnSpc>
                <a:spcPct val="150000"/>
              </a:lnSpc>
              <a:spcAft>
                <a:spcPts val="0"/>
              </a:spcAft>
              <a:buNone/>
              <a:tabLst>
                <a:tab pos="285750" algn="l"/>
                <a:tab pos="571500" algn="l"/>
              </a:tabLst>
            </a:pPr>
            <a:r>
              <a:rPr lang="en-US" b="1" dirty="0" smtClean="0">
                <a:effectLst/>
                <a:latin typeface="Times New Roman"/>
                <a:ea typeface="Calibri"/>
                <a:cs typeface="Raavi"/>
              </a:rPr>
              <a:t>6. To  Enhance Visual Learning:</a:t>
            </a:r>
            <a:r>
              <a:rPr lang="en-US" dirty="0" smtClean="0">
                <a:effectLst/>
                <a:latin typeface="Times New Roman"/>
                <a:ea typeface="Calibri"/>
                <a:cs typeface="Raavi"/>
              </a:rPr>
              <a:t> Drawing, painting, and sculpting </a:t>
            </a:r>
            <a:r>
              <a:rPr lang="en-US" b="1" dirty="0" smtClean="0">
                <a:effectLst/>
                <a:latin typeface="Times New Roman"/>
                <a:ea typeface="Calibri"/>
                <a:cs typeface="Raavi"/>
              </a:rPr>
              <a:t>help to develop visual-spatial skills among students</a:t>
            </a:r>
            <a:r>
              <a:rPr lang="en-US" dirty="0" smtClean="0">
                <a:effectLst/>
                <a:latin typeface="Times New Roman"/>
                <a:ea typeface="Calibri"/>
                <a:cs typeface="Raavi"/>
              </a:rPr>
              <a:t>. Art in education teaches students how to interpret, criticize and use visual information and how </a:t>
            </a:r>
            <a:r>
              <a:rPr lang="en-US" b="1" dirty="0" smtClean="0">
                <a:effectLst/>
                <a:latin typeface="Times New Roman"/>
                <a:ea typeface="Calibri"/>
                <a:cs typeface="Raavi"/>
              </a:rPr>
              <a:t>to make choices </a:t>
            </a:r>
            <a:r>
              <a:rPr lang="en-US" dirty="0" smtClean="0">
                <a:effectLst/>
                <a:latin typeface="Times New Roman"/>
                <a:ea typeface="Calibri"/>
                <a:cs typeface="Raavi"/>
              </a:rPr>
              <a:t>based on it.</a:t>
            </a:r>
            <a:endParaRPr lang="en-IN" dirty="0">
              <a:ea typeface="Calibri"/>
              <a:cs typeface="Raavi"/>
            </a:endParaRPr>
          </a:p>
          <a:p>
            <a:pPr marL="511810" indent="0" algn="just">
              <a:lnSpc>
                <a:spcPct val="150000"/>
              </a:lnSpc>
              <a:spcAft>
                <a:spcPts val="0"/>
              </a:spcAft>
              <a:buNone/>
              <a:tabLst>
                <a:tab pos="285750" algn="l"/>
                <a:tab pos="571500" algn="l"/>
              </a:tabLst>
            </a:pPr>
            <a:r>
              <a:rPr lang="en-US" b="1" dirty="0" smtClean="0">
                <a:effectLst/>
                <a:latin typeface="Times New Roman"/>
                <a:ea typeface="Calibri"/>
                <a:cs typeface="Raavi"/>
              </a:rPr>
              <a:t>7. To  Promote Decision Making:</a:t>
            </a:r>
            <a:r>
              <a:rPr lang="en-US" dirty="0" smtClean="0">
                <a:effectLst/>
                <a:latin typeface="Times New Roman"/>
                <a:ea typeface="Calibri"/>
                <a:cs typeface="Raavi"/>
              </a:rPr>
              <a:t> The arts </a:t>
            </a:r>
            <a:r>
              <a:rPr lang="en-US" b="1" dirty="0" smtClean="0">
                <a:effectLst/>
                <a:latin typeface="Times New Roman"/>
                <a:ea typeface="Calibri"/>
                <a:cs typeface="Raavi"/>
              </a:rPr>
              <a:t>strengthen problem solving and critical thinking skills</a:t>
            </a:r>
            <a:r>
              <a:rPr lang="en-US" dirty="0" smtClean="0">
                <a:effectLst/>
                <a:latin typeface="Times New Roman"/>
                <a:ea typeface="Calibri"/>
                <a:cs typeface="Raavi"/>
              </a:rPr>
              <a:t>. </a:t>
            </a:r>
            <a:r>
              <a:rPr lang="en-US" i="1" dirty="0" smtClean="0">
                <a:effectLst/>
                <a:latin typeface="Times New Roman"/>
                <a:ea typeface="Calibri"/>
                <a:cs typeface="Raavi"/>
              </a:rPr>
              <a:t>How do I express this feeling through my dance? How should I play this character? </a:t>
            </a:r>
            <a:r>
              <a:rPr lang="en-US" b="1" dirty="0" smtClean="0">
                <a:effectLst/>
                <a:latin typeface="Times New Roman"/>
                <a:ea typeface="Calibri"/>
                <a:cs typeface="Raavi"/>
              </a:rPr>
              <a:t>Learning how to make choices and decisions </a:t>
            </a:r>
            <a:r>
              <a:rPr lang="en-US" dirty="0" smtClean="0">
                <a:effectLst/>
                <a:latin typeface="Times New Roman"/>
                <a:ea typeface="Calibri"/>
                <a:cs typeface="Raavi"/>
              </a:rPr>
              <a:t>will certainly carry over into their education and other parts of life—as this is certainly a valuable skill in adulthood.</a:t>
            </a:r>
            <a:endParaRPr lang="en-IN" dirty="0">
              <a:ea typeface="Calibri"/>
              <a:cs typeface="Raavi"/>
            </a:endParaRPr>
          </a:p>
          <a:p>
            <a:pPr marL="511810" indent="0" algn="just">
              <a:lnSpc>
                <a:spcPct val="150000"/>
              </a:lnSpc>
              <a:spcAft>
                <a:spcPts val="0"/>
              </a:spcAft>
              <a:buNone/>
              <a:tabLst>
                <a:tab pos="285750" algn="l"/>
                <a:tab pos="571500" algn="l"/>
              </a:tabLst>
            </a:pPr>
            <a:r>
              <a:rPr lang="en-US" b="1" dirty="0" smtClean="0">
                <a:effectLst/>
                <a:latin typeface="Times New Roman"/>
                <a:ea typeface="Calibri"/>
                <a:cs typeface="Raavi"/>
              </a:rPr>
              <a:t>8. To Teach Perseverance (keep trying):</a:t>
            </a:r>
            <a:r>
              <a:rPr lang="en-US" dirty="0" smtClean="0">
                <a:effectLst/>
                <a:latin typeface="Times New Roman"/>
                <a:ea typeface="Calibri"/>
                <a:cs typeface="Raavi"/>
              </a:rPr>
              <a:t>  Arts can be challenging sometimes. When students </a:t>
            </a:r>
            <a:r>
              <a:rPr lang="en-US" b="1" dirty="0" smtClean="0">
                <a:effectLst/>
                <a:latin typeface="Times New Roman"/>
                <a:ea typeface="Calibri"/>
                <a:cs typeface="Raavi"/>
              </a:rPr>
              <a:t>try to learn and master new things</a:t>
            </a:r>
            <a:r>
              <a:rPr lang="en-US" dirty="0" smtClean="0">
                <a:effectLst/>
                <a:latin typeface="Times New Roman"/>
                <a:ea typeface="Calibri"/>
                <a:cs typeface="Raavi"/>
              </a:rPr>
              <a:t>, there are times when they became so frustrated. After practicing hard to do that, </a:t>
            </a:r>
            <a:r>
              <a:rPr lang="en-US" b="1" dirty="0" smtClean="0">
                <a:effectLst/>
                <a:latin typeface="Times New Roman"/>
                <a:ea typeface="Calibri"/>
                <a:cs typeface="Raavi"/>
              </a:rPr>
              <a:t>they  learn  that hard work and perseverance pay off</a:t>
            </a:r>
            <a:r>
              <a:rPr lang="en-US" dirty="0" smtClean="0">
                <a:effectLst/>
                <a:latin typeface="Times New Roman"/>
                <a:ea typeface="Calibri"/>
                <a:cs typeface="Raavi"/>
              </a:rPr>
              <a:t>. This mindset will certainly matter as they grow—especially during their career where they will likely be asked to continually develop new skills and work through difficult projects.</a:t>
            </a:r>
            <a:endParaRPr lang="en-IN" dirty="0">
              <a:ea typeface="Calibri"/>
              <a:cs typeface="Raavi"/>
            </a:endParaRPr>
          </a:p>
          <a:p>
            <a:endParaRPr lang="en-IN" dirty="0"/>
          </a:p>
        </p:txBody>
      </p:sp>
    </p:spTree>
    <p:extLst>
      <p:ext uri="{BB962C8B-B14F-4D97-AF65-F5344CB8AC3E}">
        <p14:creationId xmlns:p14="http://schemas.microsoft.com/office/powerpoint/2010/main" xmlns="" val="1292654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marL="511810" indent="0" algn="just">
              <a:lnSpc>
                <a:spcPct val="150000"/>
              </a:lnSpc>
              <a:spcAft>
                <a:spcPts val="0"/>
              </a:spcAft>
              <a:buNone/>
              <a:tabLst>
                <a:tab pos="285750" algn="l"/>
                <a:tab pos="571500" algn="l"/>
              </a:tabLst>
            </a:pPr>
            <a:r>
              <a:rPr lang="en-US" sz="2000" b="1" dirty="0" smtClean="0">
                <a:effectLst/>
                <a:latin typeface="Comic Sans MS" pitchFamily="66" charset="0"/>
                <a:ea typeface="Calibri"/>
                <a:cs typeface="Raavi"/>
              </a:rPr>
              <a:t>9. To  Improve Focus:</a:t>
            </a:r>
            <a:r>
              <a:rPr lang="en-US" sz="2000" dirty="0" smtClean="0">
                <a:effectLst/>
                <a:latin typeface="Comic Sans MS" pitchFamily="66" charset="0"/>
                <a:ea typeface="Calibri"/>
                <a:cs typeface="Raavi"/>
              </a:rPr>
              <a:t> As you persevere through painting or singing or learning a part in a play, focus is imperative/important and a necessity. And certainly </a:t>
            </a:r>
            <a:r>
              <a:rPr lang="en-US" sz="2000" b="1" dirty="0" smtClean="0">
                <a:effectLst/>
                <a:latin typeface="Comic Sans MS" pitchFamily="66" charset="0"/>
                <a:ea typeface="Calibri"/>
                <a:cs typeface="Raavi"/>
              </a:rPr>
              <a:t>focus is vital for studying </a:t>
            </a:r>
            <a:r>
              <a:rPr lang="en-US" sz="2000" dirty="0" smtClean="0">
                <a:effectLst/>
                <a:latin typeface="Comic Sans MS" pitchFamily="66" charset="0"/>
                <a:ea typeface="Calibri"/>
                <a:cs typeface="Raavi"/>
              </a:rPr>
              <a:t>and learning in class as well as doing a job later in life.</a:t>
            </a:r>
            <a:endParaRPr lang="en-IN" sz="2000" dirty="0">
              <a:latin typeface="Comic Sans MS" pitchFamily="66" charset="0"/>
              <a:ea typeface="Calibri"/>
              <a:cs typeface="Raavi"/>
            </a:endParaRPr>
          </a:p>
          <a:p>
            <a:pPr marL="511810" indent="0" algn="just">
              <a:lnSpc>
                <a:spcPct val="150000"/>
              </a:lnSpc>
              <a:spcAft>
                <a:spcPts val="0"/>
              </a:spcAft>
              <a:buNone/>
              <a:tabLst>
                <a:tab pos="285750" algn="l"/>
                <a:tab pos="571500" algn="l"/>
              </a:tabLst>
            </a:pPr>
            <a:r>
              <a:rPr lang="en-US" sz="2000" b="1" dirty="0" smtClean="0">
                <a:effectLst/>
                <a:latin typeface="Comic Sans MS" pitchFamily="66" charset="0"/>
                <a:ea typeface="Calibri"/>
                <a:cs typeface="Raavi"/>
              </a:rPr>
              <a:t>10. To Create Collaboration: </a:t>
            </a:r>
            <a:r>
              <a:rPr lang="en-US" sz="2000" dirty="0" smtClean="0">
                <a:effectLst/>
                <a:latin typeface="Comic Sans MS" pitchFamily="66" charset="0"/>
                <a:ea typeface="Calibri"/>
                <a:cs typeface="Raavi"/>
              </a:rPr>
              <a:t>Many of the arts such as band, choir and theater, require </a:t>
            </a:r>
            <a:r>
              <a:rPr lang="en-US" sz="2000" b="1" dirty="0" smtClean="0">
                <a:effectLst/>
                <a:latin typeface="Comic Sans MS" pitchFamily="66" charset="0"/>
                <a:ea typeface="Calibri"/>
                <a:cs typeface="Raavi"/>
              </a:rPr>
              <a:t>kids to work together</a:t>
            </a:r>
            <a:r>
              <a:rPr lang="en-US" sz="2000" dirty="0" smtClean="0">
                <a:effectLst/>
                <a:latin typeface="Comic Sans MS" pitchFamily="66" charset="0"/>
                <a:ea typeface="Calibri"/>
                <a:cs typeface="Raavi"/>
              </a:rPr>
              <a:t>. They must </a:t>
            </a:r>
            <a:r>
              <a:rPr lang="en-US" sz="2000" b="1" dirty="0" smtClean="0">
                <a:effectLst/>
                <a:latin typeface="Comic Sans MS" pitchFamily="66" charset="0"/>
                <a:ea typeface="Calibri"/>
                <a:cs typeface="Raavi"/>
              </a:rPr>
              <a:t>share responsibility </a:t>
            </a:r>
            <a:r>
              <a:rPr lang="en-US" sz="2000" dirty="0" smtClean="0">
                <a:effectLst/>
                <a:latin typeface="Comic Sans MS" pitchFamily="66" charset="0"/>
                <a:ea typeface="Calibri"/>
                <a:cs typeface="Raavi"/>
              </a:rPr>
              <a:t>and compromise to </a:t>
            </a:r>
            <a:r>
              <a:rPr lang="en-US" sz="2000" b="1" dirty="0" smtClean="0">
                <a:effectLst/>
                <a:latin typeface="Comic Sans MS" pitchFamily="66" charset="0"/>
                <a:ea typeface="Calibri"/>
                <a:cs typeface="Raavi"/>
              </a:rPr>
              <a:t>achieve their common goal</a:t>
            </a:r>
            <a:r>
              <a:rPr lang="en-US" sz="2000" dirty="0" smtClean="0">
                <a:effectLst/>
                <a:latin typeface="Comic Sans MS" pitchFamily="66" charset="0"/>
                <a:ea typeface="Calibri"/>
                <a:cs typeface="Raavi"/>
              </a:rPr>
              <a:t>. Kids learn that their contribution to the group is integral to its success—even if they don’t have the solo or lead role.</a:t>
            </a:r>
            <a:endParaRPr lang="en-IN" sz="2000" dirty="0">
              <a:latin typeface="Comic Sans MS" pitchFamily="66" charset="0"/>
              <a:ea typeface="Calibri"/>
              <a:cs typeface="Raavi"/>
            </a:endParaRPr>
          </a:p>
          <a:p>
            <a:pPr marL="511810" indent="0" algn="just">
              <a:lnSpc>
                <a:spcPct val="150000"/>
              </a:lnSpc>
              <a:spcAft>
                <a:spcPts val="0"/>
              </a:spcAft>
              <a:buNone/>
              <a:tabLst>
                <a:tab pos="285750" algn="l"/>
                <a:tab pos="571500" algn="l"/>
              </a:tabLst>
            </a:pPr>
            <a:r>
              <a:rPr lang="en-US" sz="2000" b="1" dirty="0" smtClean="0">
                <a:effectLst/>
                <a:latin typeface="Comic Sans MS" pitchFamily="66" charset="0"/>
                <a:ea typeface="Calibri"/>
                <a:cs typeface="Raavi"/>
              </a:rPr>
              <a:t>11. To Value  Accountability:</a:t>
            </a:r>
            <a:r>
              <a:rPr lang="en-US" sz="2000" dirty="0" smtClean="0">
                <a:effectLst/>
                <a:latin typeface="Comic Sans MS" pitchFamily="66" charset="0"/>
                <a:ea typeface="Calibri"/>
                <a:cs typeface="Raavi"/>
              </a:rPr>
              <a:t> Just like collaboration, kids in the arts learn that </a:t>
            </a:r>
            <a:r>
              <a:rPr lang="en-US" sz="2000" b="1" dirty="0" smtClean="0">
                <a:effectLst/>
                <a:latin typeface="Comic Sans MS" pitchFamily="66" charset="0"/>
                <a:ea typeface="Calibri"/>
                <a:cs typeface="Raavi"/>
              </a:rPr>
              <a:t>they are accountable for their contributions to the group</a:t>
            </a:r>
            <a:r>
              <a:rPr lang="en-US" sz="2000" dirty="0" smtClean="0">
                <a:effectLst/>
                <a:latin typeface="Comic Sans MS" pitchFamily="66" charset="0"/>
                <a:ea typeface="Calibri"/>
                <a:cs typeface="Raavi"/>
              </a:rPr>
              <a:t>. If they drop the ball or mess up, they realize that it’s important to take responsibility for what they did. Mistakes are a part of life, and learning to accept them, fix them, and move on will serve kids well as they grow older.</a:t>
            </a:r>
            <a:endParaRPr lang="en-IN" sz="2000" dirty="0">
              <a:latin typeface="Comic Sans MS" pitchFamily="66" charset="0"/>
              <a:ea typeface="Calibri"/>
              <a:cs typeface="Raavi"/>
            </a:endParaRPr>
          </a:p>
          <a:p>
            <a:pPr marL="511810" indent="0" algn="just">
              <a:lnSpc>
                <a:spcPct val="150000"/>
              </a:lnSpc>
              <a:spcAft>
                <a:spcPts val="0"/>
              </a:spcAft>
              <a:buNone/>
              <a:tabLst>
                <a:tab pos="285750" algn="l"/>
                <a:tab pos="571500" algn="l"/>
              </a:tabLst>
            </a:pPr>
            <a:r>
              <a:rPr lang="en-US" sz="2000" b="1" dirty="0" smtClean="0">
                <a:effectLst/>
                <a:latin typeface="Comic Sans MS" pitchFamily="66" charset="0"/>
                <a:ea typeface="Calibri"/>
                <a:cs typeface="Raavi"/>
              </a:rPr>
              <a:t>12. To Promote Personal Development:</a:t>
            </a:r>
            <a:r>
              <a:rPr lang="en-US" sz="2000" dirty="0" smtClean="0">
                <a:effectLst/>
                <a:latin typeface="Comic Sans MS" pitchFamily="66" charset="0"/>
                <a:ea typeface="Calibri"/>
                <a:cs typeface="Raavi"/>
              </a:rPr>
              <a:t> Students pick up important </a:t>
            </a:r>
            <a:r>
              <a:rPr lang="en-US" sz="2000" b="1" dirty="0" smtClean="0">
                <a:effectLst/>
                <a:latin typeface="Comic Sans MS" pitchFamily="66" charset="0"/>
                <a:ea typeface="Calibri"/>
                <a:cs typeface="Raavi"/>
              </a:rPr>
              <a:t>life skills </a:t>
            </a:r>
            <a:r>
              <a:rPr lang="en-US" sz="2000" dirty="0" smtClean="0">
                <a:effectLst/>
                <a:latin typeface="Comic Sans MS" pitchFamily="66" charset="0"/>
                <a:ea typeface="Calibri"/>
                <a:cs typeface="Raavi"/>
              </a:rPr>
              <a:t>from art in education such </a:t>
            </a:r>
            <a:r>
              <a:rPr lang="en-US" sz="2000" b="1" dirty="0" smtClean="0">
                <a:effectLst/>
                <a:latin typeface="Comic Sans MS" pitchFamily="66" charset="0"/>
                <a:ea typeface="Calibri"/>
                <a:cs typeface="Raavi"/>
              </a:rPr>
              <a:t>as better memory, enhanced understanding and an ability to communicate symbolically. </a:t>
            </a:r>
            <a:r>
              <a:rPr lang="en-US" sz="2000" dirty="0" smtClean="0">
                <a:effectLst/>
                <a:latin typeface="Comic Sans MS" pitchFamily="66" charset="0"/>
                <a:ea typeface="Calibri"/>
                <a:cs typeface="Raavi"/>
              </a:rPr>
              <a:t>It can enhance a student’s drive to succeed and the </a:t>
            </a:r>
            <a:r>
              <a:rPr lang="en-US" sz="2000" b="1" dirty="0" smtClean="0">
                <a:effectLst/>
                <a:latin typeface="Comic Sans MS" pitchFamily="66" charset="0"/>
                <a:ea typeface="Calibri"/>
                <a:cs typeface="Raavi"/>
              </a:rPr>
              <a:t>ability to take on new challenges.</a:t>
            </a:r>
            <a:endParaRPr lang="en-IN" sz="2000" b="1" dirty="0">
              <a:latin typeface="Comic Sans MS" pitchFamily="66" charset="0"/>
              <a:ea typeface="Calibri"/>
              <a:cs typeface="Raavi"/>
            </a:endParaRPr>
          </a:p>
          <a:p>
            <a:pPr marL="0" indent="0">
              <a:buNone/>
            </a:pPr>
            <a:endParaRPr lang="en-IN" b="1" dirty="0"/>
          </a:p>
        </p:txBody>
      </p:sp>
    </p:spTree>
    <p:extLst>
      <p:ext uri="{BB962C8B-B14F-4D97-AF65-F5344CB8AC3E}">
        <p14:creationId xmlns:p14="http://schemas.microsoft.com/office/powerpoint/2010/main" xmlns="" val="1430496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741368"/>
          </a:xfrm>
        </p:spPr>
        <p:txBody>
          <a:bodyPr>
            <a:normAutofit fontScale="47500" lnSpcReduction="20000"/>
          </a:bodyPr>
          <a:lstStyle/>
          <a:p>
            <a:pPr marL="511810" indent="0" algn="just">
              <a:lnSpc>
                <a:spcPct val="150000"/>
              </a:lnSpc>
              <a:spcAft>
                <a:spcPts val="0"/>
              </a:spcAft>
              <a:buNone/>
              <a:tabLst>
                <a:tab pos="285750" algn="l"/>
                <a:tab pos="571500" algn="l"/>
              </a:tabLst>
            </a:pPr>
            <a:r>
              <a:rPr lang="en-US" sz="3400" b="1" dirty="0" smtClean="0">
                <a:effectLst/>
                <a:latin typeface="Comic Sans MS" pitchFamily="66" charset="0"/>
                <a:ea typeface="Calibri"/>
                <a:cs typeface="Raavi"/>
              </a:rPr>
              <a:t>13. To Develop aesthetical values and judgments: </a:t>
            </a:r>
            <a:r>
              <a:rPr lang="en-US" sz="3400" dirty="0" smtClean="0">
                <a:effectLst/>
                <a:latin typeface="Comic Sans MS" pitchFamily="66" charset="0"/>
                <a:ea typeface="Calibri"/>
                <a:cs typeface="Raavi"/>
              </a:rPr>
              <a:t>Art in education helps us enjoy the beauty of our daily life. It has an importance which is immeasurable: </a:t>
            </a:r>
            <a:r>
              <a:rPr lang="en-US" sz="3400" b="1" dirty="0" smtClean="0">
                <a:effectLst/>
                <a:latin typeface="Comic Sans MS" pitchFamily="66" charset="0"/>
                <a:ea typeface="Calibri"/>
                <a:cs typeface="Raavi"/>
              </a:rPr>
              <a:t>From food to clothes to houses to festivities...all have various aesthetic expressions and impacts.</a:t>
            </a:r>
            <a:r>
              <a:rPr lang="en-US" sz="3400" dirty="0" smtClean="0">
                <a:effectLst/>
                <a:latin typeface="Comic Sans MS" pitchFamily="66" charset="0"/>
                <a:ea typeface="Calibri"/>
                <a:cs typeface="Raavi"/>
              </a:rPr>
              <a:t> It helps the </a:t>
            </a:r>
            <a:r>
              <a:rPr lang="en-US" sz="3400" b="1" dirty="0" smtClean="0">
                <a:effectLst/>
                <a:latin typeface="Comic Sans MS" pitchFamily="66" charset="0"/>
                <a:ea typeface="Calibri"/>
                <a:cs typeface="Raavi"/>
              </a:rPr>
              <a:t>students in Appreciation  and experience the beauty of the universe.</a:t>
            </a:r>
            <a:r>
              <a:rPr lang="en-US" sz="3400" dirty="0" smtClean="0">
                <a:effectLst/>
                <a:latin typeface="Comic Sans MS" pitchFamily="66" charset="0"/>
                <a:ea typeface="Calibri"/>
                <a:cs typeface="Raavi"/>
              </a:rPr>
              <a:t> It  Bring them  closer to the environment. It helps them Appreciate of ones cultural heritage and Inculcate respect for each other in their behavior. 	</a:t>
            </a:r>
            <a:endParaRPr lang="en-IN" sz="3400" dirty="0">
              <a:latin typeface="Comic Sans MS" pitchFamily="66" charset="0"/>
              <a:ea typeface="Calibri"/>
              <a:cs typeface="Raavi"/>
            </a:endParaRPr>
          </a:p>
          <a:p>
            <a:pPr marL="511810" indent="0" algn="just">
              <a:lnSpc>
                <a:spcPct val="150000"/>
              </a:lnSpc>
              <a:spcAft>
                <a:spcPts val="0"/>
              </a:spcAft>
              <a:buNone/>
              <a:tabLst>
                <a:tab pos="285750" algn="l"/>
                <a:tab pos="571500" algn="l"/>
              </a:tabLst>
            </a:pPr>
            <a:r>
              <a:rPr lang="en-US" sz="3400" b="1" dirty="0" smtClean="0">
                <a:effectLst/>
                <a:latin typeface="Comic Sans MS" pitchFamily="66" charset="0"/>
                <a:ea typeface="Calibri"/>
                <a:cs typeface="Raavi"/>
              </a:rPr>
              <a:t>14. To contribute in child Cognitive Stimulation:</a:t>
            </a:r>
            <a:r>
              <a:rPr lang="en-US" sz="3400" dirty="0" smtClean="0">
                <a:effectLst/>
                <a:latin typeface="Comic Sans MS" pitchFamily="66" charset="0"/>
                <a:ea typeface="Calibri"/>
                <a:cs typeface="Raavi"/>
              </a:rPr>
              <a:t> Art in  education has been linked to advanced cognitive development in children. In a 1998 report, “Young Children and the Arts: Making Creative Connections,” researchers found that art in education can </a:t>
            </a:r>
            <a:r>
              <a:rPr lang="en-US" sz="3400" b="1" dirty="0" smtClean="0">
                <a:effectLst/>
                <a:latin typeface="Comic Sans MS" pitchFamily="66" charset="0"/>
                <a:ea typeface="Calibri"/>
                <a:cs typeface="Raavi"/>
              </a:rPr>
              <a:t>contribute significantly to a child’s cognitive( perception: visual and audio, attention, logical memory), language and motor skills.</a:t>
            </a:r>
            <a:endParaRPr lang="en-IN" sz="3400" b="1" dirty="0">
              <a:latin typeface="Comic Sans MS" pitchFamily="66" charset="0"/>
              <a:ea typeface="Calibri"/>
              <a:cs typeface="Raavi"/>
            </a:endParaRPr>
          </a:p>
          <a:p>
            <a:pPr marL="511810" indent="0" algn="just">
              <a:lnSpc>
                <a:spcPct val="150000"/>
              </a:lnSpc>
              <a:spcAft>
                <a:spcPts val="0"/>
              </a:spcAft>
              <a:buNone/>
              <a:tabLst>
                <a:tab pos="285750" algn="l"/>
                <a:tab pos="571500" algn="l"/>
              </a:tabLst>
            </a:pPr>
            <a:r>
              <a:rPr lang="en-US" sz="3400" b="1" dirty="0" smtClean="0">
                <a:effectLst/>
                <a:latin typeface="Comic Sans MS" pitchFamily="66" charset="0"/>
                <a:ea typeface="Calibri"/>
                <a:cs typeface="Raavi"/>
              </a:rPr>
              <a:t>15 </a:t>
            </a:r>
            <a:r>
              <a:rPr lang="en-US" sz="3400" b="1" dirty="0" smtClean="0">
                <a:latin typeface="Comic Sans MS" pitchFamily="66" charset="0"/>
                <a:ea typeface="Calibri"/>
                <a:cs typeface="Raavi"/>
              </a:rPr>
              <a:t>To enhance </a:t>
            </a:r>
            <a:r>
              <a:rPr lang="en-US" sz="3400" b="1" dirty="0" smtClean="0">
                <a:effectLst/>
                <a:latin typeface="Comic Sans MS" pitchFamily="66" charset="0"/>
                <a:ea typeface="Calibri"/>
                <a:cs typeface="Raavi"/>
              </a:rPr>
              <a:t>Personal profile and growth:</a:t>
            </a:r>
            <a:r>
              <a:rPr lang="en-US" sz="3400" dirty="0" smtClean="0">
                <a:effectLst/>
                <a:latin typeface="Comic Sans MS" pitchFamily="66" charset="0"/>
                <a:ea typeface="Calibri"/>
                <a:cs typeface="Raavi"/>
              </a:rPr>
              <a:t> There are Varied options of profession. These are taught in schools starting from kindergarten, primary and secondary schools and are also choices in higher levels of education such as universities. With enhanced aptitude in art students can successfully pursue so many professions like teachers in colleges and universities, </a:t>
            </a:r>
            <a:r>
              <a:rPr lang="en-US" sz="3400" b="1" dirty="0" smtClean="0">
                <a:effectLst/>
                <a:latin typeface="Comic Sans MS" pitchFamily="66" charset="0"/>
                <a:ea typeface="Calibri"/>
                <a:cs typeface="Raavi"/>
              </a:rPr>
              <a:t>commercial artists, actors/actress in theatre or television serials, educators, professional singers and dancer’s architects, cosmetic surgeons, designers, interior designing, and film world and so on. </a:t>
            </a:r>
            <a:endParaRPr lang="en-IN" sz="3400" b="1" dirty="0">
              <a:latin typeface="Comic Sans MS" pitchFamily="66" charset="0"/>
              <a:ea typeface="Calibri"/>
              <a:cs typeface="Raavi"/>
            </a:endParaRPr>
          </a:p>
          <a:p>
            <a:endParaRPr lang="en-IN" dirty="0"/>
          </a:p>
        </p:txBody>
      </p:sp>
    </p:spTree>
    <p:extLst>
      <p:ext uri="{BB962C8B-B14F-4D97-AF65-F5344CB8AC3E}">
        <p14:creationId xmlns:p14="http://schemas.microsoft.com/office/powerpoint/2010/main" xmlns="" val="1489879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4704"/>
            <a:ext cx="9144000" cy="5904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79865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0"/>
            <a:ext cx="9180512" cy="692696"/>
          </a:xfrm>
        </p:spPr>
        <p:txBody>
          <a:bodyPr>
            <a:noAutofit/>
          </a:bodyPr>
          <a:lstStyle/>
          <a:p>
            <a:pPr marL="740410" lvl="0" indent="-228600" algn="ctr">
              <a:lnSpc>
                <a:spcPct val="150000"/>
              </a:lnSpc>
              <a:spcBef>
                <a:spcPts val="720"/>
              </a:spcBef>
              <a:spcAft>
                <a:spcPts val="360"/>
              </a:spcAft>
              <a:tabLst>
                <a:tab pos="285750" algn="l"/>
                <a:tab pos="571500" algn="l"/>
              </a:tabLst>
            </a:pPr>
            <a:r>
              <a:rPr lang="en-IN" sz="3200" dirty="0">
                <a:solidFill>
                  <a:prstClr val="black"/>
                </a:solidFill>
                <a:latin typeface="Aharoni" pitchFamily="2" charset="-79"/>
                <a:ea typeface="Calibri"/>
                <a:cs typeface="Aharoni" pitchFamily="2" charset="-79"/>
              </a:rPr>
              <a:t/>
            </a:r>
            <a:br>
              <a:rPr lang="en-IN" sz="3200" dirty="0">
                <a:solidFill>
                  <a:prstClr val="black"/>
                </a:solidFill>
                <a:latin typeface="Aharoni" pitchFamily="2" charset="-79"/>
                <a:ea typeface="Calibri"/>
                <a:cs typeface="Aharoni" pitchFamily="2" charset="-79"/>
              </a:rPr>
            </a:br>
            <a:r>
              <a:rPr lang="en-IN" sz="4400" dirty="0" smtClean="0">
                <a:solidFill>
                  <a:prstClr val="black"/>
                </a:solidFill>
                <a:latin typeface="Comic Sans MS" pitchFamily="66" charset="0"/>
                <a:ea typeface="Calibri"/>
                <a:cs typeface="Aharoni" pitchFamily="2" charset="-79"/>
              </a:rPr>
              <a:t>Importance of Art in Education</a:t>
            </a:r>
            <a:endParaRPr lang="en-IN" sz="11500" dirty="0">
              <a:latin typeface="Comic Sans MS" pitchFamily="66" charset="0"/>
              <a:cs typeface="Aharoni" pitchFamily="2" charset="-79"/>
            </a:endParaRPr>
          </a:p>
        </p:txBody>
      </p:sp>
      <p:sp>
        <p:nvSpPr>
          <p:cNvPr id="3" name="Content Placeholder 2"/>
          <p:cNvSpPr>
            <a:spLocks noGrp="1"/>
          </p:cNvSpPr>
          <p:nvPr>
            <p:ph idx="1"/>
          </p:nvPr>
        </p:nvSpPr>
        <p:spPr>
          <a:xfrm>
            <a:off x="0" y="620688"/>
            <a:ext cx="9036496" cy="6237312"/>
          </a:xfrm>
        </p:spPr>
        <p:txBody>
          <a:bodyPr>
            <a:normAutofit fontScale="47500" lnSpcReduction="20000"/>
          </a:bodyPr>
          <a:lstStyle/>
          <a:p>
            <a:pPr marL="511810" indent="0" algn="just">
              <a:lnSpc>
                <a:spcPct val="150000"/>
              </a:lnSpc>
              <a:spcBef>
                <a:spcPts val="720"/>
              </a:spcBef>
              <a:spcAft>
                <a:spcPts val="360"/>
              </a:spcAft>
              <a:buNone/>
              <a:tabLst>
                <a:tab pos="285750" algn="l"/>
                <a:tab pos="571500" algn="l"/>
              </a:tabLst>
            </a:pPr>
            <a:r>
              <a:rPr lang="en-US" sz="3800" dirty="0" smtClean="0">
                <a:effectLst/>
                <a:latin typeface="Comic Sans MS" pitchFamily="66" charset="0"/>
                <a:ea typeface="Calibri"/>
                <a:cs typeface="Raavi"/>
              </a:rPr>
              <a:t>Art in education helps the students establishing their  goals, and ultimately, enjoy doing everything to make those goals a reality. Following are the importance of art in education:</a:t>
            </a:r>
            <a:endParaRPr lang="en-IN" sz="3800" dirty="0">
              <a:latin typeface="Comic Sans MS" pitchFamily="66" charset="0"/>
              <a:ea typeface="Calibri"/>
              <a:cs typeface="Raavi"/>
            </a:endParaRPr>
          </a:p>
          <a:p>
            <a:pPr marL="0" lvl="0" indent="0" algn="just">
              <a:lnSpc>
                <a:spcPct val="115000"/>
              </a:lnSpc>
              <a:buNone/>
              <a:tabLst>
                <a:tab pos="285750" algn="l"/>
                <a:tab pos="571500" algn="l"/>
              </a:tabLst>
            </a:pPr>
            <a:r>
              <a:rPr lang="en-US" sz="3800" b="1" dirty="0" smtClean="0">
                <a:effectLst/>
                <a:latin typeface="Comic Sans MS" pitchFamily="66" charset="0"/>
                <a:ea typeface="Times New Roman"/>
                <a:cs typeface="Raavi"/>
              </a:rPr>
              <a:t>1. Enriches the curriculum</a:t>
            </a:r>
            <a:r>
              <a:rPr lang="en-US" sz="3800" dirty="0" smtClean="0">
                <a:effectLst/>
                <a:latin typeface="Comic Sans MS" pitchFamily="66" charset="0"/>
                <a:ea typeface="Times New Roman"/>
                <a:cs typeface="Raavi"/>
              </a:rPr>
              <a:t>: Art in education enriches the curriculum. It  complements the pupil's own arts education and </a:t>
            </a:r>
            <a:r>
              <a:rPr lang="en-US" sz="3800" b="1" dirty="0" smtClean="0">
                <a:effectLst/>
                <a:latin typeface="Comic Sans MS" pitchFamily="66" charset="0"/>
                <a:ea typeface="Times New Roman"/>
                <a:cs typeface="Raavi"/>
              </a:rPr>
              <a:t>support learning </a:t>
            </a:r>
            <a:r>
              <a:rPr lang="en-US" sz="3800" dirty="0" smtClean="0">
                <a:effectLst/>
                <a:latin typeface="Comic Sans MS" pitchFamily="66" charset="0"/>
                <a:ea typeface="Times New Roman"/>
                <a:cs typeface="Raavi"/>
              </a:rPr>
              <a:t>in other curricular areas.</a:t>
            </a:r>
          </a:p>
          <a:p>
            <a:pPr marL="0" lvl="0" indent="0" algn="just">
              <a:lnSpc>
                <a:spcPct val="115000"/>
              </a:lnSpc>
              <a:buNone/>
              <a:tabLst>
                <a:tab pos="285750" algn="l"/>
                <a:tab pos="571500" algn="l"/>
              </a:tabLst>
            </a:pPr>
            <a:endParaRPr lang="en-IN" sz="3800" dirty="0">
              <a:latin typeface="Comic Sans MS" pitchFamily="66" charset="0"/>
              <a:ea typeface="Times New Roman"/>
              <a:cs typeface="Raavi"/>
            </a:endParaRPr>
          </a:p>
          <a:p>
            <a:pPr marL="0" lvl="0" indent="0" algn="just">
              <a:lnSpc>
                <a:spcPct val="115000"/>
              </a:lnSpc>
              <a:buNone/>
              <a:tabLst>
                <a:tab pos="285750" algn="l"/>
                <a:tab pos="571500" algn="l"/>
              </a:tabLst>
            </a:pPr>
            <a:r>
              <a:rPr lang="en-US" sz="3800" b="1" dirty="0" smtClean="0">
                <a:effectLst/>
                <a:latin typeface="Comic Sans MS" pitchFamily="66" charset="0"/>
                <a:ea typeface="Times New Roman"/>
                <a:cs typeface="Raavi"/>
              </a:rPr>
              <a:t>2. Gateway to the arts</a:t>
            </a:r>
            <a:r>
              <a:rPr lang="en-US" sz="3800" dirty="0" smtClean="0">
                <a:effectLst/>
                <a:latin typeface="Comic Sans MS" pitchFamily="66" charset="0"/>
                <a:ea typeface="Times New Roman"/>
                <a:cs typeface="Raavi"/>
              </a:rPr>
              <a:t>: Art in education is an important gateway to the arts.</a:t>
            </a:r>
            <a:r>
              <a:rPr lang="en-US" sz="3800" dirty="0">
                <a:latin typeface="Comic Sans MS" pitchFamily="66" charset="0"/>
                <a:ea typeface="Times New Roman"/>
                <a:cs typeface="Raavi"/>
              </a:rPr>
              <a:t> It </a:t>
            </a:r>
            <a:r>
              <a:rPr lang="en-US" sz="3800" dirty="0" smtClean="0">
                <a:effectLst/>
                <a:latin typeface="Comic Sans MS" pitchFamily="66" charset="0"/>
                <a:ea typeface="Times New Roman"/>
                <a:cs typeface="Raavi"/>
              </a:rPr>
              <a:t>provide a safe and nurturing environment where students are  given a chance to explore and fully </a:t>
            </a:r>
            <a:r>
              <a:rPr lang="en-US" sz="3800" b="1" dirty="0" smtClean="0">
                <a:effectLst/>
                <a:latin typeface="Comic Sans MS" pitchFamily="66" charset="0"/>
                <a:ea typeface="Times New Roman"/>
                <a:cs typeface="Raavi"/>
              </a:rPr>
              <a:t>develop the skills of singing, dancing </a:t>
            </a:r>
            <a:r>
              <a:rPr lang="en-US" sz="3300" b="1" dirty="0" smtClean="0">
                <a:effectLst/>
                <a:latin typeface="Comic Sans MS" pitchFamily="66" charset="0"/>
                <a:ea typeface="Times New Roman"/>
                <a:cs typeface="Raavi"/>
              </a:rPr>
              <a:t>and acting, while establishing friendships, making connections and truly gaining a sense of self. </a:t>
            </a:r>
          </a:p>
          <a:p>
            <a:pPr marL="0" lvl="0" indent="0" algn="just">
              <a:lnSpc>
                <a:spcPct val="115000"/>
              </a:lnSpc>
              <a:buNone/>
              <a:tabLst>
                <a:tab pos="285750" algn="l"/>
                <a:tab pos="571500" algn="l"/>
              </a:tabLst>
            </a:pPr>
            <a:endParaRPr lang="en-US" sz="3300" dirty="0" smtClean="0">
              <a:effectLst/>
              <a:latin typeface="Comic Sans MS" pitchFamily="66" charset="0"/>
              <a:ea typeface="Times New Roman"/>
              <a:cs typeface="Raavi"/>
            </a:endParaRPr>
          </a:p>
          <a:p>
            <a:pPr marL="0" lvl="0" indent="0" algn="just">
              <a:lnSpc>
                <a:spcPct val="115000"/>
              </a:lnSpc>
              <a:buNone/>
              <a:tabLst>
                <a:tab pos="285750" algn="l"/>
                <a:tab pos="571500" algn="l"/>
              </a:tabLst>
            </a:pPr>
            <a:r>
              <a:rPr lang="en-IN" sz="3800" dirty="0" smtClean="0">
                <a:latin typeface="Comic Sans MS" pitchFamily="66" charset="0"/>
                <a:ea typeface="Times New Roman"/>
                <a:cs typeface="Raavi"/>
              </a:rPr>
              <a:t>3. </a:t>
            </a:r>
            <a:r>
              <a:rPr lang="en-US" sz="3800" b="1" dirty="0" smtClean="0">
                <a:effectLst/>
                <a:latin typeface="Comic Sans MS" pitchFamily="66" charset="0"/>
                <a:ea typeface="Times New Roman"/>
                <a:cs typeface="Raavi"/>
              </a:rPr>
              <a:t>Life-enhancing pleasure</a:t>
            </a:r>
            <a:r>
              <a:rPr lang="en-US" sz="3800" dirty="0" smtClean="0">
                <a:effectLst/>
                <a:latin typeface="Comic Sans MS" pitchFamily="66" charset="0"/>
                <a:ea typeface="Times New Roman"/>
                <a:cs typeface="Raavi"/>
              </a:rPr>
              <a:t>: Art in education assist schools in addressing their responsibility to reveal to young </a:t>
            </a:r>
            <a:r>
              <a:rPr lang="en-US" sz="3800" b="1" dirty="0" smtClean="0">
                <a:effectLst/>
                <a:latin typeface="Comic Sans MS" pitchFamily="66" charset="0"/>
                <a:ea typeface="Times New Roman"/>
                <a:cs typeface="Raavi"/>
              </a:rPr>
              <a:t>students the life-enhancing pleasure </a:t>
            </a:r>
            <a:r>
              <a:rPr lang="en-US" sz="3800" dirty="0" smtClean="0">
                <a:effectLst/>
                <a:latin typeface="Comic Sans MS" pitchFamily="66" charset="0"/>
                <a:ea typeface="Times New Roman"/>
                <a:cs typeface="Raavi"/>
              </a:rPr>
              <a:t>to be derived </a:t>
            </a:r>
            <a:r>
              <a:rPr lang="en-US" sz="3800" b="1" dirty="0" smtClean="0">
                <a:effectLst/>
                <a:latin typeface="Comic Sans MS" pitchFamily="66" charset="0"/>
                <a:ea typeface="Times New Roman"/>
                <a:cs typeface="Raavi"/>
              </a:rPr>
              <a:t>from</a:t>
            </a:r>
            <a:r>
              <a:rPr lang="en-US" sz="3800" dirty="0" smtClean="0">
                <a:effectLst/>
                <a:latin typeface="Comic Sans MS" pitchFamily="66" charset="0"/>
                <a:ea typeface="Times New Roman"/>
                <a:cs typeface="Raavi"/>
              </a:rPr>
              <a:t> high-quality </a:t>
            </a:r>
            <a:r>
              <a:rPr lang="en-US" sz="3800" b="1" dirty="0" smtClean="0">
                <a:effectLst/>
                <a:latin typeface="Comic Sans MS" pitchFamily="66" charset="0"/>
                <a:ea typeface="Times New Roman"/>
                <a:cs typeface="Raavi"/>
              </a:rPr>
              <a:t>arts experiences.</a:t>
            </a:r>
          </a:p>
          <a:p>
            <a:pPr marL="0" lvl="0" indent="0" algn="just">
              <a:lnSpc>
                <a:spcPct val="115000"/>
              </a:lnSpc>
              <a:buNone/>
              <a:tabLst>
                <a:tab pos="285750" algn="l"/>
                <a:tab pos="571500" algn="l"/>
              </a:tabLst>
            </a:pPr>
            <a:endParaRPr lang="en-IN" sz="3800" b="1" dirty="0">
              <a:latin typeface="Comic Sans MS" pitchFamily="66" charset="0"/>
              <a:ea typeface="Times New Roman"/>
              <a:cs typeface="Raavi"/>
            </a:endParaRPr>
          </a:p>
          <a:p>
            <a:pPr marL="0" lvl="0" indent="0" algn="just">
              <a:lnSpc>
                <a:spcPct val="115000"/>
              </a:lnSpc>
              <a:spcAft>
                <a:spcPts val="1000"/>
              </a:spcAft>
              <a:buNone/>
              <a:tabLst>
                <a:tab pos="285750" algn="l"/>
                <a:tab pos="571500" algn="l"/>
              </a:tabLst>
            </a:pPr>
            <a:r>
              <a:rPr lang="en-US" sz="3800" b="1" dirty="0" smtClean="0">
                <a:effectLst/>
                <a:latin typeface="Comic Sans MS" pitchFamily="66" charset="0"/>
                <a:ea typeface="Times New Roman"/>
                <a:cs typeface="Raavi"/>
              </a:rPr>
              <a:t>4. Development of life skills</a:t>
            </a:r>
            <a:r>
              <a:rPr lang="en-US" sz="3800" dirty="0" smtClean="0">
                <a:effectLst/>
                <a:latin typeface="Comic Sans MS" pitchFamily="66" charset="0"/>
                <a:ea typeface="Times New Roman"/>
                <a:cs typeface="Raavi"/>
              </a:rPr>
              <a:t>: Art in education develops </a:t>
            </a:r>
            <a:r>
              <a:rPr lang="en-US" sz="3800" b="1" dirty="0" smtClean="0">
                <a:effectLst/>
                <a:latin typeface="Comic Sans MS" pitchFamily="66" charset="0"/>
                <a:ea typeface="Times New Roman"/>
                <a:cs typeface="Raavi"/>
              </a:rPr>
              <a:t>creativity, critical thinking, imagination and communication skills</a:t>
            </a:r>
            <a:r>
              <a:rPr lang="en-US" sz="3800" dirty="0" smtClean="0">
                <a:effectLst/>
                <a:latin typeface="Comic Sans MS" pitchFamily="66" charset="0"/>
                <a:ea typeface="Times New Roman"/>
                <a:cs typeface="Raavi"/>
              </a:rPr>
              <a:t> and nurture aesthetic sensitivity and cultural awareness among kids.</a:t>
            </a:r>
            <a:endParaRPr lang="en-IN" sz="3800" dirty="0">
              <a:latin typeface="Comic Sans MS" pitchFamily="66" charset="0"/>
              <a:ea typeface="Times New Roman"/>
              <a:cs typeface="Raavi"/>
            </a:endParaRPr>
          </a:p>
          <a:p>
            <a:endParaRPr lang="en-IN" dirty="0"/>
          </a:p>
        </p:txBody>
      </p:sp>
    </p:spTree>
    <p:extLst>
      <p:ext uri="{BB962C8B-B14F-4D97-AF65-F5344CB8AC3E}">
        <p14:creationId xmlns:p14="http://schemas.microsoft.com/office/powerpoint/2010/main" xmlns="" val="340056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marL="0" lvl="0" indent="0" algn="just">
              <a:lnSpc>
                <a:spcPct val="115000"/>
              </a:lnSpc>
              <a:buNone/>
              <a:tabLst>
                <a:tab pos="285750" algn="l"/>
                <a:tab pos="571500" algn="l"/>
              </a:tabLst>
            </a:pPr>
            <a:r>
              <a:rPr lang="en-US" sz="2400" b="1" dirty="0" smtClean="0">
                <a:effectLst/>
                <a:latin typeface="Comic Sans MS" pitchFamily="66" charset="0"/>
                <a:ea typeface="Times New Roman"/>
                <a:cs typeface="Raavi"/>
              </a:rPr>
              <a:t>5. Nurture values</a:t>
            </a:r>
            <a:r>
              <a:rPr lang="en-US" sz="2400" dirty="0" smtClean="0">
                <a:effectLst/>
                <a:latin typeface="Comic Sans MS" pitchFamily="66" charset="0"/>
                <a:ea typeface="Times New Roman"/>
                <a:cs typeface="Raavi"/>
              </a:rPr>
              <a:t> :Art in education develops arts skills, construct knowledge, and cultivate </a:t>
            </a:r>
            <a:r>
              <a:rPr lang="en-US" sz="2400" b="1" dirty="0" smtClean="0">
                <a:effectLst/>
                <a:latin typeface="Comic Sans MS" pitchFamily="66" charset="0"/>
                <a:ea typeface="Times New Roman"/>
                <a:cs typeface="Raavi"/>
              </a:rPr>
              <a:t>positive values and attitudes</a:t>
            </a:r>
            <a:r>
              <a:rPr lang="en-US" sz="2400" dirty="0" smtClean="0">
                <a:effectLst/>
                <a:latin typeface="Comic Sans MS" pitchFamily="66" charset="0"/>
                <a:ea typeface="Times New Roman"/>
                <a:cs typeface="Raavi"/>
              </a:rPr>
              <a:t>.</a:t>
            </a:r>
            <a:endParaRPr lang="en-IN" sz="2400" dirty="0">
              <a:latin typeface="Comic Sans MS" pitchFamily="66" charset="0"/>
              <a:ea typeface="Times New Roman"/>
              <a:cs typeface="Raavi"/>
            </a:endParaRPr>
          </a:p>
          <a:p>
            <a:pPr marL="0" lvl="0" indent="0" algn="just">
              <a:lnSpc>
                <a:spcPct val="115000"/>
              </a:lnSpc>
              <a:buNone/>
              <a:tabLst>
                <a:tab pos="285750" algn="l"/>
                <a:tab pos="571500" algn="l"/>
              </a:tabLst>
            </a:pPr>
            <a:r>
              <a:rPr lang="en-IN" sz="2400" b="1" dirty="0" smtClean="0">
                <a:effectLst/>
                <a:latin typeface="Comic Sans MS" pitchFamily="66" charset="0"/>
                <a:ea typeface="Times New Roman"/>
                <a:cs typeface="Raavi"/>
              </a:rPr>
              <a:t>6. </a:t>
            </a:r>
            <a:r>
              <a:rPr lang="en-US" sz="2400" b="1" dirty="0" smtClean="0">
                <a:effectLst/>
                <a:latin typeface="Comic Sans MS" pitchFamily="66" charset="0"/>
                <a:ea typeface="Times New Roman"/>
                <a:cs typeface="Raavi"/>
              </a:rPr>
              <a:t>Gives pleasure</a:t>
            </a:r>
            <a:r>
              <a:rPr lang="en-US" sz="2400" dirty="0" smtClean="0">
                <a:effectLst/>
                <a:latin typeface="Comic Sans MS" pitchFamily="66" charset="0"/>
                <a:ea typeface="Times New Roman"/>
                <a:cs typeface="Raavi"/>
              </a:rPr>
              <a:t> : Students </a:t>
            </a:r>
            <a:r>
              <a:rPr lang="en-US" sz="2400" dirty="0">
                <a:latin typeface="Comic Sans MS" pitchFamily="66" charset="0"/>
                <a:ea typeface="Times New Roman"/>
                <a:cs typeface="Raavi"/>
              </a:rPr>
              <a:t>g</a:t>
            </a:r>
            <a:r>
              <a:rPr lang="en-US" sz="2400" dirty="0" smtClean="0">
                <a:effectLst/>
                <a:latin typeface="Comic Sans MS" pitchFamily="66" charset="0"/>
                <a:ea typeface="Times New Roman"/>
                <a:cs typeface="Raavi"/>
              </a:rPr>
              <a:t>ain delight, enjoyment and satisfaction through participating in arts activities.</a:t>
            </a:r>
            <a:endParaRPr lang="en-IN" sz="2400" dirty="0">
              <a:latin typeface="Comic Sans MS" pitchFamily="66" charset="0"/>
              <a:ea typeface="Times New Roman"/>
              <a:cs typeface="Raavi"/>
            </a:endParaRPr>
          </a:p>
          <a:p>
            <a:pPr marL="0" lvl="0" indent="0" algn="just">
              <a:lnSpc>
                <a:spcPct val="115000"/>
              </a:lnSpc>
              <a:buNone/>
              <a:tabLst>
                <a:tab pos="285750" algn="l"/>
                <a:tab pos="571500" algn="l"/>
              </a:tabLst>
            </a:pPr>
            <a:r>
              <a:rPr lang="en-IN" sz="2400" b="1" dirty="0" smtClean="0">
                <a:effectLst/>
                <a:latin typeface="Comic Sans MS" pitchFamily="66" charset="0"/>
                <a:ea typeface="Times New Roman"/>
                <a:cs typeface="Raavi"/>
              </a:rPr>
              <a:t>7. </a:t>
            </a:r>
            <a:r>
              <a:rPr lang="en-US" sz="2400" b="1" dirty="0" smtClean="0">
                <a:effectLst/>
                <a:latin typeface="Comic Sans MS" pitchFamily="66" charset="0"/>
                <a:ea typeface="Times New Roman"/>
                <a:cs typeface="Raavi"/>
              </a:rPr>
              <a:t>Life long interest</a:t>
            </a:r>
            <a:r>
              <a:rPr lang="en-US" sz="2400" dirty="0" smtClean="0">
                <a:effectLst/>
                <a:latin typeface="Comic Sans MS" pitchFamily="66" charset="0"/>
                <a:ea typeface="Times New Roman"/>
                <a:cs typeface="Raavi"/>
              </a:rPr>
              <a:t> : Art in education develops </a:t>
            </a:r>
            <a:r>
              <a:rPr lang="en-US" sz="2400" b="1" dirty="0" smtClean="0">
                <a:effectLst/>
                <a:latin typeface="Comic Sans MS" pitchFamily="66" charset="0"/>
                <a:ea typeface="Times New Roman"/>
                <a:cs typeface="Raavi"/>
              </a:rPr>
              <a:t>lifelong interest in the arts.</a:t>
            </a:r>
            <a:r>
              <a:rPr lang="en-US" sz="2400" dirty="0" smtClean="0">
                <a:effectLst/>
                <a:latin typeface="Comic Sans MS" pitchFamily="66" charset="0"/>
                <a:ea typeface="Times New Roman"/>
                <a:cs typeface="Raavi"/>
              </a:rPr>
              <a:t> </a:t>
            </a:r>
            <a:r>
              <a:rPr lang="en-US" sz="2400" dirty="0">
                <a:latin typeface="Comic Sans MS" pitchFamily="66" charset="0"/>
                <a:ea typeface="Times New Roman"/>
                <a:cs typeface="Raavi"/>
              </a:rPr>
              <a:t>I</a:t>
            </a:r>
            <a:r>
              <a:rPr lang="en-US" sz="2400" dirty="0" smtClean="0">
                <a:effectLst/>
                <a:latin typeface="Comic Sans MS" pitchFamily="66" charset="0"/>
                <a:ea typeface="Times New Roman"/>
                <a:cs typeface="Raavi"/>
              </a:rPr>
              <a:t>t  help children learn </a:t>
            </a:r>
            <a:r>
              <a:rPr lang="en-US" sz="2400" b="1" dirty="0" smtClean="0">
                <a:effectLst/>
                <a:latin typeface="Comic Sans MS" pitchFamily="66" charset="0"/>
                <a:ea typeface="Times New Roman"/>
                <a:cs typeface="Raavi"/>
              </a:rPr>
              <a:t>constructive ways to describe their feelings, thoughts and experiences</a:t>
            </a:r>
            <a:r>
              <a:rPr lang="en-US" sz="2400" dirty="0" smtClean="0">
                <a:effectLst/>
                <a:latin typeface="Comic Sans MS" pitchFamily="66" charset="0"/>
                <a:ea typeface="Times New Roman"/>
                <a:cs typeface="Raavi"/>
              </a:rPr>
              <a:t>. It  also introduce children to different worlds, cultures and ways of thinking. Art </a:t>
            </a:r>
            <a:r>
              <a:rPr lang="en-US" sz="2400" b="1" dirty="0" smtClean="0">
                <a:effectLst/>
                <a:latin typeface="Comic Sans MS" pitchFamily="66" charset="0"/>
                <a:ea typeface="Times New Roman"/>
                <a:cs typeface="Raavi"/>
              </a:rPr>
              <a:t>teaches problem-solving </a:t>
            </a:r>
            <a:r>
              <a:rPr lang="en-US" sz="2400" dirty="0" smtClean="0">
                <a:effectLst/>
                <a:latin typeface="Comic Sans MS" pitchFamily="66" charset="0"/>
                <a:ea typeface="Times New Roman"/>
                <a:cs typeface="Raavi"/>
              </a:rPr>
              <a:t>because with art, there’s always another solution, another answer. Art in education teaches exploration , thus making the students lifelong learners .</a:t>
            </a:r>
            <a:endParaRPr lang="en-IN" sz="2400" dirty="0">
              <a:latin typeface="Comic Sans MS" pitchFamily="66" charset="0"/>
              <a:ea typeface="Times New Roman"/>
              <a:cs typeface="Raavi"/>
            </a:endParaRPr>
          </a:p>
          <a:p>
            <a:pPr marL="0" lvl="0" indent="0" algn="just">
              <a:lnSpc>
                <a:spcPct val="115000"/>
              </a:lnSpc>
              <a:buNone/>
              <a:tabLst>
                <a:tab pos="285750" algn="l"/>
                <a:tab pos="571500" algn="l"/>
              </a:tabLst>
            </a:pPr>
            <a:r>
              <a:rPr lang="en-US" sz="2400" b="1" dirty="0" smtClean="0">
                <a:effectLst/>
                <a:latin typeface="Comic Sans MS" pitchFamily="66" charset="0"/>
                <a:ea typeface="Times New Roman"/>
                <a:cs typeface="Raavi"/>
              </a:rPr>
              <a:t>8. Makes knowledge interesting</a:t>
            </a:r>
            <a:r>
              <a:rPr lang="en-US" sz="2400" dirty="0" smtClean="0">
                <a:effectLst/>
                <a:latin typeface="Comic Sans MS" pitchFamily="66" charset="0"/>
                <a:ea typeface="Times New Roman"/>
                <a:cs typeface="Raavi"/>
              </a:rPr>
              <a:t> :Art makes </a:t>
            </a:r>
            <a:r>
              <a:rPr lang="en-US" sz="2400" b="1" dirty="0" smtClean="0">
                <a:effectLst/>
                <a:latin typeface="Comic Sans MS" pitchFamily="66" charset="0"/>
                <a:ea typeface="Times New Roman"/>
                <a:cs typeface="Raavi"/>
              </a:rPr>
              <a:t>knowledge interesting by Correlating with other subjects</a:t>
            </a:r>
            <a:r>
              <a:rPr lang="en-US" sz="2400" dirty="0" smtClean="0">
                <a:effectLst/>
                <a:latin typeface="Comic Sans MS" pitchFamily="66" charset="0"/>
                <a:ea typeface="Times New Roman"/>
                <a:cs typeface="Raavi"/>
              </a:rPr>
              <a:t> and makes other subjects easy, that also leads to mental growth. </a:t>
            </a:r>
          </a:p>
          <a:p>
            <a:pPr marL="0" lvl="0" indent="0" algn="just">
              <a:lnSpc>
                <a:spcPct val="115000"/>
              </a:lnSpc>
              <a:buNone/>
              <a:tabLst>
                <a:tab pos="285750" algn="l"/>
                <a:tab pos="571500" algn="l"/>
              </a:tabLst>
            </a:pPr>
            <a:r>
              <a:rPr lang="en-IN" sz="2400" dirty="0" smtClean="0">
                <a:latin typeface="Comic Sans MS" pitchFamily="66" charset="0"/>
                <a:ea typeface="Times New Roman"/>
                <a:cs typeface="Raavi"/>
              </a:rPr>
              <a:t>9.</a:t>
            </a:r>
            <a:r>
              <a:rPr lang="en-US" sz="2400" b="1" dirty="0" smtClean="0">
                <a:effectLst/>
                <a:latin typeface="Comic Sans MS" pitchFamily="66" charset="0"/>
                <a:ea typeface="Times New Roman"/>
                <a:cs typeface="Raavi"/>
              </a:rPr>
              <a:t>Give practical training</a:t>
            </a:r>
            <a:r>
              <a:rPr lang="en-US" sz="2400" dirty="0" smtClean="0">
                <a:effectLst/>
                <a:latin typeface="Comic Sans MS" pitchFamily="66" charset="0"/>
                <a:ea typeface="Times New Roman"/>
                <a:cs typeface="Raavi"/>
              </a:rPr>
              <a:t> :Gives Practical and manual training to young minds.</a:t>
            </a:r>
            <a:r>
              <a:rPr lang="en-US" sz="700" dirty="0" smtClean="0">
                <a:solidFill>
                  <a:srgbClr val="FFFFFF"/>
                </a:solidFill>
                <a:effectLst/>
                <a:latin typeface="Comic Sans MS" pitchFamily="66" charset="0"/>
                <a:ea typeface="Calibri"/>
                <a:cs typeface="Raavi"/>
              </a:rPr>
              <a:t> </a:t>
            </a:r>
            <a:r>
              <a:rPr lang="en-US" sz="2400" b="1" dirty="0" smtClean="0">
                <a:effectLst/>
                <a:latin typeface="Comic Sans MS" pitchFamily="66" charset="0"/>
                <a:ea typeface="Times New Roman"/>
                <a:cs typeface="Raavi"/>
              </a:rPr>
              <a:t>It increases self-esteem </a:t>
            </a:r>
            <a:r>
              <a:rPr lang="en-US" sz="2400" dirty="0" smtClean="0">
                <a:effectLst/>
                <a:latin typeface="Comic Sans MS" pitchFamily="66" charset="0"/>
                <a:ea typeface="Times New Roman"/>
                <a:cs typeface="Raavi"/>
              </a:rPr>
              <a:t>and presentation skills, </a:t>
            </a:r>
            <a:r>
              <a:rPr lang="en-US" sz="2400" b="1" dirty="0" smtClean="0">
                <a:effectLst/>
                <a:latin typeface="Comic Sans MS" pitchFamily="66" charset="0"/>
                <a:ea typeface="Times New Roman"/>
                <a:cs typeface="Raavi"/>
              </a:rPr>
              <a:t>strengthens concentration </a:t>
            </a:r>
            <a:r>
              <a:rPr lang="en-US" sz="2400" dirty="0" smtClean="0">
                <a:effectLst/>
                <a:latin typeface="Comic Sans MS" pitchFamily="66" charset="0"/>
                <a:ea typeface="Times New Roman"/>
                <a:cs typeface="Raavi"/>
              </a:rPr>
              <a:t>and memory, </a:t>
            </a:r>
            <a:r>
              <a:rPr lang="en-US" sz="2400" b="1" dirty="0" smtClean="0">
                <a:effectLst/>
                <a:latin typeface="Comic Sans MS" pitchFamily="66" charset="0"/>
                <a:ea typeface="Times New Roman"/>
                <a:cs typeface="Raavi"/>
              </a:rPr>
              <a:t>broadens expressive communication</a:t>
            </a:r>
            <a:r>
              <a:rPr lang="en-US" sz="2400" dirty="0" smtClean="0">
                <a:effectLst/>
                <a:latin typeface="Comic Sans MS" pitchFamily="66" charset="0"/>
                <a:ea typeface="Times New Roman"/>
                <a:cs typeface="Raavi"/>
              </a:rPr>
              <a:t> and animates the body, mind and spirit! </a:t>
            </a:r>
            <a:endParaRPr lang="en-IN" sz="2400" dirty="0">
              <a:latin typeface="Comic Sans MS" pitchFamily="66" charset="0"/>
              <a:ea typeface="Times New Roman"/>
              <a:cs typeface="Raavi"/>
            </a:endParaRPr>
          </a:p>
          <a:p>
            <a:endParaRPr lang="en-IN" dirty="0"/>
          </a:p>
        </p:txBody>
      </p:sp>
    </p:spTree>
    <p:extLst>
      <p:ext uri="{BB962C8B-B14F-4D97-AF65-F5344CB8AC3E}">
        <p14:creationId xmlns:p14="http://schemas.microsoft.com/office/powerpoint/2010/main" xmlns="" val="3351448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41368"/>
          </a:xfrm>
        </p:spPr>
        <p:txBody>
          <a:bodyPr>
            <a:normAutofit fontScale="70000" lnSpcReduction="20000"/>
          </a:bodyPr>
          <a:lstStyle/>
          <a:p>
            <a:pPr marL="0" indent="0" algn="just">
              <a:buNone/>
            </a:pPr>
            <a:endParaRPr lang="en-IN" b="1" dirty="0" smtClean="0">
              <a:latin typeface="Comic Sans MS" pitchFamily="66" charset="0"/>
            </a:endParaRPr>
          </a:p>
          <a:p>
            <a:pPr marL="0" indent="0" algn="just">
              <a:buNone/>
            </a:pPr>
            <a:r>
              <a:rPr lang="en-IN" b="1" dirty="0" smtClean="0">
                <a:latin typeface="Comic Sans MS" pitchFamily="66" charset="0"/>
              </a:rPr>
              <a:t>10.Art is important for a child’s future</a:t>
            </a:r>
            <a:r>
              <a:rPr lang="en-IN" dirty="0">
                <a:latin typeface="Comic Sans MS" pitchFamily="66" charset="0"/>
              </a:rPr>
              <a:t> </a:t>
            </a:r>
            <a:r>
              <a:rPr lang="en-IN" dirty="0" smtClean="0">
                <a:latin typeface="Comic Sans MS" pitchFamily="66" charset="0"/>
              </a:rPr>
              <a:t>: Children </a:t>
            </a:r>
            <a:r>
              <a:rPr lang="en-IN" dirty="0">
                <a:latin typeface="Comic Sans MS" pitchFamily="66" charset="0"/>
              </a:rPr>
              <a:t>who study the arts </a:t>
            </a:r>
            <a:r>
              <a:rPr lang="en-IN" b="1" dirty="0">
                <a:latin typeface="Comic Sans MS" pitchFamily="66" charset="0"/>
              </a:rPr>
              <a:t>demonstrate stronger </a:t>
            </a:r>
            <a:r>
              <a:rPr lang="en-IN" b="1" dirty="0" smtClean="0">
                <a:latin typeface="Comic Sans MS" pitchFamily="66" charset="0"/>
              </a:rPr>
              <a:t>in </a:t>
            </a:r>
            <a:r>
              <a:rPr lang="en-IN" b="1" dirty="0">
                <a:latin typeface="Comic Sans MS" pitchFamily="66" charset="0"/>
              </a:rPr>
              <a:t>academic performance </a:t>
            </a:r>
            <a:r>
              <a:rPr lang="en-IN" dirty="0" smtClean="0">
                <a:latin typeface="Comic Sans MS" pitchFamily="66" charset="0"/>
              </a:rPr>
              <a:t>. Integration of Arts in education help </a:t>
            </a:r>
            <a:r>
              <a:rPr lang="en-IN" dirty="0">
                <a:latin typeface="Comic Sans MS" pitchFamily="66" charset="0"/>
              </a:rPr>
              <a:t>prepare </a:t>
            </a:r>
            <a:r>
              <a:rPr lang="en-IN" dirty="0" smtClean="0">
                <a:latin typeface="Comic Sans MS" pitchFamily="66" charset="0"/>
              </a:rPr>
              <a:t>students </a:t>
            </a:r>
            <a:r>
              <a:rPr lang="en-IN" dirty="0">
                <a:latin typeface="Comic Sans MS" pitchFamily="66" charset="0"/>
              </a:rPr>
              <a:t>for the twenty-first century • Children involved in the arts are </a:t>
            </a:r>
            <a:r>
              <a:rPr lang="en-IN" b="1" dirty="0">
                <a:latin typeface="Comic Sans MS" pitchFamily="66" charset="0"/>
              </a:rPr>
              <a:t>creative thinkers</a:t>
            </a:r>
            <a:r>
              <a:rPr lang="en-IN" dirty="0">
                <a:latin typeface="Comic Sans MS" pitchFamily="66" charset="0"/>
              </a:rPr>
              <a:t> that </a:t>
            </a:r>
            <a:r>
              <a:rPr lang="en-IN" dirty="0" smtClean="0">
                <a:latin typeface="Comic Sans MS" pitchFamily="66" charset="0"/>
              </a:rPr>
              <a:t>world </a:t>
            </a:r>
            <a:r>
              <a:rPr lang="en-IN" dirty="0">
                <a:latin typeface="Comic Sans MS" pitchFamily="66" charset="0"/>
              </a:rPr>
              <a:t>need in our increasingly complex </a:t>
            </a:r>
            <a:r>
              <a:rPr lang="en-IN" dirty="0" smtClean="0">
                <a:latin typeface="Comic Sans MS" pitchFamily="66" charset="0"/>
              </a:rPr>
              <a:t>workforce.</a:t>
            </a:r>
          </a:p>
          <a:p>
            <a:pPr marL="0" indent="0" algn="just">
              <a:buNone/>
            </a:pPr>
            <a:endParaRPr lang="en-IN" dirty="0" smtClean="0">
              <a:latin typeface="Comic Sans MS" pitchFamily="66" charset="0"/>
            </a:endParaRPr>
          </a:p>
          <a:p>
            <a:pPr marL="0" indent="0" algn="just">
              <a:buNone/>
            </a:pPr>
            <a:r>
              <a:rPr lang="en-IN" b="1" dirty="0" smtClean="0">
                <a:latin typeface="Comic Sans MS" pitchFamily="66" charset="0"/>
              </a:rPr>
              <a:t>11. Art helps the development of the human brain: </a:t>
            </a:r>
            <a:r>
              <a:rPr lang="en-IN" dirty="0">
                <a:latin typeface="Comic Sans MS" pitchFamily="66" charset="0"/>
              </a:rPr>
              <a:t>“New neural connections that make it possible for us to learn and remember and problem-solve and create can continue to form throughout life, particularly when human beings are in environments that are positive, nurturing, stimulating and that encourage action and interaction. Such environments are opposite from dull, boring, rigid environments in which students are the passive recipients of information. </a:t>
            </a:r>
            <a:r>
              <a:rPr lang="en-IN" b="1" dirty="0">
                <a:latin typeface="Comic Sans MS" pitchFamily="66" charset="0"/>
              </a:rPr>
              <a:t>Well designed arts programs provide just the kind of environments </a:t>
            </a:r>
            <a:r>
              <a:rPr lang="en-IN" b="1" dirty="0" smtClean="0">
                <a:latin typeface="Comic Sans MS" pitchFamily="66" charset="0"/>
              </a:rPr>
              <a:t>in which student grow/flourish.</a:t>
            </a:r>
          </a:p>
          <a:p>
            <a:pPr marL="0" indent="0" algn="just">
              <a:buNone/>
            </a:pPr>
            <a:endParaRPr lang="en-IN" dirty="0" smtClean="0">
              <a:latin typeface="Comic Sans MS" pitchFamily="66" charset="0"/>
            </a:endParaRPr>
          </a:p>
          <a:p>
            <a:pPr marL="0" indent="0" algn="just">
              <a:buNone/>
            </a:pPr>
            <a:r>
              <a:rPr lang="en-IN" b="1" dirty="0" smtClean="0">
                <a:latin typeface="Comic Sans MS" pitchFamily="66" charset="0"/>
              </a:rPr>
              <a:t>12. Arts improve child’s behaviour : </a:t>
            </a:r>
            <a:r>
              <a:rPr lang="en-IN" dirty="0" smtClean="0">
                <a:latin typeface="Comic Sans MS" pitchFamily="66" charset="0"/>
              </a:rPr>
              <a:t>Using </a:t>
            </a:r>
            <a:r>
              <a:rPr lang="en-IN" dirty="0">
                <a:latin typeface="Comic Sans MS" pitchFamily="66" charset="0"/>
              </a:rPr>
              <a:t>arts to teach academic subjects results in </a:t>
            </a:r>
            <a:r>
              <a:rPr lang="en-IN" b="1" dirty="0">
                <a:latin typeface="Comic Sans MS" pitchFamily="66" charset="0"/>
              </a:rPr>
              <a:t>improved understanding of the content and greatly improves regular </a:t>
            </a:r>
            <a:r>
              <a:rPr lang="en-IN" b="1" dirty="0" smtClean="0">
                <a:latin typeface="Comic Sans MS" pitchFamily="66" charset="0"/>
              </a:rPr>
              <a:t>behaviour.</a:t>
            </a:r>
            <a:r>
              <a:rPr lang="en-IN" dirty="0" smtClean="0">
                <a:latin typeface="Comic Sans MS" pitchFamily="66" charset="0"/>
              </a:rPr>
              <a:t> </a:t>
            </a:r>
            <a:r>
              <a:rPr lang="en-IN" dirty="0">
                <a:latin typeface="Comic Sans MS" pitchFamily="66" charset="0"/>
              </a:rPr>
              <a:t>Art allows students to </a:t>
            </a:r>
            <a:r>
              <a:rPr lang="en-IN" b="1" dirty="0">
                <a:latin typeface="Comic Sans MS" pitchFamily="66" charset="0"/>
              </a:rPr>
              <a:t>express thoughts, feeling, and </a:t>
            </a:r>
            <a:r>
              <a:rPr lang="en-IN" b="1" dirty="0" smtClean="0">
                <a:latin typeface="Comic Sans MS" pitchFamily="66" charset="0"/>
              </a:rPr>
              <a:t>hopes</a:t>
            </a:r>
            <a:r>
              <a:rPr lang="en-IN" dirty="0" smtClean="0">
                <a:latin typeface="Comic Sans MS" pitchFamily="66" charset="0"/>
              </a:rPr>
              <a:t>. </a:t>
            </a:r>
            <a:r>
              <a:rPr lang="en-IN" dirty="0">
                <a:latin typeface="Comic Sans MS" pitchFamily="66" charset="0"/>
              </a:rPr>
              <a:t>It helps children to feel good about the world and about </a:t>
            </a:r>
            <a:r>
              <a:rPr lang="en-IN" dirty="0" smtClean="0">
                <a:latin typeface="Comic Sans MS" pitchFamily="66" charset="0"/>
              </a:rPr>
              <a:t>themselves.</a:t>
            </a:r>
          </a:p>
          <a:p>
            <a:pPr marL="0" indent="0" algn="just">
              <a:buNone/>
            </a:pPr>
            <a:endParaRPr lang="en-IN" dirty="0" smtClean="0">
              <a:latin typeface="Comic Sans MS" pitchFamily="66" charset="0"/>
            </a:endParaRPr>
          </a:p>
          <a:p>
            <a:pPr marL="0" indent="0" algn="just">
              <a:buNone/>
            </a:pPr>
            <a:r>
              <a:rPr lang="en-US" b="1" dirty="0" smtClean="0">
                <a:latin typeface="Comic Sans MS" pitchFamily="66" charset="0"/>
              </a:rPr>
              <a:t>13. </a:t>
            </a:r>
            <a:r>
              <a:rPr lang="en-IN" b="1" dirty="0" smtClean="0">
                <a:latin typeface="Comic Sans MS" pitchFamily="66" charset="0"/>
              </a:rPr>
              <a:t>Arts gives Confidence: </a:t>
            </a:r>
            <a:r>
              <a:rPr lang="en-IN" dirty="0">
                <a:latin typeface="Comic Sans MS" pitchFamily="66" charset="0"/>
              </a:rPr>
              <a:t>A student who participates regularly in the arts develops </a:t>
            </a:r>
            <a:r>
              <a:rPr lang="en-IN" b="1" dirty="0">
                <a:latin typeface="Comic Sans MS" pitchFamily="66" charset="0"/>
              </a:rPr>
              <a:t>self-esteem and confidence because of their ability to accomplish something that they enjoy and that satisfies them </a:t>
            </a:r>
            <a:r>
              <a:rPr lang="en-IN" dirty="0" smtClean="0">
                <a:latin typeface="Comic Sans MS" pitchFamily="66" charset="0"/>
              </a:rPr>
              <a:t>. They </a:t>
            </a:r>
            <a:r>
              <a:rPr lang="en-IN" dirty="0">
                <a:latin typeface="Comic Sans MS" pitchFamily="66" charset="0"/>
              </a:rPr>
              <a:t>see themselves as capable of doing work that is personally satisfying and publicly </a:t>
            </a:r>
            <a:r>
              <a:rPr lang="en-IN" dirty="0" smtClean="0">
                <a:latin typeface="Comic Sans MS" pitchFamily="66" charset="0"/>
              </a:rPr>
              <a:t>acknowledged.</a:t>
            </a:r>
            <a:endParaRPr lang="en-IN" dirty="0">
              <a:latin typeface="Comic Sans MS" pitchFamily="66" charset="0"/>
            </a:endParaRPr>
          </a:p>
        </p:txBody>
      </p:sp>
    </p:spTree>
    <p:extLst>
      <p:ext uri="{BB962C8B-B14F-4D97-AF65-F5344CB8AC3E}">
        <p14:creationId xmlns:p14="http://schemas.microsoft.com/office/powerpoint/2010/main" xmlns="" val="3970260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marL="0" indent="0" algn="just">
              <a:buNone/>
            </a:pPr>
            <a:r>
              <a:rPr lang="en-US" dirty="0" smtClean="0">
                <a:latin typeface="Comic Sans MS" pitchFamily="66" charset="0"/>
              </a:rPr>
              <a:t>14.</a:t>
            </a:r>
            <a:r>
              <a:rPr lang="en-IN" dirty="0">
                <a:latin typeface="Comic Sans MS" pitchFamily="66" charset="0"/>
              </a:rPr>
              <a:t> </a:t>
            </a:r>
            <a:r>
              <a:rPr lang="en-IN" b="1" dirty="0">
                <a:latin typeface="Comic Sans MS" pitchFamily="66" charset="0"/>
              </a:rPr>
              <a:t>Students sharpen critical intellectual </a:t>
            </a:r>
            <a:r>
              <a:rPr lang="en-IN" b="1" dirty="0" smtClean="0">
                <a:latin typeface="Comic Sans MS" pitchFamily="66" charset="0"/>
              </a:rPr>
              <a:t>skills</a:t>
            </a:r>
            <a:r>
              <a:rPr lang="en-IN" dirty="0" smtClean="0">
                <a:latin typeface="Comic Sans MS" pitchFamily="66" charset="0"/>
              </a:rPr>
              <a:t>:</a:t>
            </a:r>
            <a:r>
              <a:rPr lang="en-IN" sz="2000" dirty="0" smtClean="0">
                <a:latin typeface="Comic Sans MS" pitchFamily="66" charset="0"/>
              </a:rPr>
              <a:t> The </a:t>
            </a:r>
            <a:r>
              <a:rPr lang="en-IN" sz="2000" dirty="0">
                <a:latin typeface="Comic Sans MS" pitchFamily="66" charset="0"/>
              </a:rPr>
              <a:t>arts foster higher levels of thinking that carry over to learning other academic subjects as well as to life outside of school. Through the arts, </a:t>
            </a:r>
            <a:r>
              <a:rPr lang="en-IN" sz="2000" b="1" dirty="0">
                <a:latin typeface="Comic Sans MS" pitchFamily="66" charset="0"/>
              </a:rPr>
              <a:t>children learn to observe, interpret, see different perspectives, </a:t>
            </a:r>
            <a:r>
              <a:rPr lang="en-IN" sz="2000" b="1" dirty="0" err="1">
                <a:latin typeface="Comic Sans MS" pitchFamily="66" charset="0"/>
              </a:rPr>
              <a:t>analyze</a:t>
            </a:r>
            <a:r>
              <a:rPr lang="en-IN" sz="2000" b="1" dirty="0">
                <a:latin typeface="Comic Sans MS" pitchFamily="66" charset="0"/>
              </a:rPr>
              <a:t>, and synthesiz</a:t>
            </a:r>
            <a:r>
              <a:rPr lang="en-IN" sz="2000" dirty="0">
                <a:latin typeface="Comic Sans MS" pitchFamily="66" charset="0"/>
              </a:rPr>
              <a:t>e. In a world where students must frequently wade through a </a:t>
            </a:r>
            <a:r>
              <a:rPr lang="en-IN" sz="2000" b="1" dirty="0">
                <a:latin typeface="Comic Sans MS" pitchFamily="66" charset="0"/>
              </a:rPr>
              <a:t>sea of information to determine which facts are trustworthy and relevant to a particular topic</a:t>
            </a:r>
            <a:r>
              <a:rPr lang="en-IN" sz="2000" dirty="0">
                <a:latin typeface="Comic Sans MS" pitchFamily="66" charset="0"/>
              </a:rPr>
              <a:t>, critical thinking skills are key to </a:t>
            </a:r>
            <a:r>
              <a:rPr lang="en-IN" sz="2000" dirty="0" smtClean="0">
                <a:latin typeface="Comic Sans MS" pitchFamily="66" charset="0"/>
              </a:rPr>
              <a:t>lifelong </a:t>
            </a:r>
            <a:r>
              <a:rPr lang="en-IN" sz="2000" dirty="0">
                <a:latin typeface="Comic Sans MS" pitchFamily="66" charset="0"/>
              </a:rPr>
              <a:t>learning</a:t>
            </a:r>
            <a:r>
              <a:rPr lang="en-IN" sz="2000" dirty="0" smtClean="0">
                <a:latin typeface="Comic Sans MS" pitchFamily="66" charset="0"/>
              </a:rPr>
              <a:t>.</a:t>
            </a:r>
          </a:p>
          <a:p>
            <a:pPr marL="0" indent="0" algn="just">
              <a:buNone/>
            </a:pPr>
            <a:endParaRPr lang="en-IN" sz="2000" dirty="0">
              <a:latin typeface="Comic Sans MS" pitchFamily="66" charset="0"/>
            </a:endParaRPr>
          </a:p>
          <a:p>
            <a:pPr marL="0" indent="0" algn="just">
              <a:buNone/>
            </a:pPr>
            <a:r>
              <a:rPr lang="en-US" sz="2000" dirty="0" smtClean="0">
                <a:latin typeface="Comic Sans MS" pitchFamily="66" charset="0"/>
              </a:rPr>
              <a:t>15. </a:t>
            </a:r>
            <a:r>
              <a:rPr lang="en-IN" sz="2000" b="1" dirty="0" smtClean="0">
                <a:latin typeface="Comic Sans MS" pitchFamily="66" charset="0"/>
              </a:rPr>
              <a:t>Aesthetic </a:t>
            </a:r>
            <a:r>
              <a:rPr lang="en-IN" sz="2000" b="1" dirty="0">
                <a:latin typeface="Comic Sans MS" pitchFamily="66" charset="0"/>
              </a:rPr>
              <a:t>learning is its own </a:t>
            </a:r>
            <a:r>
              <a:rPr lang="en-IN" sz="2000" b="1" dirty="0" smtClean="0">
                <a:latin typeface="Comic Sans MS" pitchFamily="66" charset="0"/>
              </a:rPr>
              <a:t>reward</a:t>
            </a:r>
            <a:r>
              <a:rPr lang="en-IN" sz="2000" dirty="0" smtClean="0">
                <a:latin typeface="Comic Sans MS" pitchFamily="66" charset="0"/>
              </a:rPr>
              <a:t>: The </a:t>
            </a:r>
            <a:r>
              <a:rPr lang="en-IN" sz="2000" dirty="0">
                <a:latin typeface="Comic Sans MS" pitchFamily="66" charset="0"/>
              </a:rPr>
              <a:t>arts teach young people </a:t>
            </a:r>
            <a:r>
              <a:rPr lang="en-IN" sz="2000" b="1" dirty="0">
                <a:latin typeface="Comic Sans MS" pitchFamily="66" charset="0"/>
              </a:rPr>
              <a:t>about beauty, proportion, and grace.</a:t>
            </a:r>
            <a:r>
              <a:rPr lang="en-IN" sz="2000" dirty="0">
                <a:latin typeface="Comic Sans MS" pitchFamily="66" charset="0"/>
              </a:rPr>
              <a:t> Students can examine conflict, power, </a:t>
            </a:r>
            <a:r>
              <a:rPr lang="en-IN" sz="2000" dirty="0" smtClean="0">
                <a:latin typeface="Comic Sans MS" pitchFamily="66" charset="0"/>
              </a:rPr>
              <a:t>emotion </a:t>
            </a:r>
            <a:r>
              <a:rPr lang="en-IN" sz="2000" dirty="0">
                <a:latin typeface="Comic Sans MS" pitchFamily="66" charset="0"/>
              </a:rPr>
              <a:t>and life itself. The power of the arts is in its wondrous ability to give </a:t>
            </a:r>
            <a:r>
              <a:rPr lang="en-IN" sz="2000" b="1" dirty="0">
                <a:latin typeface="Comic Sans MS" pitchFamily="66" charset="0"/>
              </a:rPr>
              <a:t>us joy, help us understand tragedy, promote empathy </a:t>
            </a:r>
            <a:r>
              <a:rPr lang="en-IN" sz="2000" dirty="0" smtClean="0">
                <a:latin typeface="Comic Sans MS" pitchFamily="66" charset="0"/>
              </a:rPr>
              <a:t>.</a:t>
            </a:r>
          </a:p>
          <a:p>
            <a:pPr marL="0" indent="0" algn="just">
              <a:buNone/>
            </a:pPr>
            <a:endParaRPr lang="en-IN" sz="2000" dirty="0" smtClean="0">
              <a:latin typeface="Comic Sans MS" pitchFamily="66" charset="0"/>
            </a:endParaRPr>
          </a:p>
          <a:p>
            <a:pPr marL="0" indent="0" algn="just">
              <a:buNone/>
            </a:pPr>
            <a:r>
              <a:rPr lang="en-IN" sz="2000" dirty="0" smtClean="0">
                <a:latin typeface="Comic Sans MS" pitchFamily="66" charset="0"/>
              </a:rPr>
              <a:t>16. </a:t>
            </a:r>
            <a:r>
              <a:rPr lang="en-IN" sz="2000" b="1" dirty="0" smtClean="0">
                <a:latin typeface="Comic Sans MS" pitchFamily="66" charset="0"/>
              </a:rPr>
              <a:t>Students </a:t>
            </a:r>
            <a:r>
              <a:rPr lang="en-IN" sz="2000" b="1" dirty="0">
                <a:latin typeface="Comic Sans MS" pitchFamily="66" charset="0"/>
              </a:rPr>
              <a:t>practice </a:t>
            </a:r>
            <a:r>
              <a:rPr lang="en-IN" sz="2000" b="1" dirty="0" smtClean="0">
                <a:latin typeface="Comic Sans MS" pitchFamily="66" charset="0"/>
              </a:rPr>
              <a:t>teamwork: </a:t>
            </a:r>
            <a:r>
              <a:rPr lang="en-IN" sz="2000" dirty="0" smtClean="0">
                <a:latin typeface="Comic Sans MS" pitchFamily="66" charset="0"/>
              </a:rPr>
              <a:t>Art-making </a:t>
            </a:r>
            <a:r>
              <a:rPr lang="en-IN" sz="2000" dirty="0">
                <a:latin typeface="Comic Sans MS" pitchFamily="66" charset="0"/>
              </a:rPr>
              <a:t>allows students to experience what it feels like to be active members of a community and </a:t>
            </a:r>
            <a:r>
              <a:rPr lang="en-IN" sz="2000" b="1" dirty="0">
                <a:latin typeface="Comic Sans MS" pitchFamily="66" charset="0"/>
              </a:rPr>
              <a:t>to work as a team to determine and achieve common goals</a:t>
            </a:r>
            <a:r>
              <a:rPr lang="en-IN" sz="2000" dirty="0">
                <a:latin typeface="Comic Sans MS" pitchFamily="66" charset="0"/>
              </a:rPr>
              <a:t>. In developing a theatrical production, group performance, or any type of collaborative artistic </a:t>
            </a:r>
            <a:r>
              <a:rPr lang="en-IN" sz="2000" dirty="0" smtClean="0">
                <a:latin typeface="Comic Sans MS" pitchFamily="66" charset="0"/>
              </a:rPr>
              <a:t>endeavour, </a:t>
            </a:r>
            <a:r>
              <a:rPr lang="en-IN" sz="2000" dirty="0">
                <a:latin typeface="Comic Sans MS" pitchFamily="66" charset="0"/>
              </a:rPr>
              <a:t>students practice the fine art of teamwork. As they work together, they learn to understand differences and diversity and realize the ways that teamwork contributes to a great performance. By also teaching students how to live and work together, the arts contribute to making schools safer and more peaceful learning environments. In the arts, students learn to articulate their intentions, receive and offer constructive criticism and listen actively to others’ ideas</a:t>
            </a:r>
            <a:r>
              <a:rPr lang="en-IN" sz="2000" dirty="0" smtClean="0">
                <a:latin typeface="Comic Sans MS" pitchFamily="66" charset="0"/>
              </a:rPr>
              <a:t>.</a:t>
            </a:r>
          </a:p>
          <a:p>
            <a:pPr marL="0" indent="0" algn="just">
              <a:buNone/>
            </a:pPr>
            <a:endParaRPr lang="en-IN" sz="2000" dirty="0">
              <a:latin typeface="Comic Sans MS" pitchFamily="66" charset="0"/>
            </a:endParaRPr>
          </a:p>
          <a:p>
            <a:pPr marL="0" indent="0" algn="just">
              <a:buNone/>
            </a:pPr>
            <a:r>
              <a:rPr lang="en-IN" sz="2000" b="1" dirty="0" smtClean="0">
                <a:latin typeface="Comic Sans MS" pitchFamily="66" charset="0"/>
              </a:rPr>
              <a:t>17. Arts </a:t>
            </a:r>
            <a:r>
              <a:rPr lang="en-IN" sz="2000" b="1" dirty="0">
                <a:latin typeface="Comic Sans MS" pitchFamily="66" charset="0"/>
              </a:rPr>
              <a:t>education increases capacity for </a:t>
            </a:r>
            <a:r>
              <a:rPr lang="en-IN" sz="2000" b="1" dirty="0" smtClean="0">
                <a:latin typeface="Comic Sans MS" pitchFamily="66" charset="0"/>
              </a:rPr>
              <a:t>leadership</a:t>
            </a:r>
            <a:r>
              <a:rPr lang="en-IN" sz="2000" dirty="0" smtClean="0">
                <a:latin typeface="Comic Sans MS" pitchFamily="66" charset="0"/>
              </a:rPr>
              <a:t>: Students </a:t>
            </a:r>
            <a:r>
              <a:rPr lang="en-IN" sz="2000" dirty="0">
                <a:latin typeface="Comic Sans MS" pitchFamily="66" charset="0"/>
              </a:rPr>
              <a:t>who participate in the arts </a:t>
            </a:r>
            <a:r>
              <a:rPr lang="en-IN" sz="2000" b="1" dirty="0">
                <a:latin typeface="Comic Sans MS" pitchFamily="66" charset="0"/>
              </a:rPr>
              <a:t>develop leadership skills, including decision-making, strategy building, planning and reflection. </a:t>
            </a:r>
            <a:r>
              <a:rPr lang="en-IN" sz="2000" dirty="0">
                <a:latin typeface="Comic Sans MS" pitchFamily="66" charset="0"/>
              </a:rPr>
              <a:t>They also prepare to use these skills effectively by developing a strong sense of identity and confidence in their ability to affect the world around them in meaningful ways.</a:t>
            </a:r>
          </a:p>
          <a:p>
            <a:pPr algn="just"/>
            <a:endParaRPr lang="en-IN" sz="2000" dirty="0">
              <a:latin typeface="Comic Sans MS" pitchFamily="66" charset="0"/>
            </a:endParaRPr>
          </a:p>
          <a:p>
            <a:endParaRPr lang="en-IN" dirty="0"/>
          </a:p>
        </p:txBody>
      </p:sp>
    </p:spTree>
    <p:extLst>
      <p:ext uri="{BB962C8B-B14F-4D97-AF65-F5344CB8AC3E}">
        <p14:creationId xmlns:p14="http://schemas.microsoft.com/office/powerpoint/2010/main" xmlns="" val="2696233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324600"/>
          </a:xfrm>
        </p:spPr>
        <p:txBody>
          <a:bodyPr>
            <a:normAutofit fontScale="92500"/>
          </a:bodyPr>
          <a:lstStyle/>
          <a:p>
            <a:pPr marL="0" indent="0" algn="just">
              <a:buNone/>
            </a:pPr>
            <a:r>
              <a:rPr lang="en-IN" sz="2200" dirty="0" smtClean="0">
                <a:solidFill>
                  <a:srgbClr val="333333"/>
                </a:solidFill>
                <a:latin typeface="Comic Sans MS" pitchFamily="66" charset="0"/>
              </a:rPr>
              <a:t>18. </a:t>
            </a:r>
            <a:r>
              <a:rPr lang="en-IN" sz="2200" b="1" dirty="0" smtClean="0">
                <a:solidFill>
                  <a:srgbClr val="333333"/>
                </a:solidFill>
                <a:latin typeface="Comic Sans MS" pitchFamily="66" charset="0"/>
              </a:rPr>
              <a:t>Visual </a:t>
            </a:r>
            <a:r>
              <a:rPr lang="en-IN" sz="2200" b="1" dirty="0">
                <a:solidFill>
                  <a:srgbClr val="333333"/>
                </a:solidFill>
                <a:latin typeface="Comic Sans MS" pitchFamily="66" charset="0"/>
              </a:rPr>
              <a:t>Learning:</a:t>
            </a:r>
            <a:r>
              <a:rPr lang="en-IN" sz="2200" dirty="0">
                <a:solidFill>
                  <a:srgbClr val="333333"/>
                </a:solidFill>
                <a:latin typeface="Comic Sans MS" pitchFamily="66" charset="0"/>
              </a:rPr>
              <a:t> </a:t>
            </a:r>
            <a:r>
              <a:rPr lang="en-IN" sz="2200" b="1" dirty="0">
                <a:solidFill>
                  <a:srgbClr val="333333"/>
                </a:solidFill>
                <a:latin typeface="Comic Sans MS" pitchFamily="66" charset="0"/>
              </a:rPr>
              <a:t>Painting, sculpting, and drawing are considered to be great to develop visual learning </a:t>
            </a:r>
            <a:r>
              <a:rPr lang="en-IN" sz="2200" dirty="0" smtClean="0">
                <a:solidFill>
                  <a:srgbClr val="333333"/>
                </a:solidFill>
                <a:latin typeface="Comic Sans MS" pitchFamily="66" charset="0"/>
              </a:rPr>
              <a:t>in </a:t>
            </a:r>
            <a:r>
              <a:rPr lang="en-IN" sz="2200" dirty="0">
                <a:solidFill>
                  <a:srgbClr val="333333"/>
                </a:solidFill>
                <a:latin typeface="Comic Sans MS" pitchFamily="66" charset="0"/>
              </a:rPr>
              <a:t>young kids. Researchers have highlighted the impact of the arts. Therefore, children shouldn’t be confined to text and numbers</a:t>
            </a:r>
            <a:r>
              <a:rPr lang="en-IN" sz="2200" dirty="0" smtClean="0">
                <a:solidFill>
                  <a:srgbClr val="333333"/>
                </a:solidFill>
                <a:latin typeface="Comic Sans MS" pitchFamily="66" charset="0"/>
              </a:rPr>
              <a:t>. </a:t>
            </a:r>
            <a:r>
              <a:rPr lang="en-IN" sz="2200" b="1" dirty="0" smtClean="0">
                <a:solidFill>
                  <a:srgbClr val="333333"/>
                </a:solidFill>
                <a:latin typeface="Comic Sans MS" pitchFamily="66" charset="0"/>
              </a:rPr>
              <a:t>Painting and drawing things </a:t>
            </a:r>
            <a:r>
              <a:rPr lang="en-IN" sz="2200" b="1" dirty="0">
                <a:solidFill>
                  <a:srgbClr val="333333"/>
                </a:solidFill>
                <a:latin typeface="Comic Sans MS" pitchFamily="66" charset="0"/>
              </a:rPr>
              <a:t>on a paper helps them learn a lot about this world</a:t>
            </a:r>
            <a:r>
              <a:rPr lang="en-IN" sz="2200" b="1" dirty="0" smtClean="0">
                <a:solidFill>
                  <a:srgbClr val="333333"/>
                </a:solidFill>
                <a:latin typeface="Comic Sans MS" pitchFamily="66" charset="0"/>
              </a:rPr>
              <a:t>.</a:t>
            </a:r>
          </a:p>
          <a:p>
            <a:pPr marL="0" indent="0" algn="just" fontAlgn="base">
              <a:buNone/>
            </a:pPr>
            <a:r>
              <a:rPr lang="en-IN" sz="2200" dirty="0" smtClean="0">
                <a:latin typeface="Comic Sans MS" pitchFamily="66" charset="0"/>
              </a:rPr>
              <a:t>19. </a:t>
            </a:r>
            <a:r>
              <a:rPr lang="en-IN" sz="2200" b="1" dirty="0" smtClean="0">
                <a:latin typeface="Comic Sans MS" pitchFamily="66" charset="0"/>
              </a:rPr>
              <a:t>Educational </a:t>
            </a:r>
            <a:r>
              <a:rPr lang="en-IN" sz="2200" b="1" dirty="0">
                <a:latin typeface="Comic Sans MS" pitchFamily="66" charset="0"/>
              </a:rPr>
              <a:t>Performance</a:t>
            </a:r>
            <a:r>
              <a:rPr lang="en-IN" sz="2200" dirty="0">
                <a:latin typeface="Comic Sans MS" pitchFamily="66" charset="0"/>
              </a:rPr>
              <a:t>: Art isn’t just great for developing creative skills, but it plays an important role in helping your child gain manifold academic achievements. </a:t>
            </a:r>
            <a:r>
              <a:rPr lang="en-IN" sz="2200" b="1" dirty="0">
                <a:latin typeface="Comic Sans MS" pitchFamily="66" charset="0"/>
              </a:rPr>
              <a:t>He begins to perform well in all subjects and extracurricular activities. </a:t>
            </a:r>
            <a:r>
              <a:rPr lang="en-IN" sz="2200" dirty="0">
                <a:latin typeface="Comic Sans MS" pitchFamily="66" charset="0"/>
              </a:rPr>
              <a:t>Today, kids have started paying more attention to technological gadgets such as mobiles, tablets, and computers. They seldom take part in physical activities. Arts pave their way to perform better in study-related activities</a:t>
            </a:r>
            <a:r>
              <a:rPr lang="en-IN" sz="2200" dirty="0" smtClean="0">
                <a:latin typeface="Comic Sans MS" pitchFamily="66" charset="0"/>
              </a:rPr>
              <a:t>.</a:t>
            </a:r>
            <a:r>
              <a:rPr lang="en-IN" sz="2200" dirty="0">
                <a:solidFill>
                  <a:srgbClr val="333333"/>
                </a:solidFill>
                <a:latin typeface="Comic Sans MS" pitchFamily="66" charset="0"/>
              </a:rPr>
              <a:t> Challenges: There can be more than a few challenging situations while creating art. Young kids learn to tackle such challenges and devise strategies to solve the problem. Life is full of trials and tribulations. </a:t>
            </a:r>
            <a:r>
              <a:rPr lang="en-IN" sz="2200" b="1" dirty="0">
                <a:solidFill>
                  <a:srgbClr val="333333"/>
                </a:solidFill>
                <a:latin typeface="Comic Sans MS" pitchFamily="66" charset="0"/>
              </a:rPr>
              <a:t>Arts play its part to prepare students for the upcoming challenges.</a:t>
            </a:r>
          </a:p>
          <a:p>
            <a:pPr marL="0" indent="0" algn="just" fontAlgn="base">
              <a:buNone/>
            </a:pPr>
            <a:r>
              <a:rPr lang="en-IN" sz="2200" dirty="0" smtClean="0">
                <a:solidFill>
                  <a:srgbClr val="333333"/>
                </a:solidFill>
                <a:latin typeface="Comic Sans MS" pitchFamily="66" charset="0"/>
              </a:rPr>
              <a:t>20. </a:t>
            </a:r>
            <a:r>
              <a:rPr lang="en-IN" sz="2200" b="1" dirty="0" smtClean="0">
                <a:solidFill>
                  <a:srgbClr val="333333"/>
                </a:solidFill>
                <a:latin typeface="Comic Sans MS" pitchFamily="66" charset="0"/>
              </a:rPr>
              <a:t>Persistence</a:t>
            </a:r>
            <a:r>
              <a:rPr lang="en-IN" sz="2200" b="1" dirty="0">
                <a:solidFill>
                  <a:srgbClr val="333333"/>
                </a:solidFill>
                <a:latin typeface="Comic Sans MS" pitchFamily="66" charset="0"/>
              </a:rPr>
              <a:t>:</a:t>
            </a:r>
            <a:r>
              <a:rPr lang="en-IN" sz="2200" dirty="0">
                <a:solidFill>
                  <a:srgbClr val="333333"/>
                </a:solidFill>
                <a:latin typeface="Comic Sans MS" pitchFamily="66" charset="0"/>
              </a:rPr>
              <a:t> </a:t>
            </a:r>
            <a:r>
              <a:rPr lang="en-IN" sz="2200" b="1" dirty="0">
                <a:solidFill>
                  <a:srgbClr val="333333"/>
                </a:solidFill>
                <a:latin typeface="Comic Sans MS" pitchFamily="66" charset="0"/>
              </a:rPr>
              <a:t>Determination and consistency </a:t>
            </a:r>
            <a:r>
              <a:rPr lang="en-IN" sz="2200" dirty="0">
                <a:solidFill>
                  <a:srgbClr val="333333"/>
                </a:solidFill>
                <a:latin typeface="Comic Sans MS" pitchFamily="66" charset="0"/>
              </a:rPr>
              <a:t>can help you achieve anything in life. Although many other subjects play their role in this regard, yet arts has an exclusive to develop persistence in students of all levels.</a:t>
            </a:r>
          </a:p>
          <a:p>
            <a:endParaRPr lang="en-IN" dirty="0"/>
          </a:p>
        </p:txBody>
      </p:sp>
    </p:spTree>
    <p:extLst>
      <p:ext uri="{BB962C8B-B14F-4D97-AF65-F5344CB8AC3E}">
        <p14:creationId xmlns:p14="http://schemas.microsoft.com/office/powerpoint/2010/main" xmlns="" val="3229095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4624"/>
            <a:ext cx="8686800" cy="6279976"/>
          </a:xfrm>
        </p:spPr>
        <p:txBody>
          <a:bodyPr>
            <a:normAutofit fontScale="92500" lnSpcReduction="20000"/>
          </a:bodyPr>
          <a:lstStyle/>
          <a:p>
            <a:pPr marL="0" indent="0" algn="just" fontAlgn="base">
              <a:buNone/>
            </a:pPr>
            <a:r>
              <a:rPr lang="en-IN" sz="2000" dirty="0" smtClean="0">
                <a:solidFill>
                  <a:srgbClr val="333333"/>
                </a:solidFill>
                <a:latin typeface="Comic Sans MS" pitchFamily="66" charset="0"/>
              </a:rPr>
              <a:t>21. </a:t>
            </a:r>
            <a:r>
              <a:rPr lang="en-IN" sz="2000" b="1" dirty="0" smtClean="0">
                <a:solidFill>
                  <a:srgbClr val="333333"/>
                </a:solidFill>
                <a:latin typeface="Comic Sans MS" pitchFamily="66" charset="0"/>
              </a:rPr>
              <a:t>Creativeness</a:t>
            </a:r>
            <a:r>
              <a:rPr lang="en-IN" sz="2000" dirty="0">
                <a:solidFill>
                  <a:srgbClr val="333333"/>
                </a:solidFill>
                <a:latin typeface="Comic Sans MS" pitchFamily="66" charset="0"/>
              </a:rPr>
              <a:t>: </a:t>
            </a:r>
            <a:r>
              <a:rPr lang="en-IN" sz="2000" b="1" dirty="0" smtClean="0">
                <a:solidFill>
                  <a:srgbClr val="333333"/>
                </a:solidFill>
                <a:latin typeface="Comic Sans MS" pitchFamily="66" charset="0"/>
              </a:rPr>
              <a:t>We </a:t>
            </a:r>
            <a:r>
              <a:rPr lang="en-IN" sz="2000" b="1" dirty="0">
                <a:solidFill>
                  <a:srgbClr val="333333"/>
                </a:solidFill>
                <a:latin typeface="Comic Sans MS" pitchFamily="66" charset="0"/>
              </a:rPr>
              <a:t>can’t imagine a child to become creative without having art skills.</a:t>
            </a:r>
            <a:r>
              <a:rPr lang="en-IN" sz="2000" dirty="0">
                <a:solidFill>
                  <a:srgbClr val="333333"/>
                </a:solidFill>
                <a:latin typeface="Comic Sans MS" pitchFamily="66" charset="0"/>
              </a:rPr>
              <a:t> Although art may look like a dull activity, yet it has no parallel when it comes to becoming more creative. This particular branch of study helps children in expressing themselves more than other subjects such as science and math. Art is considered to be a great source of </a:t>
            </a:r>
            <a:r>
              <a:rPr lang="en-IN" sz="2000" dirty="0" smtClean="0">
                <a:solidFill>
                  <a:srgbClr val="333333"/>
                </a:solidFill>
                <a:latin typeface="Comic Sans MS" pitchFamily="66" charset="0"/>
              </a:rPr>
              <a:t>improving thinking creativity in </a:t>
            </a:r>
            <a:r>
              <a:rPr lang="en-IN" sz="2000" dirty="0">
                <a:solidFill>
                  <a:srgbClr val="333333"/>
                </a:solidFill>
                <a:latin typeface="Comic Sans MS" pitchFamily="66" charset="0"/>
              </a:rPr>
              <a:t>kids of all ages. Therefore, creativity is a significant reason why arts education should be emphasised in </a:t>
            </a:r>
            <a:r>
              <a:rPr lang="en-IN" sz="2000" dirty="0" smtClean="0">
                <a:solidFill>
                  <a:srgbClr val="333333"/>
                </a:solidFill>
                <a:latin typeface="Comic Sans MS" pitchFamily="66" charset="0"/>
              </a:rPr>
              <a:t>schools.</a:t>
            </a:r>
          </a:p>
          <a:p>
            <a:pPr marL="0" indent="0" algn="just" fontAlgn="base">
              <a:buNone/>
            </a:pPr>
            <a:endParaRPr lang="en-IN" sz="2000" dirty="0" smtClean="0">
              <a:solidFill>
                <a:srgbClr val="333333"/>
              </a:solidFill>
              <a:latin typeface="Comic Sans MS" pitchFamily="66" charset="0"/>
            </a:endParaRPr>
          </a:p>
          <a:p>
            <a:pPr marL="0" indent="0" algn="just" fontAlgn="base">
              <a:buNone/>
            </a:pPr>
            <a:r>
              <a:rPr lang="en-IN" sz="2000" dirty="0" smtClean="0">
                <a:solidFill>
                  <a:srgbClr val="333333"/>
                </a:solidFill>
                <a:latin typeface="Comic Sans MS" pitchFamily="66" charset="0"/>
              </a:rPr>
              <a:t>22. </a:t>
            </a:r>
            <a:r>
              <a:rPr lang="en-IN" sz="2000" b="1" dirty="0" smtClean="0">
                <a:solidFill>
                  <a:srgbClr val="333333"/>
                </a:solidFill>
                <a:latin typeface="Comic Sans MS" pitchFamily="66" charset="0"/>
              </a:rPr>
              <a:t>Attention </a:t>
            </a:r>
            <a:r>
              <a:rPr lang="en-IN" sz="2000" b="1" dirty="0">
                <a:solidFill>
                  <a:srgbClr val="333333"/>
                </a:solidFill>
                <a:latin typeface="Comic Sans MS" pitchFamily="66" charset="0"/>
              </a:rPr>
              <a:t>to </a:t>
            </a:r>
            <a:r>
              <a:rPr lang="en-IN" sz="2000" b="1" dirty="0" smtClean="0">
                <a:solidFill>
                  <a:srgbClr val="333333"/>
                </a:solidFill>
                <a:latin typeface="Comic Sans MS" pitchFamily="66" charset="0"/>
              </a:rPr>
              <a:t>Detail/make children attentive/focussed</a:t>
            </a:r>
            <a:r>
              <a:rPr lang="en-IN" sz="2000" dirty="0" smtClean="0">
                <a:solidFill>
                  <a:srgbClr val="333333"/>
                </a:solidFill>
                <a:latin typeface="Comic Sans MS" pitchFamily="66" charset="0"/>
              </a:rPr>
              <a:t>:</a:t>
            </a:r>
            <a:r>
              <a:rPr lang="en-IN" sz="2000" dirty="0">
                <a:solidFill>
                  <a:srgbClr val="333333"/>
                </a:solidFill>
                <a:latin typeface="Comic Sans MS" pitchFamily="66" charset="0"/>
              </a:rPr>
              <a:t> Arts integration in school is also important because it helps </a:t>
            </a:r>
            <a:r>
              <a:rPr lang="en-IN" sz="2000" b="1" dirty="0">
                <a:solidFill>
                  <a:srgbClr val="333333"/>
                </a:solidFill>
                <a:latin typeface="Comic Sans MS" pitchFamily="66" charset="0"/>
              </a:rPr>
              <a:t>kids develop attention to detail. They focus on each and every step while drawing </a:t>
            </a:r>
            <a:r>
              <a:rPr lang="en-IN" sz="2000" dirty="0">
                <a:solidFill>
                  <a:srgbClr val="333333"/>
                </a:solidFill>
                <a:latin typeface="Comic Sans MS" pitchFamily="66" charset="0"/>
              </a:rPr>
              <a:t>something on a paper. Things like acting, singing, and painting improve focus. They start to pay attention from an early age, which is imperative for a successful didactic career. This is a key skill that helps kids succeed in their educational, personal, and professional lives</a:t>
            </a:r>
            <a:r>
              <a:rPr lang="en-IN" sz="2000" dirty="0" smtClean="0">
                <a:solidFill>
                  <a:srgbClr val="333333"/>
                </a:solidFill>
                <a:latin typeface="Comic Sans MS" pitchFamily="66" charset="0"/>
              </a:rPr>
              <a:t>.</a:t>
            </a:r>
          </a:p>
          <a:p>
            <a:pPr marL="0" indent="0" algn="just" fontAlgn="base">
              <a:buNone/>
            </a:pPr>
            <a:endParaRPr lang="en-IN" sz="2100" dirty="0">
              <a:solidFill>
                <a:srgbClr val="333333"/>
              </a:solidFill>
              <a:latin typeface="Comic Sans MS" pitchFamily="66" charset="0"/>
            </a:endParaRPr>
          </a:p>
          <a:p>
            <a:pPr marL="0" indent="0" algn="just" fontAlgn="base">
              <a:buNone/>
            </a:pPr>
            <a:r>
              <a:rPr lang="en-US" sz="2100" dirty="0">
                <a:solidFill>
                  <a:srgbClr val="333333"/>
                </a:solidFill>
                <a:latin typeface="Comic Sans MS" pitchFamily="66" charset="0"/>
              </a:rPr>
              <a:t>23. </a:t>
            </a:r>
            <a:r>
              <a:rPr lang="en-IN" sz="2100" b="1" dirty="0">
                <a:solidFill>
                  <a:srgbClr val="333333"/>
                </a:solidFill>
                <a:latin typeface="Comic Sans MS" pitchFamily="66" charset="0"/>
              </a:rPr>
              <a:t>Decision Making</a:t>
            </a:r>
            <a:r>
              <a:rPr lang="en-IN" sz="2100" dirty="0">
                <a:solidFill>
                  <a:srgbClr val="333333"/>
                </a:solidFill>
                <a:latin typeface="Comic Sans MS" pitchFamily="66" charset="0"/>
              </a:rPr>
              <a:t>: Kids having an interest in arts </a:t>
            </a:r>
            <a:r>
              <a:rPr lang="en-IN" sz="2100" b="1" dirty="0">
                <a:solidFill>
                  <a:srgbClr val="333333"/>
                </a:solidFill>
                <a:latin typeface="Comic Sans MS" pitchFamily="66" charset="0"/>
              </a:rPr>
              <a:t>strengthen critical thinking and problem-solving skills.</a:t>
            </a:r>
            <a:r>
              <a:rPr lang="en-IN" sz="2100" dirty="0">
                <a:solidFill>
                  <a:srgbClr val="333333"/>
                </a:solidFill>
                <a:latin typeface="Comic Sans MS" pitchFamily="66" charset="0"/>
              </a:rPr>
              <a:t> You can imagine a student deciding to express their feelings in a particular character. They learn a lot about decision making </a:t>
            </a:r>
            <a:r>
              <a:rPr lang="en-IN" sz="2100" b="1" dirty="0">
                <a:solidFill>
                  <a:srgbClr val="333333"/>
                </a:solidFill>
                <a:latin typeface="Comic Sans MS" pitchFamily="66" charset="0"/>
              </a:rPr>
              <a:t>while drawing paintings and performing the dance at the stage.</a:t>
            </a:r>
            <a:r>
              <a:rPr lang="en-IN" sz="2100" dirty="0">
                <a:solidFill>
                  <a:srgbClr val="333333"/>
                </a:solidFill>
                <a:latin typeface="Comic Sans MS" pitchFamily="66" charset="0"/>
              </a:rPr>
              <a:t> Studies have shown that arts play a vital role in reinforcing the decision making process. </a:t>
            </a:r>
            <a:r>
              <a:rPr lang="en-IN" sz="2100" b="1" dirty="0">
                <a:solidFill>
                  <a:srgbClr val="333333"/>
                </a:solidFill>
                <a:latin typeface="Comic Sans MS" pitchFamily="66" charset="0"/>
              </a:rPr>
              <a:t>It becomes easier for students to opt for the best option from given choices</a:t>
            </a:r>
            <a:r>
              <a:rPr lang="en-IN" sz="2100" dirty="0">
                <a:solidFill>
                  <a:srgbClr val="333333"/>
                </a:solidFill>
                <a:latin typeface="Comic Sans MS" pitchFamily="66" charset="0"/>
              </a:rPr>
              <a:t>. That’s the reason why arts integration in schools is imperative.</a:t>
            </a:r>
          </a:p>
          <a:p>
            <a:endParaRPr lang="en-IN" dirty="0"/>
          </a:p>
        </p:txBody>
      </p:sp>
    </p:spTree>
    <p:extLst>
      <p:ext uri="{BB962C8B-B14F-4D97-AF65-F5344CB8AC3E}">
        <p14:creationId xmlns:p14="http://schemas.microsoft.com/office/powerpoint/2010/main" xmlns="" val="2388153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9988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124744"/>
            <a:ext cx="9144000" cy="57332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02309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rcRect/>
          <a:stretch>
            <a:fillRect/>
          </a:stretch>
        </p:blipFill>
        <p:spPr bwMode="auto">
          <a:xfrm>
            <a:off x="0" y="1052736"/>
            <a:ext cx="4495800" cy="580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4648200" y="1052736"/>
            <a:ext cx="4495800" cy="580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37580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rcRect/>
          <a:stretch>
            <a:fillRect/>
          </a:stretch>
        </p:blipFill>
        <p:spPr bwMode="auto">
          <a:xfrm>
            <a:off x="0" y="1196752"/>
            <a:ext cx="4506144" cy="5661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4648200" y="1196752"/>
            <a:ext cx="4495800" cy="56612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8814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124744"/>
            <a:ext cx="9144000" cy="57332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9893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Autofit/>
          </a:bodyPr>
          <a:lstStyle/>
          <a:p>
            <a:pPr algn="ctr"/>
            <a:r>
              <a:rPr lang="en-IN" sz="3200" b="1" dirty="0">
                <a:solidFill>
                  <a:srgbClr val="00B050"/>
                </a:solidFill>
                <a:latin typeface="Comic Sans MS" pitchFamily="66" charset="0"/>
              </a:rPr>
              <a:t>“Art is as natural as sunshine and as vital as nourishment.”</a:t>
            </a:r>
          </a:p>
        </p:txBody>
      </p:sp>
      <p:sp>
        <p:nvSpPr>
          <p:cNvPr id="4" name="Content Placeholder 3"/>
          <p:cNvSpPr>
            <a:spLocks noGrp="1"/>
          </p:cNvSpPr>
          <p:nvPr>
            <p:ph sz="half" idx="2"/>
          </p:nvPr>
        </p:nvSpPr>
        <p:spPr>
          <a:xfrm>
            <a:off x="4499992" y="908720"/>
            <a:ext cx="4644008" cy="5949280"/>
          </a:xfrm>
        </p:spPr>
        <p:txBody>
          <a:bodyPr>
            <a:noAutofit/>
          </a:bodyPr>
          <a:lstStyle/>
          <a:p>
            <a:pPr marL="0" indent="0" algn="just">
              <a:buNone/>
            </a:pPr>
            <a:r>
              <a:rPr lang="en-US" sz="2400" dirty="0" smtClean="0"/>
              <a:t>Art, in its many forms, is a necessity of life. It is beneath the building structure of anything and everything. A life and a world without art would be dull and quiet. </a:t>
            </a:r>
            <a:r>
              <a:rPr lang="en-IN" sz="2400" dirty="0">
                <a:solidFill>
                  <a:srgbClr val="333333"/>
                </a:solidFill>
                <a:latin typeface="futura-pt"/>
              </a:rPr>
              <a:t>Arts used to have a big share in the academic </a:t>
            </a:r>
            <a:r>
              <a:rPr lang="en-IN" sz="2400" dirty="0" smtClean="0">
                <a:solidFill>
                  <a:srgbClr val="333333"/>
                </a:solidFill>
                <a:latin typeface="futura-pt"/>
              </a:rPr>
              <a:t>field</a:t>
            </a:r>
            <a:r>
              <a:rPr lang="en-US" sz="2400" smtClean="0">
                <a:solidFill>
                  <a:srgbClr val="333333"/>
                </a:solidFill>
                <a:latin typeface="futura-pt"/>
              </a:rPr>
              <a:t> &amp; </a:t>
            </a:r>
            <a:r>
              <a:rPr lang="en-US" sz="2400" smtClean="0"/>
              <a:t>have </a:t>
            </a:r>
            <a:r>
              <a:rPr lang="en-US" sz="2400" dirty="0" smtClean="0"/>
              <a:t>a lot of benefits. </a:t>
            </a:r>
            <a:r>
              <a:rPr lang="en-IN" sz="2400" dirty="0">
                <a:solidFill>
                  <a:srgbClr val="333333"/>
                </a:solidFill>
                <a:latin typeface="futura-pt"/>
              </a:rPr>
              <a:t>Students who studied arts developed some of the most productive skills to perform better in their </a:t>
            </a:r>
            <a:r>
              <a:rPr lang="en-IN" sz="2400" dirty="0" smtClean="0">
                <a:solidFill>
                  <a:srgbClr val="333333"/>
                </a:solidFill>
                <a:latin typeface="futura-pt"/>
              </a:rPr>
              <a:t>lives.</a:t>
            </a:r>
            <a:r>
              <a:rPr lang="en-IN" sz="2400" dirty="0">
                <a:solidFill>
                  <a:srgbClr val="333333"/>
                </a:solidFill>
                <a:latin typeface="futura-pt"/>
              </a:rPr>
              <a:t>  However, arts integration in schools can revive the golden learning era and improve students’ lives for the better</a:t>
            </a:r>
            <a:r>
              <a:rPr lang="en-IN" sz="2400" dirty="0" smtClean="0">
                <a:solidFill>
                  <a:srgbClr val="333333"/>
                </a:solidFill>
                <a:latin typeface="futura-pt"/>
              </a:rPr>
              <a:t>.</a:t>
            </a:r>
            <a:endParaRPr lang="en-IN" sz="2400" dirty="0"/>
          </a:p>
        </p:txBody>
      </p:sp>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rcRect/>
          <a:stretch>
            <a:fillRect/>
          </a:stretch>
        </p:blipFill>
        <p:spPr bwMode="auto">
          <a:xfrm>
            <a:off x="0" y="908720"/>
            <a:ext cx="4495800" cy="5949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329298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811</TotalTime>
  <Words>1348</Words>
  <Application>Microsoft Office PowerPoint</Application>
  <PresentationFormat>On-screen Show (4:3)</PresentationFormat>
  <Paragraphs>82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     Art in EDUCATION Meaning, Concept,  Aims &amp; Objectives,  Importance</vt:lpstr>
      <vt:lpstr>Introduction </vt:lpstr>
      <vt:lpstr>                                           </vt:lpstr>
      <vt:lpstr>Slide 4</vt:lpstr>
      <vt:lpstr>                  Definitions </vt:lpstr>
      <vt:lpstr>   Aims and Objectives  of Art in Education</vt:lpstr>
      <vt:lpstr>Slide 7</vt:lpstr>
      <vt:lpstr>Slide 8</vt:lpstr>
      <vt:lpstr>Slide 9</vt:lpstr>
      <vt:lpstr>Slide 10</vt:lpstr>
      <vt:lpstr>Slide 11</vt:lpstr>
      <vt:lpstr> Importance of Art in Education</vt:lpstr>
      <vt:lpstr>Slide 13</vt:lpstr>
      <vt:lpstr>Slide 14</vt:lpstr>
      <vt:lpstr>Slide 15</vt:lpstr>
      <vt:lpstr>Slide 16</vt:lpstr>
      <vt:lpstr>Slide 17</vt:lpstr>
      <vt:lpstr>Slide 18</vt:lpstr>
      <vt:lpstr>Slide 19</vt:lpstr>
      <vt:lpstr>Slide 20</vt:lpstr>
      <vt:lpstr>Slide 21</vt:lpstr>
      <vt:lpstr>Slide 22</vt:lpstr>
      <vt:lpstr>“Art is as natural as sunshine and as vital as nourishment.”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in EDUCATION:  Meaning, Concept, Importance, Aims &amp; Objectives</dc:title>
  <dc:creator>library</dc:creator>
  <cp:lastModifiedBy>HP</cp:lastModifiedBy>
  <cp:revision>51</cp:revision>
  <dcterms:created xsi:type="dcterms:W3CDTF">2020-09-08T05:00:15Z</dcterms:created>
  <dcterms:modified xsi:type="dcterms:W3CDTF">2021-03-15T08:04:11Z</dcterms:modified>
</cp:coreProperties>
</file>